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5" r:id="rId3"/>
    <p:sldId id="257" r:id="rId4"/>
    <p:sldId id="269" r:id="rId5"/>
    <p:sldId id="273" r:id="rId6"/>
    <p:sldId id="274" r:id="rId7"/>
    <p:sldId id="258" r:id="rId8"/>
    <p:sldId id="259" r:id="rId9"/>
    <p:sldId id="272" r:id="rId10"/>
    <p:sldId id="260" r:id="rId11"/>
    <p:sldId id="267" r:id="rId12"/>
    <p:sldId id="261" r:id="rId13"/>
    <p:sldId id="271" r:id="rId14"/>
    <p:sldId id="266" r:id="rId15"/>
    <p:sldId id="268" r:id="rId16"/>
    <p:sldId id="264" r:id="rId17"/>
    <p:sldId id="275"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67" autoAdjust="0"/>
    <p:restoredTop sz="94660"/>
  </p:normalViewPr>
  <p:slideViewPr>
    <p:cSldViewPr snapToGrid="0">
      <p:cViewPr varScale="1">
        <p:scale>
          <a:sx n="86" d="100"/>
          <a:sy n="86" d="100"/>
        </p:scale>
        <p:origin x="3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8E8463-AEEC-4DE5-850B-36B090025363}"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E80CBEC2-8D4B-4C5F-9ED3-64486D01BCEC}">
      <dgm:prSet/>
      <dgm:spPr/>
      <dgm:t>
        <a:bodyPr/>
        <a:lstStyle/>
        <a:p>
          <a:r>
            <a:rPr lang="en-US"/>
            <a:t>Shikhar Pandey – 19BCE10036</a:t>
          </a:r>
        </a:p>
      </dgm:t>
    </dgm:pt>
    <dgm:pt modelId="{1B417C2E-934C-4B21-AB4D-B0BA2BCD6B5B}" type="parTrans" cxnId="{EA06923D-8947-4774-9CF4-88593075D9CF}">
      <dgm:prSet/>
      <dgm:spPr/>
      <dgm:t>
        <a:bodyPr/>
        <a:lstStyle/>
        <a:p>
          <a:endParaRPr lang="en-US"/>
        </a:p>
      </dgm:t>
    </dgm:pt>
    <dgm:pt modelId="{55FD2670-EA55-4079-B63E-E4AA545F2CDA}" type="sibTrans" cxnId="{EA06923D-8947-4774-9CF4-88593075D9CF}">
      <dgm:prSet/>
      <dgm:spPr/>
      <dgm:t>
        <a:bodyPr/>
        <a:lstStyle/>
        <a:p>
          <a:endParaRPr lang="en-US"/>
        </a:p>
      </dgm:t>
    </dgm:pt>
    <dgm:pt modelId="{4F5BB99A-33AC-4B16-BE5B-456F0AB7689C}">
      <dgm:prSet/>
      <dgm:spPr/>
      <dgm:t>
        <a:bodyPr/>
        <a:lstStyle/>
        <a:p>
          <a:r>
            <a:rPr lang="en-US"/>
            <a:t>Vedant Agrawal – 19BCE10057</a:t>
          </a:r>
        </a:p>
      </dgm:t>
    </dgm:pt>
    <dgm:pt modelId="{DC0C2392-60D8-46EC-BB45-D2178D56BCD9}" type="parTrans" cxnId="{B0B9D8D7-FA63-4ADD-8DF4-20C06DB8D0C9}">
      <dgm:prSet/>
      <dgm:spPr/>
      <dgm:t>
        <a:bodyPr/>
        <a:lstStyle/>
        <a:p>
          <a:endParaRPr lang="en-US"/>
        </a:p>
      </dgm:t>
    </dgm:pt>
    <dgm:pt modelId="{3D542A4A-DB4F-418A-AF70-BF9B95C5B404}" type="sibTrans" cxnId="{B0B9D8D7-FA63-4ADD-8DF4-20C06DB8D0C9}">
      <dgm:prSet/>
      <dgm:spPr/>
      <dgm:t>
        <a:bodyPr/>
        <a:lstStyle/>
        <a:p>
          <a:endParaRPr lang="en-US"/>
        </a:p>
      </dgm:t>
    </dgm:pt>
    <dgm:pt modelId="{F58E5F7F-CAC0-46D5-9B97-1430DCC06D30}">
      <dgm:prSet/>
      <dgm:spPr/>
      <dgm:t>
        <a:bodyPr/>
        <a:lstStyle/>
        <a:p>
          <a:r>
            <a:rPr lang="en-US"/>
            <a:t>Shreyash Singh – 19BCY10066</a:t>
          </a:r>
        </a:p>
      </dgm:t>
    </dgm:pt>
    <dgm:pt modelId="{007AC640-6A6A-442D-B20F-93DCBC068653}" type="parTrans" cxnId="{64595C0D-93D7-4E61-819F-0419A5525D14}">
      <dgm:prSet/>
      <dgm:spPr/>
      <dgm:t>
        <a:bodyPr/>
        <a:lstStyle/>
        <a:p>
          <a:endParaRPr lang="en-US"/>
        </a:p>
      </dgm:t>
    </dgm:pt>
    <dgm:pt modelId="{CBA8DCE9-1535-40B9-A379-92A574156E2A}" type="sibTrans" cxnId="{64595C0D-93D7-4E61-819F-0419A5525D14}">
      <dgm:prSet/>
      <dgm:spPr/>
      <dgm:t>
        <a:bodyPr/>
        <a:lstStyle/>
        <a:p>
          <a:endParaRPr lang="en-US"/>
        </a:p>
      </dgm:t>
    </dgm:pt>
    <dgm:pt modelId="{2C537BF0-8437-4362-BBC1-7F16A6D0ADD3}">
      <dgm:prSet/>
      <dgm:spPr/>
      <dgm:t>
        <a:bodyPr/>
        <a:lstStyle/>
        <a:p>
          <a:r>
            <a:rPr lang="en-US"/>
            <a:t>Patnala Saikiran – 19BCY10103</a:t>
          </a:r>
        </a:p>
      </dgm:t>
    </dgm:pt>
    <dgm:pt modelId="{DA46F669-C965-4776-941D-026066648813}" type="parTrans" cxnId="{4D8B6830-118D-4CB9-962C-47538930829E}">
      <dgm:prSet/>
      <dgm:spPr/>
      <dgm:t>
        <a:bodyPr/>
        <a:lstStyle/>
        <a:p>
          <a:endParaRPr lang="en-US"/>
        </a:p>
      </dgm:t>
    </dgm:pt>
    <dgm:pt modelId="{066F5400-345F-480E-9448-C41E0F131DBD}" type="sibTrans" cxnId="{4D8B6830-118D-4CB9-962C-47538930829E}">
      <dgm:prSet/>
      <dgm:spPr/>
      <dgm:t>
        <a:bodyPr/>
        <a:lstStyle/>
        <a:p>
          <a:endParaRPr lang="en-US"/>
        </a:p>
      </dgm:t>
    </dgm:pt>
    <dgm:pt modelId="{8357E2CE-9231-4B91-A655-48D8F9A4A19B}">
      <dgm:prSet/>
      <dgm:spPr/>
      <dgm:t>
        <a:bodyPr/>
        <a:lstStyle/>
        <a:p>
          <a:r>
            <a:rPr lang="en-US"/>
            <a:t>Shivam Agrwal – 19BCY10140</a:t>
          </a:r>
        </a:p>
      </dgm:t>
    </dgm:pt>
    <dgm:pt modelId="{0F42F248-8D37-4584-B3EA-C52357075426}" type="parTrans" cxnId="{1485016A-72D6-4A04-9C76-D1EEB65844EE}">
      <dgm:prSet/>
      <dgm:spPr/>
      <dgm:t>
        <a:bodyPr/>
        <a:lstStyle/>
        <a:p>
          <a:endParaRPr lang="en-US"/>
        </a:p>
      </dgm:t>
    </dgm:pt>
    <dgm:pt modelId="{B0206843-F41B-4D77-A59D-D900D7463782}" type="sibTrans" cxnId="{1485016A-72D6-4A04-9C76-D1EEB65844EE}">
      <dgm:prSet/>
      <dgm:spPr/>
      <dgm:t>
        <a:bodyPr/>
        <a:lstStyle/>
        <a:p>
          <a:endParaRPr lang="en-US"/>
        </a:p>
      </dgm:t>
    </dgm:pt>
    <dgm:pt modelId="{DFEB6986-D9F5-4A4B-BF9D-39C7B2A2ECFA}">
      <dgm:prSet/>
      <dgm:spPr/>
      <dgm:t>
        <a:bodyPr/>
        <a:lstStyle/>
        <a:p>
          <a:r>
            <a:rPr lang="en-US"/>
            <a:t>Krishna Agrawal – 19BCY10177</a:t>
          </a:r>
        </a:p>
      </dgm:t>
    </dgm:pt>
    <dgm:pt modelId="{59976AC7-DACB-48EC-9287-27800CEE1BBA}" type="parTrans" cxnId="{F0371A7B-8EF5-4A0C-9F24-C532F4AC2E59}">
      <dgm:prSet/>
      <dgm:spPr/>
      <dgm:t>
        <a:bodyPr/>
        <a:lstStyle/>
        <a:p>
          <a:endParaRPr lang="en-US"/>
        </a:p>
      </dgm:t>
    </dgm:pt>
    <dgm:pt modelId="{96A94AD5-3837-4111-A70A-0BE98998A5EB}" type="sibTrans" cxnId="{F0371A7B-8EF5-4A0C-9F24-C532F4AC2E59}">
      <dgm:prSet/>
      <dgm:spPr/>
      <dgm:t>
        <a:bodyPr/>
        <a:lstStyle/>
        <a:p>
          <a:endParaRPr lang="en-US"/>
        </a:p>
      </dgm:t>
    </dgm:pt>
    <dgm:pt modelId="{75747C3B-87CD-4C1E-827A-E3FA16B5A448}">
      <dgm:prSet/>
      <dgm:spPr/>
      <dgm:t>
        <a:bodyPr/>
        <a:lstStyle/>
        <a:p>
          <a:r>
            <a:rPr lang="en-US"/>
            <a:t>Mayank Nath Tiwary – 19BME10034</a:t>
          </a:r>
        </a:p>
      </dgm:t>
    </dgm:pt>
    <dgm:pt modelId="{055C79B8-868E-4B97-A7CC-69A4ADB9DF2B}" type="parTrans" cxnId="{8A794637-5109-4278-A2B0-226649974D36}">
      <dgm:prSet/>
      <dgm:spPr/>
      <dgm:t>
        <a:bodyPr/>
        <a:lstStyle/>
        <a:p>
          <a:endParaRPr lang="en-US"/>
        </a:p>
      </dgm:t>
    </dgm:pt>
    <dgm:pt modelId="{C92EAA40-DAE7-41F4-8C55-655691CDECFA}" type="sibTrans" cxnId="{8A794637-5109-4278-A2B0-226649974D36}">
      <dgm:prSet/>
      <dgm:spPr/>
      <dgm:t>
        <a:bodyPr/>
        <a:lstStyle/>
        <a:p>
          <a:endParaRPr lang="en-US"/>
        </a:p>
      </dgm:t>
    </dgm:pt>
    <dgm:pt modelId="{FFB4596B-FE05-45E5-92F4-B18CEC967954}">
      <dgm:prSet/>
      <dgm:spPr/>
      <dgm:t>
        <a:bodyPr/>
        <a:lstStyle/>
        <a:p>
          <a:r>
            <a:rPr lang="en-US"/>
            <a:t>Naman Arora - 19MIM10057</a:t>
          </a:r>
        </a:p>
      </dgm:t>
    </dgm:pt>
    <dgm:pt modelId="{A114CE28-9D8E-4851-B093-53E74EC43B85}" type="parTrans" cxnId="{0A51592B-1B2D-4101-84AF-A8A0107664E8}">
      <dgm:prSet/>
      <dgm:spPr/>
      <dgm:t>
        <a:bodyPr/>
        <a:lstStyle/>
        <a:p>
          <a:endParaRPr lang="en-US"/>
        </a:p>
      </dgm:t>
    </dgm:pt>
    <dgm:pt modelId="{26E80505-1010-49E6-89DE-C5C17AB9E581}" type="sibTrans" cxnId="{0A51592B-1B2D-4101-84AF-A8A0107664E8}">
      <dgm:prSet/>
      <dgm:spPr/>
      <dgm:t>
        <a:bodyPr/>
        <a:lstStyle/>
        <a:p>
          <a:endParaRPr lang="en-US"/>
        </a:p>
      </dgm:t>
    </dgm:pt>
    <dgm:pt modelId="{A168FB4F-1BE3-4F8D-9F4B-E4DA06888FEB}" type="pres">
      <dgm:prSet presAssocID="{6F8E8463-AEEC-4DE5-850B-36B090025363}" presName="Name0" presStyleCnt="0">
        <dgm:presLayoutVars>
          <dgm:dir/>
          <dgm:animLvl val="lvl"/>
          <dgm:resizeHandles val="exact"/>
        </dgm:presLayoutVars>
      </dgm:prSet>
      <dgm:spPr/>
    </dgm:pt>
    <dgm:pt modelId="{73B956D4-E0B8-419B-AF4F-B817EA3CA134}" type="pres">
      <dgm:prSet presAssocID="{E80CBEC2-8D4B-4C5F-9ED3-64486D01BCEC}" presName="linNode" presStyleCnt="0"/>
      <dgm:spPr/>
    </dgm:pt>
    <dgm:pt modelId="{3784AA19-AC07-48E7-8AA7-373FB7B6B322}" type="pres">
      <dgm:prSet presAssocID="{E80CBEC2-8D4B-4C5F-9ED3-64486D01BCEC}" presName="parentText" presStyleLbl="node1" presStyleIdx="0" presStyleCnt="8">
        <dgm:presLayoutVars>
          <dgm:chMax val="1"/>
          <dgm:bulletEnabled val="1"/>
        </dgm:presLayoutVars>
      </dgm:prSet>
      <dgm:spPr/>
    </dgm:pt>
    <dgm:pt modelId="{A736282B-135C-422A-B6B1-D33FEFD007C1}" type="pres">
      <dgm:prSet presAssocID="{55FD2670-EA55-4079-B63E-E4AA545F2CDA}" presName="sp" presStyleCnt="0"/>
      <dgm:spPr/>
    </dgm:pt>
    <dgm:pt modelId="{9B5DEA90-5FBA-453C-BD47-36C43049EBAA}" type="pres">
      <dgm:prSet presAssocID="{4F5BB99A-33AC-4B16-BE5B-456F0AB7689C}" presName="linNode" presStyleCnt="0"/>
      <dgm:spPr/>
    </dgm:pt>
    <dgm:pt modelId="{4D8E8F8E-75AB-45D9-8B62-3DB881B8A63C}" type="pres">
      <dgm:prSet presAssocID="{4F5BB99A-33AC-4B16-BE5B-456F0AB7689C}" presName="parentText" presStyleLbl="node1" presStyleIdx="1" presStyleCnt="8">
        <dgm:presLayoutVars>
          <dgm:chMax val="1"/>
          <dgm:bulletEnabled val="1"/>
        </dgm:presLayoutVars>
      </dgm:prSet>
      <dgm:spPr/>
    </dgm:pt>
    <dgm:pt modelId="{F93AECA8-E535-43EF-A30E-9079BF6F3BAB}" type="pres">
      <dgm:prSet presAssocID="{3D542A4A-DB4F-418A-AF70-BF9B95C5B404}" presName="sp" presStyleCnt="0"/>
      <dgm:spPr/>
    </dgm:pt>
    <dgm:pt modelId="{4E1BEC45-CC75-406A-A78A-956B3DED9011}" type="pres">
      <dgm:prSet presAssocID="{F58E5F7F-CAC0-46D5-9B97-1430DCC06D30}" presName="linNode" presStyleCnt="0"/>
      <dgm:spPr/>
    </dgm:pt>
    <dgm:pt modelId="{B1AC5975-D5D6-4FC3-B371-1198C84EC31C}" type="pres">
      <dgm:prSet presAssocID="{F58E5F7F-CAC0-46D5-9B97-1430DCC06D30}" presName="parentText" presStyleLbl="node1" presStyleIdx="2" presStyleCnt="8">
        <dgm:presLayoutVars>
          <dgm:chMax val="1"/>
          <dgm:bulletEnabled val="1"/>
        </dgm:presLayoutVars>
      </dgm:prSet>
      <dgm:spPr/>
    </dgm:pt>
    <dgm:pt modelId="{B79757FC-CDF2-457B-B840-54FCC4291EFB}" type="pres">
      <dgm:prSet presAssocID="{CBA8DCE9-1535-40B9-A379-92A574156E2A}" presName="sp" presStyleCnt="0"/>
      <dgm:spPr/>
    </dgm:pt>
    <dgm:pt modelId="{B408A7FA-BA75-4310-830C-C25FB1E6421E}" type="pres">
      <dgm:prSet presAssocID="{2C537BF0-8437-4362-BBC1-7F16A6D0ADD3}" presName="linNode" presStyleCnt="0"/>
      <dgm:spPr/>
    </dgm:pt>
    <dgm:pt modelId="{3BD6ECA9-C290-4A0C-9D51-EAB5B9D6B0C7}" type="pres">
      <dgm:prSet presAssocID="{2C537BF0-8437-4362-BBC1-7F16A6D0ADD3}" presName="parentText" presStyleLbl="node1" presStyleIdx="3" presStyleCnt="8">
        <dgm:presLayoutVars>
          <dgm:chMax val="1"/>
          <dgm:bulletEnabled val="1"/>
        </dgm:presLayoutVars>
      </dgm:prSet>
      <dgm:spPr/>
    </dgm:pt>
    <dgm:pt modelId="{388DA371-62ED-485C-A968-5714A840D819}" type="pres">
      <dgm:prSet presAssocID="{066F5400-345F-480E-9448-C41E0F131DBD}" presName="sp" presStyleCnt="0"/>
      <dgm:spPr/>
    </dgm:pt>
    <dgm:pt modelId="{55391EEB-52A0-46BD-A822-DCABD75824CA}" type="pres">
      <dgm:prSet presAssocID="{8357E2CE-9231-4B91-A655-48D8F9A4A19B}" presName="linNode" presStyleCnt="0"/>
      <dgm:spPr/>
    </dgm:pt>
    <dgm:pt modelId="{4F096378-E2D4-4D20-ACAD-71C2AD891F9B}" type="pres">
      <dgm:prSet presAssocID="{8357E2CE-9231-4B91-A655-48D8F9A4A19B}" presName="parentText" presStyleLbl="node1" presStyleIdx="4" presStyleCnt="8">
        <dgm:presLayoutVars>
          <dgm:chMax val="1"/>
          <dgm:bulletEnabled val="1"/>
        </dgm:presLayoutVars>
      </dgm:prSet>
      <dgm:spPr/>
    </dgm:pt>
    <dgm:pt modelId="{141C12D6-EF5F-47C1-915A-81C22C97C715}" type="pres">
      <dgm:prSet presAssocID="{B0206843-F41B-4D77-A59D-D900D7463782}" presName="sp" presStyleCnt="0"/>
      <dgm:spPr/>
    </dgm:pt>
    <dgm:pt modelId="{879922EA-5073-4835-8E93-9B6CED32FB95}" type="pres">
      <dgm:prSet presAssocID="{DFEB6986-D9F5-4A4B-BF9D-39C7B2A2ECFA}" presName="linNode" presStyleCnt="0"/>
      <dgm:spPr/>
    </dgm:pt>
    <dgm:pt modelId="{92E8F901-EF59-4545-891A-D957408BAE64}" type="pres">
      <dgm:prSet presAssocID="{DFEB6986-D9F5-4A4B-BF9D-39C7B2A2ECFA}" presName="parentText" presStyleLbl="node1" presStyleIdx="5" presStyleCnt="8">
        <dgm:presLayoutVars>
          <dgm:chMax val="1"/>
          <dgm:bulletEnabled val="1"/>
        </dgm:presLayoutVars>
      </dgm:prSet>
      <dgm:spPr/>
    </dgm:pt>
    <dgm:pt modelId="{79E9FDA9-C56C-46E8-BD53-FDAE6A1A0789}" type="pres">
      <dgm:prSet presAssocID="{96A94AD5-3837-4111-A70A-0BE98998A5EB}" presName="sp" presStyleCnt="0"/>
      <dgm:spPr/>
    </dgm:pt>
    <dgm:pt modelId="{D41F0B86-1B2D-4719-8C24-FB65AFBC53F5}" type="pres">
      <dgm:prSet presAssocID="{75747C3B-87CD-4C1E-827A-E3FA16B5A448}" presName="linNode" presStyleCnt="0"/>
      <dgm:spPr/>
    </dgm:pt>
    <dgm:pt modelId="{31E10B60-524A-40FA-866F-8713F7E1B425}" type="pres">
      <dgm:prSet presAssocID="{75747C3B-87CD-4C1E-827A-E3FA16B5A448}" presName="parentText" presStyleLbl="node1" presStyleIdx="6" presStyleCnt="8">
        <dgm:presLayoutVars>
          <dgm:chMax val="1"/>
          <dgm:bulletEnabled val="1"/>
        </dgm:presLayoutVars>
      </dgm:prSet>
      <dgm:spPr/>
    </dgm:pt>
    <dgm:pt modelId="{6BA7B0D4-78D2-480C-9231-EC22366C0655}" type="pres">
      <dgm:prSet presAssocID="{C92EAA40-DAE7-41F4-8C55-655691CDECFA}" presName="sp" presStyleCnt="0"/>
      <dgm:spPr/>
    </dgm:pt>
    <dgm:pt modelId="{6520A6C8-891F-44A0-9A86-D6A924E17184}" type="pres">
      <dgm:prSet presAssocID="{FFB4596B-FE05-45E5-92F4-B18CEC967954}" presName="linNode" presStyleCnt="0"/>
      <dgm:spPr/>
    </dgm:pt>
    <dgm:pt modelId="{80058DA3-12A1-4F2D-A03B-B1E30F0FE303}" type="pres">
      <dgm:prSet presAssocID="{FFB4596B-FE05-45E5-92F4-B18CEC967954}" presName="parentText" presStyleLbl="node1" presStyleIdx="7" presStyleCnt="8">
        <dgm:presLayoutVars>
          <dgm:chMax val="1"/>
          <dgm:bulletEnabled val="1"/>
        </dgm:presLayoutVars>
      </dgm:prSet>
      <dgm:spPr/>
    </dgm:pt>
  </dgm:ptLst>
  <dgm:cxnLst>
    <dgm:cxn modelId="{9B24D20B-27A7-4C8C-8564-0DE6C8F6A6BB}" type="presOf" srcId="{DFEB6986-D9F5-4A4B-BF9D-39C7B2A2ECFA}" destId="{92E8F901-EF59-4545-891A-D957408BAE64}" srcOrd="0" destOrd="0" presId="urn:microsoft.com/office/officeart/2005/8/layout/vList5"/>
    <dgm:cxn modelId="{0AF19A0C-856E-4AD6-BEDE-DC4358844C79}" type="presOf" srcId="{8357E2CE-9231-4B91-A655-48D8F9A4A19B}" destId="{4F096378-E2D4-4D20-ACAD-71C2AD891F9B}" srcOrd="0" destOrd="0" presId="urn:microsoft.com/office/officeart/2005/8/layout/vList5"/>
    <dgm:cxn modelId="{64595C0D-93D7-4E61-819F-0419A5525D14}" srcId="{6F8E8463-AEEC-4DE5-850B-36B090025363}" destId="{F58E5F7F-CAC0-46D5-9B97-1430DCC06D30}" srcOrd="2" destOrd="0" parTransId="{007AC640-6A6A-442D-B20F-93DCBC068653}" sibTransId="{CBA8DCE9-1535-40B9-A379-92A574156E2A}"/>
    <dgm:cxn modelId="{0A51592B-1B2D-4101-84AF-A8A0107664E8}" srcId="{6F8E8463-AEEC-4DE5-850B-36B090025363}" destId="{FFB4596B-FE05-45E5-92F4-B18CEC967954}" srcOrd="7" destOrd="0" parTransId="{A114CE28-9D8E-4851-B093-53E74EC43B85}" sibTransId="{26E80505-1010-49E6-89DE-C5C17AB9E581}"/>
    <dgm:cxn modelId="{4D8B6830-118D-4CB9-962C-47538930829E}" srcId="{6F8E8463-AEEC-4DE5-850B-36B090025363}" destId="{2C537BF0-8437-4362-BBC1-7F16A6D0ADD3}" srcOrd="3" destOrd="0" parTransId="{DA46F669-C965-4776-941D-026066648813}" sibTransId="{066F5400-345F-480E-9448-C41E0F131DBD}"/>
    <dgm:cxn modelId="{ED19F435-06F7-4400-B690-BF9D71E9B5D2}" type="presOf" srcId="{E80CBEC2-8D4B-4C5F-9ED3-64486D01BCEC}" destId="{3784AA19-AC07-48E7-8AA7-373FB7B6B322}" srcOrd="0" destOrd="0" presId="urn:microsoft.com/office/officeart/2005/8/layout/vList5"/>
    <dgm:cxn modelId="{DD248336-8A30-414F-B04B-63D4AAC2D6E1}" type="presOf" srcId="{6F8E8463-AEEC-4DE5-850B-36B090025363}" destId="{A168FB4F-1BE3-4F8D-9F4B-E4DA06888FEB}" srcOrd="0" destOrd="0" presId="urn:microsoft.com/office/officeart/2005/8/layout/vList5"/>
    <dgm:cxn modelId="{8A794637-5109-4278-A2B0-226649974D36}" srcId="{6F8E8463-AEEC-4DE5-850B-36B090025363}" destId="{75747C3B-87CD-4C1E-827A-E3FA16B5A448}" srcOrd="6" destOrd="0" parTransId="{055C79B8-868E-4B97-A7CC-69A4ADB9DF2B}" sibTransId="{C92EAA40-DAE7-41F4-8C55-655691CDECFA}"/>
    <dgm:cxn modelId="{EA06923D-8947-4774-9CF4-88593075D9CF}" srcId="{6F8E8463-AEEC-4DE5-850B-36B090025363}" destId="{E80CBEC2-8D4B-4C5F-9ED3-64486D01BCEC}" srcOrd="0" destOrd="0" parTransId="{1B417C2E-934C-4B21-AB4D-B0BA2BCD6B5B}" sibTransId="{55FD2670-EA55-4079-B63E-E4AA545F2CDA}"/>
    <dgm:cxn modelId="{21015F60-2D40-4DA0-974F-2C6311087EF4}" type="presOf" srcId="{FFB4596B-FE05-45E5-92F4-B18CEC967954}" destId="{80058DA3-12A1-4F2D-A03B-B1E30F0FE303}" srcOrd="0" destOrd="0" presId="urn:microsoft.com/office/officeart/2005/8/layout/vList5"/>
    <dgm:cxn modelId="{8F65A360-4309-4982-8F11-5A89729FD44F}" type="presOf" srcId="{75747C3B-87CD-4C1E-827A-E3FA16B5A448}" destId="{31E10B60-524A-40FA-866F-8713F7E1B425}" srcOrd="0" destOrd="0" presId="urn:microsoft.com/office/officeart/2005/8/layout/vList5"/>
    <dgm:cxn modelId="{0BA15348-01EA-4E9B-B764-AD52870D62DF}" type="presOf" srcId="{4F5BB99A-33AC-4B16-BE5B-456F0AB7689C}" destId="{4D8E8F8E-75AB-45D9-8B62-3DB881B8A63C}" srcOrd="0" destOrd="0" presId="urn:microsoft.com/office/officeart/2005/8/layout/vList5"/>
    <dgm:cxn modelId="{1485016A-72D6-4A04-9C76-D1EEB65844EE}" srcId="{6F8E8463-AEEC-4DE5-850B-36B090025363}" destId="{8357E2CE-9231-4B91-A655-48D8F9A4A19B}" srcOrd="4" destOrd="0" parTransId="{0F42F248-8D37-4584-B3EA-C52357075426}" sibTransId="{B0206843-F41B-4D77-A59D-D900D7463782}"/>
    <dgm:cxn modelId="{F0371A7B-8EF5-4A0C-9F24-C532F4AC2E59}" srcId="{6F8E8463-AEEC-4DE5-850B-36B090025363}" destId="{DFEB6986-D9F5-4A4B-BF9D-39C7B2A2ECFA}" srcOrd="5" destOrd="0" parTransId="{59976AC7-DACB-48EC-9287-27800CEE1BBA}" sibTransId="{96A94AD5-3837-4111-A70A-0BE98998A5EB}"/>
    <dgm:cxn modelId="{5C3C38A6-739A-4C72-A03E-212B8BD47D29}" type="presOf" srcId="{F58E5F7F-CAC0-46D5-9B97-1430DCC06D30}" destId="{B1AC5975-D5D6-4FC3-B371-1198C84EC31C}" srcOrd="0" destOrd="0" presId="urn:microsoft.com/office/officeart/2005/8/layout/vList5"/>
    <dgm:cxn modelId="{B0B9D8D7-FA63-4ADD-8DF4-20C06DB8D0C9}" srcId="{6F8E8463-AEEC-4DE5-850B-36B090025363}" destId="{4F5BB99A-33AC-4B16-BE5B-456F0AB7689C}" srcOrd="1" destOrd="0" parTransId="{DC0C2392-60D8-46EC-BB45-D2178D56BCD9}" sibTransId="{3D542A4A-DB4F-418A-AF70-BF9B95C5B404}"/>
    <dgm:cxn modelId="{956D6BE0-70B5-44C9-AC74-3B337706DB1C}" type="presOf" srcId="{2C537BF0-8437-4362-BBC1-7F16A6D0ADD3}" destId="{3BD6ECA9-C290-4A0C-9D51-EAB5B9D6B0C7}" srcOrd="0" destOrd="0" presId="urn:microsoft.com/office/officeart/2005/8/layout/vList5"/>
    <dgm:cxn modelId="{30CF3A54-A5B4-43B9-9A96-C50494DD2546}" type="presParOf" srcId="{A168FB4F-1BE3-4F8D-9F4B-E4DA06888FEB}" destId="{73B956D4-E0B8-419B-AF4F-B817EA3CA134}" srcOrd="0" destOrd="0" presId="urn:microsoft.com/office/officeart/2005/8/layout/vList5"/>
    <dgm:cxn modelId="{232CC677-09B3-4BF9-AB04-66D46CFFAE4D}" type="presParOf" srcId="{73B956D4-E0B8-419B-AF4F-B817EA3CA134}" destId="{3784AA19-AC07-48E7-8AA7-373FB7B6B322}" srcOrd="0" destOrd="0" presId="urn:microsoft.com/office/officeart/2005/8/layout/vList5"/>
    <dgm:cxn modelId="{D3687770-5203-4EE2-AA7D-D3AB9EB65AB5}" type="presParOf" srcId="{A168FB4F-1BE3-4F8D-9F4B-E4DA06888FEB}" destId="{A736282B-135C-422A-B6B1-D33FEFD007C1}" srcOrd="1" destOrd="0" presId="urn:microsoft.com/office/officeart/2005/8/layout/vList5"/>
    <dgm:cxn modelId="{707F8AD1-654A-44C0-9C1E-5F432E3AB7CC}" type="presParOf" srcId="{A168FB4F-1BE3-4F8D-9F4B-E4DA06888FEB}" destId="{9B5DEA90-5FBA-453C-BD47-36C43049EBAA}" srcOrd="2" destOrd="0" presId="urn:microsoft.com/office/officeart/2005/8/layout/vList5"/>
    <dgm:cxn modelId="{8C2CE9AB-437A-42BF-8DAC-338C18B385D7}" type="presParOf" srcId="{9B5DEA90-5FBA-453C-BD47-36C43049EBAA}" destId="{4D8E8F8E-75AB-45D9-8B62-3DB881B8A63C}" srcOrd="0" destOrd="0" presId="urn:microsoft.com/office/officeart/2005/8/layout/vList5"/>
    <dgm:cxn modelId="{91C87A4E-1A7F-42EF-BA97-90C5BA7AB492}" type="presParOf" srcId="{A168FB4F-1BE3-4F8D-9F4B-E4DA06888FEB}" destId="{F93AECA8-E535-43EF-A30E-9079BF6F3BAB}" srcOrd="3" destOrd="0" presId="urn:microsoft.com/office/officeart/2005/8/layout/vList5"/>
    <dgm:cxn modelId="{19322EF7-A0D7-46E5-A007-2B6D53E5929E}" type="presParOf" srcId="{A168FB4F-1BE3-4F8D-9F4B-E4DA06888FEB}" destId="{4E1BEC45-CC75-406A-A78A-956B3DED9011}" srcOrd="4" destOrd="0" presId="urn:microsoft.com/office/officeart/2005/8/layout/vList5"/>
    <dgm:cxn modelId="{B98EA0C9-27EA-4849-BB88-8A2CD6182E7C}" type="presParOf" srcId="{4E1BEC45-CC75-406A-A78A-956B3DED9011}" destId="{B1AC5975-D5D6-4FC3-B371-1198C84EC31C}" srcOrd="0" destOrd="0" presId="urn:microsoft.com/office/officeart/2005/8/layout/vList5"/>
    <dgm:cxn modelId="{363A9804-5C15-4A2A-A163-64DE979E0F7F}" type="presParOf" srcId="{A168FB4F-1BE3-4F8D-9F4B-E4DA06888FEB}" destId="{B79757FC-CDF2-457B-B840-54FCC4291EFB}" srcOrd="5" destOrd="0" presId="urn:microsoft.com/office/officeart/2005/8/layout/vList5"/>
    <dgm:cxn modelId="{0679FF2E-E5BF-48F4-B816-F97246694595}" type="presParOf" srcId="{A168FB4F-1BE3-4F8D-9F4B-E4DA06888FEB}" destId="{B408A7FA-BA75-4310-830C-C25FB1E6421E}" srcOrd="6" destOrd="0" presId="urn:microsoft.com/office/officeart/2005/8/layout/vList5"/>
    <dgm:cxn modelId="{D512916B-B080-4869-9186-08EF297C1BF5}" type="presParOf" srcId="{B408A7FA-BA75-4310-830C-C25FB1E6421E}" destId="{3BD6ECA9-C290-4A0C-9D51-EAB5B9D6B0C7}" srcOrd="0" destOrd="0" presId="urn:microsoft.com/office/officeart/2005/8/layout/vList5"/>
    <dgm:cxn modelId="{5E2A9F99-16AA-4F2E-BD9B-99AFD757A51E}" type="presParOf" srcId="{A168FB4F-1BE3-4F8D-9F4B-E4DA06888FEB}" destId="{388DA371-62ED-485C-A968-5714A840D819}" srcOrd="7" destOrd="0" presId="urn:microsoft.com/office/officeart/2005/8/layout/vList5"/>
    <dgm:cxn modelId="{CA0807AE-3539-47BD-82D8-47866FB5A6AE}" type="presParOf" srcId="{A168FB4F-1BE3-4F8D-9F4B-E4DA06888FEB}" destId="{55391EEB-52A0-46BD-A822-DCABD75824CA}" srcOrd="8" destOrd="0" presId="urn:microsoft.com/office/officeart/2005/8/layout/vList5"/>
    <dgm:cxn modelId="{2671E413-D9BA-4D70-BC0E-BB570EAA5973}" type="presParOf" srcId="{55391EEB-52A0-46BD-A822-DCABD75824CA}" destId="{4F096378-E2D4-4D20-ACAD-71C2AD891F9B}" srcOrd="0" destOrd="0" presId="urn:microsoft.com/office/officeart/2005/8/layout/vList5"/>
    <dgm:cxn modelId="{B3E6C4D2-192A-4E76-9AD5-2A665289FBB7}" type="presParOf" srcId="{A168FB4F-1BE3-4F8D-9F4B-E4DA06888FEB}" destId="{141C12D6-EF5F-47C1-915A-81C22C97C715}" srcOrd="9" destOrd="0" presId="urn:microsoft.com/office/officeart/2005/8/layout/vList5"/>
    <dgm:cxn modelId="{D0B22D70-7820-4B3B-B13D-DE91F4EB41DA}" type="presParOf" srcId="{A168FB4F-1BE3-4F8D-9F4B-E4DA06888FEB}" destId="{879922EA-5073-4835-8E93-9B6CED32FB95}" srcOrd="10" destOrd="0" presId="urn:microsoft.com/office/officeart/2005/8/layout/vList5"/>
    <dgm:cxn modelId="{E82FBA5C-625C-4B71-9DCF-6D2F61E8DDC2}" type="presParOf" srcId="{879922EA-5073-4835-8E93-9B6CED32FB95}" destId="{92E8F901-EF59-4545-891A-D957408BAE64}" srcOrd="0" destOrd="0" presId="urn:microsoft.com/office/officeart/2005/8/layout/vList5"/>
    <dgm:cxn modelId="{8B234BDB-CF17-4A38-8B69-0D6C41E58602}" type="presParOf" srcId="{A168FB4F-1BE3-4F8D-9F4B-E4DA06888FEB}" destId="{79E9FDA9-C56C-46E8-BD53-FDAE6A1A0789}" srcOrd="11" destOrd="0" presId="urn:microsoft.com/office/officeart/2005/8/layout/vList5"/>
    <dgm:cxn modelId="{C92CC1D2-A3B8-4408-B726-CC8669F70619}" type="presParOf" srcId="{A168FB4F-1BE3-4F8D-9F4B-E4DA06888FEB}" destId="{D41F0B86-1B2D-4719-8C24-FB65AFBC53F5}" srcOrd="12" destOrd="0" presId="urn:microsoft.com/office/officeart/2005/8/layout/vList5"/>
    <dgm:cxn modelId="{5FB504C4-2FD8-4870-98DA-7CE31AA15E53}" type="presParOf" srcId="{D41F0B86-1B2D-4719-8C24-FB65AFBC53F5}" destId="{31E10B60-524A-40FA-866F-8713F7E1B425}" srcOrd="0" destOrd="0" presId="urn:microsoft.com/office/officeart/2005/8/layout/vList5"/>
    <dgm:cxn modelId="{468DE202-B363-4360-A8C9-ABC54EF49690}" type="presParOf" srcId="{A168FB4F-1BE3-4F8D-9F4B-E4DA06888FEB}" destId="{6BA7B0D4-78D2-480C-9231-EC22366C0655}" srcOrd="13" destOrd="0" presId="urn:microsoft.com/office/officeart/2005/8/layout/vList5"/>
    <dgm:cxn modelId="{A3C1FC77-217A-44B1-B2FC-F286899C9B44}" type="presParOf" srcId="{A168FB4F-1BE3-4F8D-9F4B-E4DA06888FEB}" destId="{6520A6C8-891F-44A0-9A86-D6A924E17184}" srcOrd="14" destOrd="0" presId="urn:microsoft.com/office/officeart/2005/8/layout/vList5"/>
    <dgm:cxn modelId="{23222C57-F96E-496A-A7C1-B0730FCE50DE}" type="presParOf" srcId="{6520A6C8-891F-44A0-9A86-D6A924E17184}" destId="{80058DA3-12A1-4F2D-A03B-B1E30F0FE303}"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206D45-9246-4ACA-A70E-AD8837AAD06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B430CDE-45A5-4111-8FA8-13BBE299A572}">
      <dgm:prSet phldr="0"/>
      <dgm:spPr/>
      <dgm:t>
        <a:bodyPr/>
        <a:lstStyle/>
        <a:p>
          <a:pPr rtl="0"/>
          <a:r>
            <a:rPr lang="en-US" dirty="0"/>
            <a:t>An application module is a class that represents a business application task.</a:t>
          </a:r>
        </a:p>
      </dgm:t>
    </dgm:pt>
    <dgm:pt modelId="{A927C148-3CB2-485C-B883-D439C154A1F0}" type="parTrans" cxnId="{978DD664-9BCC-4973-8BA0-DDCAC51D00E6}">
      <dgm:prSet/>
      <dgm:spPr/>
      <dgm:t>
        <a:bodyPr/>
        <a:lstStyle/>
        <a:p>
          <a:endParaRPr lang="en-US"/>
        </a:p>
      </dgm:t>
    </dgm:pt>
    <dgm:pt modelId="{D4020AB5-E26D-4038-A4CA-BF05DCDB307A}" type="sibTrans" cxnId="{978DD664-9BCC-4973-8BA0-DDCAC51D00E6}">
      <dgm:prSet/>
      <dgm:spPr/>
      <dgm:t>
        <a:bodyPr/>
        <a:lstStyle/>
        <a:p>
          <a:endParaRPr lang="en-US"/>
        </a:p>
      </dgm:t>
    </dgm:pt>
    <dgm:pt modelId="{CD6D8D11-80DB-4905-BA7B-8ABE2289A30A}">
      <dgm:prSet phldr="0"/>
      <dgm:spPr/>
      <dgm:t>
        <a:bodyPr/>
        <a:lstStyle/>
        <a:p>
          <a:pPr rtl="0"/>
          <a:r>
            <a:rPr lang="en-US" dirty="0"/>
            <a:t>It encapsulates the data model associated with a task, plus the custom code to implement the task. </a:t>
          </a:r>
        </a:p>
      </dgm:t>
    </dgm:pt>
    <dgm:pt modelId="{5FBA1ECF-E95E-4E49-9E8B-E040B8E87CDD}" type="parTrans" cxnId="{442CA318-9FA6-4BBE-9E79-D319509302BD}">
      <dgm:prSet/>
      <dgm:spPr/>
      <dgm:t>
        <a:bodyPr/>
        <a:lstStyle/>
        <a:p>
          <a:endParaRPr lang="en-IN"/>
        </a:p>
      </dgm:t>
    </dgm:pt>
    <dgm:pt modelId="{D9A59F09-65D1-45FC-BA04-665F112D0873}" type="sibTrans" cxnId="{442CA318-9FA6-4BBE-9E79-D319509302BD}">
      <dgm:prSet/>
      <dgm:spPr/>
      <dgm:t>
        <a:bodyPr/>
        <a:lstStyle/>
        <a:p>
          <a:endParaRPr lang="en-IN"/>
        </a:p>
      </dgm:t>
    </dgm:pt>
    <dgm:pt modelId="{4DD48B52-2696-47BD-88D8-4B7C390A5A63}">
      <dgm:prSet phldr="0"/>
      <dgm:spPr/>
      <dgm:t>
        <a:bodyPr/>
        <a:lstStyle/>
        <a:p>
          <a:pPr rtl="0"/>
          <a:r>
            <a:rPr lang="en-US" b="0" dirty="0"/>
            <a:t>An application module contains code to implement a task</a:t>
          </a:r>
          <a:r>
            <a:rPr lang="en-US" b="1" dirty="0">
              <a:latin typeface="Modern Love"/>
            </a:rPr>
            <a:t>.</a:t>
          </a:r>
        </a:p>
      </dgm:t>
    </dgm:pt>
    <dgm:pt modelId="{E5BA057C-A4E6-49AD-AEDD-C9473D6AB3CA}" type="parTrans" cxnId="{65CE116A-3009-4028-BDE1-C1C3543D8CD3}">
      <dgm:prSet/>
      <dgm:spPr/>
      <dgm:t>
        <a:bodyPr/>
        <a:lstStyle/>
        <a:p>
          <a:endParaRPr lang="en-IN"/>
        </a:p>
      </dgm:t>
    </dgm:pt>
    <dgm:pt modelId="{0514A68D-F3A8-4684-A333-D5862EC584C9}" type="sibTrans" cxnId="{65CE116A-3009-4028-BDE1-C1C3543D8CD3}">
      <dgm:prSet/>
      <dgm:spPr/>
      <dgm:t>
        <a:bodyPr/>
        <a:lstStyle/>
        <a:p>
          <a:endParaRPr lang="en-IN"/>
        </a:p>
      </dgm:t>
    </dgm:pt>
    <dgm:pt modelId="{8E262309-FB6C-4CFA-8751-A8F3705ECB33}" type="pres">
      <dgm:prSet presAssocID="{E1206D45-9246-4ACA-A70E-AD8837AAD060}" presName="linear" presStyleCnt="0">
        <dgm:presLayoutVars>
          <dgm:animLvl val="lvl"/>
          <dgm:resizeHandles val="exact"/>
        </dgm:presLayoutVars>
      </dgm:prSet>
      <dgm:spPr/>
    </dgm:pt>
    <dgm:pt modelId="{64699CB1-0EB4-49AB-9D94-5518512D1840}" type="pres">
      <dgm:prSet presAssocID="{BB430CDE-45A5-4111-8FA8-13BBE299A572}" presName="parentText" presStyleLbl="node1" presStyleIdx="0" presStyleCnt="3">
        <dgm:presLayoutVars>
          <dgm:chMax val="0"/>
          <dgm:bulletEnabled val="1"/>
        </dgm:presLayoutVars>
      </dgm:prSet>
      <dgm:spPr/>
    </dgm:pt>
    <dgm:pt modelId="{0A5ED257-5EEB-4646-9EAD-6B995F0AD8E0}" type="pres">
      <dgm:prSet presAssocID="{D4020AB5-E26D-4038-A4CA-BF05DCDB307A}" presName="spacer" presStyleCnt="0"/>
      <dgm:spPr/>
    </dgm:pt>
    <dgm:pt modelId="{1E9FA267-4C6F-4118-AE62-A4F6F9441B5E}" type="pres">
      <dgm:prSet presAssocID="{CD6D8D11-80DB-4905-BA7B-8ABE2289A30A}" presName="parentText" presStyleLbl="node1" presStyleIdx="1" presStyleCnt="3">
        <dgm:presLayoutVars>
          <dgm:chMax val="0"/>
          <dgm:bulletEnabled val="1"/>
        </dgm:presLayoutVars>
      </dgm:prSet>
      <dgm:spPr/>
    </dgm:pt>
    <dgm:pt modelId="{433A0D00-2495-4BC2-BC4E-C0B7E67A5D1C}" type="pres">
      <dgm:prSet presAssocID="{D9A59F09-65D1-45FC-BA04-665F112D0873}" presName="spacer" presStyleCnt="0"/>
      <dgm:spPr/>
    </dgm:pt>
    <dgm:pt modelId="{7FD1B5F3-BABD-4980-B88C-625DAB2DFE26}" type="pres">
      <dgm:prSet presAssocID="{4DD48B52-2696-47BD-88D8-4B7C390A5A63}" presName="parentText" presStyleLbl="node1" presStyleIdx="2" presStyleCnt="3">
        <dgm:presLayoutVars>
          <dgm:chMax val="0"/>
          <dgm:bulletEnabled val="1"/>
        </dgm:presLayoutVars>
      </dgm:prSet>
      <dgm:spPr/>
    </dgm:pt>
  </dgm:ptLst>
  <dgm:cxnLst>
    <dgm:cxn modelId="{442CA318-9FA6-4BBE-9E79-D319509302BD}" srcId="{E1206D45-9246-4ACA-A70E-AD8837AAD060}" destId="{CD6D8D11-80DB-4905-BA7B-8ABE2289A30A}" srcOrd="1" destOrd="0" parTransId="{5FBA1ECF-E95E-4E49-9E8B-E040B8E87CDD}" sibTransId="{D9A59F09-65D1-45FC-BA04-665F112D0873}"/>
    <dgm:cxn modelId="{B0E39727-7DA3-4B0B-A63C-E83849851FED}" type="presOf" srcId="{4DD48B52-2696-47BD-88D8-4B7C390A5A63}" destId="{7FD1B5F3-BABD-4980-B88C-625DAB2DFE26}" srcOrd="0" destOrd="0" presId="urn:microsoft.com/office/officeart/2005/8/layout/vList2"/>
    <dgm:cxn modelId="{C4A2B92A-1E87-44FA-8211-D6D8C024987A}" type="presOf" srcId="{E1206D45-9246-4ACA-A70E-AD8837AAD060}" destId="{8E262309-FB6C-4CFA-8751-A8F3705ECB33}" srcOrd="0" destOrd="0" presId="urn:microsoft.com/office/officeart/2005/8/layout/vList2"/>
    <dgm:cxn modelId="{978DD664-9BCC-4973-8BA0-DDCAC51D00E6}" srcId="{E1206D45-9246-4ACA-A70E-AD8837AAD060}" destId="{BB430CDE-45A5-4111-8FA8-13BBE299A572}" srcOrd="0" destOrd="0" parTransId="{A927C148-3CB2-485C-B883-D439C154A1F0}" sibTransId="{D4020AB5-E26D-4038-A4CA-BF05DCDB307A}"/>
    <dgm:cxn modelId="{65CE116A-3009-4028-BDE1-C1C3543D8CD3}" srcId="{E1206D45-9246-4ACA-A70E-AD8837AAD060}" destId="{4DD48B52-2696-47BD-88D8-4B7C390A5A63}" srcOrd="2" destOrd="0" parTransId="{E5BA057C-A4E6-49AD-AEDD-C9473D6AB3CA}" sibTransId="{0514A68D-F3A8-4684-A333-D5862EC584C9}"/>
    <dgm:cxn modelId="{69E55D7F-D484-49A3-BE2E-41139BB77E3A}" type="presOf" srcId="{BB430CDE-45A5-4111-8FA8-13BBE299A572}" destId="{64699CB1-0EB4-49AB-9D94-5518512D1840}" srcOrd="0" destOrd="0" presId="urn:microsoft.com/office/officeart/2005/8/layout/vList2"/>
    <dgm:cxn modelId="{81A237DB-F7F4-4A51-AF60-ECBEFCC24E39}" type="presOf" srcId="{CD6D8D11-80DB-4905-BA7B-8ABE2289A30A}" destId="{1E9FA267-4C6F-4118-AE62-A4F6F9441B5E}" srcOrd="0" destOrd="0" presId="urn:microsoft.com/office/officeart/2005/8/layout/vList2"/>
    <dgm:cxn modelId="{11564247-0EF4-4CB5-83D6-541CCB124655}" type="presParOf" srcId="{8E262309-FB6C-4CFA-8751-A8F3705ECB33}" destId="{64699CB1-0EB4-49AB-9D94-5518512D1840}" srcOrd="0" destOrd="0" presId="urn:microsoft.com/office/officeart/2005/8/layout/vList2"/>
    <dgm:cxn modelId="{03A0EB03-D177-4CF4-AEA6-7E03555DB1CC}" type="presParOf" srcId="{8E262309-FB6C-4CFA-8751-A8F3705ECB33}" destId="{0A5ED257-5EEB-4646-9EAD-6B995F0AD8E0}" srcOrd="1" destOrd="0" presId="urn:microsoft.com/office/officeart/2005/8/layout/vList2"/>
    <dgm:cxn modelId="{C4DAC18A-2571-425A-9F14-63BA51B42A7F}" type="presParOf" srcId="{8E262309-FB6C-4CFA-8751-A8F3705ECB33}" destId="{1E9FA267-4C6F-4118-AE62-A4F6F9441B5E}" srcOrd="2" destOrd="0" presId="urn:microsoft.com/office/officeart/2005/8/layout/vList2"/>
    <dgm:cxn modelId="{4F370874-0557-4AA9-8B54-5A0A11D14BB2}" type="presParOf" srcId="{8E262309-FB6C-4CFA-8751-A8F3705ECB33}" destId="{433A0D00-2495-4BC2-BC4E-C0B7E67A5D1C}" srcOrd="3" destOrd="0" presId="urn:microsoft.com/office/officeart/2005/8/layout/vList2"/>
    <dgm:cxn modelId="{3A20CE36-AF63-49CD-9E4E-5B3F6D69557E}" type="presParOf" srcId="{8E262309-FB6C-4CFA-8751-A8F3705ECB33}" destId="{7FD1B5F3-BABD-4980-B88C-625DAB2DFE2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84AA19-AC07-48E7-8AA7-373FB7B6B322}">
      <dsp:nvSpPr>
        <dsp:cNvPr id="0" name=""/>
        <dsp:cNvSpPr/>
      </dsp:nvSpPr>
      <dsp:spPr>
        <a:xfrm>
          <a:off x="3535680" y="154"/>
          <a:ext cx="3977640" cy="467224"/>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Shikhar Pandey – 19BCE10036</a:t>
          </a:r>
        </a:p>
      </dsp:txBody>
      <dsp:txXfrm>
        <a:off x="3558488" y="22962"/>
        <a:ext cx="3932024" cy="421608"/>
      </dsp:txXfrm>
    </dsp:sp>
    <dsp:sp modelId="{4D8E8F8E-75AB-45D9-8B62-3DB881B8A63C}">
      <dsp:nvSpPr>
        <dsp:cNvPr id="0" name=""/>
        <dsp:cNvSpPr/>
      </dsp:nvSpPr>
      <dsp:spPr>
        <a:xfrm>
          <a:off x="3535680" y="490740"/>
          <a:ext cx="3977640" cy="467224"/>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Vedant Agrawal – 19BCE10057</a:t>
          </a:r>
        </a:p>
      </dsp:txBody>
      <dsp:txXfrm>
        <a:off x="3558488" y="513548"/>
        <a:ext cx="3932024" cy="421608"/>
      </dsp:txXfrm>
    </dsp:sp>
    <dsp:sp modelId="{B1AC5975-D5D6-4FC3-B371-1198C84EC31C}">
      <dsp:nvSpPr>
        <dsp:cNvPr id="0" name=""/>
        <dsp:cNvSpPr/>
      </dsp:nvSpPr>
      <dsp:spPr>
        <a:xfrm>
          <a:off x="3535680" y="981327"/>
          <a:ext cx="3977640" cy="467224"/>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Shreyash Singh – 19BCY10066</a:t>
          </a:r>
        </a:p>
      </dsp:txBody>
      <dsp:txXfrm>
        <a:off x="3558488" y="1004135"/>
        <a:ext cx="3932024" cy="421608"/>
      </dsp:txXfrm>
    </dsp:sp>
    <dsp:sp modelId="{3BD6ECA9-C290-4A0C-9D51-EAB5B9D6B0C7}">
      <dsp:nvSpPr>
        <dsp:cNvPr id="0" name=""/>
        <dsp:cNvSpPr/>
      </dsp:nvSpPr>
      <dsp:spPr>
        <a:xfrm>
          <a:off x="3535680" y="1471913"/>
          <a:ext cx="3977640" cy="467224"/>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Patnala Saikiran – 19BCY10103</a:t>
          </a:r>
        </a:p>
      </dsp:txBody>
      <dsp:txXfrm>
        <a:off x="3558488" y="1494721"/>
        <a:ext cx="3932024" cy="421608"/>
      </dsp:txXfrm>
    </dsp:sp>
    <dsp:sp modelId="{4F096378-E2D4-4D20-ACAD-71C2AD891F9B}">
      <dsp:nvSpPr>
        <dsp:cNvPr id="0" name=""/>
        <dsp:cNvSpPr/>
      </dsp:nvSpPr>
      <dsp:spPr>
        <a:xfrm>
          <a:off x="3535680" y="1962499"/>
          <a:ext cx="3977640" cy="467224"/>
        </a:xfrm>
        <a:prstGeom prst="round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Shivam Agrwal – 19BCY10140</a:t>
          </a:r>
        </a:p>
      </dsp:txBody>
      <dsp:txXfrm>
        <a:off x="3558488" y="1985307"/>
        <a:ext cx="3932024" cy="421608"/>
      </dsp:txXfrm>
    </dsp:sp>
    <dsp:sp modelId="{92E8F901-EF59-4545-891A-D957408BAE64}">
      <dsp:nvSpPr>
        <dsp:cNvPr id="0" name=""/>
        <dsp:cNvSpPr/>
      </dsp:nvSpPr>
      <dsp:spPr>
        <a:xfrm>
          <a:off x="3535680" y="2453085"/>
          <a:ext cx="3977640" cy="467224"/>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Krishna Agrawal – 19BCY10177</a:t>
          </a:r>
        </a:p>
      </dsp:txBody>
      <dsp:txXfrm>
        <a:off x="3558488" y="2475893"/>
        <a:ext cx="3932024" cy="421608"/>
      </dsp:txXfrm>
    </dsp:sp>
    <dsp:sp modelId="{31E10B60-524A-40FA-866F-8713F7E1B425}">
      <dsp:nvSpPr>
        <dsp:cNvPr id="0" name=""/>
        <dsp:cNvSpPr/>
      </dsp:nvSpPr>
      <dsp:spPr>
        <a:xfrm>
          <a:off x="3535680" y="2943672"/>
          <a:ext cx="3977640" cy="467224"/>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Mayank Nath Tiwary – 19BME10034</a:t>
          </a:r>
        </a:p>
      </dsp:txBody>
      <dsp:txXfrm>
        <a:off x="3558488" y="2966480"/>
        <a:ext cx="3932024" cy="421608"/>
      </dsp:txXfrm>
    </dsp:sp>
    <dsp:sp modelId="{80058DA3-12A1-4F2D-A03B-B1E30F0FE303}">
      <dsp:nvSpPr>
        <dsp:cNvPr id="0" name=""/>
        <dsp:cNvSpPr/>
      </dsp:nvSpPr>
      <dsp:spPr>
        <a:xfrm>
          <a:off x="3535680" y="3434258"/>
          <a:ext cx="3977640" cy="467224"/>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Naman Arora - 19MIM10057</a:t>
          </a:r>
        </a:p>
      </dsp:txBody>
      <dsp:txXfrm>
        <a:off x="3558488" y="3457066"/>
        <a:ext cx="3932024" cy="4216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699CB1-0EB4-49AB-9D94-5518512D1840}">
      <dsp:nvSpPr>
        <dsp:cNvPr id="0" name=""/>
        <dsp:cNvSpPr/>
      </dsp:nvSpPr>
      <dsp:spPr>
        <a:xfrm>
          <a:off x="0" y="8432"/>
          <a:ext cx="6525661" cy="145314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dirty="0"/>
            <a:t>An application module is a class that represents a business application task.</a:t>
          </a:r>
        </a:p>
      </dsp:txBody>
      <dsp:txXfrm>
        <a:off x="70936" y="79368"/>
        <a:ext cx="6383789" cy="1311268"/>
      </dsp:txXfrm>
    </dsp:sp>
    <dsp:sp modelId="{1E9FA267-4C6F-4118-AE62-A4F6F9441B5E}">
      <dsp:nvSpPr>
        <dsp:cNvPr id="0" name=""/>
        <dsp:cNvSpPr/>
      </dsp:nvSpPr>
      <dsp:spPr>
        <a:xfrm>
          <a:off x="0" y="1539332"/>
          <a:ext cx="6525661" cy="1453140"/>
        </a:xfrm>
        <a:prstGeom prst="roundRect">
          <a:avLst/>
        </a:prstGeom>
        <a:solidFill>
          <a:schemeClr val="accent2">
            <a:hueOff val="-4377215"/>
            <a:satOff val="-3950"/>
            <a:lumOff val="-88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dirty="0"/>
            <a:t>It encapsulates the data model associated with a task, plus the custom code to implement the task. </a:t>
          </a:r>
        </a:p>
      </dsp:txBody>
      <dsp:txXfrm>
        <a:off x="70936" y="1610268"/>
        <a:ext cx="6383789" cy="1311268"/>
      </dsp:txXfrm>
    </dsp:sp>
    <dsp:sp modelId="{7FD1B5F3-BABD-4980-B88C-625DAB2DFE26}">
      <dsp:nvSpPr>
        <dsp:cNvPr id="0" name=""/>
        <dsp:cNvSpPr/>
      </dsp:nvSpPr>
      <dsp:spPr>
        <a:xfrm>
          <a:off x="0" y="3070232"/>
          <a:ext cx="6525661" cy="1453140"/>
        </a:xfrm>
        <a:prstGeom prst="roundRect">
          <a:avLst/>
        </a:prstGeom>
        <a:solidFill>
          <a:schemeClr val="accent2">
            <a:hueOff val="-8754431"/>
            <a:satOff val="-7900"/>
            <a:lumOff val="-176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b="0" kern="1200" dirty="0"/>
            <a:t>An application module contains code to implement a task</a:t>
          </a:r>
          <a:r>
            <a:rPr lang="en-US" sz="2700" b="1" kern="1200" dirty="0">
              <a:latin typeface="Modern Love"/>
            </a:rPr>
            <a:t>.</a:t>
          </a:r>
        </a:p>
      </dsp:txBody>
      <dsp:txXfrm>
        <a:off x="70936" y="3141168"/>
        <a:ext cx="6383789" cy="131126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9934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5898F52-2787-4BA2-BBBC-9395E9F86D50}" type="datetimeFigureOut">
              <a:rPr lang="en-US" smtClean="0"/>
              <a:pPr/>
              <a:t>12/21/2021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591126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937564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27773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41027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36035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5018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71794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814665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941615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204297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898F52-2787-4BA2-BBBC-9395E9F86D50}"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9724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898F52-2787-4BA2-BBBC-9395E9F86D50}" type="datetimeFigureOut">
              <a:rPr lang="en-US" smtClean="0"/>
              <a:t>12/21/2021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33645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898F52-2787-4BA2-BBBC-9395E9F86D50}" type="datetimeFigureOut">
              <a:rPr lang="en-US" smtClean="0"/>
              <a:t>12/21/2021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678889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98F52-2787-4BA2-BBBC-9395E9F86D50}" type="datetimeFigureOut">
              <a:rPr lang="en-US" smtClean="0"/>
              <a:t>12/21/2021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756778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923695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586906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5898F52-2787-4BA2-BBBC-9395E9F86D50}" type="datetimeFigureOut">
              <a:rPr lang="en-US" smtClean="0"/>
              <a:pPr/>
              <a:t>12/21/2021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3597948921"/>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nix-united.com/blog/the-comprehensive-guide-to-mobile-application-architecture/" TargetMode="External"/><Relationship Id="rId2" Type="http://schemas.openxmlformats.org/officeDocument/2006/relationships/hyperlink" Target="https://www.researchgate.net/figure/Overview-of-E-Barter-MAS_fig2_324838384" TargetMode="External"/><Relationship Id="rId1" Type="http://schemas.openxmlformats.org/officeDocument/2006/relationships/slideLayout" Target="../slideLayouts/slideLayout2.xml"/><Relationship Id="rId6" Type="http://schemas.openxmlformats.org/officeDocument/2006/relationships/hyperlink" Target="http://www.trademade-app.com/best-apps-websites-for-trading-bartering-swapping-stuff/" TargetMode="External"/><Relationship Id="rId5" Type="http://schemas.openxmlformats.org/officeDocument/2006/relationships/hyperlink" Target="https://docs.oracle.com/cd/A97337_01/ias102_otn/buslog.102/bc4j/bc_awhatisanapplicationmodule.htm" TargetMode="External"/><Relationship Id="rId4" Type="http://schemas.openxmlformats.org/officeDocument/2006/relationships/hyperlink" Target="https://docs.oracle.com/cd/A97688_16/generic.903/bc_guide/bc_awhatisanapplicationmodule.ht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03932" y="571500"/>
            <a:ext cx="5110909" cy="1691969"/>
          </a:xfrm>
        </p:spPr>
        <p:txBody>
          <a:bodyPr vert="horz" lIns="91440" tIns="45720" rIns="91440" bIns="45720" rtlCol="0" anchor="ctr">
            <a:normAutofit fontScale="90000"/>
          </a:bodyPr>
          <a:lstStyle/>
          <a:p>
            <a:r>
              <a:rPr lang="en-US" sz="4000" dirty="0"/>
              <a:t>CONSULTANCY PROJECT BASED ON BARTER SYSTEM</a:t>
            </a:r>
            <a:endParaRPr lang="en-US" dirty="0">
              <a:ea typeface="+mj-ea"/>
              <a:cs typeface="+mj-cs"/>
            </a:endParaRPr>
          </a:p>
        </p:txBody>
      </p:sp>
      <p:sp>
        <p:nvSpPr>
          <p:cNvPr id="7" name="TextBox 6">
            <a:extLst>
              <a:ext uri="{FF2B5EF4-FFF2-40B4-BE49-F238E27FC236}">
                <a16:creationId xmlns:a16="http://schemas.microsoft.com/office/drawing/2014/main" id="{BCC79EC9-52DC-4F3B-A950-2D45E2D187ED}"/>
              </a:ext>
            </a:extLst>
          </p:cNvPr>
          <p:cNvSpPr txBox="1"/>
          <p:nvPr/>
        </p:nvSpPr>
        <p:spPr>
          <a:xfrm>
            <a:off x="1066799" y="2415379"/>
            <a:ext cx="4539129" cy="3699747"/>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50000"/>
              </a:lnSpc>
              <a:spcAft>
                <a:spcPts val="600"/>
              </a:spcAft>
              <a:buClr>
                <a:schemeClr val="bg2">
                  <a:lumMod val="75000"/>
                </a:schemeClr>
              </a:buClr>
            </a:pPr>
            <a:r>
              <a:rPr lang="en-US">
                <a:solidFill>
                  <a:schemeClr val="tx2"/>
                </a:solidFill>
              </a:rPr>
              <a:t>Project supervisor: Dr. Praveen Lalwani</a:t>
            </a:r>
          </a:p>
          <a:p>
            <a:pPr>
              <a:lnSpc>
                <a:spcPct val="150000"/>
              </a:lnSpc>
              <a:spcAft>
                <a:spcPts val="600"/>
              </a:spcAft>
              <a:buClr>
                <a:schemeClr val="bg2">
                  <a:lumMod val="75000"/>
                </a:schemeClr>
              </a:buClr>
            </a:pPr>
            <a:endParaRPr lang="en-US">
              <a:solidFill>
                <a:schemeClr val="tx2"/>
              </a:solidFill>
            </a:endParaRPr>
          </a:p>
          <a:p>
            <a:pPr>
              <a:lnSpc>
                <a:spcPct val="150000"/>
              </a:lnSpc>
              <a:spcAft>
                <a:spcPts val="600"/>
              </a:spcAft>
              <a:buClr>
                <a:schemeClr val="bg2">
                  <a:lumMod val="75000"/>
                </a:schemeClr>
              </a:buClr>
            </a:pPr>
            <a:r>
              <a:rPr lang="en-US">
                <a:solidFill>
                  <a:schemeClr val="tx2"/>
                </a:solidFill>
              </a:rPr>
              <a:t>Project reviewers: Dr. V Pandimurugan</a:t>
            </a:r>
          </a:p>
          <a:p>
            <a:pPr>
              <a:lnSpc>
                <a:spcPct val="150000"/>
              </a:lnSpc>
              <a:spcAft>
                <a:spcPts val="600"/>
              </a:spcAft>
              <a:buClr>
                <a:schemeClr val="bg2">
                  <a:lumMod val="75000"/>
                </a:schemeClr>
              </a:buClr>
            </a:pPr>
            <a:r>
              <a:rPr lang="en-US">
                <a:solidFill>
                  <a:schemeClr val="tx2"/>
                </a:solidFill>
              </a:rPr>
              <a:t>                                 Dr. Prashant G K</a:t>
            </a:r>
          </a:p>
        </p:txBody>
      </p:sp>
      <p:pic>
        <p:nvPicPr>
          <p:cNvPr id="4" name="Picture 3" descr="A network of lines and dots background">
            <a:extLst>
              <a:ext uri="{FF2B5EF4-FFF2-40B4-BE49-F238E27FC236}">
                <a16:creationId xmlns:a16="http://schemas.microsoft.com/office/drawing/2014/main" id="{B507D987-801B-4289-A772-C6658F2F0D35}"/>
              </a:ext>
            </a:extLst>
          </p:cNvPr>
          <p:cNvPicPr>
            <a:picLocks noChangeAspect="1"/>
          </p:cNvPicPr>
          <p:nvPr/>
        </p:nvPicPr>
        <p:blipFill rotWithShape="1">
          <a:blip r:embed="rId2"/>
          <a:srcRect l="19693" r="19725" b="-1"/>
          <a:stretch/>
        </p:blipFill>
        <p:spPr>
          <a:xfrm>
            <a:off x="6645834" y="1"/>
            <a:ext cx="5546166" cy="6866192"/>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4" descr="Electronic circuit board">
            <a:extLst>
              <a:ext uri="{FF2B5EF4-FFF2-40B4-BE49-F238E27FC236}">
                <a16:creationId xmlns:a16="http://schemas.microsoft.com/office/drawing/2014/main" id="{8DFEA86C-550E-4217-B51C-4EBA783B6E15}"/>
              </a:ext>
            </a:extLst>
          </p:cNvPr>
          <p:cNvPicPr>
            <a:picLocks noChangeAspect="1"/>
          </p:cNvPicPr>
          <p:nvPr/>
        </p:nvPicPr>
        <p:blipFill rotWithShape="1">
          <a:blip r:embed="rId2">
            <a:alphaModFix amt="60000"/>
          </a:blip>
          <a:srcRect l="42684" r="5910" b="-1"/>
          <a:stretch/>
        </p:blipFill>
        <p:spPr>
          <a:xfrm>
            <a:off x="-1" y="1"/>
            <a:ext cx="5295331" cy="6875834"/>
          </a:xfrm>
          <a:prstGeom prst="rect">
            <a:avLst/>
          </a:prstGeom>
        </p:spPr>
      </p:pic>
      <p:sp>
        <p:nvSpPr>
          <p:cNvPr id="2" name="Title 1">
            <a:extLst>
              <a:ext uri="{FF2B5EF4-FFF2-40B4-BE49-F238E27FC236}">
                <a16:creationId xmlns:a16="http://schemas.microsoft.com/office/drawing/2014/main" id="{4B2B00B4-659B-4B6A-A8C3-80A78C07F74F}"/>
              </a:ext>
            </a:extLst>
          </p:cNvPr>
          <p:cNvSpPr>
            <a:spLocks noGrp="1"/>
          </p:cNvSpPr>
          <p:nvPr>
            <p:ph type="title"/>
          </p:nvPr>
        </p:nvSpPr>
        <p:spPr>
          <a:xfrm>
            <a:off x="591674" y="1395699"/>
            <a:ext cx="4223965" cy="4111831"/>
          </a:xfrm>
        </p:spPr>
        <p:txBody>
          <a:bodyPr>
            <a:normAutofit/>
          </a:bodyPr>
          <a:lstStyle/>
          <a:p>
            <a:pPr algn="ctr"/>
            <a:r>
              <a:rPr lang="en-US">
                <a:solidFill>
                  <a:srgbClr val="FFFFFF"/>
                </a:solidFill>
              </a:rPr>
              <a:t>MODULE DESCRIPTION</a:t>
            </a:r>
          </a:p>
        </p:txBody>
      </p:sp>
      <p:sp>
        <p:nvSpPr>
          <p:cNvPr id="3" name="Content Placeholder 2">
            <a:extLst>
              <a:ext uri="{FF2B5EF4-FFF2-40B4-BE49-F238E27FC236}">
                <a16:creationId xmlns:a16="http://schemas.microsoft.com/office/drawing/2014/main" id="{5C8645E0-3C3E-418B-B38F-885F59B27EF8}"/>
              </a:ext>
            </a:extLst>
          </p:cNvPr>
          <p:cNvSpPr>
            <a:spLocks noGrp="1"/>
          </p:cNvSpPr>
          <p:nvPr>
            <p:ph idx="1"/>
          </p:nvPr>
        </p:nvSpPr>
        <p:spPr>
          <a:xfrm>
            <a:off x="6096000" y="876300"/>
            <a:ext cx="5219700" cy="5105400"/>
          </a:xfrm>
        </p:spPr>
        <p:txBody>
          <a:bodyPr vert="horz" lIns="91440" tIns="45720" rIns="91440" bIns="45720" rtlCol="0" anchor="t">
            <a:normAutofit/>
          </a:bodyPr>
          <a:lstStyle/>
          <a:p>
            <a:pPr>
              <a:lnSpc>
                <a:spcPct val="140000"/>
              </a:lnSpc>
            </a:pPr>
            <a:r>
              <a:rPr lang="en-US" dirty="0">
                <a:solidFill>
                  <a:schemeClr val="accent6">
                    <a:lumMod val="20000"/>
                    <a:lumOff val="80000"/>
                  </a:schemeClr>
                </a:solidFill>
                <a:ea typeface="+mn-lt"/>
                <a:cs typeface="+mn-lt"/>
              </a:rPr>
              <a:t>Modules provide a container for the app's source code, resource files, and app level settings, such as the module-level build file and Android manifest file.</a:t>
            </a:r>
          </a:p>
          <a:p>
            <a:pPr>
              <a:lnSpc>
                <a:spcPct val="140000"/>
              </a:lnSpc>
              <a:buClr>
                <a:srgbClr val="ADBDB8"/>
              </a:buClr>
            </a:pPr>
            <a:r>
              <a:rPr lang="en-US" dirty="0">
                <a:solidFill>
                  <a:schemeClr val="accent6">
                    <a:lumMod val="20000"/>
                    <a:lumOff val="80000"/>
                  </a:schemeClr>
                </a:solidFill>
                <a:ea typeface="+mn-lt"/>
                <a:cs typeface="+mn-lt"/>
              </a:rPr>
              <a:t>Each module can be independently built, tested, and debugged.</a:t>
            </a:r>
          </a:p>
          <a:p>
            <a:pPr>
              <a:lnSpc>
                <a:spcPct val="140000"/>
              </a:lnSpc>
              <a:buClr>
                <a:srgbClr val="ADBDB8"/>
              </a:buClr>
            </a:pPr>
            <a:r>
              <a:rPr lang="en-US" dirty="0">
                <a:solidFill>
                  <a:schemeClr val="accent6">
                    <a:lumMod val="20000"/>
                    <a:lumOff val="80000"/>
                  </a:schemeClr>
                </a:solidFill>
              </a:rPr>
              <a:t>We will be using application module in our application</a:t>
            </a:r>
          </a:p>
        </p:txBody>
      </p:sp>
    </p:spTree>
    <p:extLst>
      <p:ext uri="{BB962C8B-B14F-4D97-AF65-F5344CB8AC3E}">
        <p14:creationId xmlns:p14="http://schemas.microsoft.com/office/powerpoint/2010/main" val="351782674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C9475-FC67-4706-85B3-1A251185C462}"/>
              </a:ext>
            </a:extLst>
          </p:cNvPr>
          <p:cNvSpPr>
            <a:spLocks noGrp="1"/>
          </p:cNvSpPr>
          <p:nvPr>
            <p:ph type="title"/>
          </p:nvPr>
        </p:nvSpPr>
        <p:spPr>
          <a:xfrm>
            <a:off x="877326" y="1105647"/>
            <a:ext cx="3782139" cy="3621741"/>
          </a:xfrm>
        </p:spPr>
        <p:txBody>
          <a:bodyPr>
            <a:normAutofit/>
          </a:bodyPr>
          <a:lstStyle/>
          <a:p>
            <a:pPr algn="ctr"/>
            <a:r>
              <a:rPr lang="en-US" dirty="0"/>
              <a:t>APPLICATION MODULE</a:t>
            </a:r>
          </a:p>
        </p:txBody>
      </p:sp>
      <p:graphicFrame>
        <p:nvGraphicFramePr>
          <p:cNvPr id="5" name="Content Placeholder 2">
            <a:extLst>
              <a:ext uri="{FF2B5EF4-FFF2-40B4-BE49-F238E27FC236}">
                <a16:creationId xmlns:a16="http://schemas.microsoft.com/office/drawing/2014/main" id="{C70CB1D2-AEBD-4E57-B979-AE3FB124CB13}"/>
              </a:ext>
            </a:extLst>
          </p:cNvPr>
          <p:cNvGraphicFramePr>
            <a:graphicFrameLocks noGrp="1"/>
          </p:cNvGraphicFramePr>
          <p:nvPr>
            <p:ph idx="1"/>
            <p:extLst>
              <p:ext uri="{D42A27DB-BD31-4B8C-83A1-F6EECF244321}">
                <p14:modId xmlns:p14="http://schemas.microsoft.com/office/powerpoint/2010/main" val="3663291723"/>
              </p:ext>
            </p:extLst>
          </p:nvPr>
        </p:nvGraphicFramePr>
        <p:xfrm>
          <a:off x="5074567" y="876300"/>
          <a:ext cx="6525661" cy="4531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80210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E26DB-40FF-4917-B921-B9F121165F27}"/>
              </a:ext>
            </a:extLst>
          </p:cNvPr>
          <p:cNvSpPr>
            <a:spLocks noGrp="1"/>
          </p:cNvSpPr>
          <p:nvPr>
            <p:ph type="title"/>
          </p:nvPr>
        </p:nvSpPr>
        <p:spPr>
          <a:xfrm>
            <a:off x="1052590" y="5531004"/>
            <a:ext cx="9905999" cy="713860"/>
          </a:xfrm>
        </p:spPr>
        <p:txBody>
          <a:bodyPr vert="horz" lIns="91440" tIns="45720" rIns="91440" bIns="45720" rtlCol="0" anchor="ctr">
            <a:normAutofit/>
          </a:bodyPr>
          <a:lstStyle/>
          <a:p>
            <a:pPr algn="ctr"/>
            <a:r>
              <a:rPr lang="en-US" dirty="0"/>
              <a:t>WORKING ARCHITECTURE OF AN APP</a:t>
            </a:r>
          </a:p>
        </p:txBody>
      </p:sp>
      <p:pic>
        <p:nvPicPr>
          <p:cNvPr id="1030" name="Picture 6">
            <a:extLst>
              <a:ext uri="{FF2B5EF4-FFF2-40B4-BE49-F238E27FC236}">
                <a16:creationId xmlns:a16="http://schemas.microsoft.com/office/drawing/2014/main" id="{95835E6A-EE9A-4FEE-AF65-9C5D9F3BB68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0636" y="171552"/>
            <a:ext cx="6622742" cy="5278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49703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BF404-51C9-4D1D-930C-8FEFBE4FEBE7}"/>
              </a:ext>
            </a:extLst>
          </p:cNvPr>
          <p:cNvSpPr>
            <a:spLocks noGrp="1"/>
          </p:cNvSpPr>
          <p:nvPr>
            <p:ph type="title"/>
          </p:nvPr>
        </p:nvSpPr>
        <p:spPr/>
        <p:txBody>
          <a:bodyPr/>
          <a:lstStyle/>
          <a:p>
            <a:r>
              <a:rPr lang="en-US" dirty="0"/>
              <a:t>WORKING ARCHITECTURE OF BARTER SYSTEM</a:t>
            </a:r>
            <a:endParaRPr lang="en-IN" dirty="0"/>
          </a:p>
        </p:txBody>
      </p:sp>
      <p:pic>
        <p:nvPicPr>
          <p:cNvPr id="2050" name="Picture 2" descr="Overview of E-Barter MAS. ">
            <a:extLst>
              <a:ext uri="{FF2B5EF4-FFF2-40B4-BE49-F238E27FC236}">
                <a16:creationId xmlns:a16="http://schemas.microsoft.com/office/drawing/2014/main" id="{BA4364AD-A75E-4B78-A886-52119DB72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92" y="301524"/>
            <a:ext cx="7977974" cy="4364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2347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F9AC6-3D1F-4D1A-B96A-18FB56D4634D}"/>
              </a:ext>
            </a:extLst>
          </p:cNvPr>
          <p:cNvSpPr>
            <a:spLocks noGrp="1"/>
          </p:cNvSpPr>
          <p:nvPr>
            <p:ph type="title"/>
          </p:nvPr>
        </p:nvSpPr>
        <p:spPr>
          <a:xfrm>
            <a:off x="877326" y="792916"/>
            <a:ext cx="10426923" cy="846581"/>
          </a:xfrm>
        </p:spPr>
        <p:txBody>
          <a:bodyPr>
            <a:normAutofit/>
          </a:bodyPr>
          <a:lstStyle/>
          <a:p>
            <a:pPr algn="ctr"/>
            <a:r>
              <a:rPr lang="en-US" sz="3700" dirty="0"/>
              <a:t>HARDWARE REQUIREMENTS</a:t>
            </a:r>
          </a:p>
        </p:txBody>
      </p:sp>
      <p:sp>
        <p:nvSpPr>
          <p:cNvPr id="8" name="Content Placeholder 7">
            <a:extLst>
              <a:ext uri="{FF2B5EF4-FFF2-40B4-BE49-F238E27FC236}">
                <a16:creationId xmlns:a16="http://schemas.microsoft.com/office/drawing/2014/main" id="{CCF921CC-9CEF-4471-8F60-D25A8B371C1E}"/>
              </a:ext>
            </a:extLst>
          </p:cNvPr>
          <p:cNvSpPr>
            <a:spLocks noGrp="1"/>
          </p:cNvSpPr>
          <p:nvPr>
            <p:ph idx="1"/>
          </p:nvPr>
        </p:nvSpPr>
        <p:spPr>
          <a:xfrm>
            <a:off x="1039770" y="2285598"/>
            <a:ext cx="10215537" cy="3940260"/>
          </a:xfrm>
        </p:spPr>
        <p:txBody>
          <a:bodyPr vert="horz" lIns="91440" tIns="45720" rIns="91440" bIns="45720" rtlCol="0" anchor="t">
            <a:normAutofit/>
          </a:bodyPr>
          <a:lstStyle/>
          <a:p>
            <a:pPr algn="l">
              <a:buFont typeface="Arial" panose="020B0604020202020204" pitchFamily="34" charset="0"/>
              <a:buChar char="•"/>
            </a:pPr>
            <a:r>
              <a:rPr lang="en-IN" sz="2800" b="0" i="0" dirty="0">
                <a:solidFill>
                  <a:srgbClr val="FFFF00"/>
                </a:solidFill>
                <a:effectLst/>
                <a:latin typeface="DM Sans"/>
              </a:rPr>
              <a:t>Microsoft Windows 7/8/10 (32 or 64 bit).</a:t>
            </a:r>
          </a:p>
          <a:p>
            <a:pPr algn="l">
              <a:buFont typeface="Arial" panose="020B0604020202020204" pitchFamily="34" charset="0"/>
              <a:buChar char="•"/>
            </a:pPr>
            <a:r>
              <a:rPr lang="en-IN" sz="2800" b="0" i="0" dirty="0">
                <a:solidFill>
                  <a:srgbClr val="FFFF00"/>
                </a:solidFill>
                <a:effectLst/>
                <a:latin typeface="DM Sans"/>
              </a:rPr>
              <a:t>2GB RAM, 4GB RAM recommended.</a:t>
            </a:r>
          </a:p>
          <a:p>
            <a:pPr algn="l">
              <a:buFont typeface="Arial" panose="020B0604020202020204" pitchFamily="34" charset="0"/>
              <a:buChar char="•"/>
            </a:pPr>
            <a:r>
              <a:rPr lang="en-IN" sz="2800" b="0" i="0" dirty="0">
                <a:solidFill>
                  <a:srgbClr val="FFFF00"/>
                </a:solidFill>
                <a:effectLst/>
                <a:latin typeface="DM Sans"/>
              </a:rPr>
              <a:t>500 MB disk space</a:t>
            </a:r>
          </a:p>
          <a:p>
            <a:pPr algn="l">
              <a:buFont typeface="Arial" panose="020B0604020202020204" pitchFamily="34" charset="0"/>
              <a:buChar char="•"/>
            </a:pPr>
            <a:r>
              <a:rPr lang="en-IN" sz="2800" b="0" i="0" dirty="0">
                <a:solidFill>
                  <a:srgbClr val="FFFF00"/>
                </a:solidFill>
                <a:effectLst/>
                <a:latin typeface="DM Sans"/>
              </a:rPr>
              <a:t>Android SDK.</a:t>
            </a:r>
          </a:p>
          <a:p>
            <a:pPr algn="l">
              <a:buFont typeface="Arial" panose="020B0604020202020204" pitchFamily="34" charset="0"/>
              <a:buChar char="•"/>
            </a:pPr>
            <a:r>
              <a:rPr lang="en-IN" sz="2800" b="0" i="0" dirty="0">
                <a:solidFill>
                  <a:srgbClr val="FFFF00"/>
                </a:solidFill>
                <a:effectLst/>
                <a:latin typeface="DM Sans"/>
              </a:rPr>
              <a:t>Java Development Kit (JDK) 7.</a:t>
            </a:r>
          </a:p>
        </p:txBody>
      </p:sp>
    </p:spTree>
    <p:extLst>
      <p:ext uri="{BB962C8B-B14F-4D97-AF65-F5344CB8AC3E}">
        <p14:creationId xmlns:p14="http://schemas.microsoft.com/office/powerpoint/2010/main" val="4727151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81DC2-9D95-4B16-91A9-81B04424AE37}"/>
              </a:ext>
            </a:extLst>
          </p:cNvPr>
          <p:cNvSpPr>
            <a:spLocks noGrp="1"/>
          </p:cNvSpPr>
          <p:nvPr>
            <p:ph type="title"/>
          </p:nvPr>
        </p:nvSpPr>
        <p:spPr/>
        <p:txBody>
          <a:bodyPr/>
          <a:lstStyle/>
          <a:p>
            <a:r>
              <a:rPr lang="en-US" dirty="0"/>
              <a:t>SOFTWARE REQUIREMENTS</a:t>
            </a:r>
            <a:endParaRPr lang="en-IN" dirty="0"/>
          </a:p>
        </p:txBody>
      </p:sp>
      <p:sp>
        <p:nvSpPr>
          <p:cNvPr id="3" name="Content Placeholder 2">
            <a:extLst>
              <a:ext uri="{FF2B5EF4-FFF2-40B4-BE49-F238E27FC236}">
                <a16:creationId xmlns:a16="http://schemas.microsoft.com/office/drawing/2014/main" id="{2FEE947E-917C-4D29-8E3B-50B8FABBD5BE}"/>
              </a:ext>
            </a:extLst>
          </p:cNvPr>
          <p:cNvSpPr>
            <a:spLocks noGrp="1"/>
          </p:cNvSpPr>
          <p:nvPr>
            <p:ph idx="1"/>
          </p:nvPr>
        </p:nvSpPr>
        <p:spPr>
          <a:xfrm>
            <a:off x="1069848" y="1828483"/>
            <a:ext cx="9634011" cy="4351338"/>
          </a:xfrm>
        </p:spPr>
        <p:txBody>
          <a:bodyPr/>
          <a:lstStyle/>
          <a:p>
            <a:r>
              <a:rPr lang="en-US" dirty="0"/>
              <a:t>JAVA</a:t>
            </a:r>
          </a:p>
          <a:p>
            <a:r>
              <a:rPr lang="en-US" dirty="0"/>
              <a:t>ANDROID STUDIO</a:t>
            </a:r>
          </a:p>
        </p:txBody>
      </p:sp>
    </p:spTree>
    <p:extLst>
      <p:ext uri="{BB962C8B-B14F-4D97-AF65-F5344CB8AC3E}">
        <p14:creationId xmlns:p14="http://schemas.microsoft.com/office/powerpoint/2010/main" val="124421346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65E2B-AC49-4279-BB9B-130A48513F39}"/>
              </a:ext>
            </a:extLst>
          </p:cNvPr>
          <p:cNvSpPr>
            <a:spLocks noGrp="1"/>
          </p:cNvSpPr>
          <p:nvPr>
            <p:ph type="title"/>
          </p:nvPr>
        </p:nvSpPr>
        <p:spPr>
          <a:xfrm>
            <a:off x="898815" y="1633061"/>
            <a:ext cx="3453722" cy="3495286"/>
          </a:xfrm>
        </p:spPr>
        <p:txBody>
          <a:bodyPr>
            <a:normAutofit/>
          </a:bodyPr>
          <a:lstStyle/>
          <a:p>
            <a:pPr algn="ctr"/>
            <a:r>
              <a:rPr lang="en-US" dirty="0"/>
              <a:t>CONCLUSION</a:t>
            </a:r>
            <a:endParaRPr lang="en-US"/>
          </a:p>
        </p:txBody>
      </p:sp>
      <p:sp>
        <p:nvSpPr>
          <p:cNvPr id="3" name="Content Placeholder 2">
            <a:extLst>
              <a:ext uri="{FF2B5EF4-FFF2-40B4-BE49-F238E27FC236}">
                <a16:creationId xmlns:a16="http://schemas.microsoft.com/office/drawing/2014/main" id="{60C1E1A5-91E1-4FB7-A620-23694289C8C7}"/>
              </a:ext>
            </a:extLst>
          </p:cNvPr>
          <p:cNvSpPr>
            <a:spLocks noGrp="1"/>
          </p:cNvSpPr>
          <p:nvPr>
            <p:ph idx="1"/>
          </p:nvPr>
        </p:nvSpPr>
        <p:spPr>
          <a:xfrm>
            <a:off x="5501940" y="1501255"/>
            <a:ext cx="5108852" cy="3907390"/>
          </a:xfrm>
        </p:spPr>
        <p:txBody>
          <a:bodyPr vert="horz" lIns="91440" tIns="45720" rIns="91440" bIns="45720" rtlCol="0" anchor="t">
            <a:normAutofit/>
          </a:bodyPr>
          <a:lstStyle/>
          <a:p>
            <a:r>
              <a:rPr lang="en-US" dirty="0">
                <a:solidFill>
                  <a:schemeClr val="tx2"/>
                </a:solidFill>
                <a:ea typeface="+mn-lt"/>
                <a:cs typeface="+mn-lt"/>
              </a:rPr>
              <a:t>The application we're trying to make will be helpful to a lot of people.</a:t>
            </a:r>
          </a:p>
          <a:p>
            <a:pPr>
              <a:buClr>
                <a:srgbClr val="ADBDB8"/>
              </a:buClr>
            </a:pPr>
            <a:r>
              <a:rPr lang="en-US" dirty="0">
                <a:solidFill>
                  <a:schemeClr val="tx2"/>
                </a:solidFill>
                <a:ea typeface="+mn-lt"/>
                <a:cs typeface="+mn-lt"/>
              </a:rPr>
              <a:t>Without the involvement of money or bank, people will get the things they need in exchange with something of their own.</a:t>
            </a:r>
          </a:p>
          <a:p>
            <a:pPr>
              <a:buClr>
                <a:srgbClr val="ADBDB8"/>
              </a:buClr>
            </a:pPr>
            <a:r>
              <a:rPr lang="en-US" dirty="0">
                <a:solidFill>
                  <a:schemeClr val="tx2"/>
                </a:solidFill>
                <a:ea typeface="+mn-lt"/>
                <a:cs typeface="+mn-lt"/>
              </a:rPr>
              <a:t>The application will be user friendly and easy to use so that each and </a:t>
            </a:r>
            <a:r>
              <a:rPr lang="en-US" dirty="0" err="1">
                <a:solidFill>
                  <a:schemeClr val="tx2"/>
                </a:solidFill>
                <a:ea typeface="+mn-lt"/>
                <a:cs typeface="+mn-lt"/>
              </a:rPr>
              <a:t>everyone</a:t>
            </a:r>
            <a:r>
              <a:rPr lang="en-US" dirty="0">
                <a:solidFill>
                  <a:schemeClr val="tx2"/>
                </a:solidFill>
                <a:ea typeface="+mn-lt"/>
                <a:cs typeface="+mn-lt"/>
              </a:rPr>
              <a:t> can benefit from it.</a:t>
            </a:r>
          </a:p>
        </p:txBody>
      </p:sp>
    </p:spTree>
    <p:extLst>
      <p:ext uri="{BB962C8B-B14F-4D97-AF65-F5344CB8AC3E}">
        <p14:creationId xmlns:p14="http://schemas.microsoft.com/office/powerpoint/2010/main" val="13392249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8CEF-E10B-49AE-9398-CF46F615CFFE}"/>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BDCD485C-465A-4463-9B24-4D39206D4360}"/>
              </a:ext>
            </a:extLst>
          </p:cNvPr>
          <p:cNvSpPr>
            <a:spLocks noGrp="1"/>
          </p:cNvSpPr>
          <p:nvPr>
            <p:ph idx="1"/>
          </p:nvPr>
        </p:nvSpPr>
        <p:spPr/>
        <p:txBody>
          <a:bodyPr/>
          <a:lstStyle/>
          <a:p>
            <a:r>
              <a:rPr lang="en-US" dirty="0">
                <a:hlinkClick r:id="rId2"/>
              </a:rPr>
              <a:t>Overview of E-Barter MAS.  | Download Scientific Diagram (researchgate.net)</a:t>
            </a:r>
            <a:endParaRPr lang="en-US" dirty="0"/>
          </a:p>
          <a:p>
            <a:r>
              <a:rPr lang="en-US" dirty="0">
                <a:hlinkClick r:id="rId3"/>
              </a:rPr>
              <a:t>Application Architecture for a Mobile App: iOS, Android, Hybrid – NIX United (nix-united.com)</a:t>
            </a:r>
            <a:endParaRPr lang="en-US" dirty="0"/>
          </a:p>
          <a:p>
            <a:r>
              <a:rPr lang="en-US" dirty="0">
                <a:hlinkClick r:id="rId4"/>
              </a:rPr>
              <a:t>What Is an Application Module? (oracle.com)</a:t>
            </a:r>
            <a:endParaRPr lang="en-US" dirty="0"/>
          </a:p>
          <a:p>
            <a:r>
              <a:rPr lang="en-US" dirty="0">
                <a:hlinkClick r:id="rId5"/>
              </a:rPr>
              <a:t>What Is an Application Module (oracle.com)</a:t>
            </a:r>
            <a:endParaRPr lang="en-US" dirty="0"/>
          </a:p>
          <a:p>
            <a:r>
              <a:rPr lang="en-IN" dirty="0">
                <a:hlinkClick r:id="rId6"/>
              </a:rPr>
              <a:t>3 Best Apps + Websites for Trading, Bartering &amp; Swapping Stuff | </a:t>
            </a:r>
            <a:r>
              <a:rPr lang="en-IN" dirty="0" err="1">
                <a:hlinkClick r:id="rId6"/>
              </a:rPr>
              <a:t>TradeMade</a:t>
            </a:r>
            <a:r>
              <a:rPr lang="en-IN" dirty="0">
                <a:hlinkClick r:id="rId6"/>
              </a:rPr>
              <a:t>, Inc. 2020 | A Trade &amp; Barter App, With A Cause (trademade-app.com)</a:t>
            </a:r>
            <a:endParaRPr lang="en-IN" dirty="0"/>
          </a:p>
        </p:txBody>
      </p:sp>
    </p:spTree>
    <p:extLst>
      <p:ext uri="{BB962C8B-B14F-4D97-AF65-F5344CB8AC3E}">
        <p14:creationId xmlns:p14="http://schemas.microsoft.com/office/powerpoint/2010/main" val="319666600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C2DBA-7634-4DDE-9C90-B4A7EC6C3AEE}"/>
              </a:ext>
            </a:extLst>
          </p:cNvPr>
          <p:cNvSpPr>
            <a:spLocks noGrp="1"/>
          </p:cNvSpPr>
          <p:nvPr>
            <p:ph type="title"/>
          </p:nvPr>
        </p:nvSpPr>
        <p:spPr>
          <a:xfrm>
            <a:off x="927805" y="2580295"/>
            <a:ext cx="9634011" cy="1325563"/>
          </a:xfrm>
        </p:spPr>
        <p:txBody>
          <a:bodyPr/>
          <a:lstStyle/>
          <a:p>
            <a:pPr algn="ctr"/>
            <a:r>
              <a:rPr lang="en-US" dirty="0"/>
              <a:t>THANK YOU</a:t>
            </a:r>
            <a:endParaRPr lang="en-IN" dirty="0"/>
          </a:p>
        </p:txBody>
      </p:sp>
    </p:spTree>
    <p:extLst>
      <p:ext uri="{BB962C8B-B14F-4D97-AF65-F5344CB8AC3E}">
        <p14:creationId xmlns:p14="http://schemas.microsoft.com/office/powerpoint/2010/main" val="313082758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6F121-0BCF-4F18-942E-A2739FB5378A}"/>
              </a:ext>
            </a:extLst>
          </p:cNvPr>
          <p:cNvSpPr>
            <a:spLocks noGrp="1"/>
          </p:cNvSpPr>
          <p:nvPr>
            <p:ph type="title"/>
          </p:nvPr>
        </p:nvSpPr>
        <p:spPr>
          <a:xfrm>
            <a:off x="1422399" y="701749"/>
            <a:ext cx="9343065" cy="999460"/>
          </a:xfrm>
        </p:spPr>
        <p:txBody>
          <a:bodyPr>
            <a:normAutofit/>
          </a:bodyPr>
          <a:lstStyle/>
          <a:p>
            <a:pPr algn="ctr"/>
            <a:r>
              <a:rPr lang="en-US"/>
              <a:t>TEAM MEMBERS</a:t>
            </a:r>
          </a:p>
        </p:txBody>
      </p:sp>
      <p:graphicFrame>
        <p:nvGraphicFramePr>
          <p:cNvPr id="5" name="Content Placeholder 2">
            <a:extLst>
              <a:ext uri="{FF2B5EF4-FFF2-40B4-BE49-F238E27FC236}">
                <a16:creationId xmlns:a16="http://schemas.microsoft.com/office/drawing/2014/main" id="{E7ED3E29-AA72-4908-B629-07590473ACBB}"/>
              </a:ext>
            </a:extLst>
          </p:cNvPr>
          <p:cNvGraphicFramePr>
            <a:graphicFrameLocks noGrp="1"/>
          </p:cNvGraphicFramePr>
          <p:nvPr>
            <p:ph idx="1"/>
            <p:extLst>
              <p:ext uri="{D42A27DB-BD31-4B8C-83A1-F6EECF244321}">
                <p14:modId xmlns:p14="http://schemas.microsoft.com/office/powerpoint/2010/main" val="3796830094"/>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717320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33CAA-27D3-427B-A385-04BBB10F5077}"/>
              </a:ext>
            </a:extLst>
          </p:cNvPr>
          <p:cNvSpPr>
            <a:spLocks noGrp="1"/>
          </p:cNvSpPr>
          <p:nvPr>
            <p:ph type="title"/>
          </p:nvPr>
        </p:nvSpPr>
        <p:spPr>
          <a:xfrm>
            <a:off x="803932" y="571500"/>
            <a:ext cx="5110909" cy="1691969"/>
          </a:xfrm>
        </p:spPr>
        <p:txBody>
          <a:bodyPr>
            <a:normAutofit/>
          </a:bodyPr>
          <a:lstStyle/>
          <a:p>
            <a:pPr algn="ctr"/>
            <a:r>
              <a:rPr lang="en-US" dirty="0"/>
              <a:t>INTRODUCTION</a:t>
            </a:r>
            <a:endParaRPr lang="en-US"/>
          </a:p>
        </p:txBody>
      </p:sp>
      <p:sp>
        <p:nvSpPr>
          <p:cNvPr id="3" name="Content Placeholder 2">
            <a:extLst>
              <a:ext uri="{FF2B5EF4-FFF2-40B4-BE49-F238E27FC236}">
                <a16:creationId xmlns:a16="http://schemas.microsoft.com/office/drawing/2014/main" id="{B78BBF89-6047-4AB4-9135-5864A8E74B8E}"/>
              </a:ext>
            </a:extLst>
          </p:cNvPr>
          <p:cNvSpPr>
            <a:spLocks noGrp="1"/>
          </p:cNvSpPr>
          <p:nvPr>
            <p:ph idx="1"/>
          </p:nvPr>
        </p:nvSpPr>
        <p:spPr>
          <a:xfrm>
            <a:off x="1066799" y="2415379"/>
            <a:ext cx="4539129" cy="3699747"/>
          </a:xfrm>
        </p:spPr>
        <p:txBody>
          <a:bodyPr vert="horz" lIns="91440" tIns="45720" rIns="91440" bIns="45720" rtlCol="0">
            <a:normAutofit/>
          </a:bodyPr>
          <a:lstStyle/>
          <a:p>
            <a:r>
              <a:rPr lang="en-US" dirty="0">
                <a:solidFill>
                  <a:schemeClr val="tx2">
                    <a:lumMod val="60000"/>
                    <a:lumOff val="40000"/>
                  </a:schemeClr>
                </a:solidFill>
              </a:rPr>
              <a:t>Why are we making this project?</a:t>
            </a:r>
          </a:p>
          <a:p>
            <a:pPr>
              <a:buClr>
                <a:srgbClr val="ADBDB8"/>
              </a:buClr>
            </a:pPr>
            <a:r>
              <a:rPr lang="en-US" dirty="0">
                <a:solidFill>
                  <a:schemeClr val="tx2">
                    <a:lumMod val="60000"/>
                    <a:lumOff val="40000"/>
                  </a:schemeClr>
                </a:solidFill>
              </a:rPr>
              <a:t>Thoughts behind our Project.</a:t>
            </a:r>
          </a:p>
          <a:p>
            <a:pPr>
              <a:buClr>
                <a:srgbClr val="ADBDB8"/>
              </a:buClr>
            </a:pPr>
            <a:r>
              <a:rPr lang="en-US" dirty="0">
                <a:solidFill>
                  <a:schemeClr val="tx2">
                    <a:lumMod val="60000"/>
                    <a:lumOff val="40000"/>
                  </a:schemeClr>
                </a:solidFill>
              </a:rPr>
              <a:t>How are we going to divide our project?</a:t>
            </a:r>
          </a:p>
          <a:p>
            <a:pPr>
              <a:buClr>
                <a:srgbClr val="ADBDB8"/>
              </a:buClr>
            </a:pPr>
            <a:endParaRPr lang="en-US" dirty="0">
              <a:solidFill>
                <a:schemeClr val="tx2">
                  <a:lumMod val="60000"/>
                  <a:lumOff val="40000"/>
                </a:schemeClr>
              </a:solidFill>
            </a:endParaRPr>
          </a:p>
          <a:p>
            <a:pPr marL="0" indent="0">
              <a:buClr>
                <a:srgbClr val="ADBDB8"/>
              </a:buClr>
              <a:buNone/>
            </a:pPr>
            <a:endParaRPr lang="en-US" dirty="0">
              <a:solidFill>
                <a:schemeClr val="tx2">
                  <a:lumMod val="60000"/>
                  <a:lumOff val="40000"/>
                </a:schemeClr>
              </a:solidFill>
            </a:endParaRPr>
          </a:p>
        </p:txBody>
      </p:sp>
      <p:pic>
        <p:nvPicPr>
          <p:cNvPr id="5" name="Picture 4" descr="Rolls of blueprints">
            <a:extLst>
              <a:ext uri="{FF2B5EF4-FFF2-40B4-BE49-F238E27FC236}">
                <a16:creationId xmlns:a16="http://schemas.microsoft.com/office/drawing/2014/main" id="{3A76C789-E5A6-4974-B29A-3BB802E01070}"/>
              </a:ext>
            </a:extLst>
          </p:cNvPr>
          <p:cNvPicPr>
            <a:picLocks noChangeAspect="1"/>
          </p:cNvPicPr>
          <p:nvPr/>
        </p:nvPicPr>
        <p:blipFill rotWithShape="1">
          <a:blip r:embed="rId2"/>
          <a:srcRect l="46165" r="-4" b="-4"/>
          <a:stretch/>
        </p:blipFill>
        <p:spPr>
          <a:xfrm>
            <a:off x="6645834" y="1"/>
            <a:ext cx="5546166" cy="6866192"/>
          </a:xfrm>
          <a:prstGeom prst="rect">
            <a:avLst/>
          </a:prstGeom>
        </p:spPr>
      </p:pic>
    </p:spTree>
    <p:extLst>
      <p:ext uri="{BB962C8B-B14F-4D97-AF65-F5344CB8AC3E}">
        <p14:creationId xmlns:p14="http://schemas.microsoft.com/office/powerpoint/2010/main" val="32976198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7ABDD-24B6-4B43-9652-4D01FF4F2D07}"/>
              </a:ext>
            </a:extLst>
          </p:cNvPr>
          <p:cNvSpPr>
            <a:spLocks noGrp="1"/>
          </p:cNvSpPr>
          <p:nvPr>
            <p:ph type="title"/>
          </p:nvPr>
        </p:nvSpPr>
        <p:spPr/>
        <p:txBody>
          <a:bodyPr/>
          <a:lstStyle/>
          <a:p>
            <a:r>
              <a:rPr lang="en-US" dirty="0"/>
              <a:t>BARTER SYSTEM</a:t>
            </a:r>
            <a:endParaRPr lang="en-IN" dirty="0"/>
          </a:p>
        </p:txBody>
      </p:sp>
      <p:sp>
        <p:nvSpPr>
          <p:cNvPr id="3" name="Content Placeholder 2">
            <a:extLst>
              <a:ext uri="{FF2B5EF4-FFF2-40B4-BE49-F238E27FC236}">
                <a16:creationId xmlns:a16="http://schemas.microsoft.com/office/drawing/2014/main" id="{C300B125-6CED-4A73-A9B0-DCED77720BA7}"/>
              </a:ext>
            </a:extLst>
          </p:cNvPr>
          <p:cNvSpPr>
            <a:spLocks noGrp="1"/>
          </p:cNvSpPr>
          <p:nvPr>
            <p:ph idx="1"/>
          </p:nvPr>
        </p:nvSpPr>
        <p:spPr/>
        <p:txBody>
          <a:bodyPr>
            <a:normAutofit lnSpcReduction="10000"/>
          </a:bodyPr>
          <a:lstStyle/>
          <a:p>
            <a:r>
              <a:rPr lang="en-US" dirty="0"/>
              <a:t>Barter is an act of trading goods or services between two or more parties without the use of money or a monetary medium, such as a credit card. </a:t>
            </a:r>
          </a:p>
          <a:p>
            <a:r>
              <a:rPr lang="en-US" dirty="0"/>
              <a:t>In essence, bartering involves the provision of one good or service by one party in return for another good or service from another party.</a:t>
            </a:r>
          </a:p>
          <a:p>
            <a:r>
              <a:rPr lang="en-US" dirty="0"/>
              <a:t>A simple example of a barter arrangement is a carpenter who builds a fence for a farmer. Instead of the farmer paying the builder $1,000 in cash for labor and materials, the farmer could instead recompense the carpenter with $1,000 worth of crops or foodstuffs.</a:t>
            </a:r>
            <a:endParaRPr lang="en-IN" dirty="0"/>
          </a:p>
        </p:txBody>
      </p:sp>
    </p:spTree>
    <p:extLst>
      <p:ext uri="{BB962C8B-B14F-4D97-AF65-F5344CB8AC3E}">
        <p14:creationId xmlns:p14="http://schemas.microsoft.com/office/powerpoint/2010/main" val="1139320713"/>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EA91-235B-4AF3-A1D0-6EE524B7A09D}"/>
              </a:ext>
            </a:extLst>
          </p:cNvPr>
          <p:cNvSpPr>
            <a:spLocks noGrp="1"/>
          </p:cNvSpPr>
          <p:nvPr>
            <p:ph type="title"/>
          </p:nvPr>
        </p:nvSpPr>
        <p:spPr/>
        <p:txBody>
          <a:bodyPr/>
          <a:lstStyle/>
          <a:p>
            <a:r>
              <a:rPr lang="en-US" dirty="0"/>
              <a:t>Continued…</a:t>
            </a:r>
            <a:endParaRPr lang="en-IN" dirty="0"/>
          </a:p>
        </p:txBody>
      </p:sp>
      <p:sp>
        <p:nvSpPr>
          <p:cNvPr id="3" name="Content Placeholder 2">
            <a:extLst>
              <a:ext uri="{FF2B5EF4-FFF2-40B4-BE49-F238E27FC236}">
                <a16:creationId xmlns:a16="http://schemas.microsoft.com/office/drawing/2014/main" id="{F04F764E-A15C-48E5-A3D2-6B8B401F7E67}"/>
              </a:ext>
            </a:extLst>
          </p:cNvPr>
          <p:cNvSpPr>
            <a:spLocks noGrp="1"/>
          </p:cNvSpPr>
          <p:nvPr>
            <p:ph idx="1"/>
          </p:nvPr>
        </p:nvSpPr>
        <p:spPr/>
        <p:txBody>
          <a:bodyPr>
            <a:normAutofit/>
          </a:bodyPr>
          <a:lstStyle/>
          <a:p>
            <a:r>
              <a:rPr lang="en-US" dirty="0"/>
              <a:t>Bartering is based on a simple concept: Two individuals negotiate to determine the relative value of their goods and services and offer them to one another in an even exchange.</a:t>
            </a:r>
          </a:p>
          <a:p>
            <a:r>
              <a:rPr lang="en-US" dirty="0"/>
              <a:t>It is the oldest form of commerce, dating back to a time before hard currency even existed.</a:t>
            </a:r>
          </a:p>
          <a:p>
            <a:r>
              <a:rPr lang="en-US" dirty="0"/>
              <a:t>Virtually any item or service can be bartered if the parties involved agree to the terms of the trade. Individuals, companies, and countries can all benefit from such cashless exchanges, particularly if they are lacking hard currency to obtain goods and services.</a:t>
            </a:r>
            <a:endParaRPr lang="en-IN" dirty="0"/>
          </a:p>
        </p:txBody>
      </p:sp>
    </p:spTree>
    <p:extLst>
      <p:ext uri="{BB962C8B-B14F-4D97-AF65-F5344CB8AC3E}">
        <p14:creationId xmlns:p14="http://schemas.microsoft.com/office/powerpoint/2010/main" val="333076693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B153F-61BC-4D01-8286-53A919A6D3A2}"/>
              </a:ext>
            </a:extLst>
          </p:cNvPr>
          <p:cNvSpPr>
            <a:spLocks noGrp="1"/>
          </p:cNvSpPr>
          <p:nvPr>
            <p:ph type="title"/>
          </p:nvPr>
        </p:nvSpPr>
        <p:spPr/>
        <p:txBody>
          <a:bodyPr/>
          <a:lstStyle/>
          <a:p>
            <a:r>
              <a:rPr lang="en-US" dirty="0"/>
              <a:t>Benefit of barter system</a:t>
            </a:r>
            <a:endParaRPr lang="en-IN" dirty="0"/>
          </a:p>
        </p:txBody>
      </p:sp>
      <p:sp>
        <p:nvSpPr>
          <p:cNvPr id="3" name="Content Placeholder 2">
            <a:extLst>
              <a:ext uri="{FF2B5EF4-FFF2-40B4-BE49-F238E27FC236}">
                <a16:creationId xmlns:a16="http://schemas.microsoft.com/office/drawing/2014/main" id="{6C303B6D-D45C-45DC-820C-8F1EC6F5933E}"/>
              </a:ext>
            </a:extLst>
          </p:cNvPr>
          <p:cNvSpPr>
            <a:spLocks noGrp="1"/>
          </p:cNvSpPr>
          <p:nvPr>
            <p:ph idx="1"/>
          </p:nvPr>
        </p:nvSpPr>
        <p:spPr/>
        <p:txBody>
          <a:bodyPr/>
          <a:lstStyle/>
          <a:p>
            <a:r>
              <a:rPr lang="en-US" dirty="0"/>
              <a:t>Bartering allows individuals to trade items that they own but are not using for items that they need, while keeping their cash on hand for expenses that cannot be paid through bartering, such as a mortgage, medical bills, and utilities.</a:t>
            </a:r>
          </a:p>
          <a:p>
            <a:r>
              <a:rPr lang="en-US" dirty="0"/>
              <a:t>Bartering can have a psychological benefit because it can create a deeper personal relationship between trading partners than a typical monetized transaction. Bartering can also help people build professional networks and market their businesses.</a:t>
            </a:r>
            <a:endParaRPr lang="en-IN" dirty="0"/>
          </a:p>
        </p:txBody>
      </p:sp>
    </p:spTree>
    <p:extLst>
      <p:ext uri="{BB962C8B-B14F-4D97-AF65-F5344CB8AC3E}">
        <p14:creationId xmlns:p14="http://schemas.microsoft.com/office/powerpoint/2010/main" val="3636318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77ED9-8364-49A4-AC5C-E050D0AA5AFA}"/>
              </a:ext>
            </a:extLst>
          </p:cNvPr>
          <p:cNvSpPr>
            <a:spLocks noGrp="1"/>
          </p:cNvSpPr>
          <p:nvPr>
            <p:ph type="title"/>
          </p:nvPr>
        </p:nvSpPr>
        <p:spPr>
          <a:xfrm>
            <a:off x="1073811" y="718366"/>
            <a:ext cx="9483513" cy="944656"/>
          </a:xfrm>
        </p:spPr>
        <p:txBody>
          <a:bodyPr>
            <a:normAutofit/>
          </a:bodyPr>
          <a:lstStyle/>
          <a:p>
            <a:r>
              <a:rPr lang="en-US" dirty="0"/>
              <a:t>LITERATURE REVIEW</a:t>
            </a:r>
          </a:p>
        </p:txBody>
      </p:sp>
      <p:sp>
        <p:nvSpPr>
          <p:cNvPr id="3" name="Content Placeholder 2">
            <a:extLst>
              <a:ext uri="{FF2B5EF4-FFF2-40B4-BE49-F238E27FC236}">
                <a16:creationId xmlns:a16="http://schemas.microsoft.com/office/drawing/2014/main" id="{3B55811E-1FCE-4348-BEF8-348471152060}"/>
              </a:ext>
            </a:extLst>
          </p:cNvPr>
          <p:cNvSpPr>
            <a:spLocks noGrp="1"/>
          </p:cNvSpPr>
          <p:nvPr>
            <p:ph idx="1"/>
          </p:nvPr>
        </p:nvSpPr>
        <p:spPr>
          <a:xfrm>
            <a:off x="2503967" y="2478755"/>
            <a:ext cx="7598826" cy="2945618"/>
          </a:xfrm>
        </p:spPr>
        <p:txBody>
          <a:bodyPr vert="horz" lIns="91440" tIns="45720" rIns="91440" bIns="45720" rtlCol="0" anchor="t">
            <a:normAutofit/>
          </a:bodyPr>
          <a:lstStyle/>
          <a:p>
            <a:pPr>
              <a:lnSpc>
                <a:spcPct val="140000"/>
              </a:lnSpc>
            </a:pPr>
            <a:r>
              <a:rPr lang="en-US" sz="1400" dirty="0">
                <a:solidFill>
                  <a:schemeClr val="bg2">
                    <a:lumMod val="40000"/>
                    <a:lumOff val="60000"/>
                  </a:schemeClr>
                </a:solidFill>
              </a:rPr>
              <a:t>Since the beginning of human history, people have been trading directly in goods and services in a trading system called trading. </a:t>
            </a:r>
            <a:endParaRPr lang="en-US" dirty="0">
              <a:solidFill>
                <a:schemeClr val="bg2">
                  <a:lumMod val="40000"/>
                  <a:lumOff val="60000"/>
                </a:schemeClr>
              </a:solidFill>
            </a:endParaRPr>
          </a:p>
          <a:p>
            <a:pPr>
              <a:lnSpc>
                <a:spcPct val="140000"/>
              </a:lnSpc>
              <a:buClr>
                <a:srgbClr val="ADBDB8"/>
              </a:buClr>
            </a:pPr>
            <a:r>
              <a:rPr lang="en-US" sz="1400" dirty="0">
                <a:solidFill>
                  <a:schemeClr val="bg2">
                    <a:lumMod val="40000"/>
                    <a:lumOff val="60000"/>
                  </a:schemeClr>
                </a:solidFill>
              </a:rPr>
              <a:t>The history of trade dates back to 6000 BC. Introduced by the Mesopotamian tribes, the trade was adopted by the Phoenicians. </a:t>
            </a:r>
            <a:endParaRPr lang="en-US" dirty="0">
              <a:solidFill>
                <a:schemeClr val="bg2">
                  <a:lumMod val="40000"/>
                  <a:lumOff val="60000"/>
                </a:schemeClr>
              </a:solidFill>
            </a:endParaRPr>
          </a:p>
          <a:p>
            <a:pPr>
              <a:lnSpc>
                <a:spcPct val="140000"/>
              </a:lnSpc>
              <a:buClr>
                <a:srgbClr val="ADBDB8"/>
              </a:buClr>
            </a:pPr>
            <a:r>
              <a:rPr lang="en-US" sz="1400" dirty="0">
                <a:solidFill>
                  <a:schemeClr val="bg2">
                    <a:lumMod val="40000"/>
                    <a:lumOff val="60000"/>
                  </a:schemeClr>
                </a:solidFill>
              </a:rPr>
              <a:t>Traditionally, trading systems were used in the local community. </a:t>
            </a:r>
            <a:endParaRPr lang="en-US" dirty="0">
              <a:solidFill>
                <a:schemeClr val="bg2">
                  <a:lumMod val="40000"/>
                  <a:lumOff val="60000"/>
                </a:schemeClr>
              </a:solidFill>
            </a:endParaRPr>
          </a:p>
          <a:p>
            <a:pPr>
              <a:lnSpc>
                <a:spcPct val="140000"/>
              </a:lnSpc>
              <a:buClr>
                <a:srgbClr val="ADBDB8"/>
              </a:buClr>
            </a:pPr>
            <a:r>
              <a:rPr lang="en-US" sz="1400" dirty="0">
                <a:solidFill>
                  <a:schemeClr val="bg2">
                    <a:lumMod val="40000"/>
                    <a:lumOff val="60000"/>
                  </a:schemeClr>
                </a:solidFill>
              </a:rPr>
              <a:t>For example, a farmer with eggs and milk may sell a baker to a local baker for a birthday cake and bread. The baker then uses milk and eggs to bake more bread, which he gives to an electrician to pay for his oven.</a:t>
            </a:r>
            <a:endParaRPr lang="en-US" dirty="0">
              <a:solidFill>
                <a:schemeClr val="bg2">
                  <a:lumMod val="40000"/>
                  <a:lumOff val="60000"/>
                </a:schemeClr>
              </a:solidFill>
            </a:endParaRPr>
          </a:p>
        </p:txBody>
      </p:sp>
    </p:spTree>
    <p:extLst>
      <p:ext uri="{BB962C8B-B14F-4D97-AF65-F5344CB8AC3E}">
        <p14:creationId xmlns:p14="http://schemas.microsoft.com/office/powerpoint/2010/main" val="765341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1B8E4-95EE-4455-9FEA-5AD30C29578E}"/>
              </a:ext>
            </a:extLst>
          </p:cNvPr>
          <p:cNvSpPr>
            <a:spLocks noGrp="1"/>
          </p:cNvSpPr>
          <p:nvPr>
            <p:ph type="title"/>
          </p:nvPr>
        </p:nvSpPr>
        <p:spPr>
          <a:xfrm>
            <a:off x="1335954" y="1165965"/>
            <a:ext cx="8579011" cy="1164425"/>
          </a:xfrm>
        </p:spPr>
        <p:txBody>
          <a:bodyPr>
            <a:normAutofit/>
          </a:bodyPr>
          <a:lstStyle/>
          <a:p>
            <a:r>
              <a:rPr lang="en-US" dirty="0"/>
              <a:t>PREVIOUS WORK DONE</a:t>
            </a:r>
          </a:p>
        </p:txBody>
      </p:sp>
      <p:sp>
        <p:nvSpPr>
          <p:cNvPr id="3" name="Content Placeholder 2">
            <a:extLst>
              <a:ext uri="{FF2B5EF4-FFF2-40B4-BE49-F238E27FC236}">
                <a16:creationId xmlns:a16="http://schemas.microsoft.com/office/drawing/2014/main" id="{FAF17CB0-78ED-4DE2-A9F6-61E26E2B54AA}"/>
              </a:ext>
            </a:extLst>
          </p:cNvPr>
          <p:cNvSpPr>
            <a:spLocks noGrp="1"/>
          </p:cNvSpPr>
          <p:nvPr>
            <p:ph idx="1"/>
          </p:nvPr>
        </p:nvSpPr>
        <p:spPr>
          <a:xfrm>
            <a:off x="2292824" y="2638477"/>
            <a:ext cx="7622141" cy="3031364"/>
          </a:xfrm>
        </p:spPr>
        <p:txBody>
          <a:bodyPr vert="horz" lIns="91440" tIns="45720" rIns="91440" bIns="45720" rtlCol="0" anchor="t">
            <a:normAutofit/>
          </a:bodyPr>
          <a:lstStyle/>
          <a:p>
            <a:pPr>
              <a:lnSpc>
                <a:spcPct val="140000"/>
              </a:lnSpc>
            </a:pPr>
            <a:r>
              <a:rPr lang="en-US" sz="1600" dirty="0">
                <a:solidFill>
                  <a:schemeClr val="bg2">
                    <a:lumMod val="40000"/>
                    <a:lumOff val="60000"/>
                  </a:schemeClr>
                </a:solidFill>
              </a:rPr>
              <a:t>There hasn't been much development in the area of barter system</a:t>
            </a:r>
          </a:p>
          <a:p>
            <a:pPr>
              <a:lnSpc>
                <a:spcPct val="140000"/>
              </a:lnSpc>
              <a:buClr>
                <a:srgbClr val="ADBDB8"/>
              </a:buClr>
            </a:pPr>
            <a:r>
              <a:rPr lang="en-US" sz="1600" dirty="0">
                <a:solidFill>
                  <a:schemeClr val="bg2">
                    <a:lumMod val="40000"/>
                    <a:lumOff val="60000"/>
                  </a:schemeClr>
                </a:solidFill>
              </a:rPr>
              <a:t>There are certain websites and mobile applications using the barter system but they weren't able to attract many clients.</a:t>
            </a:r>
          </a:p>
          <a:p>
            <a:pPr>
              <a:lnSpc>
                <a:spcPct val="140000"/>
              </a:lnSpc>
              <a:buClr>
                <a:srgbClr val="ADBDB8"/>
              </a:buClr>
            </a:pPr>
            <a:r>
              <a:rPr lang="en-US" sz="1600" dirty="0">
                <a:solidFill>
                  <a:schemeClr val="bg2">
                    <a:lumMod val="40000"/>
                    <a:lumOff val="60000"/>
                  </a:schemeClr>
                </a:solidFill>
              </a:rPr>
              <a:t>Our application would be more user friendly in order to attract more users and make use of the barter system more often.</a:t>
            </a:r>
          </a:p>
          <a:p>
            <a:pPr>
              <a:lnSpc>
                <a:spcPct val="140000"/>
              </a:lnSpc>
              <a:buClr>
                <a:srgbClr val="ADBDB8"/>
              </a:buClr>
            </a:pPr>
            <a:r>
              <a:rPr lang="en-US" sz="1600" dirty="0">
                <a:solidFill>
                  <a:schemeClr val="bg2">
                    <a:lumMod val="40000"/>
                    <a:lumOff val="60000"/>
                  </a:schemeClr>
                </a:solidFill>
              </a:rPr>
              <a:t>Some of the available barter system applications are </a:t>
            </a:r>
            <a:r>
              <a:rPr lang="en-US" sz="1600" dirty="0" err="1">
                <a:solidFill>
                  <a:schemeClr val="bg2">
                    <a:lumMod val="40000"/>
                    <a:lumOff val="60000"/>
                  </a:schemeClr>
                </a:solidFill>
              </a:rPr>
              <a:t>TradeMade</a:t>
            </a:r>
            <a:r>
              <a:rPr lang="en-US" sz="1600" dirty="0">
                <a:solidFill>
                  <a:schemeClr val="bg2">
                    <a:lumMod val="40000"/>
                    <a:lumOff val="60000"/>
                  </a:schemeClr>
                </a:solidFill>
              </a:rPr>
              <a:t>, </a:t>
            </a:r>
            <a:r>
              <a:rPr lang="en-US" sz="1600" dirty="0" err="1">
                <a:solidFill>
                  <a:schemeClr val="bg2">
                    <a:lumMod val="40000"/>
                    <a:lumOff val="60000"/>
                  </a:schemeClr>
                </a:solidFill>
              </a:rPr>
              <a:t>SwopIt</a:t>
            </a:r>
            <a:r>
              <a:rPr lang="en-US" sz="1600" dirty="0">
                <a:solidFill>
                  <a:schemeClr val="bg2">
                    <a:lumMod val="40000"/>
                    <a:lumOff val="60000"/>
                  </a:schemeClr>
                </a:solidFill>
              </a:rPr>
              <a:t>, Freecycle etc.</a:t>
            </a:r>
          </a:p>
        </p:txBody>
      </p:sp>
    </p:spTree>
    <p:extLst>
      <p:ext uri="{BB962C8B-B14F-4D97-AF65-F5344CB8AC3E}">
        <p14:creationId xmlns:p14="http://schemas.microsoft.com/office/powerpoint/2010/main" val="3145955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3486-683C-47BE-B2F9-E1440A565EED}"/>
              </a:ext>
            </a:extLst>
          </p:cNvPr>
          <p:cNvSpPr>
            <a:spLocks noGrp="1"/>
          </p:cNvSpPr>
          <p:nvPr>
            <p:ph type="title"/>
          </p:nvPr>
        </p:nvSpPr>
        <p:spPr/>
        <p:txBody>
          <a:bodyPr/>
          <a:lstStyle/>
          <a:p>
            <a:r>
              <a:rPr lang="en-US" dirty="0" err="1"/>
              <a:t>TradeMade</a:t>
            </a:r>
            <a:r>
              <a:rPr lang="en-US" dirty="0"/>
              <a:t> application</a:t>
            </a:r>
            <a:endParaRPr lang="en-IN" dirty="0"/>
          </a:p>
        </p:txBody>
      </p:sp>
      <p:sp>
        <p:nvSpPr>
          <p:cNvPr id="3" name="Content Placeholder 2">
            <a:extLst>
              <a:ext uri="{FF2B5EF4-FFF2-40B4-BE49-F238E27FC236}">
                <a16:creationId xmlns:a16="http://schemas.microsoft.com/office/drawing/2014/main" id="{21EFD2B1-B477-43CE-8DD6-B033472356FD}"/>
              </a:ext>
            </a:extLst>
          </p:cNvPr>
          <p:cNvSpPr>
            <a:spLocks noGrp="1"/>
          </p:cNvSpPr>
          <p:nvPr>
            <p:ph idx="1"/>
          </p:nvPr>
        </p:nvSpPr>
        <p:spPr/>
        <p:txBody>
          <a:bodyPr/>
          <a:lstStyle/>
          <a:p>
            <a:r>
              <a:rPr lang="en-US" dirty="0"/>
              <a:t>It is a mobile application in which you can upload you items or services that you are willing to provide in exchange with you desired product.</a:t>
            </a:r>
          </a:p>
          <a:p>
            <a:r>
              <a:rPr lang="en-US" dirty="0"/>
              <a:t>You can also view you desired product according to different brands.</a:t>
            </a:r>
          </a:p>
          <a:p>
            <a:r>
              <a:rPr lang="en-US" dirty="0"/>
              <a:t>It is a very simple application in which you have to just click on your desired product and address and you can get the product at you house.</a:t>
            </a:r>
            <a:endParaRPr lang="en-IN" dirty="0"/>
          </a:p>
        </p:txBody>
      </p:sp>
    </p:spTree>
    <p:extLst>
      <p:ext uri="{BB962C8B-B14F-4D97-AF65-F5344CB8AC3E}">
        <p14:creationId xmlns:p14="http://schemas.microsoft.com/office/powerpoint/2010/main" val="3012020235"/>
      </p:ext>
    </p:extLst>
  </p:cSld>
  <p:clrMapOvr>
    <a:masterClrMapping/>
  </p:clrMapOvr>
  <p:transition spd="slow">
    <p:wheel spokes="1"/>
  </p:transition>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180</TotalTime>
  <Words>952</Words>
  <Application>Microsoft Office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Century Gothic</vt:lpstr>
      <vt:lpstr>DM Sans</vt:lpstr>
      <vt:lpstr>Modern Love</vt:lpstr>
      <vt:lpstr>Wingdings 3</vt:lpstr>
      <vt:lpstr>Slice</vt:lpstr>
      <vt:lpstr>CONSULTANCY PROJECT BASED ON BARTER SYSTEM</vt:lpstr>
      <vt:lpstr>TEAM MEMBERS</vt:lpstr>
      <vt:lpstr>INTRODUCTION</vt:lpstr>
      <vt:lpstr>BARTER SYSTEM</vt:lpstr>
      <vt:lpstr>Continued…</vt:lpstr>
      <vt:lpstr>Benefit of barter system</vt:lpstr>
      <vt:lpstr>LITERATURE REVIEW</vt:lpstr>
      <vt:lpstr>PREVIOUS WORK DONE</vt:lpstr>
      <vt:lpstr>TradeMade application</vt:lpstr>
      <vt:lpstr>MODULE DESCRIPTION</vt:lpstr>
      <vt:lpstr>APPLICATION MODULE</vt:lpstr>
      <vt:lpstr>WORKING ARCHITECTURE OF AN APP</vt:lpstr>
      <vt:lpstr>WORKING ARCHITECTURE OF BARTER SYSTEM</vt:lpstr>
      <vt:lpstr>HARDWARE REQUIREMENTS</vt:lpstr>
      <vt:lpstr>SOFTWARE REQUIREMENTS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Naman Arora</dc:creator>
  <cp:lastModifiedBy>Naman Arora</cp:lastModifiedBy>
  <cp:revision>445</cp:revision>
  <dcterms:created xsi:type="dcterms:W3CDTF">2021-11-26T06:52:46Z</dcterms:created>
  <dcterms:modified xsi:type="dcterms:W3CDTF">2021-12-21T08:11:17Z</dcterms:modified>
</cp:coreProperties>
</file>