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82" r:id="rId5"/>
    <p:sldId id="283" r:id="rId6"/>
    <p:sldId id="287" r:id="rId7"/>
    <p:sldId id="288" r:id="rId8"/>
    <p:sldId id="289" r:id="rId9"/>
    <p:sldId id="285" r:id="rId10"/>
    <p:sldId id="286" r:id="rId11"/>
    <p:sldId id="290" r:id="rId12"/>
    <p:sldId id="295" r:id="rId13"/>
    <p:sldId id="292" r:id="rId14"/>
    <p:sldId id="296" r:id="rId15"/>
    <p:sldId id="297" r:id="rId16"/>
    <p:sldId id="281"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253C4-85FF-4EC4-8A36-8D3A82D1EBC4}" v="5" dt="2020-04-22T02:01:14.102"/>
    <p1510:client id="{C921D054-0759-4620-ABC2-EAB8ED766DCC}" v="11" dt="2020-04-22T01:52:29.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5220" autoAdjust="0"/>
  </p:normalViewPr>
  <p:slideViewPr>
    <p:cSldViewPr snapToGrid="0">
      <p:cViewPr varScale="1">
        <p:scale>
          <a:sx n="81" d="100"/>
          <a:sy n="81" d="100"/>
        </p:scale>
        <p:origin x="614" y="72"/>
      </p:cViewPr>
      <p:guideLst/>
    </p:cSldViewPr>
  </p:slideViewPr>
  <p:notesTextViewPr>
    <p:cViewPr>
      <p:scale>
        <a:sx n="125" d="100"/>
        <a:sy n="125" d="100"/>
      </p:scale>
      <p:origin x="0" y="-277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65DDD-2899-46CC-9B76-F7A758154A52}" type="doc">
      <dgm:prSet loTypeId="urn:microsoft.com/office/officeart/2016/7/layout/VerticalDownArrowProcess" loCatId="process" qsTypeId="urn:microsoft.com/office/officeart/2005/8/quickstyle/simple4" qsCatId="simple" csTypeId="urn:microsoft.com/office/officeart/2005/8/colors/colorful2" csCatId="colorful"/>
      <dgm:spPr/>
      <dgm:t>
        <a:bodyPr/>
        <a:lstStyle/>
        <a:p>
          <a:endParaRPr lang="en-US"/>
        </a:p>
      </dgm:t>
    </dgm:pt>
    <dgm:pt modelId="{56831300-BCF2-43A9-AC2B-4C0CFBCC3AF7}">
      <dgm:prSet/>
      <dgm:spPr/>
      <dgm:t>
        <a:bodyPr/>
        <a:lstStyle/>
        <a:p>
          <a:r>
            <a:rPr lang="en-US"/>
            <a:t>Define</a:t>
          </a:r>
        </a:p>
      </dgm:t>
    </dgm:pt>
    <dgm:pt modelId="{4B697A7C-E9BD-42CF-9F1E-35C12B3D83A8}" type="parTrans" cxnId="{6AA3C907-4E98-4A1F-9D68-8EC0EBA38F70}">
      <dgm:prSet/>
      <dgm:spPr/>
      <dgm:t>
        <a:bodyPr/>
        <a:lstStyle/>
        <a:p>
          <a:endParaRPr lang="en-US"/>
        </a:p>
      </dgm:t>
    </dgm:pt>
    <dgm:pt modelId="{E846957E-FEA2-49AE-8AB9-BEB75CC20392}" type="sibTrans" cxnId="{6AA3C907-4E98-4A1F-9D68-8EC0EBA38F70}">
      <dgm:prSet/>
      <dgm:spPr/>
      <dgm:t>
        <a:bodyPr/>
        <a:lstStyle/>
        <a:p>
          <a:endParaRPr lang="en-US"/>
        </a:p>
      </dgm:t>
    </dgm:pt>
    <dgm:pt modelId="{62510331-AF2B-40FF-89B1-51085503D154}">
      <dgm:prSet/>
      <dgm:spPr/>
      <dgm:t>
        <a:bodyPr/>
        <a:lstStyle/>
        <a:p>
          <a:r>
            <a:rPr lang="en-US"/>
            <a:t>Define the scope and goals of the project and questions to be answered</a:t>
          </a:r>
        </a:p>
      </dgm:t>
    </dgm:pt>
    <dgm:pt modelId="{CE73F04F-ACFB-4CBC-BA1E-4AEBE2A28BA9}" type="parTrans" cxnId="{3ED45604-F434-4DD2-ABE8-241AF0095ED6}">
      <dgm:prSet/>
      <dgm:spPr/>
      <dgm:t>
        <a:bodyPr/>
        <a:lstStyle/>
        <a:p>
          <a:endParaRPr lang="en-US"/>
        </a:p>
      </dgm:t>
    </dgm:pt>
    <dgm:pt modelId="{AEF190FB-0551-4BE4-9DA5-96A86CD52948}" type="sibTrans" cxnId="{3ED45604-F434-4DD2-ABE8-241AF0095ED6}">
      <dgm:prSet/>
      <dgm:spPr/>
      <dgm:t>
        <a:bodyPr/>
        <a:lstStyle/>
        <a:p>
          <a:endParaRPr lang="en-US"/>
        </a:p>
      </dgm:t>
    </dgm:pt>
    <dgm:pt modelId="{7CF1C31B-30B5-4F23-A424-41134273282D}">
      <dgm:prSet/>
      <dgm:spPr/>
      <dgm:t>
        <a:bodyPr/>
        <a:lstStyle/>
        <a:p>
          <a:r>
            <a:rPr lang="en-US"/>
            <a:t>Extract</a:t>
          </a:r>
        </a:p>
      </dgm:t>
    </dgm:pt>
    <dgm:pt modelId="{0326F170-B1A4-4057-B438-9EC2FB7C0AC6}" type="parTrans" cxnId="{5E9BC732-17CB-46DA-A962-E09E5093CA85}">
      <dgm:prSet/>
      <dgm:spPr/>
      <dgm:t>
        <a:bodyPr/>
        <a:lstStyle/>
        <a:p>
          <a:endParaRPr lang="en-US"/>
        </a:p>
      </dgm:t>
    </dgm:pt>
    <dgm:pt modelId="{9708A6BD-65E1-414A-9EA3-AFBD1F000FEC}" type="sibTrans" cxnId="{5E9BC732-17CB-46DA-A962-E09E5093CA85}">
      <dgm:prSet/>
      <dgm:spPr/>
      <dgm:t>
        <a:bodyPr/>
        <a:lstStyle/>
        <a:p>
          <a:endParaRPr lang="en-US"/>
        </a:p>
      </dgm:t>
    </dgm:pt>
    <dgm:pt modelId="{F1E7B6CB-AFDA-461B-97D3-2F62E02337B6}">
      <dgm:prSet/>
      <dgm:spPr/>
      <dgm:t>
        <a:bodyPr/>
        <a:lstStyle/>
        <a:p>
          <a:r>
            <a:rPr lang="en-US"/>
            <a:t>Extract the data on cases, activities, and timeframe</a:t>
          </a:r>
        </a:p>
      </dgm:t>
    </dgm:pt>
    <dgm:pt modelId="{99B4E87F-6109-4AC4-A2ED-1693AB0FA30D}" type="parTrans" cxnId="{4EC4F808-A6BE-4266-8E94-235E5BC20D4E}">
      <dgm:prSet/>
      <dgm:spPr/>
      <dgm:t>
        <a:bodyPr/>
        <a:lstStyle/>
        <a:p>
          <a:endParaRPr lang="en-US"/>
        </a:p>
      </dgm:t>
    </dgm:pt>
    <dgm:pt modelId="{94A5193F-FCF2-49A9-90C9-303710180C9B}" type="sibTrans" cxnId="{4EC4F808-A6BE-4266-8E94-235E5BC20D4E}">
      <dgm:prSet/>
      <dgm:spPr/>
      <dgm:t>
        <a:bodyPr/>
        <a:lstStyle/>
        <a:p>
          <a:endParaRPr lang="en-US"/>
        </a:p>
      </dgm:t>
    </dgm:pt>
    <dgm:pt modelId="{DECED07E-FEAB-439E-BDFA-4092A91B6B9C}">
      <dgm:prSet/>
      <dgm:spPr/>
      <dgm:t>
        <a:bodyPr/>
        <a:lstStyle/>
        <a:p>
          <a:r>
            <a:rPr lang="en-US"/>
            <a:t>Format</a:t>
          </a:r>
        </a:p>
      </dgm:t>
    </dgm:pt>
    <dgm:pt modelId="{966548AB-38FE-4EA0-9080-41C3C737AB78}" type="parTrans" cxnId="{391C0737-6EC4-459E-B42A-E298E3ADDCE2}">
      <dgm:prSet/>
      <dgm:spPr/>
      <dgm:t>
        <a:bodyPr/>
        <a:lstStyle/>
        <a:p>
          <a:endParaRPr lang="en-US"/>
        </a:p>
      </dgm:t>
    </dgm:pt>
    <dgm:pt modelId="{B6CF5E95-26E4-46E6-B674-1302637B11E4}" type="sibTrans" cxnId="{391C0737-6EC4-459E-B42A-E298E3ADDCE2}">
      <dgm:prSet/>
      <dgm:spPr/>
      <dgm:t>
        <a:bodyPr/>
        <a:lstStyle/>
        <a:p>
          <a:endParaRPr lang="en-US"/>
        </a:p>
      </dgm:t>
    </dgm:pt>
    <dgm:pt modelId="{A536AD48-03D0-4E32-A6DF-84CB9F23940A}">
      <dgm:prSet/>
      <dgm:spPr/>
      <dgm:t>
        <a:bodyPr/>
        <a:lstStyle/>
        <a:p>
          <a:r>
            <a:rPr lang="en-US"/>
            <a:t>Format event data as event logs and abstract or filter as sub-processes</a:t>
          </a:r>
        </a:p>
      </dgm:t>
    </dgm:pt>
    <dgm:pt modelId="{A83AB79F-69EA-4965-BF7C-E4D7A79E6BF3}" type="parTrans" cxnId="{1440FA2E-5652-4C9C-BE3B-42BCDB15820C}">
      <dgm:prSet/>
      <dgm:spPr/>
      <dgm:t>
        <a:bodyPr/>
        <a:lstStyle/>
        <a:p>
          <a:endParaRPr lang="en-US"/>
        </a:p>
      </dgm:t>
    </dgm:pt>
    <dgm:pt modelId="{0A569738-E507-41A5-A612-C99688E314EE}" type="sibTrans" cxnId="{1440FA2E-5652-4C9C-BE3B-42BCDB15820C}">
      <dgm:prSet/>
      <dgm:spPr/>
      <dgm:t>
        <a:bodyPr/>
        <a:lstStyle/>
        <a:p>
          <a:endParaRPr lang="en-US"/>
        </a:p>
      </dgm:t>
    </dgm:pt>
    <dgm:pt modelId="{3FE78CBB-5B39-48C0-B81A-B9FF62DA0965}">
      <dgm:prSet/>
      <dgm:spPr/>
      <dgm:t>
        <a:bodyPr/>
        <a:lstStyle/>
        <a:p>
          <a:r>
            <a:rPr lang="en-US"/>
            <a:t>Visualize</a:t>
          </a:r>
        </a:p>
      </dgm:t>
    </dgm:pt>
    <dgm:pt modelId="{23DCFDEF-1228-44BC-90A5-76687008518D}" type="parTrans" cxnId="{0BFB495B-00CC-40C7-88C7-A9FCB49F1691}">
      <dgm:prSet/>
      <dgm:spPr/>
      <dgm:t>
        <a:bodyPr/>
        <a:lstStyle/>
        <a:p>
          <a:endParaRPr lang="en-US"/>
        </a:p>
      </dgm:t>
    </dgm:pt>
    <dgm:pt modelId="{BA303430-9A97-45D3-9CFB-98CF81DF1AFA}" type="sibTrans" cxnId="{0BFB495B-00CC-40C7-88C7-A9FCB49F1691}">
      <dgm:prSet/>
      <dgm:spPr/>
      <dgm:t>
        <a:bodyPr/>
        <a:lstStyle/>
        <a:p>
          <a:endParaRPr lang="en-US"/>
        </a:p>
      </dgm:t>
    </dgm:pt>
    <dgm:pt modelId="{7B9421FB-8984-4DF9-ADC1-7E85FA25D12F}">
      <dgm:prSet/>
      <dgm:spPr/>
      <dgm:t>
        <a:bodyPr/>
        <a:lstStyle/>
        <a:p>
          <a:r>
            <a:rPr lang="en-US"/>
            <a:t>Visualize event logs in a log/pattern investigation activity to obtain the limitations and opportunities of the datasets</a:t>
          </a:r>
        </a:p>
      </dgm:t>
    </dgm:pt>
    <dgm:pt modelId="{B4B64909-76AE-47D1-8E0A-42732FE2B6E9}" type="parTrans" cxnId="{5B94BD96-B586-4180-8B53-9AF78A6FC4AC}">
      <dgm:prSet/>
      <dgm:spPr/>
      <dgm:t>
        <a:bodyPr/>
        <a:lstStyle/>
        <a:p>
          <a:endParaRPr lang="en-US"/>
        </a:p>
      </dgm:t>
    </dgm:pt>
    <dgm:pt modelId="{50EFCF8D-305C-4C78-B045-0B76A7FA48A1}" type="sibTrans" cxnId="{5B94BD96-B586-4180-8B53-9AF78A6FC4AC}">
      <dgm:prSet/>
      <dgm:spPr/>
      <dgm:t>
        <a:bodyPr/>
        <a:lstStyle/>
        <a:p>
          <a:endParaRPr lang="en-US"/>
        </a:p>
      </dgm:t>
    </dgm:pt>
    <dgm:pt modelId="{0BD11AB2-DD90-4683-B4B2-4E2B46591CA7}">
      <dgm:prSet/>
      <dgm:spPr/>
      <dgm:t>
        <a:bodyPr/>
        <a:lstStyle/>
        <a:p>
          <a:r>
            <a:rPr lang="en-US"/>
            <a:t>Apply</a:t>
          </a:r>
        </a:p>
      </dgm:t>
    </dgm:pt>
    <dgm:pt modelId="{086EC988-FA66-44FD-89AE-55D1BC91C230}" type="parTrans" cxnId="{2A653DBA-048E-42C2-8F38-DEB4F84024F2}">
      <dgm:prSet/>
      <dgm:spPr/>
      <dgm:t>
        <a:bodyPr/>
        <a:lstStyle/>
        <a:p>
          <a:endParaRPr lang="en-US"/>
        </a:p>
      </dgm:t>
    </dgm:pt>
    <dgm:pt modelId="{6AC74278-C64D-4DB7-81D0-CB7965CC704B}" type="sibTrans" cxnId="{2A653DBA-048E-42C2-8F38-DEB4F84024F2}">
      <dgm:prSet/>
      <dgm:spPr/>
      <dgm:t>
        <a:bodyPr/>
        <a:lstStyle/>
        <a:p>
          <a:endParaRPr lang="en-US"/>
        </a:p>
      </dgm:t>
    </dgm:pt>
    <dgm:pt modelId="{9B3841C3-B003-45B1-A2ED-E2551F95605A}">
      <dgm:prSet/>
      <dgm:spPr/>
      <dgm:t>
        <a:bodyPr/>
        <a:lstStyle/>
        <a:p>
          <a:r>
            <a:rPr lang="en-US"/>
            <a:t>Apply the process mining techniques to find answers</a:t>
          </a:r>
        </a:p>
      </dgm:t>
    </dgm:pt>
    <dgm:pt modelId="{870B7617-D02F-4107-9372-9F50FC2B5153}" type="parTrans" cxnId="{1A0634F9-AC5C-430E-A662-3C4111B27352}">
      <dgm:prSet/>
      <dgm:spPr/>
      <dgm:t>
        <a:bodyPr/>
        <a:lstStyle/>
        <a:p>
          <a:endParaRPr lang="en-US"/>
        </a:p>
      </dgm:t>
    </dgm:pt>
    <dgm:pt modelId="{4781E722-19CA-40CF-B454-2C209672EF60}" type="sibTrans" cxnId="{1A0634F9-AC5C-430E-A662-3C4111B27352}">
      <dgm:prSet/>
      <dgm:spPr/>
      <dgm:t>
        <a:bodyPr/>
        <a:lstStyle/>
        <a:p>
          <a:endParaRPr lang="en-US"/>
        </a:p>
      </dgm:t>
    </dgm:pt>
    <dgm:pt modelId="{5ECC1C58-2084-4BBB-97A6-14A9BBB22534}">
      <dgm:prSet/>
      <dgm:spPr/>
      <dgm:t>
        <a:bodyPr/>
        <a:lstStyle/>
        <a:p>
          <a:r>
            <a:rPr lang="en-US"/>
            <a:t>Evaluate</a:t>
          </a:r>
        </a:p>
      </dgm:t>
    </dgm:pt>
    <dgm:pt modelId="{2329A099-6363-4921-9B47-DE09CD517E0C}" type="parTrans" cxnId="{BCA4E34D-8617-4F6B-B019-8F6E1FDFF189}">
      <dgm:prSet/>
      <dgm:spPr/>
      <dgm:t>
        <a:bodyPr/>
        <a:lstStyle/>
        <a:p>
          <a:endParaRPr lang="en-US"/>
        </a:p>
      </dgm:t>
    </dgm:pt>
    <dgm:pt modelId="{37461FA3-67C1-4D9A-9AE6-AB01A2D43BBC}" type="sibTrans" cxnId="{BCA4E34D-8617-4F6B-B019-8F6E1FDFF189}">
      <dgm:prSet/>
      <dgm:spPr/>
      <dgm:t>
        <a:bodyPr/>
        <a:lstStyle/>
        <a:p>
          <a:endParaRPr lang="en-US"/>
        </a:p>
      </dgm:t>
    </dgm:pt>
    <dgm:pt modelId="{9AD1B555-22F4-4D07-BC5A-EFD0D52DBD95}">
      <dgm:prSet/>
      <dgm:spPr/>
      <dgm:t>
        <a:bodyPr/>
        <a:lstStyle/>
        <a:p>
          <a:r>
            <a:rPr lang="en-US"/>
            <a:t>Evaluate the answers and gather the scope of improvements</a:t>
          </a:r>
        </a:p>
      </dgm:t>
    </dgm:pt>
    <dgm:pt modelId="{AB907701-0F36-4785-B736-CD943454250A}" type="parTrans" cxnId="{05E4DCCD-0D4B-42F2-8936-30FFA3A33568}">
      <dgm:prSet/>
      <dgm:spPr/>
      <dgm:t>
        <a:bodyPr/>
        <a:lstStyle/>
        <a:p>
          <a:endParaRPr lang="en-US"/>
        </a:p>
      </dgm:t>
    </dgm:pt>
    <dgm:pt modelId="{06F4473D-27FB-4858-B182-6BD39772A6F5}" type="sibTrans" cxnId="{05E4DCCD-0D4B-42F2-8936-30FFA3A33568}">
      <dgm:prSet/>
      <dgm:spPr/>
      <dgm:t>
        <a:bodyPr/>
        <a:lstStyle/>
        <a:p>
          <a:endParaRPr lang="en-US"/>
        </a:p>
      </dgm:t>
    </dgm:pt>
    <dgm:pt modelId="{20F886D9-661E-449E-82EE-24AE737A8089}">
      <dgm:prSet/>
      <dgm:spPr/>
      <dgm:t>
        <a:bodyPr/>
        <a:lstStyle/>
        <a:p>
          <a:r>
            <a:rPr lang="en-US"/>
            <a:t>Use</a:t>
          </a:r>
        </a:p>
      </dgm:t>
    </dgm:pt>
    <dgm:pt modelId="{B05AA370-7497-4F79-89DC-619D3D65158F}" type="parTrans" cxnId="{D9EAD3BD-6F7A-48A6-8856-D8035C750B8E}">
      <dgm:prSet/>
      <dgm:spPr/>
      <dgm:t>
        <a:bodyPr/>
        <a:lstStyle/>
        <a:p>
          <a:endParaRPr lang="en-US"/>
        </a:p>
      </dgm:t>
    </dgm:pt>
    <dgm:pt modelId="{3A7B8146-463D-4000-AF2B-30F921047B5D}" type="sibTrans" cxnId="{D9EAD3BD-6F7A-48A6-8856-D8035C750B8E}">
      <dgm:prSet/>
      <dgm:spPr/>
      <dgm:t>
        <a:bodyPr/>
        <a:lstStyle/>
        <a:p>
          <a:endParaRPr lang="en-US"/>
        </a:p>
      </dgm:t>
    </dgm:pt>
    <dgm:pt modelId="{D272644B-E93F-402E-BE64-6696583A3FD7}">
      <dgm:prSet/>
      <dgm:spPr/>
      <dgm:t>
        <a:bodyPr/>
        <a:lstStyle/>
        <a:p>
          <a:r>
            <a:rPr lang="en-US"/>
            <a:t>Use the findings to create process improvement proposals</a:t>
          </a:r>
        </a:p>
      </dgm:t>
    </dgm:pt>
    <dgm:pt modelId="{9ECC0BC7-FE09-4BB1-9A81-7036410F466E}" type="parTrans" cxnId="{E8B55186-F9FA-47A5-A4DE-04F0F8781DE4}">
      <dgm:prSet/>
      <dgm:spPr/>
      <dgm:t>
        <a:bodyPr/>
        <a:lstStyle/>
        <a:p>
          <a:endParaRPr lang="en-US"/>
        </a:p>
      </dgm:t>
    </dgm:pt>
    <dgm:pt modelId="{03A8DE42-CC6D-48F5-9DE1-C5164A4363EA}" type="sibTrans" cxnId="{E8B55186-F9FA-47A5-A4DE-04F0F8781DE4}">
      <dgm:prSet/>
      <dgm:spPr/>
      <dgm:t>
        <a:bodyPr/>
        <a:lstStyle/>
        <a:p>
          <a:endParaRPr lang="en-US"/>
        </a:p>
      </dgm:t>
    </dgm:pt>
    <dgm:pt modelId="{A2E43050-4094-439F-9130-E69DA414F897}" type="pres">
      <dgm:prSet presAssocID="{09A65DDD-2899-46CC-9B76-F7A758154A52}" presName="Name0" presStyleCnt="0">
        <dgm:presLayoutVars>
          <dgm:dir/>
          <dgm:animLvl val="lvl"/>
          <dgm:resizeHandles val="exact"/>
        </dgm:presLayoutVars>
      </dgm:prSet>
      <dgm:spPr/>
    </dgm:pt>
    <dgm:pt modelId="{4C9462D5-CBA3-466E-B75E-1459AC639E8C}" type="pres">
      <dgm:prSet presAssocID="{20F886D9-661E-449E-82EE-24AE737A8089}" presName="boxAndChildren" presStyleCnt="0"/>
      <dgm:spPr/>
    </dgm:pt>
    <dgm:pt modelId="{3826F133-0566-4034-AB1E-FC503BFCEA7B}" type="pres">
      <dgm:prSet presAssocID="{20F886D9-661E-449E-82EE-24AE737A8089}" presName="parentTextBox" presStyleLbl="alignNode1" presStyleIdx="0" presStyleCnt="7"/>
      <dgm:spPr/>
    </dgm:pt>
    <dgm:pt modelId="{6F284EB6-7509-4A76-8E91-FC5E9F75D913}" type="pres">
      <dgm:prSet presAssocID="{20F886D9-661E-449E-82EE-24AE737A8089}" presName="descendantBox" presStyleLbl="bgAccFollowNode1" presStyleIdx="0" presStyleCnt="7"/>
      <dgm:spPr/>
    </dgm:pt>
    <dgm:pt modelId="{07CDDD0B-93F5-4BEE-AD72-211AB5AD0F17}" type="pres">
      <dgm:prSet presAssocID="{37461FA3-67C1-4D9A-9AE6-AB01A2D43BBC}" presName="sp" presStyleCnt="0"/>
      <dgm:spPr/>
    </dgm:pt>
    <dgm:pt modelId="{90F556B9-F44D-4D41-A438-F27DF3BA205C}" type="pres">
      <dgm:prSet presAssocID="{5ECC1C58-2084-4BBB-97A6-14A9BBB22534}" presName="arrowAndChildren" presStyleCnt="0"/>
      <dgm:spPr/>
    </dgm:pt>
    <dgm:pt modelId="{02BEBBB3-64E7-41D5-9F78-CFC266B29C72}" type="pres">
      <dgm:prSet presAssocID="{5ECC1C58-2084-4BBB-97A6-14A9BBB22534}" presName="parentTextArrow" presStyleLbl="node1" presStyleIdx="0" presStyleCnt="0"/>
      <dgm:spPr/>
    </dgm:pt>
    <dgm:pt modelId="{2C44C040-3284-4514-9624-BF5FFBEF56FB}" type="pres">
      <dgm:prSet presAssocID="{5ECC1C58-2084-4BBB-97A6-14A9BBB22534}" presName="arrow" presStyleLbl="alignNode1" presStyleIdx="1" presStyleCnt="7"/>
      <dgm:spPr/>
    </dgm:pt>
    <dgm:pt modelId="{217E566C-D188-4E2C-9F52-31BCEAECFEF2}" type="pres">
      <dgm:prSet presAssocID="{5ECC1C58-2084-4BBB-97A6-14A9BBB22534}" presName="descendantArrow" presStyleLbl="bgAccFollowNode1" presStyleIdx="1" presStyleCnt="7"/>
      <dgm:spPr/>
    </dgm:pt>
    <dgm:pt modelId="{BD0F6ECA-4CCF-4F58-A248-2A9FBEB25315}" type="pres">
      <dgm:prSet presAssocID="{6AC74278-C64D-4DB7-81D0-CB7965CC704B}" presName="sp" presStyleCnt="0"/>
      <dgm:spPr/>
    </dgm:pt>
    <dgm:pt modelId="{A2773610-B760-40A4-8CB4-0590036CAD6A}" type="pres">
      <dgm:prSet presAssocID="{0BD11AB2-DD90-4683-B4B2-4E2B46591CA7}" presName="arrowAndChildren" presStyleCnt="0"/>
      <dgm:spPr/>
    </dgm:pt>
    <dgm:pt modelId="{B86F8F55-E6A0-4299-9241-6E9CAEF383A3}" type="pres">
      <dgm:prSet presAssocID="{0BD11AB2-DD90-4683-B4B2-4E2B46591CA7}" presName="parentTextArrow" presStyleLbl="node1" presStyleIdx="0" presStyleCnt="0"/>
      <dgm:spPr/>
    </dgm:pt>
    <dgm:pt modelId="{042B1C9A-8BBA-45E7-AA43-710D327A8EB8}" type="pres">
      <dgm:prSet presAssocID="{0BD11AB2-DD90-4683-B4B2-4E2B46591CA7}" presName="arrow" presStyleLbl="alignNode1" presStyleIdx="2" presStyleCnt="7"/>
      <dgm:spPr/>
    </dgm:pt>
    <dgm:pt modelId="{AC65ACB9-9AB0-487C-8922-883568CB946A}" type="pres">
      <dgm:prSet presAssocID="{0BD11AB2-DD90-4683-B4B2-4E2B46591CA7}" presName="descendantArrow" presStyleLbl="bgAccFollowNode1" presStyleIdx="2" presStyleCnt="7"/>
      <dgm:spPr/>
    </dgm:pt>
    <dgm:pt modelId="{6E63F98E-CB18-486E-8DFF-F898C08AEA81}" type="pres">
      <dgm:prSet presAssocID="{BA303430-9A97-45D3-9CFB-98CF81DF1AFA}" presName="sp" presStyleCnt="0"/>
      <dgm:spPr/>
    </dgm:pt>
    <dgm:pt modelId="{601A2D25-A9EA-445E-B18A-8B607C3A6D82}" type="pres">
      <dgm:prSet presAssocID="{3FE78CBB-5B39-48C0-B81A-B9FF62DA0965}" presName="arrowAndChildren" presStyleCnt="0"/>
      <dgm:spPr/>
    </dgm:pt>
    <dgm:pt modelId="{D3228D8F-381A-4502-BD3E-DBBA291B7A49}" type="pres">
      <dgm:prSet presAssocID="{3FE78CBB-5B39-48C0-B81A-B9FF62DA0965}" presName="parentTextArrow" presStyleLbl="node1" presStyleIdx="0" presStyleCnt="0"/>
      <dgm:spPr/>
    </dgm:pt>
    <dgm:pt modelId="{1C0610C8-88FD-471E-8642-D3A84F3741E9}" type="pres">
      <dgm:prSet presAssocID="{3FE78CBB-5B39-48C0-B81A-B9FF62DA0965}" presName="arrow" presStyleLbl="alignNode1" presStyleIdx="3" presStyleCnt="7"/>
      <dgm:spPr/>
    </dgm:pt>
    <dgm:pt modelId="{9A99E061-B7B4-4052-AAAE-4CBB5B2A1CB5}" type="pres">
      <dgm:prSet presAssocID="{3FE78CBB-5B39-48C0-B81A-B9FF62DA0965}" presName="descendantArrow" presStyleLbl="bgAccFollowNode1" presStyleIdx="3" presStyleCnt="7"/>
      <dgm:spPr/>
    </dgm:pt>
    <dgm:pt modelId="{68BF6063-F6D2-42FC-BE49-D6FA4E33E132}" type="pres">
      <dgm:prSet presAssocID="{B6CF5E95-26E4-46E6-B674-1302637B11E4}" presName="sp" presStyleCnt="0"/>
      <dgm:spPr/>
    </dgm:pt>
    <dgm:pt modelId="{4AB0315A-F961-4553-B78E-7AA27BC8B048}" type="pres">
      <dgm:prSet presAssocID="{DECED07E-FEAB-439E-BDFA-4092A91B6B9C}" presName="arrowAndChildren" presStyleCnt="0"/>
      <dgm:spPr/>
    </dgm:pt>
    <dgm:pt modelId="{B57617F5-F2F7-488D-8A2D-17267F90AF38}" type="pres">
      <dgm:prSet presAssocID="{DECED07E-FEAB-439E-BDFA-4092A91B6B9C}" presName="parentTextArrow" presStyleLbl="node1" presStyleIdx="0" presStyleCnt="0"/>
      <dgm:spPr/>
    </dgm:pt>
    <dgm:pt modelId="{F44426E7-905C-46CA-AA76-D6E8D26B6326}" type="pres">
      <dgm:prSet presAssocID="{DECED07E-FEAB-439E-BDFA-4092A91B6B9C}" presName="arrow" presStyleLbl="alignNode1" presStyleIdx="4" presStyleCnt="7"/>
      <dgm:spPr/>
    </dgm:pt>
    <dgm:pt modelId="{496274DD-8DBC-4E43-AF74-B06E5EED1AE9}" type="pres">
      <dgm:prSet presAssocID="{DECED07E-FEAB-439E-BDFA-4092A91B6B9C}" presName="descendantArrow" presStyleLbl="bgAccFollowNode1" presStyleIdx="4" presStyleCnt="7"/>
      <dgm:spPr/>
    </dgm:pt>
    <dgm:pt modelId="{A00C4F25-CDE0-4A0F-A4EC-0C57E28BA65B}" type="pres">
      <dgm:prSet presAssocID="{9708A6BD-65E1-414A-9EA3-AFBD1F000FEC}" presName="sp" presStyleCnt="0"/>
      <dgm:spPr/>
    </dgm:pt>
    <dgm:pt modelId="{679C1152-A4FC-4FB9-8EB3-B12CF0A2DA80}" type="pres">
      <dgm:prSet presAssocID="{7CF1C31B-30B5-4F23-A424-41134273282D}" presName="arrowAndChildren" presStyleCnt="0"/>
      <dgm:spPr/>
    </dgm:pt>
    <dgm:pt modelId="{6AE39459-9CB9-4AA1-A962-A91445985BE1}" type="pres">
      <dgm:prSet presAssocID="{7CF1C31B-30B5-4F23-A424-41134273282D}" presName="parentTextArrow" presStyleLbl="node1" presStyleIdx="0" presStyleCnt="0"/>
      <dgm:spPr/>
    </dgm:pt>
    <dgm:pt modelId="{9C9D7C65-F072-4B75-88F5-6AA6B429BEA9}" type="pres">
      <dgm:prSet presAssocID="{7CF1C31B-30B5-4F23-A424-41134273282D}" presName="arrow" presStyleLbl="alignNode1" presStyleIdx="5" presStyleCnt="7"/>
      <dgm:spPr/>
    </dgm:pt>
    <dgm:pt modelId="{AE35053C-90C3-4AFA-BABA-698F2DDF6CD9}" type="pres">
      <dgm:prSet presAssocID="{7CF1C31B-30B5-4F23-A424-41134273282D}" presName="descendantArrow" presStyleLbl="bgAccFollowNode1" presStyleIdx="5" presStyleCnt="7"/>
      <dgm:spPr/>
    </dgm:pt>
    <dgm:pt modelId="{46B69B5B-B831-4695-92EA-FF9D08931B41}" type="pres">
      <dgm:prSet presAssocID="{E846957E-FEA2-49AE-8AB9-BEB75CC20392}" presName="sp" presStyleCnt="0"/>
      <dgm:spPr/>
    </dgm:pt>
    <dgm:pt modelId="{0D2F1F96-0A2B-455B-ADCC-090A133EA68B}" type="pres">
      <dgm:prSet presAssocID="{56831300-BCF2-43A9-AC2B-4C0CFBCC3AF7}" presName="arrowAndChildren" presStyleCnt="0"/>
      <dgm:spPr/>
    </dgm:pt>
    <dgm:pt modelId="{334ED6E2-ECE1-4FB6-8225-56B8438317B5}" type="pres">
      <dgm:prSet presAssocID="{56831300-BCF2-43A9-AC2B-4C0CFBCC3AF7}" presName="parentTextArrow" presStyleLbl="node1" presStyleIdx="0" presStyleCnt="0"/>
      <dgm:spPr/>
    </dgm:pt>
    <dgm:pt modelId="{BC969D89-1D99-4E42-83DE-AF812816044E}" type="pres">
      <dgm:prSet presAssocID="{56831300-BCF2-43A9-AC2B-4C0CFBCC3AF7}" presName="arrow" presStyleLbl="alignNode1" presStyleIdx="6" presStyleCnt="7"/>
      <dgm:spPr/>
    </dgm:pt>
    <dgm:pt modelId="{74BE193B-5299-4BDF-AD46-27658AE26496}" type="pres">
      <dgm:prSet presAssocID="{56831300-BCF2-43A9-AC2B-4C0CFBCC3AF7}" presName="descendantArrow" presStyleLbl="bgAccFollowNode1" presStyleIdx="6" presStyleCnt="7"/>
      <dgm:spPr/>
    </dgm:pt>
  </dgm:ptLst>
  <dgm:cxnLst>
    <dgm:cxn modelId="{16787302-DEBD-4671-A0B8-6A873C4D8BBB}" type="presOf" srcId="{56831300-BCF2-43A9-AC2B-4C0CFBCC3AF7}" destId="{BC969D89-1D99-4E42-83DE-AF812816044E}" srcOrd="1" destOrd="0" presId="urn:microsoft.com/office/officeart/2016/7/layout/VerticalDownArrowProcess"/>
    <dgm:cxn modelId="{3ED45604-F434-4DD2-ABE8-241AF0095ED6}" srcId="{56831300-BCF2-43A9-AC2B-4C0CFBCC3AF7}" destId="{62510331-AF2B-40FF-89B1-51085503D154}" srcOrd="0" destOrd="0" parTransId="{CE73F04F-ACFB-4CBC-BA1E-4AEBE2A28BA9}" sibTransId="{AEF190FB-0551-4BE4-9DA5-96A86CD52948}"/>
    <dgm:cxn modelId="{A4D6FA04-3190-43B3-A45F-287B0D388EAA}" type="presOf" srcId="{62510331-AF2B-40FF-89B1-51085503D154}" destId="{74BE193B-5299-4BDF-AD46-27658AE26496}" srcOrd="0" destOrd="0" presId="urn:microsoft.com/office/officeart/2016/7/layout/VerticalDownArrowProcess"/>
    <dgm:cxn modelId="{6AA3C907-4E98-4A1F-9D68-8EC0EBA38F70}" srcId="{09A65DDD-2899-46CC-9B76-F7A758154A52}" destId="{56831300-BCF2-43A9-AC2B-4C0CFBCC3AF7}" srcOrd="0" destOrd="0" parTransId="{4B697A7C-E9BD-42CF-9F1E-35C12B3D83A8}" sibTransId="{E846957E-FEA2-49AE-8AB9-BEB75CC20392}"/>
    <dgm:cxn modelId="{4EC4F808-A6BE-4266-8E94-235E5BC20D4E}" srcId="{7CF1C31B-30B5-4F23-A424-41134273282D}" destId="{F1E7B6CB-AFDA-461B-97D3-2F62E02337B6}" srcOrd="0" destOrd="0" parTransId="{99B4E87F-6109-4AC4-A2ED-1693AB0FA30D}" sibTransId="{94A5193F-FCF2-49A9-90C9-303710180C9B}"/>
    <dgm:cxn modelId="{F545A80D-D632-4D8C-9822-1FB26E1F765D}" type="presOf" srcId="{3FE78CBB-5B39-48C0-B81A-B9FF62DA0965}" destId="{1C0610C8-88FD-471E-8642-D3A84F3741E9}" srcOrd="1" destOrd="0" presId="urn:microsoft.com/office/officeart/2016/7/layout/VerticalDownArrowProcess"/>
    <dgm:cxn modelId="{35D64B17-91B8-4E6E-B312-A52159FCD5E6}" type="presOf" srcId="{7CF1C31B-30B5-4F23-A424-41134273282D}" destId="{9C9D7C65-F072-4B75-88F5-6AA6B429BEA9}" srcOrd="1" destOrd="0" presId="urn:microsoft.com/office/officeart/2016/7/layout/VerticalDownArrowProcess"/>
    <dgm:cxn modelId="{812B2426-613C-4848-AA54-FFFD13910DAB}" type="presOf" srcId="{5ECC1C58-2084-4BBB-97A6-14A9BBB22534}" destId="{2C44C040-3284-4514-9624-BF5FFBEF56FB}" srcOrd="1" destOrd="0" presId="urn:microsoft.com/office/officeart/2016/7/layout/VerticalDownArrowProcess"/>
    <dgm:cxn modelId="{1440FA2E-5652-4C9C-BE3B-42BCDB15820C}" srcId="{DECED07E-FEAB-439E-BDFA-4092A91B6B9C}" destId="{A536AD48-03D0-4E32-A6DF-84CB9F23940A}" srcOrd="0" destOrd="0" parTransId="{A83AB79F-69EA-4965-BF7C-E4D7A79E6BF3}" sibTransId="{0A569738-E507-41A5-A612-C99688E314EE}"/>
    <dgm:cxn modelId="{5E9BC732-17CB-46DA-A962-E09E5093CA85}" srcId="{09A65DDD-2899-46CC-9B76-F7A758154A52}" destId="{7CF1C31B-30B5-4F23-A424-41134273282D}" srcOrd="1" destOrd="0" parTransId="{0326F170-B1A4-4057-B438-9EC2FB7C0AC6}" sibTransId="{9708A6BD-65E1-414A-9EA3-AFBD1F000FEC}"/>
    <dgm:cxn modelId="{391C0737-6EC4-459E-B42A-E298E3ADDCE2}" srcId="{09A65DDD-2899-46CC-9B76-F7A758154A52}" destId="{DECED07E-FEAB-439E-BDFA-4092A91B6B9C}" srcOrd="2" destOrd="0" parTransId="{966548AB-38FE-4EA0-9080-41C3C737AB78}" sibTransId="{B6CF5E95-26E4-46E6-B674-1302637B11E4}"/>
    <dgm:cxn modelId="{0BFB495B-00CC-40C7-88C7-A9FCB49F1691}" srcId="{09A65DDD-2899-46CC-9B76-F7A758154A52}" destId="{3FE78CBB-5B39-48C0-B81A-B9FF62DA0965}" srcOrd="3" destOrd="0" parTransId="{23DCFDEF-1228-44BC-90A5-76687008518D}" sibTransId="{BA303430-9A97-45D3-9CFB-98CF81DF1AFA}"/>
    <dgm:cxn modelId="{DA13516A-D0E1-45DE-9D97-02BE9C8AE4E7}" type="presOf" srcId="{5ECC1C58-2084-4BBB-97A6-14A9BBB22534}" destId="{02BEBBB3-64E7-41D5-9F78-CFC266B29C72}" srcOrd="0" destOrd="0" presId="urn:microsoft.com/office/officeart/2016/7/layout/VerticalDownArrowProcess"/>
    <dgm:cxn modelId="{BCA4E34D-8617-4F6B-B019-8F6E1FDFF189}" srcId="{09A65DDD-2899-46CC-9B76-F7A758154A52}" destId="{5ECC1C58-2084-4BBB-97A6-14A9BBB22534}" srcOrd="5" destOrd="0" parTransId="{2329A099-6363-4921-9B47-DE09CD517E0C}" sibTransId="{37461FA3-67C1-4D9A-9AE6-AB01A2D43BBC}"/>
    <dgm:cxn modelId="{390D044F-61E2-42CD-8CC5-6432EBDA8C62}" type="presOf" srcId="{0BD11AB2-DD90-4683-B4B2-4E2B46591CA7}" destId="{042B1C9A-8BBA-45E7-AA43-710D327A8EB8}" srcOrd="1" destOrd="0" presId="urn:microsoft.com/office/officeart/2016/7/layout/VerticalDownArrowProcess"/>
    <dgm:cxn modelId="{001ED570-8D46-431E-9990-F766C256EFEB}" type="presOf" srcId="{7CF1C31B-30B5-4F23-A424-41134273282D}" destId="{6AE39459-9CB9-4AA1-A962-A91445985BE1}" srcOrd="0" destOrd="0" presId="urn:microsoft.com/office/officeart/2016/7/layout/VerticalDownArrowProcess"/>
    <dgm:cxn modelId="{4549C783-3136-47BB-B189-4078F9F206AC}" type="presOf" srcId="{7B9421FB-8984-4DF9-ADC1-7E85FA25D12F}" destId="{9A99E061-B7B4-4052-AAAE-4CBB5B2A1CB5}" srcOrd="0" destOrd="0" presId="urn:microsoft.com/office/officeart/2016/7/layout/VerticalDownArrowProcess"/>
    <dgm:cxn modelId="{E8B55186-F9FA-47A5-A4DE-04F0F8781DE4}" srcId="{20F886D9-661E-449E-82EE-24AE737A8089}" destId="{D272644B-E93F-402E-BE64-6696583A3FD7}" srcOrd="0" destOrd="0" parTransId="{9ECC0BC7-FE09-4BB1-9A81-7036410F466E}" sibTransId="{03A8DE42-CC6D-48F5-9DE1-C5164A4363EA}"/>
    <dgm:cxn modelId="{66BB0396-1BE1-4873-91B7-8A990A6735E4}" type="presOf" srcId="{0BD11AB2-DD90-4683-B4B2-4E2B46591CA7}" destId="{B86F8F55-E6A0-4299-9241-6E9CAEF383A3}" srcOrd="0" destOrd="0" presId="urn:microsoft.com/office/officeart/2016/7/layout/VerticalDownArrowProcess"/>
    <dgm:cxn modelId="{5B94BD96-B586-4180-8B53-9AF78A6FC4AC}" srcId="{3FE78CBB-5B39-48C0-B81A-B9FF62DA0965}" destId="{7B9421FB-8984-4DF9-ADC1-7E85FA25D12F}" srcOrd="0" destOrd="0" parTransId="{B4B64909-76AE-47D1-8E0A-42732FE2B6E9}" sibTransId="{50EFCF8D-305C-4C78-B045-0B76A7FA48A1}"/>
    <dgm:cxn modelId="{F6195BB1-7168-4F4F-8B4F-C933BCEA8BBF}" type="presOf" srcId="{9AD1B555-22F4-4D07-BC5A-EFD0D52DBD95}" destId="{217E566C-D188-4E2C-9F52-31BCEAECFEF2}" srcOrd="0" destOrd="0" presId="urn:microsoft.com/office/officeart/2016/7/layout/VerticalDownArrowProcess"/>
    <dgm:cxn modelId="{2A653DBA-048E-42C2-8F38-DEB4F84024F2}" srcId="{09A65DDD-2899-46CC-9B76-F7A758154A52}" destId="{0BD11AB2-DD90-4683-B4B2-4E2B46591CA7}" srcOrd="4" destOrd="0" parTransId="{086EC988-FA66-44FD-89AE-55D1BC91C230}" sibTransId="{6AC74278-C64D-4DB7-81D0-CB7965CC704B}"/>
    <dgm:cxn modelId="{D9EAD3BD-6F7A-48A6-8856-D8035C750B8E}" srcId="{09A65DDD-2899-46CC-9B76-F7A758154A52}" destId="{20F886D9-661E-449E-82EE-24AE737A8089}" srcOrd="6" destOrd="0" parTransId="{B05AA370-7497-4F79-89DC-619D3D65158F}" sibTransId="{3A7B8146-463D-4000-AF2B-30F921047B5D}"/>
    <dgm:cxn modelId="{C075A5C4-6583-4451-BEE8-FF94FEFCD1C2}" type="presOf" srcId="{56831300-BCF2-43A9-AC2B-4C0CFBCC3AF7}" destId="{334ED6E2-ECE1-4FB6-8225-56B8438317B5}" srcOrd="0" destOrd="0" presId="urn:microsoft.com/office/officeart/2016/7/layout/VerticalDownArrowProcess"/>
    <dgm:cxn modelId="{1F5100C5-39BB-4DCD-BD78-2BE7164B9F42}" type="presOf" srcId="{A536AD48-03D0-4E32-A6DF-84CB9F23940A}" destId="{496274DD-8DBC-4E43-AF74-B06E5EED1AE9}" srcOrd="0" destOrd="0" presId="urn:microsoft.com/office/officeart/2016/7/layout/VerticalDownArrowProcess"/>
    <dgm:cxn modelId="{32C016CA-D423-4B5E-9982-EDB88B2C8A65}" type="presOf" srcId="{9B3841C3-B003-45B1-A2ED-E2551F95605A}" destId="{AC65ACB9-9AB0-487C-8922-883568CB946A}" srcOrd="0" destOrd="0" presId="urn:microsoft.com/office/officeart/2016/7/layout/VerticalDownArrowProcess"/>
    <dgm:cxn modelId="{05E4DCCD-0D4B-42F2-8936-30FFA3A33568}" srcId="{5ECC1C58-2084-4BBB-97A6-14A9BBB22534}" destId="{9AD1B555-22F4-4D07-BC5A-EFD0D52DBD95}" srcOrd="0" destOrd="0" parTransId="{AB907701-0F36-4785-B736-CD943454250A}" sibTransId="{06F4473D-27FB-4858-B182-6BD39772A6F5}"/>
    <dgm:cxn modelId="{66EADED6-23ED-46FD-90B3-E79976868AE3}" type="presOf" srcId="{3FE78CBB-5B39-48C0-B81A-B9FF62DA0965}" destId="{D3228D8F-381A-4502-BD3E-DBBA291B7A49}" srcOrd="0" destOrd="0" presId="urn:microsoft.com/office/officeart/2016/7/layout/VerticalDownArrowProcess"/>
    <dgm:cxn modelId="{C70828DA-C925-43C0-A6A8-3C06E7B31081}" type="presOf" srcId="{F1E7B6CB-AFDA-461B-97D3-2F62E02337B6}" destId="{AE35053C-90C3-4AFA-BABA-698F2DDF6CD9}" srcOrd="0" destOrd="0" presId="urn:microsoft.com/office/officeart/2016/7/layout/VerticalDownArrowProcess"/>
    <dgm:cxn modelId="{37EAB5EA-24C7-49BC-8A5A-597A620A0FF6}" type="presOf" srcId="{20F886D9-661E-449E-82EE-24AE737A8089}" destId="{3826F133-0566-4034-AB1E-FC503BFCEA7B}" srcOrd="0" destOrd="0" presId="urn:microsoft.com/office/officeart/2016/7/layout/VerticalDownArrowProcess"/>
    <dgm:cxn modelId="{D12960EE-A7C6-4ADB-832B-0688060209B0}" type="presOf" srcId="{DECED07E-FEAB-439E-BDFA-4092A91B6B9C}" destId="{F44426E7-905C-46CA-AA76-D6E8D26B6326}" srcOrd="1" destOrd="0" presId="urn:microsoft.com/office/officeart/2016/7/layout/VerticalDownArrowProcess"/>
    <dgm:cxn modelId="{C4944FEE-FE72-41EC-B6ED-D5EC60A0D0CE}" type="presOf" srcId="{DECED07E-FEAB-439E-BDFA-4092A91B6B9C}" destId="{B57617F5-F2F7-488D-8A2D-17267F90AF38}" srcOrd="0" destOrd="0" presId="urn:microsoft.com/office/officeart/2016/7/layout/VerticalDownArrowProcess"/>
    <dgm:cxn modelId="{1E3239F0-42AC-414D-99E7-58F832EC7ACE}" type="presOf" srcId="{D272644B-E93F-402E-BE64-6696583A3FD7}" destId="{6F284EB6-7509-4A76-8E91-FC5E9F75D913}" srcOrd="0" destOrd="0" presId="urn:microsoft.com/office/officeart/2016/7/layout/VerticalDownArrowProcess"/>
    <dgm:cxn modelId="{1A0634F9-AC5C-430E-A662-3C4111B27352}" srcId="{0BD11AB2-DD90-4683-B4B2-4E2B46591CA7}" destId="{9B3841C3-B003-45B1-A2ED-E2551F95605A}" srcOrd="0" destOrd="0" parTransId="{870B7617-D02F-4107-9372-9F50FC2B5153}" sibTransId="{4781E722-19CA-40CF-B454-2C209672EF60}"/>
    <dgm:cxn modelId="{A55C39F9-3601-4285-B531-890506A3947C}" type="presOf" srcId="{09A65DDD-2899-46CC-9B76-F7A758154A52}" destId="{A2E43050-4094-439F-9130-E69DA414F897}" srcOrd="0" destOrd="0" presId="urn:microsoft.com/office/officeart/2016/7/layout/VerticalDownArrowProcess"/>
    <dgm:cxn modelId="{48A55C88-40AE-47BD-A6D0-C497C70E6018}" type="presParOf" srcId="{A2E43050-4094-439F-9130-E69DA414F897}" destId="{4C9462D5-CBA3-466E-B75E-1459AC639E8C}" srcOrd="0" destOrd="0" presId="urn:microsoft.com/office/officeart/2016/7/layout/VerticalDownArrowProcess"/>
    <dgm:cxn modelId="{6619CD9B-E211-468E-A43A-5E16F9AABE40}" type="presParOf" srcId="{4C9462D5-CBA3-466E-B75E-1459AC639E8C}" destId="{3826F133-0566-4034-AB1E-FC503BFCEA7B}" srcOrd="0" destOrd="0" presId="urn:microsoft.com/office/officeart/2016/7/layout/VerticalDownArrowProcess"/>
    <dgm:cxn modelId="{15126F08-A4C4-4ABC-A9F9-680ACA44A359}" type="presParOf" srcId="{4C9462D5-CBA3-466E-B75E-1459AC639E8C}" destId="{6F284EB6-7509-4A76-8E91-FC5E9F75D913}" srcOrd="1" destOrd="0" presId="urn:microsoft.com/office/officeart/2016/7/layout/VerticalDownArrowProcess"/>
    <dgm:cxn modelId="{979FEA59-7547-4617-8653-6E68EF775C53}" type="presParOf" srcId="{A2E43050-4094-439F-9130-E69DA414F897}" destId="{07CDDD0B-93F5-4BEE-AD72-211AB5AD0F17}" srcOrd="1" destOrd="0" presId="urn:microsoft.com/office/officeart/2016/7/layout/VerticalDownArrowProcess"/>
    <dgm:cxn modelId="{096648D8-D7F9-4876-A071-AE564EFF539C}" type="presParOf" srcId="{A2E43050-4094-439F-9130-E69DA414F897}" destId="{90F556B9-F44D-4D41-A438-F27DF3BA205C}" srcOrd="2" destOrd="0" presId="urn:microsoft.com/office/officeart/2016/7/layout/VerticalDownArrowProcess"/>
    <dgm:cxn modelId="{FDDAF5AB-FA27-4DAA-9ACC-F193D6531B8A}" type="presParOf" srcId="{90F556B9-F44D-4D41-A438-F27DF3BA205C}" destId="{02BEBBB3-64E7-41D5-9F78-CFC266B29C72}" srcOrd="0" destOrd="0" presId="urn:microsoft.com/office/officeart/2016/7/layout/VerticalDownArrowProcess"/>
    <dgm:cxn modelId="{3B4C11A5-7077-45BF-917A-BF012723E073}" type="presParOf" srcId="{90F556B9-F44D-4D41-A438-F27DF3BA205C}" destId="{2C44C040-3284-4514-9624-BF5FFBEF56FB}" srcOrd="1" destOrd="0" presId="urn:microsoft.com/office/officeart/2016/7/layout/VerticalDownArrowProcess"/>
    <dgm:cxn modelId="{065DB9CA-F9A0-4B38-82C3-D1A9391CBA4D}" type="presParOf" srcId="{90F556B9-F44D-4D41-A438-F27DF3BA205C}" destId="{217E566C-D188-4E2C-9F52-31BCEAECFEF2}" srcOrd="2" destOrd="0" presId="urn:microsoft.com/office/officeart/2016/7/layout/VerticalDownArrowProcess"/>
    <dgm:cxn modelId="{524E20AE-0E3C-430E-8F62-559AD2E25B8B}" type="presParOf" srcId="{A2E43050-4094-439F-9130-E69DA414F897}" destId="{BD0F6ECA-4CCF-4F58-A248-2A9FBEB25315}" srcOrd="3" destOrd="0" presId="urn:microsoft.com/office/officeart/2016/7/layout/VerticalDownArrowProcess"/>
    <dgm:cxn modelId="{8EBB81AE-2FB9-4968-93A9-19DB303A66E4}" type="presParOf" srcId="{A2E43050-4094-439F-9130-E69DA414F897}" destId="{A2773610-B760-40A4-8CB4-0590036CAD6A}" srcOrd="4" destOrd="0" presId="urn:microsoft.com/office/officeart/2016/7/layout/VerticalDownArrowProcess"/>
    <dgm:cxn modelId="{1EA86CEB-32A2-40C6-9DBC-0EEC89BD59EE}" type="presParOf" srcId="{A2773610-B760-40A4-8CB4-0590036CAD6A}" destId="{B86F8F55-E6A0-4299-9241-6E9CAEF383A3}" srcOrd="0" destOrd="0" presId="urn:microsoft.com/office/officeart/2016/7/layout/VerticalDownArrowProcess"/>
    <dgm:cxn modelId="{DA90A590-6C42-47FF-9604-EFD503E2044A}" type="presParOf" srcId="{A2773610-B760-40A4-8CB4-0590036CAD6A}" destId="{042B1C9A-8BBA-45E7-AA43-710D327A8EB8}" srcOrd="1" destOrd="0" presId="urn:microsoft.com/office/officeart/2016/7/layout/VerticalDownArrowProcess"/>
    <dgm:cxn modelId="{6E20BA54-CA4F-43C0-A0C7-58542C2C361A}" type="presParOf" srcId="{A2773610-B760-40A4-8CB4-0590036CAD6A}" destId="{AC65ACB9-9AB0-487C-8922-883568CB946A}" srcOrd="2" destOrd="0" presId="urn:microsoft.com/office/officeart/2016/7/layout/VerticalDownArrowProcess"/>
    <dgm:cxn modelId="{23AFCD42-C2F0-4E77-8F6E-823A5B24C5B6}" type="presParOf" srcId="{A2E43050-4094-439F-9130-E69DA414F897}" destId="{6E63F98E-CB18-486E-8DFF-F898C08AEA81}" srcOrd="5" destOrd="0" presId="urn:microsoft.com/office/officeart/2016/7/layout/VerticalDownArrowProcess"/>
    <dgm:cxn modelId="{B614E647-AAE0-4C0A-889E-092EE13BFF9D}" type="presParOf" srcId="{A2E43050-4094-439F-9130-E69DA414F897}" destId="{601A2D25-A9EA-445E-B18A-8B607C3A6D82}" srcOrd="6" destOrd="0" presId="urn:microsoft.com/office/officeart/2016/7/layout/VerticalDownArrowProcess"/>
    <dgm:cxn modelId="{08029D8F-7D98-40A7-A338-3BE75F19F6AB}" type="presParOf" srcId="{601A2D25-A9EA-445E-B18A-8B607C3A6D82}" destId="{D3228D8F-381A-4502-BD3E-DBBA291B7A49}" srcOrd="0" destOrd="0" presId="urn:microsoft.com/office/officeart/2016/7/layout/VerticalDownArrowProcess"/>
    <dgm:cxn modelId="{DE59B394-E21C-4CD7-91AF-B1E16EAD635E}" type="presParOf" srcId="{601A2D25-A9EA-445E-B18A-8B607C3A6D82}" destId="{1C0610C8-88FD-471E-8642-D3A84F3741E9}" srcOrd="1" destOrd="0" presId="urn:microsoft.com/office/officeart/2016/7/layout/VerticalDownArrowProcess"/>
    <dgm:cxn modelId="{32FE95AF-C5AA-48F9-AC73-EEB356097362}" type="presParOf" srcId="{601A2D25-A9EA-445E-B18A-8B607C3A6D82}" destId="{9A99E061-B7B4-4052-AAAE-4CBB5B2A1CB5}" srcOrd="2" destOrd="0" presId="urn:microsoft.com/office/officeart/2016/7/layout/VerticalDownArrowProcess"/>
    <dgm:cxn modelId="{61F2BB8D-2AC5-4263-95B3-AE9F330182E0}" type="presParOf" srcId="{A2E43050-4094-439F-9130-E69DA414F897}" destId="{68BF6063-F6D2-42FC-BE49-D6FA4E33E132}" srcOrd="7" destOrd="0" presId="urn:microsoft.com/office/officeart/2016/7/layout/VerticalDownArrowProcess"/>
    <dgm:cxn modelId="{B5F36A3D-980A-4BF7-9A47-CE8E5CC2B995}" type="presParOf" srcId="{A2E43050-4094-439F-9130-E69DA414F897}" destId="{4AB0315A-F961-4553-B78E-7AA27BC8B048}" srcOrd="8" destOrd="0" presId="urn:microsoft.com/office/officeart/2016/7/layout/VerticalDownArrowProcess"/>
    <dgm:cxn modelId="{9D99A934-B170-4C67-8724-504C7C286C08}" type="presParOf" srcId="{4AB0315A-F961-4553-B78E-7AA27BC8B048}" destId="{B57617F5-F2F7-488D-8A2D-17267F90AF38}" srcOrd="0" destOrd="0" presId="urn:microsoft.com/office/officeart/2016/7/layout/VerticalDownArrowProcess"/>
    <dgm:cxn modelId="{643E1805-2139-4799-9CEB-43B2E3484ED3}" type="presParOf" srcId="{4AB0315A-F961-4553-B78E-7AA27BC8B048}" destId="{F44426E7-905C-46CA-AA76-D6E8D26B6326}" srcOrd="1" destOrd="0" presId="urn:microsoft.com/office/officeart/2016/7/layout/VerticalDownArrowProcess"/>
    <dgm:cxn modelId="{B16A8E13-1E81-483B-8613-FEC930EBAABF}" type="presParOf" srcId="{4AB0315A-F961-4553-B78E-7AA27BC8B048}" destId="{496274DD-8DBC-4E43-AF74-B06E5EED1AE9}" srcOrd="2" destOrd="0" presId="urn:microsoft.com/office/officeart/2016/7/layout/VerticalDownArrowProcess"/>
    <dgm:cxn modelId="{C3339F97-FC20-44FB-93BD-37CB8CB86DC6}" type="presParOf" srcId="{A2E43050-4094-439F-9130-E69DA414F897}" destId="{A00C4F25-CDE0-4A0F-A4EC-0C57E28BA65B}" srcOrd="9" destOrd="0" presId="urn:microsoft.com/office/officeart/2016/7/layout/VerticalDownArrowProcess"/>
    <dgm:cxn modelId="{FEC74032-A2AF-4337-B2B6-1CEFB5E3AE58}" type="presParOf" srcId="{A2E43050-4094-439F-9130-E69DA414F897}" destId="{679C1152-A4FC-4FB9-8EB3-B12CF0A2DA80}" srcOrd="10" destOrd="0" presId="urn:microsoft.com/office/officeart/2016/7/layout/VerticalDownArrowProcess"/>
    <dgm:cxn modelId="{242C64AD-C357-4E6B-A2D4-6A9F00EF0B3C}" type="presParOf" srcId="{679C1152-A4FC-4FB9-8EB3-B12CF0A2DA80}" destId="{6AE39459-9CB9-4AA1-A962-A91445985BE1}" srcOrd="0" destOrd="0" presId="urn:microsoft.com/office/officeart/2016/7/layout/VerticalDownArrowProcess"/>
    <dgm:cxn modelId="{3D671B12-0542-42FA-8594-81138F2D09FA}" type="presParOf" srcId="{679C1152-A4FC-4FB9-8EB3-B12CF0A2DA80}" destId="{9C9D7C65-F072-4B75-88F5-6AA6B429BEA9}" srcOrd="1" destOrd="0" presId="urn:microsoft.com/office/officeart/2016/7/layout/VerticalDownArrowProcess"/>
    <dgm:cxn modelId="{8B5CFD21-CDC5-484B-8AFD-AC789A72CC25}" type="presParOf" srcId="{679C1152-A4FC-4FB9-8EB3-B12CF0A2DA80}" destId="{AE35053C-90C3-4AFA-BABA-698F2DDF6CD9}" srcOrd="2" destOrd="0" presId="urn:microsoft.com/office/officeart/2016/7/layout/VerticalDownArrowProcess"/>
    <dgm:cxn modelId="{BC737217-9436-4450-9F7D-D96AF58CD62F}" type="presParOf" srcId="{A2E43050-4094-439F-9130-E69DA414F897}" destId="{46B69B5B-B831-4695-92EA-FF9D08931B41}" srcOrd="11" destOrd="0" presId="urn:microsoft.com/office/officeart/2016/7/layout/VerticalDownArrowProcess"/>
    <dgm:cxn modelId="{9A4DD896-860F-4FBE-9CD0-CD2B10F3A5BD}" type="presParOf" srcId="{A2E43050-4094-439F-9130-E69DA414F897}" destId="{0D2F1F96-0A2B-455B-ADCC-090A133EA68B}" srcOrd="12" destOrd="0" presId="urn:microsoft.com/office/officeart/2016/7/layout/VerticalDownArrowProcess"/>
    <dgm:cxn modelId="{C172A3AD-A590-4EBD-B7B9-CBF40B5F2399}" type="presParOf" srcId="{0D2F1F96-0A2B-455B-ADCC-090A133EA68B}" destId="{334ED6E2-ECE1-4FB6-8225-56B8438317B5}" srcOrd="0" destOrd="0" presId="urn:microsoft.com/office/officeart/2016/7/layout/VerticalDownArrowProcess"/>
    <dgm:cxn modelId="{5CA9CBED-ABFD-4CD1-9D44-BE04B36C6758}" type="presParOf" srcId="{0D2F1F96-0A2B-455B-ADCC-090A133EA68B}" destId="{BC969D89-1D99-4E42-83DE-AF812816044E}" srcOrd="1" destOrd="0" presId="urn:microsoft.com/office/officeart/2016/7/layout/VerticalDownArrowProcess"/>
    <dgm:cxn modelId="{7FADC93E-959A-4E46-9CA5-D8BF20B35725}" type="presParOf" srcId="{0D2F1F96-0A2B-455B-ADCC-090A133EA68B}" destId="{74BE193B-5299-4BDF-AD46-27658AE2649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CC281-3BB2-48D0-AB2B-504D80F15C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7B7997A-C7A1-4F39-89FC-2ECE6079FE95}">
      <dgm:prSet custT="1"/>
      <dgm:spPr/>
      <dgm:t>
        <a:bodyPr/>
        <a:lstStyle/>
        <a:p>
          <a:pPr>
            <a:lnSpc>
              <a:spcPct val="100000"/>
            </a:lnSpc>
          </a:pPr>
          <a:r>
            <a:rPr lang="en-US" sz="1200" dirty="0" err="1"/>
            <a:t>ProM</a:t>
          </a:r>
          <a:r>
            <a:rPr lang="en-US" sz="1200" dirty="0"/>
            <a:t> and </a:t>
          </a:r>
          <a:r>
            <a:rPr lang="en-US" sz="1200" dirty="0" err="1"/>
            <a:t>Apromore</a:t>
          </a:r>
          <a:r>
            <a:rPr lang="en-US" sz="1200" dirty="0"/>
            <a:t> both provide an easy to use graphical user interface for non-expert usability. Though the user-friendly interface attracts the non-expert users to use and showcase process mining capabilities to a broader audience, it hinders the usability of the tools for large-scale scientific experimentation. </a:t>
          </a:r>
        </a:p>
      </dgm:t>
    </dgm:pt>
    <dgm:pt modelId="{497B75BD-E4E0-4ED8-ACEC-58CACBAA5DF6}" type="parTrans" cxnId="{6D89DBB5-42AC-49F5-AB46-1296D77685BE}">
      <dgm:prSet/>
      <dgm:spPr/>
      <dgm:t>
        <a:bodyPr/>
        <a:lstStyle/>
        <a:p>
          <a:endParaRPr lang="en-US"/>
        </a:p>
      </dgm:t>
    </dgm:pt>
    <dgm:pt modelId="{3EEE2800-55E6-46CC-9814-34A1064650B2}" type="sibTrans" cxnId="{6D89DBB5-42AC-49F5-AB46-1296D77685BE}">
      <dgm:prSet/>
      <dgm:spPr/>
      <dgm:t>
        <a:bodyPr/>
        <a:lstStyle/>
        <a:p>
          <a:endParaRPr lang="en-US"/>
        </a:p>
      </dgm:t>
    </dgm:pt>
    <dgm:pt modelId="{CA073D0D-4163-4EEC-9971-A6F69B46CF88}">
      <dgm:prSet custT="1"/>
      <dgm:spPr/>
      <dgm:t>
        <a:bodyPr/>
        <a:lstStyle/>
        <a:p>
          <a:pPr>
            <a:lnSpc>
              <a:spcPct val="100000"/>
            </a:lnSpc>
          </a:pPr>
          <a:r>
            <a:rPr lang="en-US" sz="1200" dirty="0"/>
            <a:t>RapidMiner is connected to the process mining framework </a:t>
          </a:r>
          <a:r>
            <a:rPr lang="en-US" sz="1200" dirty="0" err="1"/>
            <a:t>ProM</a:t>
          </a:r>
          <a:r>
            <a:rPr lang="en-US" sz="1200" dirty="0"/>
            <a:t> to form the </a:t>
          </a:r>
          <a:r>
            <a:rPr lang="en-US" sz="1200" dirty="0" err="1"/>
            <a:t>RapidProM</a:t>
          </a:r>
          <a:r>
            <a:rPr lang="en-US" sz="1200" dirty="0"/>
            <a:t> tool to allow for repeated execution of large-scale experiments with process mining algorithms. </a:t>
          </a:r>
          <a:r>
            <a:rPr lang="en-US" sz="1200" dirty="0" err="1"/>
            <a:t>RapidProM</a:t>
          </a:r>
          <a:r>
            <a:rPr lang="en-US" sz="1200" dirty="0"/>
            <a:t> does not provide a way to either customize an algorithm or integrate custom-developed algorithms. </a:t>
          </a:r>
        </a:p>
      </dgm:t>
    </dgm:pt>
    <dgm:pt modelId="{B03E7EF3-634A-464E-8F97-9F3B06246691}" type="parTrans" cxnId="{3F847CCD-9A8F-4DE6-A143-12D06B9F434F}">
      <dgm:prSet/>
      <dgm:spPr/>
      <dgm:t>
        <a:bodyPr/>
        <a:lstStyle/>
        <a:p>
          <a:endParaRPr lang="en-US"/>
        </a:p>
      </dgm:t>
    </dgm:pt>
    <dgm:pt modelId="{F8CD1987-BA24-458C-85DE-76CEAB10BBFB}" type="sibTrans" cxnId="{3F847CCD-9A8F-4DE6-A143-12D06B9F434F}">
      <dgm:prSet/>
      <dgm:spPr/>
      <dgm:t>
        <a:bodyPr/>
        <a:lstStyle/>
        <a:p>
          <a:endParaRPr lang="en-US"/>
        </a:p>
      </dgm:t>
    </dgm:pt>
    <dgm:pt modelId="{B7E8BAE9-E801-4B54-9F9D-74BD29E8AF6A}" type="pres">
      <dgm:prSet presAssocID="{78BCC281-3BB2-48D0-AB2B-504D80F15CDD}" presName="root" presStyleCnt="0">
        <dgm:presLayoutVars>
          <dgm:dir/>
          <dgm:resizeHandles val="exact"/>
        </dgm:presLayoutVars>
      </dgm:prSet>
      <dgm:spPr/>
    </dgm:pt>
    <dgm:pt modelId="{4E830A38-E15B-4DCE-89EA-96BD5F656932}" type="pres">
      <dgm:prSet presAssocID="{97B7997A-C7A1-4F39-89FC-2ECE6079FE95}" presName="compNode" presStyleCnt="0"/>
      <dgm:spPr/>
    </dgm:pt>
    <dgm:pt modelId="{FB821FC0-CBC6-489F-BB52-C78B7F05EEE8}" type="pres">
      <dgm:prSet presAssocID="{97B7997A-C7A1-4F39-89FC-2ECE6079FE95}" presName="bgRect" presStyleLbl="bgShp" presStyleIdx="0" presStyleCnt="2" custScaleY="112388"/>
      <dgm:spPr/>
    </dgm:pt>
    <dgm:pt modelId="{8468FE8F-EE6C-4DE4-BF99-86AECDC6DA3E}" type="pres">
      <dgm:prSet presAssocID="{97B7997A-C7A1-4F39-89FC-2ECE6079FE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7BF4725-8BD7-49D7-AF6A-2BDD13080EDB}" type="pres">
      <dgm:prSet presAssocID="{97B7997A-C7A1-4F39-89FC-2ECE6079FE95}" presName="spaceRect" presStyleCnt="0"/>
      <dgm:spPr/>
    </dgm:pt>
    <dgm:pt modelId="{20EF1EAC-0607-4F35-92F5-74BDD81F991B}" type="pres">
      <dgm:prSet presAssocID="{97B7997A-C7A1-4F39-89FC-2ECE6079FE95}" presName="parTx" presStyleLbl="revTx" presStyleIdx="0" presStyleCnt="2">
        <dgm:presLayoutVars>
          <dgm:chMax val="0"/>
          <dgm:chPref val="0"/>
        </dgm:presLayoutVars>
      </dgm:prSet>
      <dgm:spPr/>
    </dgm:pt>
    <dgm:pt modelId="{6D467093-4EEB-441C-B226-E86B9509461F}" type="pres">
      <dgm:prSet presAssocID="{3EEE2800-55E6-46CC-9814-34A1064650B2}" presName="sibTrans" presStyleCnt="0"/>
      <dgm:spPr/>
    </dgm:pt>
    <dgm:pt modelId="{273C74A0-15E4-4581-8ECB-27850C5BEA3A}" type="pres">
      <dgm:prSet presAssocID="{CA073D0D-4163-4EEC-9971-A6F69B46CF88}" presName="compNode" presStyleCnt="0"/>
      <dgm:spPr/>
    </dgm:pt>
    <dgm:pt modelId="{11BC27F2-7B6F-40B3-ACC4-D2760810C613}" type="pres">
      <dgm:prSet presAssocID="{CA073D0D-4163-4EEC-9971-A6F69B46CF88}" presName="bgRect" presStyleLbl="bgShp" presStyleIdx="1" presStyleCnt="2" custScaleY="104564"/>
      <dgm:spPr/>
    </dgm:pt>
    <dgm:pt modelId="{814925F0-FA8E-4510-8337-2C784990C694}" type="pres">
      <dgm:prSet presAssocID="{CA073D0D-4163-4EEC-9971-A6F69B46CF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0F31DAF-9713-4E1A-AB5E-A6D945B3E458}" type="pres">
      <dgm:prSet presAssocID="{CA073D0D-4163-4EEC-9971-A6F69B46CF88}" presName="spaceRect" presStyleCnt="0"/>
      <dgm:spPr/>
    </dgm:pt>
    <dgm:pt modelId="{F6E4C9F0-5406-4179-9700-8095E07FD9E6}" type="pres">
      <dgm:prSet presAssocID="{CA073D0D-4163-4EEC-9971-A6F69B46CF88}" presName="parTx" presStyleLbl="revTx" presStyleIdx="1" presStyleCnt="2">
        <dgm:presLayoutVars>
          <dgm:chMax val="0"/>
          <dgm:chPref val="0"/>
        </dgm:presLayoutVars>
      </dgm:prSet>
      <dgm:spPr/>
    </dgm:pt>
  </dgm:ptLst>
  <dgm:cxnLst>
    <dgm:cxn modelId="{241CDF0E-B5CC-42D5-AF0C-4E947D12188F}" type="presOf" srcId="{78BCC281-3BB2-48D0-AB2B-504D80F15CDD}" destId="{B7E8BAE9-E801-4B54-9F9D-74BD29E8AF6A}" srcOrd="0" destOrd="0" presId="urn:microsoft.com/office/officeart/2018/2/layout/IconVerticalSolidList"/>
    <dgm:cxn modelId="{6490DF61-F350-4EC8-B89E-B745511EE033}" type="presOf" srcId="{97B7997A-C7A1-4F39-89FC-2ECE6079FE95}" destId="{20EF1EAC-0607-4F35-92F5-74BDD81F991B}" srcOrd="0" destOrd="0" presId="urn:microsoft.com/office/officeart/2018/2/layout/IconVerticalSolidList"/>
    <dgm:cxn modelId="{6D89DBB5-42AC-49F5-AB46-1296D77685BE}" srcId="{78BCC281-3BB2-48D0-AB2B-504D80F15CDD}" destId="{97B7997A-C7A1-4F39-89FC-2ECE6079FE95}" srcOrd="0" destOrd="0" parTransId="{497B75BD-E4E0-4ED8-ACEC-58CACBAA5DF6}" sibTransId="{3EEE2800-55E6-46CC-9814-34A1064650B2}"/>
    <dgm:cxn modelId="{3F847CCD-9A8F-4DE6-A143-12D06B9F434F}" srcId="{78BCC281-3BB2-48D0-AB2B-504D80F15CDD}" destId="{CA073D0D-4163-4EEC-9971-A6F69B46CF88}" srcOrd="1" destOrd="0" parTransId="{B03E7EF3-634A-464E-8F97-9F3B06246691}" sibTransId="{F8CD1987-BA24-458C-85DE-76CEAB10BBFB}"/>
    <dgm:cxn modelId="{7BEC73DF-5701-4D24-BE31-CD2951BDBF74}" type="presOf" srcId="{CA073D0D-4163-4EEC-9971-A6F69B46CF88}" destId="{F6E4C9F0-5406-4179-9700-8095E07FD9E6}" srcOrd="0" destOrd="0" presId="urn:microsoft.com/office/officeart/2018/2/layout/IconVerticalSolidList"/>
    <dgm:cxn modelId="{2F9ECB6A-A85B-403F-83C9-33DCF99E3054}" type="presParOf" srcId="{B7E8BAE9-E801-4B54-9F9D-74BD29E8AF6A}" destId="{4E830A38-E15B-4DCE-89EA-96BD5F656932}" srcOrd="0" destOrd="0" presId="urn:microsoft.com/office/officeart/2018/2/layout/IconVerticalSolidList"/>
    <dgm:cxn modelId="{FF06A623-BC89-4A5F-9E5B-0F82DA3A0632}" type="presParOf" srcId="{4E830A38-E15B-4DCE-89EA-96BD5F656932}" destId="{FB821FC0-CBC6-489F-BB52-C78B7F05EEE8}" srcOrd="0" destOrd="0" presId="urn:microsoft.com/office/officeart/2018/2/layout/IconVerticalSolidList"/>
    <dgm:cxn modelId="{F018D1B7-33A0-4F4A-A06A-C84B57DD2DED}" type="presParOf" srcId="{4E830A38-E15B-4DCE-89EA-96BD5F656932}" destId="{8468FE8F-EE6C-4DE4-BF99-86AECDC6DA3E}" srcOrd="1" destOrd="0" presId="urn:microsoft.com/office/officeart/2018/2/layout/IconVerticalSolidList"/>
    <dgm:cxn modelId="{376E30A4-F1D5-4450-9EE5-E529FB217E06}" type="presParOf" srcId="{4E830A38-E15B-4DCE-89EA-96BD5F656932}" destId="{97BF4725-8BD7-49D7-AF6A-2BDD13080EDB}" srcOrd="2" destOrd="0" presId="urn:microsoft.com/office/officeart/2018/2/layout/IconVerticalSolidList"/>
    <dgm:cxn modelId="{A21B2B4D-DEFF-4D2C-B36E-04E921AB1B3E}" type="presParOf" srcId="{4E830A38-E15B-4DCE-89EA-96BD5F656932}" destId="{20EF1EAC-0607-4F35-92F5-74BDD81F991B}" srcOrd="3" destOrd="0" presId="urn:microsoft.com/office/officeart/2018/2/layout/IconVerticalSolidList"/>
    <dgm:cxn modelId="{563629A1-9791-4BD9-9FF6-92F314599550}" type="presParOf" srcId="{B7E8BAE9-E801-4B54-9F9D-74BD29E8AF6A}" destId="{6D467093-4EEB-441C-B226-E86B9509461F}" srcOrd="1" destOrd="0" presId="urn:microsoft.com/office/officeart/2018/2/layout/IconVerticalSolidList"/>
    <dgm:cxn modelId="{FA049CEC-3620-43AB-883F-8A0707E3E4F1}" type="presParOf" srcId="{B7E8BAE9-E801-4B54-9F9D-74BD29E8AF6A}" destId="{273C74A0-15E4-4581-8ECB-27850C5BEA3A}" srcOrd="2" destOrd="0" presId="urn:microsoft.com/office/officeart/2018/2/layout/IconVerticalSolidList"/>
    <dgm:cxn modelId="{3322ADDA-56F5-4A98-A0D4-87A82DA6676C}" type="presParOf" srcId="{273C74A0-15E4-4581-8ECB-27850C5BEA3A}" destId="{11BC27F2-7B6F-40B3-ACC4-D2760810C613}" srcOrd="0" destOrd="0" presId="urn:microsoft.com/office/officeart/2018/2/layout/IconVerticalSolidList"/>
    <dgm:cxn modelId="{0B9C8E56-DE6B-4B8E-98AB-82680F69C708}" type="presParOf" srcId="{273C74A0-15E4-4581-8ECB-27850C5BEA3A}" destId="{814925F0-FA8E-4510-8337-2C784990C694}" srcOrd="1" destOrd="0" presId="urn:microsoft.com/office/officeart/2018/2/layout/IconVerticalSolidList"/>
    <dgm:cxn modelId="{AB22D151-F172-4883-B977-EB585264B574}" type="presParOf" srcId="{273C74A0-15E4-4581-8ECB-27850C5BEA3A}" destId="{30F31DAF-9713-4E1A-AB5E-A6D945B3E458}" srcOrd="2" destOrd="0" presId="urn:microsoft.com/office/officeart/2018/2/layout/IconVerticalSolidList"/>
    <dgm:cxn modelId="{21A86761-F207-46AF-B05E-77F1B3967C7A}" type="presParOf" srcId="{273C74A0-15E4-4581-8ECB-27850C5BEA3A}" destId="{F6E4C9F0-5406-4179-9700-8095E07FD9E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3" qsCatId="simple" csTypeId="urn:microsoft.com/office/officeart/2005/8/colors/colorful5" csCatId="colorful" phldr="1"/>
      <dgm:spPr/>
      <dgm:t>
        <a:bodyPr/>
        <a:lstStyle/>
        <a:p>
          <a:endParaRPr lang="en-US"/>
        </a:p>
      </dgm:t>
    </dgm:pt>
    <dgm:pt modelId="{E754A2A0-41CE-428B-9DDC-DCD1FD12D16A}">
      <dgm:prSet custT="1"/>
      <dgm:spPr/>
      <dgm:t>
        <a:bodyPr/>
        <a:lstStyle/>
        <a:p>
          <a:pPr>
            <a:lnSpc>
              <a:spcPct val="100000"/>
            </a:lnSpc>
            <a:defRPr b="1"/>
          </a:pPr>
          <a:r>
            <a:rPr lang="en-US" sz="2000" dirty="0"/>
            <a:t>Advantages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Effective and efficient</a:t>
          </a:r>
        </a:p>
        <a:p>
          <a:pPr>
            <a:lnSpc>
              <a:spcPct val="100000"/>
            </a:lnSpc>
          </a:pPr>
          <a:r>
            <a:rPr lang="en-US" dirty="0"/>
            <a:t>Highlights vast areas for investigation</a:t>
          </a:r>
        </a:p>
        <a:p>
          <a:pPr>
            <a:lnSpc>
              <a:spcPct val="100000"/>
            </a:lnSpc>
          </a:pPr>
          <a:r>
            <a:rPr lang="en-US" dirty="0"/>
            <a:t>Easy to use</a:t>
          </a:r>
        </a:p>
        <a:p>
          <a:pPr>
            <a:lnSpc>
              <a:spcPct val="100000"/>
            </a:lnSpc>
          </a:pPr>
          <a:r>
            <a:rPr lang="en-US" dirty="0"/>
            <a:t>Provides overview of processes in a user-friendly manner</a:t>
          </a:r>
        </a:p>
        <a:p>
          <a:pPr>
            <a:lnSpc>
              <a:spcPct val="100000"/>
            </a:lnSpc>
          </a:pPr>
          <a:r>
            <a:rPr lang="en-US" dirty="0"/>
            <a:t>Improved techniques for use</a:t>
          </a:r>
        </a:p>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Limitations </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Data used was artificial</a:t>
          </a:r>
        </a:p>
        <a:p>
          <a:pPr>
            <a:lnSpc>
              <a:spcPct val="100000"/>
            </a:lnSpc>
          </a:pPr>
          <a:r>
            <a:rPr lang="en-US" dirty="0"/>
            <a:t>Only one dataset was used</a:t>
          </a:r>
        </a:p>
        <a:p>
          <a:pPr>
            <a:lnSpc>
              <a:spcPct val="100000"/>
            </a:lnSpc>
          </a:pPr>
          <a:r>
            <a:rPr lang="en-US" dirty="0"/>
            <a:t>Many other packages available </a:t>
          </a:r>
        </a:p>
        <a:p>
          <a:pPr>
            <a:lnSpc>
              <a:spcPct val="100000"/>
            </a:lnSpc>
          </a:pPr>
          <a:r>
            <a:rPr lang="en-US" dirty="0"/>
            <a:t>Complex process models are difficult to read</a:t>
          </a:r>
        </a:p>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Improvement points</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Actual</a:t>
          </a:r>
          <a:r>
            <a:rPr lang="en-US" baseline="0" dirty="0"/>
            <a:t> process can be compared with logged process</a:t>
          </a:r>
        </a:p>
        <a:p>
          <a:pPr>
            <a:lnSpc>
              <a:spcPct val="100000"/>
            </a:lnSpc>
          </a:pPr>
          <a:r>
            <a:rPr lang="en-US" baseline="0" dirty="0"/>
            <a:t>Wait-time for customers can be reduced</a:t>
          </a:r>
        </a:p>
        <a:p>
          <a:pPr>
            <a:lnSpc>
              <a:spcPct val="100000"/>
            </a:lnSpc>
          </a:pPr>
          <a:r>
            <a:rPr lang="en-US" baseline="0" dirty="0"/>
            <a:t>Resources can be distributed accordingly</a:t>
          </a:r>
        </a:p>
        <a:p>
          <a:pPr>
            <a:lnSpc>
              <a:spcPct val="100000"/>
            </a:lnSpc>
          </a:pPr>
          <a:r>
            <a:rPr lang="en-US" dirty="0"/>
            <a:t>Processes can be automated</a:t>
          </a:r>
        </a:p>
        <a:p>
          <a:pPr>
            <a:lnSpc>
              <a:spcPct val="100000"/>
            </a:lnSpc>
          </a:pPr>
          <a:r>
            <a:rPr lang="en-US" dirty="0"/>
            <a:t>Invalid traces can be eliminated</a:t>
          </a:r>
        </a:p>
        <a:p>
          <a:pPr>
            <a:lnSpc>
              <a:spcPct val="100000"/>
            </a:lnSpc>
          </a:pPr>
          <a:r>
            <a:rPr lang="en-US" dirty="0"/>
            <a:t>Proper logging should be placed</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custLinFactNeighborY="-4847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custLinFactNeighborX="0" custLinFactNeighborY="-49335">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custScaleX="113369" custLinFactNeighborY="-10028">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custLinFactNeighborY="-4876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custLinFactNeighborX="305" custLinFactNeighborY="-50468">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custLinFactNeighborX="1828" custLinFactNeighborY="-7683">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custLinFactNeighborY="-4615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custLinFactNeighborX="-610" custLinFactNeighborY="-56900">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custLinFactNeighborX="-1830" custLinFactNeighborY="-7683">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6F133-0566-4034-AB1E-FC503BFCEA7B}">
      <dsp:nvSpPr>
        <dsp:cNvPr id="0" name=""/>
        <dsp:cNvSpPr/>
      </dsp:nvSpPr>
      <dsp:spPr>
        <a:xfrm>
          <a:off x="0" y="4416142"/>
          <a:ext cx="1566502" cy="48325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a:off x="0" y="4416142"/>
        <a:ext cx="1566502" cy="483256"/>
      </dsp:txXfrm>
    </dsp:sp>
    <dsp:sp modelId="{6F284EB6-7509-4A76-8E91-FC5E9F75D913}">
      <dsp:nvSpPr>
        <dsp:cNvPr id="0" name=""/>
        <dsp:cNvSpPr/>
      </dsp:nvSpPr>
      <dsp:spPr>
        <a:xfrm>
          <a:off x="1566502" y="4416142"/>
          <a:ext cx="4699508" cy="483256"/>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Use the findings to create process improvement proposals</a:t>
          </a:r>
        </a:p>
      </dsp:txBody>
      <dsp:txXfrm>
        <a:off x="1566502" y="4416142"/>
        <a:ext cx="4699508" cy="483256"/>
      </dsp:txXfrm>
    </dsp:sp>
    <dsp:sp modelId="{2C44C040-3284-4514-9624-BF5FFBEF56FB}">
      <dsp:nvSpPr>
        <dsp:cNvPr id="0" name=""/>
        <dsp:cNvSpPr/>
      </dsp:nvSpPr>
      <dsp:spPr>
        <a:xfrm rot="10800000">
          <a:off x="0" y="3680143"/>
          <a:ext cx="1566502" cy="743247"/>
        </a:xfrm>
        <a:prstGeom prst="upArrowCallout">
          <a:avLst>
            <a:gd name="adj1" fmla="val 5000"/>
            <a:gd name="adj2" fmla="val 10000"/>
            <a:gd name="adj3" fmla="val 15000"/>
            <a:gd name="adj4" fmla="val 64977"/>
          </a:avLst>
        </a:prstGeom>
        <a:gradFill rotWithShape="0">
          <a:gsLst>
            <a:gs pos="0">
              <a:schemeClr val="accent2">
                <a:hueOff val="-241033"/>
                <a:satOff val="-1654"/>
                <a:lumOff val="850"/>
                <a:alphaOff val="0"/>
                <a:tint val="96000"/>
                <a:lumMod val="104000"/>
              </a:schemeClr>
            </a:gs>
            <a:gs pos="100000">
              <a:schemeClr val="accent2">
                <a:hueOff val="-241033"/>
                <a:satOff val="-1654"/>
                <a:lumOff val="850"/>
                <a:alphaOff val="0"/>
                <a:shade val="90000"/>
                <a:lumMod val="90000"/>
              </a:schemeClr>
            </a:gs>
          </a:gsLst>
          <a:lin ang="5400000" scaled="0"/>
        </a:gradFill>
        <a:ln w="9525" cap="rnd" cmpd="sng" algn="ctr">
          <a:solidFill>
            <a:schemeClr val="accent2">
              <a:hueOff val="-241033"/>
              <a:satOff val="-1654"/>
              <a:lumOff val="85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Evaluate</a:t>
          </a:r>
        </a:p>
      </dsp:txBody>
      <dsp:txXfrm rot="-10800000">
        <a:off x="0" y="3680143"/>
        <a:ext cx="1566502" cy="483111"/>
      </dsp:txXfrm>
    </dsp:sp>
    <dsp:sp modelId="{217E566C-D188-4E2C-9F52-31BCEAECFEF2}">
      <dsp:nvSpPr>
        <dsp:cNvPr id="0" name=""/>
        <dsp:cNvSpPr/>
      </dsp:nvSpPr>
      <dsp:spPr>
        <a:xfrm>
          <a:off x="1566502" y="3680143"/>
          <a:ext cx="4699508" cy="483111"/>
        </a:xfrm>
        <a:prstGeom prst="rect">
          <a:avLst/>
        </a:prstGeom>
        <a:solidFill>
          <a:schemeClr val="accent2">
            <a:tint val="40000"/>
            <a:alpha val="90000"/>
            <a:hueOff val="-292902"/>
            <a:satOff val="-1104"/>
            <a:lumOff val="120"/>
            <a:alphaOff val="0"/>
          </a:schemeClr>
        </a:solidFill>
        <a:ln w="9525" cap="rnd" cmpd="sng" algn="ctr">
          <a:solidFill>
            <a:schemeClr val="accent2">
              <a:tint val="40000"/>
              <a:alpha val="90000"/>
              <a:hueOff val="-292902"/>
              <a:satOff val="-1104"/>
              <a:lumOff val="1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Evaluate the answers and gather the scope of improvements</a:t>
          </a:r>
        </a:p>
      </dsp:txBody>
      <dsp:txXfrm>
        <a:off x="1566502" y="3680143"/>
        <a:ext cx="4699508" cy="483111"/>
      </dsp:txXfrm>
    </dsp:sp>
    <dsp:sp modelId="{042B1C9A-8BBA-45E7-AA43-710D327A8EB8}">
      <dsp:nvSpPr>
        <dsp:cNvPr id="0" name=""/>
        <dsp:cNvSpPr/>
      </dsp:nvSpPr>
      <dsp:spPr>
        <a:xfrm rot="10800000">
          <a:off x="0" y="2944144"/>
          <a:ext cx="1566502" cy="743247"/>
        </a:xfrm>
        <a:prstGeom prst="upArrowCallout">
          <a:avLst>
            <a:gd name="adj1" fmla="val 5000"/>
            <a:gd name="adj2" fmla="val 10000"/>
            <a:gd name="adj3" fmla="val 15000"/>
            <a:gd name="adj4" fmla="val 64977"/>
          </a:avLst>
        </a:prstGeom>
        <a:gradFill rotWithShape="0">
          <a:gsLst>
            <a:gs pos="0">
              <a:schemeClr val="accent2">
                <a:hueOff val="-482067"/>
                <a:satOff val="-3308"/>
                <a:lumOff val="1699"/>
                <a:alphaOff val="0"/>
                <a:tint val="96000"/>
                <a:lumMod val="104000"/>
              </a:schemeClr>
            </a:gs>
            <a:gs pos="100000">
              <a:schemeClr val="accent2">
                <a:hueOff val="-482067"/>
                <a:satOff val="-3308"/>
                <a:lumOff val="1699"/>
                <a:alphaOff val="0"/>
                <a:shade val="90000"/>
                <a:lumMod val="90000"/>
              </a:schemeClr>
            </a:gs>
          </a:gsLst>
          <a:lin ang="5400000" scaled="0"/>
        </a:gradFill>
        <a:ln w="9525" cap="rnd" cmpd="sng" algn="ctr">
          <a:solidFill>
            <a:schemeClr val="accent2">
              <a:hueOff val="-482067"/>
              <a:satOff val="-3308"/>
              <a:lumOff val="169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Apply</a:t>
          </a:r>
        </a:p>
      </dsp:txBody>
      <dsp:txXfrm rot="-10800000">
        <a:off x="0" y="2944144"/>
        <a:ext cx="1566502" cy="483111"/>
      </dsp:txXfrm>
    </dsp:sp>
    <dsp:sp modelId="{AC65ACB9-9AB0-487C-8922-883568CB946A}">
      <dsp:nvSpPr>
        <dsp:cNvPr id="0" name=""/>
        <dsp:cNvSpPr/>
      </dsp:nvSpPr>
      <dsp:spPr>
        <a:xfrm>
          <a:off x="1566502" y="2944144"/>
          <a:ext cx="4699508" cy="483111"/>
        </a:xfrm>
        <a:prstGeom prst="rect">
          <a:avLst/>
        </a:prstGeom>
        <a:solidFill>
          <a:schemeClr val="accent2">
            <a:tint val="40000"/>
            <a:alpha val="90000"/>
            <a:hueOff val="-585803"/>
            <a:satOff val="-2208"/>
            <a:lumOff val="241"/>
            <a:alphaOff val="0"/>
          </a:schemeClr>
        </a:solidFill>
        <a:ln w="9525" cap="rnd" cmpd="sng" algn="ctr">
          <a:solidFill>
            <a:schemeClr val="accent2">
              <a:tint val="40000"/>
              <a:alpha val="90000"/>
              <a:hueOff val="-585803"/>
              <a:satOff val="-2208"/>
              <a:lumOff val="24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Apply the process mining techniques to find answers</a:t>
          </a:r>
        </a:p>
      </dsp:txBody>
      <dsp:txXfrm>
        <a:off x="1566502" y="2944144"/>
        <a:ext cx="4699508" cy="483111"/>
      </dsp:txXfrm>
    </dsp:sp>
    <dsp:sp modelId="{1C0610C8-88FD-471E-8642-D3A84F3741E9}">
      <dsp:nvSpPr>
        <dsp:cNvPr id="0" name=""/>
        <dsp:cNvSpPr/>
      </dsp:nvSpPr>
      <dsp:spPr>
        <a:xfrm rot="10800000">
          <a:off x="0" y="2208145"/>
          <a:ext cx="1566502" cy="743247"/>
        </a:xfrm>
        <a:prstGeom prst="upArrowCallout">
          <a:avLst>
            <a:gd name="adj1" fmla="val 5000"/>
            <a:gd name="adj2" fmla="val 10000"/>
            <a:gd name="adj3" fmla="val 15000"/>
            <a:gd name="adj4" fmla="val 64977"/>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0000"/>
                <a:lumMod val="90000"/>
              </a:schemeClr>
            </a:gs>
          </a:gsLst>
          <a:lin ang="5400000" scaled="0"/>
        </a:gradFill>
        <a:ln w="9525" cap="rnd" cmpd="sng" algn="ctr">
          <a:solidFill>
            <a:schemeClr val="accent2">
              <a:hueOff val="-723100"/>
              <a:satOff val="-4962"/>
              <a:lumOff val="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Visualize</a:t>
          </a:r>
        </a:p>
      </dsp:txBody>
      <dsp:txXfrm rot="-10800000">
        <a:off x="0" y="2208145"/>
        <a:ext cx="1566502" cy="483111"/>
      </dsp:txXfrm>
    </dsp:sp>
    <dsp:sp modelId="{9A99E061-B7B4-4052-AAAE-4CBB5B2A1CB5}">
      <dsp:nvSpPr>
        <dsp:cNvPr id="0" name=""/>
        <dsp:cNvSpPr/>
      </dsp:nvSpPr>
      <dsp:spPr>
        <a:xfrm>
          <a:off x="1566502" y="2208145"/>
          <a:ext cx="4699508" cy="483111"/>
        </a:xfrm>
        <a:prstGeom prst="rect">
          <a:avLst/>
        </a:prstGeom>
        <a:solidFill>
          <a:schemeClr val="accent2">
            <a:tint val="40000"/>
            <a:alpha val="90000"/>
            <a:hueOff val="-878705"/>
            <a:satOff val="-3312"/>
            <a:lumOff val="361"/>
            <a:alphaOff val="0"/>
          </a:schemeClr>
        </a:solidFill>
        <a:ln w="9525" cap="rnd" cmpd="sng" algn="ctr">
          <a:solidFill>
            <a:schemeClr val="accent2">
              <a:tint val="40000"/>
              <a:alpha val="90000"/>
              <a:hueOff val="-878705"/>
              <a:satOff val="-3312"/>
              <a:lumOff val="3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Visualize event logs in a log/pattern investigation activity to obtain the limitations and opportunities of the datasets</a:t>
          </a:r>
        </a:p>
      </dsp:txBody>
      <dsp:txXfrm>
        <a:off x="1566502" y="2208145"/>
        <a:ext cx="4699508" cy="483111"/>
      </dsp:txXfrm>
    </dsp:sp>
    <dsp:sp modelId="{F44426E7-905C-46CA-AA76-D6E8D26B6326}">
      <dsp:nvSpPr>
        <dsp:cNvPr id="0" name=""/>
        <dsp:cNvSpPr/>
      </dsp:nvSpPr>
      <dsp:spPr>
        <a:xfrm rot="10800000">
          <a:off x="0" y="1472146"/>
          <a:ext cx="1566502" cy="743247"/>
        </a:xfrm>
        <a:prstGeom prst="upArrowCallout">
          <a:avLst>
            <a:gd name="adj1" fmla="val 5000"/>
            <a:gd name="adj2" fmla="val 10000"/>
            <a:gd name="adj3" fmla="val 15000"/>
            <a:gd name="adj4" fmla="val 64977"/>
          </a:avLst>
        </a:prstGeom>
        <a:gradFill rotWithShape="0">
          <a:gsLst>
            <a:gs pos="0">
              <a:schemeClr val="accent2">
                <a:hueOff val="-964133"/>
                <a:satOff val="-6616"/>
                <a:lumOff val="3399"/>
                <a:alphaOff val="0"/>
                <a:tint val="96000"/>
                <a:lumMod val="104000"/>
              </a:schemeClr>
            </a:gs>
            <a:gs pos="100000">
              <a:schemeClr val="accent2">
                <a:hueOff val="-964133"/>
                <a:satOff val="-6616"/>
                <a:lumOff val="3399"/>
                <a:alphaOff val="0"/>
                <a:shade val="90000"/>
                <a:lumMod val="90000"/>
              </a:schemeClr>
            </a:gs>
          </a:gsLst>
          <a:lin ang="5400000" scaled="0"/>
        </a:gradFill>
        <a:ln w="9525" cap="rnd" cmpd="sng" algn="ctr">
          <a:solidFill>
            <a:schemeClr val="accent2">
              <a:hueOff val="-964133"/>
              <a:satOff val="-6616"/>
              <a:lumOff val="339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Format</a:t>
          </a:r>
        </a:p>
      </dsp:txBody>
      <dsp:txXfrm rot="-10800000">
        <a:off x="0" y="1472146"/>
        <a:ext cx="1566502" cy="483111"/>
      </dsp:txXfrm>
    </dsp:sp>
    <dsp:sp modelId="{496274DD-8DBC-4E43-AF74-B06E5EED1AE9}">
      <dsp:nvSpPr>
        <dsp:cNvPr id="0" name=""/>
        <dsp:cNvSpPr/>
      </dsp:nvSpPr>
      <dsp:spPr>
        <a:xfrm>
          <a:off x="1566502" y="1472146"/>
          <a:ext cx="4699508" cy="483111"/>
        </a:xfrm>
        <a:prstGeom prst="rect">
          <a:avLst/>
        </a:prstGeom>
        <a:solidFill>
          <a:schemeClr val="accent2">
            <a:tint val="40000"/>
            <a:alpha val="90000"/>
            <a:hueOff val="-1171607"/>
            <a:satOff val="-4416"/>
            <a:lumOff val="481"/>
            <a:alphaOff val="0"/>
          </a:schemeClr>
        </a:solidFill>
        <a:ln w="9525" cap="rnd" cmpd="sng" algn="ctr">
          <a:solidFill>
            <a:schemeClr val="accent2">
              <a:tint val="40000"/>
              <a:alpha val="90000"/>
              <a:hueOff val="-1171607"/>
              <a:satOff val="-4416"/>
              <a:lumOff val="4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Format event data as event logs and abstract or filter as sub-processes</a:t>
          </a:r>
        </a:p>
      </dsp:txBody>
      <dsp:txXfrm>
        <a:off x="1566502" y="1472146"/>
        <a:ext cx="4699508" cy="483111"/>
      </dsp:txXfrm>
    </dsp:sp>
    <dsp:sp modelId="{9C9D7C65-F072-4B75-88F5-6AA6B429BEA9}">
      <dsp:nvSpPr>
        <dsp:cNvPr id="0" name=""/>
        <dsp:cNvSpPr/>
      </dsp:nvSpPr>
      <dsp:spPr>
        <a:xfrm rot="10800000">
          <a:off x="0" y="736147"/>
          <a:ext cx="1566502" cy="743247"/>
        </a:xfrm>
        <a:prstGeom prst="upArrowCallout">
          <a:avLst>
            <a:gd name="adj1" fmla="val 5000"/>
            <a:gd name="adj2" fmla="val 10000"/>
            <a:gd name="adj3" fmla="val 15000"/>
            <a:gd name="adj4" fmla="val 64977"/>
          </a:avLst>
        </a:prstGeom>
        <a:gradFill rotWithShape="0">
          <a:gsLst>
            <a:gs pos="0">
              <a:schemeClr val="accent2">
                <a:hueOff val="-1205167"/>
                <a:satOff val="-8270"/>
                <a:lumOff val="4248"/>
                <a:alphaOff val="0"/>
                <a:tint val="96000"/>
                <a:lumMod val="104000"/>
              </a:schemeClr>
            </a:gs>
            <a:gs pos="100000">
              <a:schemeClr val="accent2">
                <a:hueOff val="-1205167"/>
                <a:satOff val="-8270"/>
                <a:lumOff val="4248"/>
                <a:alphaOff val="0"/>
                <a:shade val="90000"/>
                <a:lumMod val="90000"/>
              </a:schemeClr>
            </a:gs>
          </a:gsLst>
          <a:lin ang="5400000" scaled="0"/>
        </a:gradFill>
        <a:ln w="9525" cap="rnd" cmpd="sng" algn="ctr">
          <a:solidFill>
            <a:schemeClr val="accent2">
              <a:hueOff val="-1205167"/>
              <a:satOff val="-8270"/>
              <a:lumOff val="424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Extract</a:t>
          </a:r>
        </a:p>
      </dsp:txBody>
      <dsp:txXfrm rot="-10800000">
        <a:off x="0" y="736147"/>
        <a:ext cx="1566502" cy="483111"/>
      </dsp:txXfrm>
    </dsp:sp>
    <dsp:sp modelId="{AE35053C-90C3-4AFA-BABA-698F2DDF6CD9}">
      <dsp:nvSpPr>
        <dsp:cNvPr id="0" name=""/>
        <dsp:cNvSpPr/>
      </dsp:nvSpPr>
      <dsp:spPr>
        <a:xfrm>
          <a:off x="1566502" y="736147"/>
          <a:ext cx="4699508" cy="483111"/>
        </a:xfrm>
        <a:prstGeom prst="rect">
          <a:avLst/>
        </a:prstGeom>
        <a:solidFill>
          <a:schemeClr val="accent2">
            <a:tint val="40000"/>
            <a:alpha val="90000"/>
            <a:hueOff val="-1464508"/>
            <a:satOff val="-5520"/>
            <a:lumOff val="602"/>
            <a:alphaOff val="0"/>
          </a:schemeClr>
        </a:solidFill>
        <a:ln w="9525" cap="rnd" cmpd="sng" algn="ctr">
          <a:solidFill>
            <a:schemeClr val="accent2">
              <a:tint val="40000"/>
              <a:alpha val="90000"/>
              <a:hueOff val="-1464508"/>
              <a:satOff val="-5520"/>
              <a:lumOff val="60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Extract the data on cases, activities, and timeframe</a:t>
          </a:r>
        </a:p>
      </dsp:txBody>
      <dsp:txXfrm>
        <a:off x="1566502" y="736147"/>
        <a:ext cx="4699508" cy="483111"/>
      </dsp:txXfrm>
    </dsp:sp>
    <dsp:sp modelId="{BC969D89-1D99-4E42-83DE-AF812816044E}">
      <dsp:nvSpPr>
        <dsp:cNvPr id="0" name=""/>
        <dsp:cNvSpPr/>
      </dsp:nvSpPr>
      <dsp:spPr>
        <a:xfrm rot="10800000">
          <a:off x="0" y="148"/>
          <a:ext cx="1566502" cy="743247"/>
        </a:xfrm>
        <a:prstGeom prst="upArrowCallout">
          <a:avLst>
            <a:gd name="adj1" fmla="val 5000"/>
            <a:gd name="adj2" fmla="val 10000"/>
            <a:gd name="adj3" fmla="val 15000"/>
            <a:gd name="adj4" fmla="val 64977"/>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0000"/>
                <a:lumMod val="90000"/>
              </a:schemeClr>
            </a:gs>
          </a:gsLst>
          <a:lin ang="5400000" scaled="0"/>
        </a:gradFill>
        <a:ln w="9525" cap="rnd" cmpd="sng" algn="ctr">
          <a:solidFill>
            <a:schemeClr val="accent2">
              <a:hueOff val="-1446200"/>
              <a:satOff val="-9924"/>
              <a:lumOff val="509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1410" tIns="120904" rIns="111410" bIns="120904" numCol="1" spcCol="1270" anchor="ctr" anchorCtr="0">
          <a:noAutofit/>
        </a:bodyPr>
        <a:lstStyle/>
        <a:p>
          <a:pPr marL="0" lvl="0" indent="0" algn="ctr" defTabSz="755650">
            <a:lnSpc>
              <a:spcPct val="90000"/>
            </a:lnSpc>
            <a:spcBef>
              <a:spcPct val="0"/>
            </a:spcBef>
            <a:spcAft>
              <a:spcPct val="35000"/>
            </a:spcAft>
            <a:buNone/>
          </a:pPr>
          <a:r>
            <a:rPr lang="en-US" sz="1700" kern="1200"/>
            <a:t>Define</a:t>
          </a:r>
        </a:p>
      </dsp:txBody>
      <dsp:txXfrm rot="-10800000">
        <a:off x="0" y="148"/>
        <a:ext cx="1566502" cy="483111"/>
      </dsp:txXfrm>
    </dsp:sp>
    <dsp:sp modelId="{74BE193B-5299-4BDF-AD46-27658AE26496}">
      <dsp:nvSpPr>
        <dsp:cNvPr id="0" name=""/>
        <dsp:cNvSpPr/>
      </dsp:nvSpPr>
      <dsp:spPr>
        <a:xfrm>
          <a:off x="1566502" y="148"/>
          <a:ext cx="4699508" cy="483111"/>
        </a:xfrm>
        <a:prstGeom prst="rect">
          <a:avLst/>
        </a:prstGeom>
        <a:solidFill>
          <a:schemeClr val="accent2">
            <a:tint val="40000"/>
            <a:alpha val="90000"/>
            <a:hueOff val="-1757410"/>
            <a:satOff val="-6624"/>
            <a:lumOff val="722"/>
            <a:alphaOff val="0"/>
          </a:schemeClr>
        </a:solidFill>
        <a:ln w="9525" cap="rnd" cmpd="sng" algn="ctr">
          <a:solidFill>
            <a:schemeClr val="accent2">
              <a:tint val="40000"/>
              <a:alpha val="90000"/>
              <a:hueOff val="-1757410"/>
              <a:satOff val="-6624"/>
              <a:lumOff val="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28" tIns="139700" rIns="95328" bIns="139700" numCol="1" spcCol="1270" anchor="ctr" anchorCtr="0">
          <a:noAutofit/>
        </a:bodyPr>
        <a:lstStyle/>
        <a:p>
          <a:pPr marL="0" lvl="0" indent="0" algn="l" defTabSz="488950">
            <a:lnSpc>
              <a:spcPct val="90000"/>
            </a:lnSpc>
            <a:spcBef>
              <a:spcPct val="0"/>
            </a:spcBef>
            <a:spcAft>
              <a:spcPct val="35000"/>
            </a:spcAft>
            <a:buNone/>
          </a:pPr>
          <a:r>
            <a:rPr lang="en-US" sz="1100" kern="1200"/>
            <a:t>Define the scope and goals of the project and questions to be answered</a:t>
          </a:r>
        </a:p>
      </dsp:txBody>
      <dsp:txXfrm>
        <a:off x="1566502" y="148"/>
        <a:ext cx="4699508" cy="483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21FC0-CBC6-489F-BB52-C78B7F05EEE8}">
      <dsp:nvSpPr>
        <dsp:cNvPr id="0" name=""/>
        <dsp:cNvSpPr/>
      </dsp:nvSpPr>
      <dsp:spPr>
        <a:xfrm>
          <a:off x="0" y="671590"/>
          <a:ext cx="6266011" cy="16519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8FE8F-EE6C-4DE4-BF99-86AECDC6DA3E}">
      <dsp:nvSpPr>
        <dsp:cNvPr id="0" name=""/>
        <dsp:cNvSpPr/>
      </dsp:nvSpPr>
      <dsp:spPr>
        <a:xfrm>
          <a:off x="444633" y="1093353"/>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EF1EAC-0607-4F35-92F5-74BDD81F991B}">
      <dsp:nvSpPr>
        <dsp:cNvPr id="0" name=""/>
        <dsp:cNvSpPr/>
      </dsp:nvSpPr>
      <dsp:spPr>
        <a:xfrm>
          <a:off x="1697693" y="762634"/>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533400">
            <a:lnSpc>
              <a:spcPct val="100000"/>
            </a:lnSpc>
            <a:spcBef>
              <a:spcPct val="0"/>
            </a:spcBef>
            <a:spcAft>
              <a:spcPct val="35000"/>
            </a:spcAft>
            <a:buNone/>
          </a:pPr>
          <a:r>
            <a:rPr lang="en-US" sz="1200" kern="1200" dirty="0" err="1"/>
            <a:t>ProM</a:t>
          </a:r>
          <a:r>
            <a:rPr lang="en-US" sz="1200" kern="1200" dirty="0"/>
            <a:t> and </a:t>
          </a:r>
          <a:r>
            <a:rPr lang="en-US" sz="1200" kern="1200" dirty="0" err="1"/>
            <a:t>Apromore</a:t>
          </a:r>
          <a:r>
            <a:rPr lang="en-US" sz="1200" kern="1200" dirty="0"/>
            <a:t> both provide an easy to use graphical user interface for non-expert usability. Though the user-friendly interface attracts the non-expert users to use and showcase process mining capabilities to a broader audience, it hinders the usability of the tools for large-scale scientific experimentation. </a:t>
          </a:r>
        </a:p>
      </dsp:txBody>
      <dsp:txXfrm>
        <a:off x="1697693" y="762634"/>
        <a:ext cx="4568317" cy="1469864"/>
      </dsp:txXfrm>
    </dsp:sp>
    <dsp:sp modelId="{11BC27F2-7B6F-40B3-ACC4-D2760810C613}">
      <dsp:nvSpPr>
        <dsp:cNvPr id="0" name=""/>
        <dsp:cNvSpPr/>
      </dsp:nvSpPr>
      <dsp:spPr>
        <a:xfrm>
          <a:off x="0" y="2691007"/>
          <a:ext cx="6266011" cy="15369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925F0-FA8E-4510-8337-2C784990C694}">
      <dsp:nvSpPr>
        <dsp:cNvPr id="0" name=""/>
        <dsp:cNvSpPr/>
      </dsp:nvSpPr>
      <dsp:spPr>
        <a:xfrm>
          <a:off x="444633" y="3055269"/>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E4C9F0-5406-4179-9700-8095E07FD9E6}">
      <dsp:nvSpPr>
        <dsp:cNvPr id="0" name=""/>
        <dsp:cNvSpPr/>
      </dsp:nvSpPr>
      <dsp:spPr>
        <a:xfrm>
          <a:off x="1697693" y="2724549"/>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533400">
            <a:lnSpc>
              <a:spcPct val="100000"/>
            </a:lnSpc>
            <a:spcBef>
              <a:spcPct val="0"/>
            </a:spcBef>
            <a:spcAft>
              <a:spcPct val="35000"/>
            </a:spcAft>
            <a:buNone/>
          </a:pPr>
          <a:r>
            <a:rPr lang="en-US" sz="1200" kern="1200" dirty="0"/>
            <a:t>RapidMiner is connected to the process mining framework </a:t>
          </a:r>
          <a:r>
            <a:rPr lang="en-US" sz="1200" kern="1200" dirty="0" err="1"/>
            <a:t>ProM</a:t>
          </a:r>
          <a:r>
            <a:rPr lang="en-US" sz="1200" kern="1200" dirty="0"/>
            <a:t> to form the </a:t>
          </a:r>
          <a:r>
            <a:rPr lang="en-US" sz="1200" kern="1200" dirty="0" err="1"/>
            <a:t>RapidProM</a:t>
          </a:r>
          <a:r>
            <a:rPr lang="en-US" sz="1200" kern="1200" dirty="0"/>
            <a:t> tool to allow for repeated execution of large-scale experiments with process mining algorithms. </a:t>
          </a:r>
          <a:r>
            <a:rPr lang="en-US" sz="1200" kern="1200" dirty="0" err="1"/>
            <a:t>RapidProM</a:t>
          </a:r>
          <a:r>
            <a:rPr lang="en-US" sz="1200" kern="1200" dirty="0"/>
            <a:t> does not provide a way to either customize an algorithm or integrate custom-developed algorithms. </a:t>
          </a:r>
        </a:p>
      </dsp:txBody>
      <dsp:txXfrm>
        <a:off x="1697693" y="2724549"/>
        <a:ext cx="4568317" cy="1469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282705" y="0"/>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27DA54-DCB6-45F4-890E-F7DCC5A4BE12}">
      <dsp:nvSpPr>
        <dsp:cNvPr id="0" name=""/>
        <dsp:cNvSpPr/>
      </dsp:nvSpPr>
      <dsp:spPr>
        <a:xfrm>
          <a:off x="222850" y="125178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Advantages</a:t>
          </a:r>
        </a:p>
      </dsp:txBody>
      <dsp:txXfrm>
        <a:off x="222850" y="1251788"/>
        <a:ext cx="3261093" cy="489164"/>
      </dsp:txXfrm>
    </dsp:sp>
    <dsp:sp modelId="{DD091D0A-5A25-4241-91F3-18D32B0BDD4F}">
      <dsp:nvSpPr>
        <dsp:cNvPr id="0" name=""/>
        <dsp:cNvSpPr/>
      </dsp:nvSpPr>
      <dsp:spPr>
        <a:xfrm>
          <a:off x="4862" y="1794004"/>
          <a:ext cx="3697069" cy="282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Effective and efficient</a:t>
          </a:r>
        </a:p>
        <a:p>
          <a:pPr marL="0" lvl="0" indent="0" algn="ctr" defTabSz="755650">
            <a:lnSpc>
              <a:spcPct val="100000"/>
            </a:lnSpc>
            <a:spcBef>
              <a:spcPct val="0"/>
            </a:spcBef>
            <a:spcAft>
              <a:spcPct val="35000"/>
            </a:spcAft>
            <a:buNone/>
          </a:pPr>
          <a:r>
            <a:rPr lang="en-US" sz="1700" kern="1200" dirty="0"/>
            <a:t>Highlights vast areas for investigation</a:t>
          </a:r>
        </a:p>
        <a:p>
          <a:pPr marL="0" lvl="0" indent="0" algn="ctr" defTabSz="755650">
            <a:lnSpc>
              <a:spcPct val="100000"/>
            </a:lnSpc>
            <a:spcBef>
              <a:spcPct val="0"/>
            </a:spcBef>
            <a:spcAft>
              <a:spcPct val="35000"/>
            </a:spcAft>
            <a:buNone/>
          </a:pPr>
          <a:r>
            <a:rPr lang="en-US" sz="1700" kern="1200" dirty="0"/>
            <a:t>Easy to use</a:t>
          </a:r>
        </a:p>
        <a:p>
          <a:pPr marL="0" lvl="0" indent="0" algn="ctr" defTabSz="755650">
            <a:lnSpc>
              <a:spcPct val="100000"/>
            </a:lnSpc>
            <a:spcBef>
              <a:spcPct val="0"/>
            </a:spcBef>
            <a:spcAft>
              <a:spcPct val="35000"/>
            </a:spcAft>
            <a:buNone/>
          </a:pPr>
          <a:r>
            <a:rPr lang="en-US" sz="1700" kern="1200" dirty="0"/>
            <a:t>Provides overview of processes in a user-friendly manner</a:t>
          </a:r>
        </a:p>
        <a:p>
          <a:pPr marL="0" lvl="0" indent="0" algn="ctr" defTabSz="755650">
            <a:lnSpc>
              <a:spcPct val="100000"/>
            </a:lnSpc>
            <a:spcBef>
              <a:spcPct val="0"/>
            </a:spcBef>
            <a:spcAft>
              <a:spcPct val="35000"/>
            </a:spcAft>
            <a:buNone/>
          </a:pPr>
          <a:r>
            <a:rPr lang="en-US" sz="1700" kern="1200" dirty="0"/>
            <a:t>Improved techniques for use</a:t>
          </a:r>
        </a:p>
        <a:p>
          <a:pPr marL="0" lvl="0" indent="0" algn="ctr" defTabSz="755650">
            <a:lnSpc>
              <a:spcPct val="100000"/>
            </a:lnSpc>
            <a:spcBef>
              <a:spcPct val="0"/>
            </a:spcBef>
            <a:spcAft>
              <a:spcPct val="35000"/>
            </a:spcAft>
            <a:buNone/>
          </a:pPr>
          <a:endParaRPr lang="en-US" sz="1700" kern="1200" dirty="0"/>
        </a:p>
      </dsp:txBody>
      <dsp:txXfrm>
        <a:off x="4862" y="1794004"/>
        <a:ext cx="3697069" cy="2826112"/>
      </dsp:txXfrm>
    </dsp:sp>
    <dsp:sp modelId="{210823F6-AC1A-46E3-9D99-A319DF497539}">
      <dsp:nvSpPr>
        <dsp:cNvPr id="0" name=""/>
        <dsp:cNvSpPr/>
      </dsp:nvSpPr>
      <dsp:spPr>
        <a:xfrm>
          <a:off x="5332478" y="0"/>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C1752BD-6530-4141-80E9-9A0923780DCB}">
      <dsp:nvSpPr>
        <dsp:cNvPr id="0" name=""/>
        <dsp:cNvSpPr/>
      </dsp:nvSpPr>
      <dsp:spPr>
        <a:xfrm>
          <a:off x="4282569" y="1246246"/>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dirty="0"/>
            <a:t>Limitations </a:t>
          </a:r>
        </a:p>
      </dsp:txBody>
      <dsp:txXfrm>
        <a:off x="4282569" y="1246246"/>
        <a:ext cx="3261093" cy="489164"/>
      </dsp:txXfrm>
    </dsp:sp>
    <dsp:sp modelId="{7CD40649-A74C-4AD8-B9D0-2573A1955C91}">
      <dsp:nvSpPr>
        <dsp:cNvPr id="0" name=""/>
        <dsp:cNvSpPr/>
      </dsp:nvSpPr>
      <dsp:spPr>
        <a:xfrm>
          <a:off x="4332236" y="1860277"/>
          <a:ext cx="3261093" cy="282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Data used was artificial</a:t>
          </a:r>
        </a:p>
        <a:p>
          <a:pPr marL="0" lvl="0" indent="0" algn="ctr" defTabSz="755650">
            <a:lnSpc>
              <a:spcPct val="100000"/>
            </a:lnSpc>
            <a:spcBef>
              <a:spcPct val="0"/>
            </a:spcBef>
            <a:spcAft>
              <a:spcPct val="35000"/>
            </a:spcAft>
            <a:buNone/>
          </a:pPr>
          <a:r>
            <a:rPr lang="en-US" sz="1700" kern="1200" dirty="0"/>
            <a:t>Only one dataset was used</a:t>
          </a:r>
        </a:p>
        <a:p>
          <a:pPr marL="0" lvl="0" indent="0" algn="ctr" defTabSz="755650">
            <a:lnSpc>
              <a:spcPct val="100000"/>
            </a:lnSpc>
            <a:spcBef>
              <a:spcPct val="0"/>
            </a:spcBef>
            <a:spcAft>
              <a:spcPct val="35000"/>
            </a:spcAft>
            <a:buNone/>
          </a:pPr>
          <a:r>
            <a:rPr lang="en-US" sz="1700" kern="1200" dirty="0"/>
            <a:t>Many other packages available </a:t>
          </a:r>
        </a:p>
        <a:p>
          <a:pPr marL="0" lvl="0" indent="0" algn="ctr" defTabSz="755650">
            <a:lnSpc>
              <a:spcPct val="100000"/>
            </a:lnSpc>
            <a:spcBef>
              <a:spcPct val="0"/>
            </a:spcBef>
            <a:spcAft>
              <a:spcPct val="35000"/>
            </a:spcAft>
            <a:buNone/>
          </a:pPr>
          <a:r>
            <a:rPr lang="en-US" sz="1700" kern="1200" dirty="0"/>
            <a:t>Complex process models are difficult to read</a:t>
          </a:r>
        </a:p>
        <a:p>
          <a:pPr marL="0" lvl="0" indent="0" algn="ctr" defTabSz="755650">
            <a:lnSpc>
              <a:spcPct val="100000"/>
            </a:lnSpc>
            <a:spcBef>
              <a:spcPct val="0"/>
            </a:spcBef>
            <a:spcAft>
              <a:spcPct val="35000"/>
            </a:spcAft>
            <a:buNone/>
          </a:pPr>
          <a:endParaRPr lang="en-US" sz="1700" kern="1200" dirty="0"/>
        </a:p>
      </dsp:txBody>
      <dsp:txXfrm>
        <a:off x="4332236" y="1860277"/>
        <a:ext cx="3261093" cy="2826112"/>
      </dsp:txXfrm>
    </dsp:sp>
    <dsp:sp modelId="{B0A3ABD2-C471-4A21-8AEF-3843C86919E1}">
      <dsp:nvSpPr>
        <dsp:cNvPr id="0" name=""/>
        <dsp:cNvSpPr/>
      </dsp:nvSpPr>
      <dsp:spPr>
        <a:xfrm>
          <a:off x="9164264" y="0"/>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4D97C04-1692-4931-9A64-809D862C1739}">
      <dsp:nvSpPr>
        <dsp:cNvPr id="0" name=""/>
        <dsp:cNvSpPr/>
      </dsp:nvSpPr>
      <dsp:spPr>
        <a:xfrm>
          <a:off x="8084515" y="1214782"/>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dirty="0"/>
            <a:t>Improvement points</a:t>
          </a:r>
        </a:p>
      </dsp:txBody>
      <dsp:txXfrm>
        <a:off x="8084515" y="1214782"/>
        <a:ext cx="3261093" cy="489164"/>
      </dsp:txXfrm>
    </dsp:sp>
    <dsp:sp modelId="{6418EBED-F111-425B-8EE2-06B8B2297A68}">
      <dsp:nvSpPr>
        <dsp:cNvPr id="0" name=""/>
        <dsp:cNvSpPr/>
      </dsp:nvSpPr>
      <dsp:spPr>
        <a:xfrm>
          <a:off x="8044730" y="1860277"/>
          <a:ext cx="3261093" cy="282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Actual</a:t>
          </a:r>
          <a:r>
            <a:rPr lang="en-US" sz="1700" kern="1200" baseline="0" dirty="0"/>
            <a:t> process can be compared with logged process</a:t>
          </a:r>
        </a:p>
        <a:p>
          <a:pPr marL="0" lvl="0" indent="0" algn="ctr" defTabSz="755650">
            <a:lnSpc>
              <a:spcPct val="100000"/>
            </a:lnSpc>
            <a:spcBef>
              <a:spcPct val="0"/>
            </a:spcBef>
            <a:spcAft>
              <a:spcPct val="35000"/>
            </a:spcAft>
            <a:buNone/>
          </a:pPr>
          <a:r>
            <a:rPr lang="en-US" sz="1700" kern="1200" baseline="0" dirty="0"/>
            <a:t>Wait-time for customers can be reduced</a:t>
          </a:r>
        </a:p>
        <a:p>
          <a:pPr marL="0" lvl="0" indent="0" algn="ctr" defTabSz="755650">
            <a:lnSpc>
              <a:spcPct val="100000"/>
            </a:lnSpc>
            <a:spcBef>
              <a:spcPct val="0"/>
            </a:spcBef>
            <a:spcAft>
              <a:spcPct val="35000"/>
            </a:spcAft>
            <a:buNone/>
          </a:pPr>
          <a:r>
            <a:rPr lang="en-US" sz="1700" kern="1200" baseline="0" dirty="0"/>
            <a:t>Resources can be distributed accordingly</a:t>
          </a:r>
        </a:p>
        <a:p>
          <a:pPr marL="0" lvl="0" indent="0" algn="ctr" defTabSz="755650">
            <a:lnSpc>
              <a:spcPct val="100000"/>
            </a:lnSpc>
            <a:spcBef>
              <a:spcPct val="0"/>
            </a:spcBef>
            <a:spcAft>
              <a:spcPct val="35000"/>
            </a:spcAft>
            <a:buNone/>
          </a:pPr>
          <a:r>
            <a:rPr lang="en-US" sz="1700" kern="1200" dirty="0"/>
            <a:t>Processes can be automated</a:t>
          </a:r>
        </a:p>
        <a:p>
          <a:pPr marL="0" lvl="0" indent="0" algn="ctr" defTabSz="755650">
            <a:lnSpc>
              <a:spcPct val="100000"/>
            </a:lnSpc>
            <a:spcBef>
              <a:spcPct val="0"/>
            </a:spcBef>
            <a:spcAft>
              <a:spcPct val="35000"/>
            </a:spcAft>
            <a:buNone/>
          </a:pPr>
          <a:r>
            <a:rPr lang="en-US" sz="1700" kern="1200" dirty="0"/>
            <a:t>Invalid traces can be eliminated</a:t>
          </a:r>
        </a:p>
        <a:p>
          <a:pPr marL="0" lvl="0" indent="0" algn="ctr" defTabSz="755650">
            <a:lnSpc>
              <a:spcPct val="100000"/>
            </a:lnSpc>
            <a:spcBef>
              <a:spcPct val="0"/>
            </a:spcBef>
            <a:spcAft>
              <a:spcPct val="35000"/>
            </a:spcAft>
            <a:buNone/>
          </a:pPr>
          <a:r>
            <a:rPr lang="en-US" sz="1700" kern="1200" dirty="0"/>
            <a:t>Proper logging should be placed</a:t>
          </a:r>
        </a:p>
      </dsp:txBody>
      <dsp:txXfrm>
        <a:off x="8044730" y="1860277"/>
        <a:ext cx="3261093" cy="282611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82E74-C003-46A2-A628-4B7C0A136615}"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AA24-F706-4D2D-A301-F1BD40DE0F42}" type="slidenum">
              <a:rPr lang="en-US" smtClean="0"/>
              <a:t>‹#›</a:t>
            </a:fld>
            <a:endParaRPr lang="en-US"/>
          </a:p>
        </p:txBody>
      </p:sp>
    </p:spTree>
    <p:extLst>
      <p:ext uri="{BB962C8B-B14F-4D97-AF65-F5344CB8AC3E}">
        <p14:creationId xmlns:p14="http://schemas.microsoft.com/office/powerpoint/2010/main" val="275600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1</a:t>
            </a:fld>
            <a:endParaRPr lang="en-US"/>
          </a:p>
        </p:txBody>
      </p:sp>
    </p:spTree>
    <p:extLst>
      <p:ext uri="{BB962C8B-B14F-4D97-AF65-F5344CB8AC3E}">
        <p14:creationId xmlns:p14="http://schemas.microsoft.com/office/powerpoint/2010/main" val="94259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3</a:t>
            </a:fld>
            <a:endParaRPr lang="en-US"/>
          </a:p>
        </p:txBody>
      </p:sp>
    </p:spTree>
    <p:extLst>
      <p:ext uri="{BB962C8B-B14F-4D97-AF65-F5344CB8AC3E}">
        <p14:creationId xmlns:p14="http://schemas.microsoft.com/office/powerpoint/2010/main" val="110684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bupaR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bupaR consists of various R packages, each with a specific purpose to fulfill in the process analysis. The package bupaR itself acts as the core of the suite bupaR provides support for various stages in process analysis, such as importing event data, calculating descriptive, process monitoring and process visualization. bupaR includes basic functionality for generating event log objects in R. </a:t>
            </a:r>
          </a:p>
          <a:p>
            <a:r>
              <a:rPr lang="en-US" sz="1200" b="1" kern="1200" dirty="0" err="1">
                <a:solidFill>
                  <a:schemeClr val="tx1"/>
                </a:solidFill>
                <a:effectLst/>
                <a:latin typeface="+mn-lt"/>
                <a:ea typeface="+mn-ea"/>
                <a:cs typeface="+mn-cs"/>
              </a:rPr>
              <a:t>edeaR</a:t>
            </a:r>
            <a:endParaRPr lang="en-US" sz="1200" b="1"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edeaR</a:t>
            </a:r>
            <a:r>
              <a:rPr lang="en-US" sz="1200" kern="1200" dirty="0">
                <a:solidFill>
                  <a:schemeClr val="tx1"/>
                </a:solidFill>
                <a:effectLst/>
                <a:latin typeface="+mn-lt"/>
                <a:ea typeface="+mn-ea"/>
                <a:cs typeface="+mn-cs"/>
              </a:rPr>
              <a:t> stands for Exploratory and Descriptive Event-Based Data Analysis, and its purpose is to perform more in-depth analyses of event logs. It basically contains two sets of functions: process metrics to describe and explore event logs and data filters for data subsetting. The process metrics are based on Lean Six Sigma literature and can be analyzed and visualized at different levels of granularity [5]. </a:t>
            </a:r>
          </a:p>
          <a:p>
            <a:r>
              <a:rPr lang="en-US" sz="1200" b="1" kern="1200" dirty="0" err="1">
                <a:solidFill>
                  <a:schemeClr val="tx1"/>
                </a:solidFill>
                <a:effectLst/>
                <a:latin typeface="+mn-lt"/>
                <a:ea typeface="+mn-ea"/>
                <a:cs typeface="+mn-cs"/>
              </a:rPr>
              <a:t>eventdataR</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eventdataR</a:t>
            </a:r>
            <a:r>
              <a:rPr lang="en-US" sz="1200" kern="1200" dirty="0">
                <a:solidFill>
                  <a:schemeClr val="tx1"/>
                </a:solidFill>
                <a:effectLst/>
                <a:latin typeface="+mn-lt"/>
                <a:ea typeface="+mn-ea"/>
                <a:cs typeface="+mn-cs"/>
              </a:rPr>
              <a:t> package provides a data repository with both artificial and real-life event logs to experiment with new techniques and algorithms. Currently, both artificial event data such as patients dataset, as well as real-life event data, such as the sepsis dataset, exist in this package. Each of them can be loaded very easily with the data function in R [5]. </a:t>
            </a:r>
          </a:p>
          <a:p>
            <a:r>
              <a:rPr lang="en-US" sz="1200" b="1" kern="1200" dirty="0" err="1">
                <a:solidFill>
                  <a:schemeClr val="tx1"/>
                </a:solidFill>
                <a:effectLst/>
                <a:latin typeface="+mn-lt"/>
                <a:ea typeface="+mn-ea"/>
                <a:cs typeface="+mn-cs"/>
              </a:rPr>
              <a:t>xesreadR</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xesreadR</a:t>
            </a:r>
            <a:r>
              <a:rPr lang="en-US" sz="1200" kern="1200" dirty="0">
                <a:solidFill>
                  <a:schemeClr val="tx1"/>
                </a:solidFill>
                <a:effectLst/>
                <a:latin typeface="+mn-lt"/>
                <a:ea typeface="+mn-ea"/>
                <a:cs typeface="+mn-cs"/>
              </a:rPr>
              <a:t> package allows to read and write </a:t>
            </a:r>
            <a:r>
              <a:rPr lang="en-US" sz="1200" kern="1200" dirty="0" err="1">
                <a:solidFill>
                  <a:schemeClr val="tx1"/>
                </a:solidFill>
                <a:effectLst/>
                <a:latin typeface="+mn-lt"/>
                <a:ea typeface="+mn-ea"/>
                <a:cs typeface="+mn-cs"/>
              </a:rPr>
              <a:t>xes</a:t>
            </a:r>
            <a:r>
              <a:rPr lang="en-US" sz="1200" kern="1200" dirty="0">
                <a:solidFill>
                  <a:schemeClr val="tx1"/>
                </a:solidFill>
                <a:effectLst/>
                <a:latin typeface="+mn-lt"/>
                <a:ea typeface="+mn-ea"/>
                <a:cs typeface="+mn-cs"/>
              </a:rPr>
              <a:t>-files. This makes bupaR compatible with the IEEE standard for sharing and storing event data, and thus with other process mining tools. For example, this is beneficial if we want to combine bupaR with </a:t>
            </a:r>
            <a:r>
              <a:rPr lang="en-US" sz="1200" kern="1200" dirty="0" err="1">
                <a:solidFill>
                  <a:schemeClr val="tx1"/>
                </a:solidFill>
                <a:effectLst/>
                <a:latin typeface="+mn-lt"/>
                <a:ea typeface="+mn-ea"/>
                <a:cs typeface="+mn-cs"/>
              </a:rPr>
              <a:t>RapidProM</a:t>
            </a:r>
            <a:r>
              <a:rPr lang="en-US" sz="1200" kern="1200" dirty="0">
                <a:solidFill>
                  <a:schemeClr val="tx1"/>
                </a:solidFill>
                <a:effectLst/>
                <a:latin typeface="+mn-lt"/>
                <a:ea typeface="+mn-ea"/>
                <a:cs typeface="+mn-cs"/>
              </a:rPr>
              <a:t>, as RapidMiner also supports the use of R-scripts [5]. </a:t>
            </a:r>
          </a:p>
          <a:p>
            <a:r>
              <a:rPr lang="en-US" sz="1200" b="1" kern="1200" dirty="0" err="1">
                <a:solidFill>
                  <a:schemeClr val="tx1"/>
                </a:solidFill>
                <a:effectLst/>
                <a:latin typeface="+mn-lt"/>
                <a:ea typeface="+mn-ea"/>
                <a:cs typeface="+mn-cs"/>
              </a:rPr>
              <a:t>processmapR</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package </a:t>
            </a:r>
            <a:r>
              <a:rPr lang="en-US" sz="1200" kern="1200" dirty="0" err="1">
                <a:solidFill>
                  <a:schemeClr val="tx1"/>
                </a:solidFill>
                <a:effectLst/>
                <a:latin typeface="+mn-lt"/>
                <a:ea typeface="+mn-ea"/>
                <a:cs typeface="+mn-cs"/>
              </a:rPr>
              <a:t>processmapR</a:t>
            </a:r>
            <a:r>
              <a:rPr lang="en-US" sz="1200" kern="1200" dirty="0">
                <a:solidFill>
                  <a:schemeClr val="tx1"/>
                </a:solidFill>
                <a:effectLst/>
                <a:latin typeface="+mn-lt"/>
                <a:ea typeface="+mn-ea"/>
                <a:cs typeface="+mn-cs"/>
              </a:rPr>
              <a:t> provides a means of creating visualizations of the process, such as process maps and dotted charts, using customizable map profiles [6]. The visualizations produced are highly customizable and can be used to provide insights into various aspects of the process. The default profile is the frequency profile on both arcs and nodes, with absolute frequencies. The combination of </a:t>
            </a:r>
            <a:r>
              <a:rPr lang="en-US" sz="1200" kern="1200" dirty="0" err="1">
                <a:solidFill>
                  <a:schemeClr val="tx1"/>
                </a:solidFill>
                <a:effectLst/>
                <a:latin typeface="+mn-lt"/>
                <a:ea typeface="+mn-ea"/>
                <a:cs typeface="+mn-cs"/>
              </a:rPr>
              <a:t>processmapR</a:t>
            </a:r>
            <a:r>
              <a:rPr lang="en-US" sz="1200" kern="1200" dirty="0">
                <a:solidFill>
                  <a:schemeClr val="tx1"/>
                </a:solidFill>
                <a:effectLst/>
                <a:latin typeface="+mn-lt"/>
                <a:ea typeface="+mn-ea"/>
                <a:cs typeface="+mn-cs"/>
              </a:rPr>
              <a:t> functions with </a:t>
            </a:r>
            <a:r>
              <a:rPr lang="en-US" sz="1200" kern="1200" dirty="0" err="1">
                <a:solidFill>
                  <a:schemeClr val="tx1"/>
                </a:solidFill>
                <a:effectLst/>
                <a:latin typeface="+mn-lt"/>
                <a:ea typeface="+mn-ea"/>
                <a:cs typeface="+mn-cs"/>
              </a:rPr>
              <a:t>edeaR</a:t>
            </a:r>
            <a:r>
              <a:rPr lang="en-US" sz="1200" kern="1200" dirty="0">
                <a:solidFill>
                  <a:schemeClr val="tx1"/>
                </a:solidFill>
                <a:effectLst/>
                <a:latin typeface="+mn-lt"/>
                <a:ea typeface="+mn-ea"/>
                <a:cs typeface="+mn-cs"/>
              </a:rPr>
              <a:t> subsetting functions will simplify complex graphs.</a:t>
            </a:r>
          </a:p>
          <a:p>
            <a:r>
              <a:rPr lang="en-US" sz="1200" b="1" kern="1200">
                <a:solidFill>
                  <a:schemeClr val="tx1"/>
                </a:solidFill>
                <a:effectLst/>
                <a:latin typeface="+mn-lt"/>
                <a:ea typeface="+mn-ea"/>
                <a:cs typeface="+mn-cs"/>
              </a:rPr>
              <a:t>processmonitR</a:t>
            </a:r>
            <a:endParaRPr lang="en-US" sz="1200" b="1"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processmonitR</a:t>
            </a:r>
            <a:r>
              <a:rPr lang="en-US" sz="1200" kern="1200" dirty="0">
                <a:solidFill>
                  <a:schemeClr val="tx1"/>
                </a:solidFill>
                <a:effectLst/>
                <a:latin typeface="+mn-lt"/>
                <a:ea typeface="+mn-ea"/>
                <a:cs typeface="+mn-cs"/>
              </a:rPr>
              <a:t> provides a limited set of process dashboards. These can be used in a permanent, real-time fashion, as well as for interactive data analysis. The available dashboards, which build upon the Shiny framework [7], are largely organized along with the metrics of </a:t>
            </a:r>
            <a:r>
              <a:rPr lang="en-US" sz="1200" kern="1200" dirty="0" err="1">
                <a:solidFill>
                  <a:schemeClr val="tx1"/>
                </a:solidFill>
                <a:effectLst/>
                <a:latin typeface="+mn-lt"/>
                <a:ea typeface="+mn-ea"/>
                <a:cs typeface="+mn-cs"/>
              </a:rPr>
              <a:t>edeaR</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5</a:t>
            </a:fld>
            <a:endParaRPr lang="en-US"/>
          </a:p>
        </p:txBody>
      </p:sp>
    </p:spTree>
    <p:extLst>
      <p:ext uri="{BB962C8B-B14F-4D97-AF65-F5344CB8AC3E}">
        <p14:creationId xmlns:p14="http://schemas.microsoft.com/office/powerpoint/2010/main" val="3377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10</a:t>
            </a:fld>
            <a:endParaRPr lang="en-US"/>
          </a:p>
        </p:txBody>
      </p:sp>
    </p:spTree>
    <p:extLst>
      <p:ext uri="{BB962C8B-B14F-4D97-AF65-F5344CB8AC3E}">
        <p14:creationId xmlns:p14="http://schemas.microsoft.com/office/powerpoint/2010/main" val="54638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12</a:t>
            </a:fld>
            <a:endParaRPr lang="en-US"/>
          </a:p>
        </p:txBody>
      </p:sp>
    </p:spTree>
    <p:extLst>
      <p:ext uri="{BB962C8B-B14F-4D97-AF65-F5344CB8AC3E}">
        <p14:creationId xmlns:p14="http://schemas.microsoft.com/office/powerpoint/2010/main" val="31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9AA24-F706-4D2D-A301-F1BD40DE0F42}" type="slidenum">
              <a:rPr lang="en-US" smtClean="0"/>
              <a:t>13</a:t>
            </a:fld>
            <a:endParaRPr lang="en-US"/>
          </a:p>
        </p:txBody>
      </p:sp>
    </p:spTree>
    <p:extLst>
      <p:ext uri="{BB962C8B-B14F-4D97-AF65-F5344CB8AC3E}">
        <p14:creationId xmlns:p14="http://schemas.microsoft.com/office/powerpoint/2010/main" val="351519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C551BE4-F9DD-4021-BF08-38CD9EFBF225}"/>
              </a:ext>
            </a:extLst>
          </p:cNvPr>
          <p:cNvSpPr txBox="1">
            <a:spLocks/>
          </p:cNvSpPr>
          <p:nvPr/>
        </p:nvSpPr>
        <p:spPr>
          <a:xfrm>
            <a:off x="4654295" y="4522156"/>
            <a:ext cx="7331440" cy="136321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effectLst/>
                <a:latin typeface="Franklin Gothic Book" panose="020B0503020102020204" pitchFamily="34" charset="0"/>
                <a:cs typeface="Segoe UI" panose="020B0502040204020203" pitchFamily="34" charset="0"/>
              </a:rPr>
              <a:t>Process Mining using bupaR for Healthcare process</a:t>
            </a:r>
          </a:p>
        </p:txBody>
      </p:sp>
      <p:sp>
        <p:nvSpPr>
          <p:cNvPr id="18" name="Freeform: Shape 17">
            <a:extLst>
              <a:ext uri="{FF2B5EF4-FFF2-40B4-BE49-F238E27FC236}">
                <a16:creationId xmlns:a16="http://schemas.microsoft.com/office/drawing/2014/main" id="{FD0D1B78-0E04-4339-AE1B-0F9ECFA13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271DD382-BA7E-40A2-A1B8-8DB3DF6F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F417452-74D6-4EA0-93D2-0ACD6C52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150E94CD-7B00-4982-B1FE-C0E5A2E50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21" descr="Open Book">
            <a:extLst>
              <a:ext uri="{FF2B5EF4-FFF2-40B4-BE49-F238E27FC236}">
                <a16:creationId xmlns:a16="http://schemas.microsoft.com/office/drawing/2014/main" id="{13E2697B-3F74-4106-BE72-ED6785AF6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3" name="Oval 22">
            <a:extLst>
              <a:ext uri="{FF2B5EF4-FFF2-40B4-BE49-F238E27FC236}">
                <a16:creationId xmlns:a16="http://schemas.microsoft.com/office/drawing/2014/main" id="{30DAF7FC-8CE2-4FFD-9C0A-92EEB8F4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2DF1D019-C175-4DEF-AB22-6E82BFDA5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5" name="Graphic 24" descr="Chat">
            <a:extLst>
              <a:ext uri="{FF2B5EF4-FFF2-40B4-BE49-F238E27FC236}">
                <a16:creationId xmlns:a16="http://schemas.microsoft.com/office/drawing/2014/main" id="{49565C43-4A2F-4690-8DFF-B851DC053E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26" name="Graphic 25" descr="Blackboard">
            <a:extLst>
              <a:ext uri="{FF2B5EF4-FFF2-40B4-BE49-F238E27FC236}">
                <a16:creationId xmlns:a16="http://schemas.microsoft.com/office/drawing/2014/main" id="{305786D4-C84C-4A9E-B1C1-B0B33EA0F2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7" name="Freeform: Shape 26">
            <a:extLst>
              <a:ext uri="{FF2B5EF4-FFF2-40B4-BE49-F238E27FC236}">
                <a16:creationId xmlns:a16="http://schemas.microsoft.com/office/drawing/2014/main" id="{D10E4AFB-26D6-4B5D-9870-F6194EC78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8D77B872-6CA6-4428-BCCF-FCBFAF17D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9" name="Graphic 28" descr="Books on Shelf">
            <a:extLst>
              <a:ext uri="{FF2B5EF4-FFF2-40B4-BE49-F238E27FC236}">
                <a16:creationId xmlns:a16="http://schemas.microsoft.com/office/drawing/2014/main" id="{91E52386-C453-45C6-8793-8F9ABF75B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0" name="TextBox 29">
            <a:extLst>
              <a:ext uri="{FF2B5EF4-FFF2-40B4-BE49-F238E27FC236}">
                <a16:creationId xmlns:a16="http://schemas.microsoft.com/office/drawing/2014/main" id="{BB393D9B-A8D5-4C67-B74E-F786AEBFA10F}"/>
              </a:ext>
            </a:extLst>
          </p:cNvPr>
          <p:cNvSpPr txBox="1"/>
          <p:nvPr/>
        </p:nvSpPr>
        <p:spPr>
          <a:xfrm>
            <a:off x="7216771" y="5847278"/>
            <a:ext cx="2206487" cy="400110"/>
          </a:xfrm>
          <a:prstGeom prst="rect">
            <a:avLst/>
          </a:prstGeom>
          <a:noFill/>
        </p:spPr>
        <p:txBody>
          <a:bodyPr wrap="square" rtlCol="0">
            <a:spAutoFit/>
          </a:bodyPr>
          <a:lstStyle/>
          <a:p>
            <a:pPr algn="ctr"/>
            <a:r>
              <a:rPr lang="en-US" sz="2000" dirty="0"/>
              <a:t>Snehal Agrawal</a:t>
            </a:r>
          </a:p>
        </p:txBody>
      </p:sp>
    </p:spTree>
    <p:extLst>
      <p:ext uri="{BB962C8B-B14F-4D97-AF65-F5344CB8AC3E}">
        <p14:creationId xmlns:p14="http://schemas.microsoft.com/office/powerpoint/2010/main" val="333811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7F3A34-4ABF-4B34-A029-B79CBF775D5A}"/>
              </a:ext>
            </a:extLst>
          </p:cNvPr>
          <p:cNvSpPr/>
          <p:nvPr/>
        </p:nvSpPr>
        <p:spPr>
          <a:xfrm>
            <a:off x="472799" y="676287"/>
            <a:ext cx="6036845" cy="369332"/>
          </a:xfrm>
          <a:prstGeom prst="rect">
            <a:avLst/>
          </a:prstGeom>
        </p:spPr>
        <p:txBody>
          <a:bodyPr wrap="none">
            <a:spAutoFit/>
          </a:bodyPr>
          <a:lstStyle/>
          <a:p>
            <a:r>
              <a:rPr lang="en-US" b="1" dirty="0">
                <a:solidFill>
                  <a:schemeClr val="tx1">
                    <a:lumMod val="95000"/>
                  </a:schemeClr>
                </a:solidFill>
              </a:rPr>
              <a:t>Summary statistics of processing time of each activity</a:t>
            </a:r>
          </a:p>
        </p:txBody>
      </p:sp>
      <p:sp>
        <p:nvSpPr>
          <p:cNvPr id="3" name="Rectangle 2">
            <a:extLst>
              <a:ext uri="{FF2B5EF4-FFF2-40B4-BE49-F238E27FC236}">
                <a16:creationId xmlns:a16="http://schemas.microsoft.com/office/drawing/2014/main" id="{552B2085-3C4C-4A0D-99E6-B540E8A27E37}"/>
              </a:ext>
            </a:extLst>
          </p:cNvPr>
          <p:cNvSpPr/>
          <p:nvPr/>
        </p:nvSpPr>
        <p:spPr>
          <a:xfrm>
            <a:off x="6556249" y="676287"/>
            <a:ext cx="5162952" cy="369332"/>
          </a:xfrm>
          <a:prstGeom prst="rect">
            <a:avLst/>
          </a:prstGeom>
        </p:spPr>
        <p:txBody>
          <a:bodyPr wrap="none">
            <a:spAutoFit/>
          </a:bodyPr>
          <a:lstStyle/>
          <a:p>
            <a:r>
              <a:rPr lang="en-US" b="1" dirty="0">
                <a:solidFill>
                  <a:schemeClr val="tx1">
                    <a:lumMod val="95000"/>
                  </a:schemeClr>
                </a:solidFill>
              </a:rPr>
              <a:t>Summary statistics of processing time of case</a:t>
            </a:r>
          </a:p>
        </p:txBody>
      </p:sp>
      <p:graphicFrame>
        <p:nvGraphicFramePr>
          <p:cNvPr id="5" name="Content Placeholder 8">
            <a:extLst>
              <a:ext uri="{FF2B5EF4-FFF2-40B4-BE49-F238E27FC236}">
                <a16:creationId xmlns:a16="http://schemas.microsoft.com/office/drawing/2014/main" id="{6D0856F3-862D-49DD-97C7-FD3FFB6DC7A0}"/>
              </a:ext>
            </a:extLst>
          </p:cNvPr>
          <p:cNvGraphicFramePr>
            <a:graphicFrameLocks/>
          </p:cNvGraphicFramePr>
          <p:nvPr>
            <p:extLst>
              <p:ext uri="{D42A27DB-BD31-4B8C-83A1-F6EECF244321}">
                <p14:modId xmlns:p14="http://schemas.microsoft.com/office/powerpoint/2010/main" val="3662106516"/>
              </p:ext>
            </p:extLst>
          </p:nvPr>
        </p:nvGraphicFramePr>
        <p:xfrm>
          <a:off x="775251" y="1739348"/>
          <a:ext cx="5178286" cy="2389220"/>
        </p:xfrm>
        <a:graphic>
          <a:graphicData uri="http://schemas.openxmlformats.org/drawingml/2006/table">
            <a:tbl>
              <a:tblPr firstRow="1" firstCol="1" bandRow="1">
                <a:tableStyleId>{5C22544A-7EE6-4342-B048-85BDC9FD1C3A}</a:tableStyleId>
              </a:tblPr>
              <a:tblGrid>
                <a:gridCol w="844587">
                  <a:extLst>
                    <a:ext uri="{9D8B030D-6E8A-4147-A177-3AD203B41FA5}">
                      <a16:colId xmlns:a16="http://schemas.microsoft.com/office/drawing/2014/main" val="1065403185"/>
                    </a:ext>
                  </a:extLst>
                </a:gridCol>
                <a:gridCol w="398756">
                  <a:extLst>
                    <a:ext uri="{9D8B030D-6E8A-4147-A177-3AD203B41FA5}">
                      <a16:colId xmlns:a16="http://schemas.microsoft.com/office/drawing/2014/main" val="3828529740"/>
                    </a:ext>
                  </a:extLst>
                </a:gridCol>
                <a:gridCol w="398756">
                  <a:extLst>
                    <a:ext uri="{9D8B030D-6E8A-4147-A177-3AD203B41FA5}">
                      <a16:colId xmlns:a16="http://schemas.microsoft.com/office/drawing/2014/main" val="3786530985"/>
                    </a:ext>
                  </a:extLst>
                </a:gridCol>
                <a:gridCol w="448600">
                  <a:extLst>
                    <a:ext uri="{9D8B030D-6E8A-4147-A177-3AD203B41FA5}">
                      <a16:colId xmlns:a16="http://schemas.microsoft.com/office/drawing/2014/main" val="3428649049"/>
                    </a:ext>
                  </a:extLst>
                </a:gridCol>
                <a:gridCol w="516194">
                  <a:extLst>
                    <a:ext uri="{9D8B030D-6E8A-4147-A177-3AD203B41FA5}">
                      <a16:colId xmlns:a16="http://schemas.microsoft.com/office/drawing/2014/main" val="2639269831"/>
                    </a:ext>
                  </a:extLst>
                </a:gridCol>
                <a:gridCol w="430851">
                  <a:extLst>
                    <a:ext uri="{9D8B030D-6E8A-4147-A177-3AD203B41FA5}">
                      <a16:colId xmlns:a16="http://schemas.microsoft.com/office/drawing/2014/main" val="1165365795"/>
                    </a:ext>
                  </a:extLst>
                </a:gridCol>
                <a:gridCol w="466554">
                  <a:extLst>
                    <a:ext uri="{9D8B030D-6E8A-4147-A177-3AD203B41FA5}">
                      <a16:colId xmlns:a16="http://schemas.microsoft.com/office/drawing/2014/main" val="3527990562"/>
                    </a:ext>
                  </a:extLst>
                </a:gridCol>
                <a:gridCol w="550022">
                  <a:extLst>
                    <a:ext uri="{9D8B030D-6E8A-4147-A177-3AD203B41FA5}">
                      <a16:colId xmlns:a16="http://schemas.microsoft.com/office/drawing/2014/main" val="2161212766"/>
                    </a:ext>
                  </a:extLst>
                </a:gridCol>
                <a:gridCol w="530723">
                  <a:extLst>
                    <a:ext uri="{9D8B030D-6E8A-4147-A177-3AD203B41FA5}">
                      <a16:colId xmlns:a16="http://schemas.microsoft.com/office/drawing/2014/main" val="946845516"/>
                    </a:ext>
                  </a:extLst>
                </a:gridCol>
                <a:gridCol w="593243">
                  <a:extLst>
                    <a:ext uri="{9D8B030D-6E8A-4147-A177-3AD203B41FA5}">
                      <a16:colId xmlns:a16="http://schemas.microsoft.com/office/drawing/2014/main" val="2747376812"/>
                    </a:ext>
                  </a:extLst>
                </a:gridCol>
              </a:tblGrid>
              <a:tr h="207327">
                <a:tc>
                  <a:txBody>
                    <a:bodyPr/>
                    <a:lstStyle/>
                    <a:p>
                      <a:pPr marL="0" marR="0">
                        <a:lnSpc>
                          <a:spcPct val="200000"/>
                        </a:lnSpc>
                        <a:spcBef>
                          <a:spcPts val="0"/>
                        </a:spcBef>
                        <a:spcAft>
                          <a:spcPts val="0"/>
                        </a:spcAft>
                      </a:pPr>
                      <a:r>
                        <a:rPr lang="en-US" sz="800">
                          <a:effectLst/>
                        </a:rPr>
                        <a:t>Activity</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min</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q1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mean</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median</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q3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max</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std_dev</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iqr</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relative_freq</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844930714"/>
                  </a:ext>
                </a:extLst>
              </a:tr>
              <a:tr h="207327">
                <a:tc>
                  <a:txBody>
                    <a:bodyPr/>
                    <a:lstStyle/>
                    <a:p>
                      <a:pPr marL="0" marR="0">
                        <a:lnSpc>
                          <a:spcPct val="200000"/>
                        </a:lnSpc>
                        <a:spcBef>
                          <a:spcPts val="0"/>
                        </a:spcBef>
                        <a:spcAft>
                          <a:spcPts val="0"/>
                        </a:spcAft>
                      </a:pPr>
                      <a:r>
                        <a:rPr lang="en-US" sz="800">
                          <a:effectLst/>
                        </a:rPr>
                        <a:t>Registration</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49.3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124.2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165.2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162.8</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204.1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338.0</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57.2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79.8</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0.184</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290227444"/>
                  </a:ext>
                </a:extLst>
              </a:tr>
              <a:tr h="451901">
                <a:tc>
                  <a:txBody>
                    <a:bodyPr/>
                    <a:lstStyle/>
                    <a:p>
                      <a:pPr marL="0" marR="0">
                        <a:lnSpc>
                          <a:spcPct val="200000"/>
                        </a:lnSpc>
                        <a:spcBef>
                          <a:spcPts val="0"/>
                        </a:spcBef>
                        <a:spcAft>
                          <a:spcPts val="0"/>
                        </a:spcAft>
                      </a:pPr>
                      <a:r>
                        <a:rPr lang="en-US" sz="800">
                          <a:effectLst/>
                        </a:rPr>
                        <a:t>Triage and Assessment</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352.1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dirty="0">
                          <a:effectLst/>
                        </a:rPr>
                        <a:t>681.1</a:t>
                      </a:r>
                      <a:endParaRPr lang="en-US" sz="1000" dirty="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786.3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800.4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901.8</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1128.1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dirty="0">
                          <a:effectLst/>
                        </a:rPr>
                        <a:t>165.5</a:t>
                      </a:r>
                      <a:endParaRPr lang="en-US" sz="1000" dirty="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220.7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0.184</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1659816240"/>
                  </a:ext>
                </a:extLst>
              </a:tr>
              <a:tr h="207327">
                <a:tc>
                  <a:txBody>
                    <a:bodyPr/>
                    <a:lstStyle/>
                    <a:p>
                      <a:pPr marL="0" marR="0">
                        <a:lnSpc>
                          <a:spcPct val="200000"/>
                        </a:lnSpc>
                        <a:spcBef>
                          <a:spcPts val="0"/>
                        </a:spcBef>
                        <a:spcAft>
                          <a:spcPts val="0"/>
                        </a:spcAft>
                      </a:pPr>
                      <a:r>
                        <a:rPr lang="en-US" sz="800">
                          <a:effectLst/>
                        </a:rPr>
                        <a:t>Discuss Results</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80.0</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138.9</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166.5</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166.3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193.2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272.1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37.6</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54.3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dirty="0">
                          <a:effectLst/>
                        </a:rPr>
                        <a:t>0.182</a:t>
                      </a:r>
                      <a:endParaRPr lang="en-US" sz="1000" dirty="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2958790693"/>
                  </a:ext>
                </a:extLst>
              </a:tr>
              <a:tr h="207327">
                <a:tc>
                  <a:txBody>
                    <a:bodyPr/>
                    <a:lstStyle/>
                    <a:p>
                      <a:pPr marL="0" marR="0">
                        <a:lnSpc>
                          <a:spcPct val="200000"/>
                        </a:lnSpc>
                        <a:spcBef>
                          <a:spcPts val="0"/>
                        </a:spcBef>
                        <a:spcAft>
                          <a:spcPts val="0"/>
                        </a:spcAft>
                      </a:pPr>
                      <a:r>
                        <a:rPr lang="en-US" sz="800">
                          <a:effectLst/>
                        </a:rPr>
                        <a:t>Check-out</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40.0</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96.7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123.7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124.3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148.3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233.7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37.2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51.6</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0.181</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817772769"/>
                  </a:ext>
                </a:extLst>
              </a:tr>
              <a:tr h="207327">
                <a:tc>
                  <a:txBody>
                    <a:bodyPr/>
                    <a:lstStyle/>
                    <a:p>
                      <a:pPr marL="0" marR="0">
                        <a:lnSpc>
                          <a:spcPct val="200000"/>
                        </a:lnSpc>
                        <a:spcBef>
                          <a:spcPts val="0"/>
                        </a:spcBef>
                        <a:spcAft>
                          <a:spcPts val="0"/>
                        </a:spcAft>
                      </a:pPr>
                      <a:r>
                        <a:rPr lang="en-US" sz="800">
                          <a:effectLst/>
                        </a:rPr>
                        <a:t>X-Ray</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137.7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233.2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290.7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287.5</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338.9</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490.1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76.8</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105.7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0.096</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2735073531"/>
                  </a:ext>
                </a:extLst>
              </a:tr>
              <a:tr h="207327">
                <a:tc>
                  <a:txBody>
                    <a:bodyPr/>
                    <a:lstStyle/>
                    <a:p>
                      <a:pPr marL="0" marR="0">
                        <a:lnSpc>
                          <a:spcPct val="200000"/>
                        </a:lnSpc>
                        <a:spcBef>
                          <a:spcPts val="0"/>
                        </a:spcBef>
                        <a:spcAft>
                          <a:spcPts val="0"/>
                        </a:spcAft>
                      </a:pPr>
                      <a:r>
                        <a:rPr lang="en-US" sz="800">
                          <a:effectLst/>
                        </a:rPr>
                        <a:t>Blood test</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185.7</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285.4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332.1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328.1</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376.0</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488.2</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63.5</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90.6</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0.087</a:t>
                      </a:r>
                      <a:endParaRPr lang="en-US" sz="100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4178550215"/>
                  </a:ext>
                </a:extLst>
              </a:tr>
              <a:tr h="207327">
                <a:tc>
                  <a:txBody>
                    <a:bodyPr/>
                    <a:lstStyle/>
                    <a:p>
                      <a:pPr marL="0" marR="0">
                        <a:lnSpc>
                          <a:spcPct val="200000"/>
                        </a:lnSpc>
                        <a:spcBef>
                          <a:spcPts val="0"/>
                        </a:spcBef>
                        <a:spcAft>
                          <a:spcPts val="0"/>
                        </a:spcAft>
                      </a:pPr>
                      <a:r>
                        <a:rPr lang="en-US" sz="800">
                          <a:effectLst/>
                        </a:rPr>
                        <a:t>MRI Scan</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149.4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216.4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248.9</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245.4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281.8</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355.4</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dirty="0">
                          <a:effectLst/>
                        </a:rPr>
                        <a:t>44.1</a:t>
                      </a:r>
                      <a:endParaRPr lang="en-US" sz="1000" dirty="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a:effectLst/>
                        </a:rPr>
                        <a:t>65.3</a:t>
                      </a:r>
                      <a:endParaRPr lang="en-US" sz="1000">
                        <a:effectLst/>
                        <a:latin typeface="Times New Roman" panose="02020603050405020304" pitchFamily="18" charset="0"/>
                        <a:ea typeface="Times New Roman" panose="02020603050405020304" pitchFamily="18" charset="0"/>
                      </a:endParaRPr>
                    </a:p>
                  </a:txBody>
                  <a:tcPr marL="55029" marR="55029" marT="0" marB="0"/>
                </a:tc>
                <a:tc>
                  <a:txBody>
                    <a:bodyPr/>
                    <a:lstStyle/>
                    <a:p>
                      <a:pPr marL="0" marR="0">
                        <a:lnSpc>
                          <a:spcPct val="200000"/>
                        </a:lnSpc>
                        <a:spcBef>
                          <a:spcPts val="0"/>
                        </a:spcBef>
                        <a:spcAft>
                          <a:spcPts val="0"/>
                        </a:spcAft>
                      </a:pPr>
                      <a:r>
                        <a:rPr lang="en-US" sz="800" dirty="0">
                          <a:effectLst/>
                        </a:rPr>
                        <a:t>0.086</a:t>
                      </a:r>
                      <a:endParaRPr lang="en-US" sz="1000" dirty="0">
                        <a:effectLst/>
                        <a:latin typeface="Times New Roman" panose="02020603050405020304" pitchFamily="18" charset="0"/>
                        <a:ea typeface="Times New Roman" panose="02020603050405020304" pitchFamily="18" charset="0"/>
                      </a:endParaRPr>
                    </a:p>
                  </a:txBody>
                  <a:tcPr marL="55029" marR="55029" marT="0" marB="0"/>
                </a:tc>
                <a:extLst>
                  <a:ext uri="{0D108BD9-81ED-4DB2-BD59-A6C34878D82A}">
                    <a16:rowId xmlns:a16="http://schemas.microsoft.com/office/drawing/2014/main" val="1508983439"/>
                  </a:ext>
                </a:extLst>
              </a:tr>
            </a:tbl>
          </a:graphicData>
        </a:graphic>
      </p:graphicFrame>
      <p:graphicFrame>
        <p:nvGraphicFramePr>
          <p:cNvPr id="6" name="Content Placeholder 9">
            <a:extLst>
              <a:ext uri="{FF2B5EF4-FFF2-40B4-BE49-F238E27FC236}">
                <a16:creationId xmlns:a16="http://schemas.microsoft.com/office/drawing/2014/main" id="{3206A4F8-108D-4335-BD49-75053F4F307B}"/>
              </a:ext>
            </a:extLst>
          </p:cNvPr>
          <p:cNvGraphicFramePr>
            <a:graphicFrameLocks/>
          </p:cNvGraphicFramePr>
          <p:nvPr>
            <p:extLst>
              <p:ext uri="{D42A27DB-BD31-4B8C-83A1-F6EECF244321}">
                <p14:modId xmlns:p14="http://schemas.microsoft.com/office/powerpoint/2010/main" val="4026385569"/>
              </p:ext>
            </p:extLst>
          </p:nvPr>
        </p:nvGraphicFramePr>
        <p:xfrm>
          <a:off x="6738729" y="1739348"/>
          <a:ext cx="4722608" cy="1107996"/>
        </p:xfrm>
        <a:graphic>
          <a:graphicData uri="http://schemas.openxmlformats.org/drawingml/2006/table">
            <a:tbl>
              <a:tblPr firstRow="1" firstCol="1" bandRow="1">
                <a:tableStyleId>{5C22544A-7EE6-4342-B048-85BDC9FD1C3A}</a:tableStyleId>
              </a:tblPr>
              <a:tblGrid>
                <a:gridCol w="589948">
                  <a:extLst>
                    <a:ext uri="{9D8B030D-6E8A-4147-A177-3AD203B41FA5}">
                      <a16:colId xmlns:a16="http://schemas.microsoft.com/office/drawing/2014/main" val="761814392"/>
                    </a:ext>
                  </a:extLst>
                </a:gridCol>
                <a:gridCol w="589948">
                  <a:extLst>
                    <a:ext uri="{9D8B030D-6E8A-4147-A177-3AD203B41FA5}">
                      <a16:colId xmlns:a16="http://schemas.microsoft.com/office/drawing/2014/main" val="4053739603"/>
                    </a:ext>
                  </a:extLst>
                </a:gridCol>
                <a:gridCol w="590452">
                  <a:extLst>
                    <a:ext uri="{9D8B030D-6E8A-4147-A177-3AD203B41FA5}">
                      <a16:colId xmlns:a16="http://schemas.microsoft.com/office/drawing/2014/main" val="320051740"/>
                    </a:ext>
                  </a:extLst>
                </a:gridCol>
                <a:gridCol w="590452">
                  <a:extLst>
                    <a:ext uri="{9D8B030D-6E8A-4147-A177-3AD203B41FA5}">
                      <a16:colId xmlns:a16="http://schemas.microsoft.com/office/drawing/2014/main" val="1117152322"/>
                    </a:ext>
                  </a:extLst>
                </a:gridCol>
                <a:gridCol w="590452">
                  <a:extLst>
                    <a:ext uri="{9D8B030D-6E8A-4147-A177-3AD203B41FA5}">
                      <a16:colId xmlns:a16="http://schemas.microsoft.com/office/drawing/2014/main" val="1344466790"/>
                    </a:ext>
                  </a:extLst>
                </a:gridCol>
                <a:gridCol w="590452">
                  <a:extLst>
                    <a:ext uri="{9D8B030D-6E8A-4147-A177-3AD203B41FA5}">
                      <a16:colId xmlns:a16="http://schemas.microsoft.com/office/drawing/2014/main" val="4069665266"/>
                    </a:ext>
                  </a:extLst>
                </a:gridCol>
                <a:gridCol w="590452">
                  <a:extLst>
                    <a:ext uri="{9D8B030D-6E8A-4147-A177-3AD203B41FA5}">
                      <a16:colId xmlns:a16="http://schemas.microsoft.com/office/drawing/2014/main" val="959036533"/>
                    </a:ext>
                  </a:extLst>
                </a:gridCol>
                <a:gridCol w="590452">
                  <a:extLst>
                    <a:ext uri="{9D8B030D-6E8A-4147-A177-3AD203B41FA5}">
                      <a16:colId xmlns:a16="http://schemas.microsoft.com/office/drawing/2014/main" val="271172197"/>
                    </a:ext>
                  </a:extLst>
                </a:gridCol>
              </a:tblGrid>
              <a:tr h="553998">
                <a:tc>
                  <a:txBody>
                    <a:bodyPr/>
                    <a:lstStyle/>
                    <a:p>
                      <a:pPr marL="0" marR="0">
                        <a:lnSpc>
                          <a:spcPct val="200000"/>
                        </a:lnSpc>
                        <a:spcBef>
                          <a:spcPts val="0"/>
                        </a:spcBef>
                        <a:spcAft>
                          <a:spcPts val="0"/>
                        </a:spcAft>
                      </a:pPr>
                      <a:r>
                        <a:rPr lang="en-US" sz="800">
                          <a:effectLst/>
                        </a:rPr>
                        <a:t>min</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q1</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median</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mean</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q3</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max</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std_dev</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iqr</a:t>
                      </a:r>
                      <a:endParaRPr lang="en-US" sz="1000">
                        <a:effectLst/>
                        <a:latin typeface="Times New Roman" panose="02020603050405020304" pitchFamily="18" charset="0"/>
                        <a:ea typeface="Times New Roman" panose="02020603050405020304" pitchFamily="18" charset="0"/>
                      </a:endParaRPr>
                    </a:p>
                  </a:txBody>
                  <a:tcPr marL="55212" marR="55212" marT="0" marB="0"/>
                </a:tc>
                <a:extLst>
                  <a:ext uri="{0D108BD9-81ED-4DB2-BD59-A6C34878D82A}">
                    <a16:rowId xmlns:a16="http://schemas.microsoft.com/office/drawing/2014/main" val="1571001931"/>
                  </a:ext>
                </a:extLst>
              </a:tr>
              <a:tr h="553998">
                <a:tc>
                  <a:txBody>
                    <a:bodyPr/>
                    <a:lstStyle/>
                    <a:p>
                      <a:pPr marL="0" marR="0">
                        <a:lnSpc>
                          <a:spcPct val="200000"/>
                        </a:lnSpc>
                        <a:spcBef>
                          <a:spcPts val="0"/>
                        </a:spcBef>
                        <a:spcAft>
                          <a:spcPts val="0"/>
                        </a:spcAft>
                      </a:pPr>
                      <a:r>
                        <a:rPr lang="en-US" sz="800" b="0" dirty="0">
                          <a:solidFill>
                            <a:schemeClr val="bg1"/>
                          </a:solidFill>
                          <a:effectLst/>
                        </a:rPr>
                        <a:t>0.45</a:t>
                      </a:r>
                      <a:endParaRPr lang="en-US" sz="1000" b="0" dirty="0">
                        <a:solidFill>
                          <a:schemeClr val="bg1"/>
                        </a:solidFill>
                        <a:effectLst/>
                        <a:latin typeface="Times New Roman" panose="02020603050405020304" pitchFamily="18" charset="0"/>
                        <a:ea typeface="+mn-ea"/>
                      </a:endParaRPr>
                    </a:p>
                  </a:txBody>
                  <a:tcPr marL="55212" marR="55212" marT="0" marB="0">
                    <a:solidFill>
                      <a:schemeClr val="tx2"/>
                    </a:solidFill>
                  </a:tcPr>
                </a:tc>
                <a:tc>
                  <a:txBody>
                    <a:bodyPr/>
                    <a:lstStyle/>
                    <a:p>
                      <a:pPr marL="0" marR="0">
                        <a:lnSpc>
                          <a:spcPct val="200000"/>
                        </a:lnSpc>
                        <a:spcBef>
                          <a:spcPts val="0"/>
                        </a:spcBef>
                        <a:spcAft>
                          <a:spcPts val="0"/>
                        </a:spcAft>
                      </a:pPr>
                      <a:r>
                        <a:rPr lang="en-US" sz="800" dirty="0">
                          <a:effectLst/>
                        </a:rPr>
                        <a:t>1.04</a:t>
                      </a:r>
                      <a:endParaRPr lang="en-US" sz="1000" dirty="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dirty="0">
                          <a:effectLst/>
                        </a:rPr>
                        <a:t>1.155</a:t>
                      </a:r>
                      <a:endParaRPr lang="en-US" sz="1000" dirty="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1.156</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dirty="0">
                          <a:effectLst/>
                        </a:rPr>
                        <a:t>1.28</a:t>
                      </a:r>
                      <a:endParaRPr lang="en-US" sz="1000" dirty="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1.59</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a:effectLst/>
                        </a:rPr>
                        <a:t>0.17</a:t>
                      </a:r>
                      <a:endParaRPr lang="en-US" sz="1000">
                        <a:effectLst/>
                        <a:latin typeface="Times New Roman" panose="02020603050405020304" pitchFamily="18" charset="0"/>
                        <a:ea typeface="Times New Roman" panose="02020603050405020304" pitchFamily="18" charset="0"/>
                      </a:endParaRPr>
                    </a:p>
                  </a:txBody>
                  <a:tcPr marL="55212" marR="55212" marT="0" marB="0"/>
                </a:tc>
                <a:tc>
                  <a:txBody>
                    <a:bodyPr/>
                    <a:lstStyle/>
                    <a:p>
                      <a:pPr marL="0" marR="0">
                        <a:lnSpc>
                          <a:spcPct val="200000"/>
                        </a:lnSpc>
                        <a:spcBef>
                          <a:spcPts val="0"/>
                        </a:spcBef>
                        <a:spcAft>
                          <a:spcPts val="0"/>
                        </a:spcAft>
                      </a:pPr>
                      <a:r>
                        <a:rPr lang="en-US" sz="800" dirty="0">
                          <a:effectLst/>
                        </a:rPr>
                        <a:t>0.24</a:t>
                      </a:r>
                      <a:endParaRPr lang="en-US" sz="1000" dirty="0">
                        <a:effectLst/>
                        <a:latin typeface="Times New Roman" panose="02020603050405020304" pitchFamily="18" charset="0"/>
                        <a:ea typeface="Times New Roman" panose="02020603050405020304" pitchFamily="18" charset="0"/>
                      </a:endParaRPr>
                    </a:p>
                  </a:txBody>
                  <a:tcPr marL="55212" marR="55212" marT="0" marB="0"/>
                </a:tc>
                <a:extLst>
                  <a:ext uri="{0D108BD9-81ED-4DB2-BD59-A6C34878D82A}">
                    <a16:rowId xmlns:a16="http://schemas.microsoft.com/office/drawing/2014/main" val="883496078"/>
                  </a:ext>
                </a:extLst>
              </a:tr>
            </a:tbl>
          </a:graphicData>
        </a:graphic>
      </p:graphicFrame>
      <p:sp>
        <p:nvSpPr>
          <p:cNvPr id="7" name="TextBox 6">
            <a:extLst>
              <a:ext uri="{FF2B5EF4-FFF2-40B4-BE49-F238E27FC236}">
                <a16:creationId xmlns:a16="http://schemas.microsoft.com/office/drawing/2014/main" id="{DB5E7FF3-F30D-40E0-A377-14E240FE2D72}"/>
              </a:ext>
            </a:extLst>
          </p:cNvPr>
          <p:cNvSpPr txBox="1"/>
          <p:nvPr/>
        </p:nvSpPr>
        <p:spPr>
          <a:xfrm>
            <a:off x="775251" y="4614925"/>
            <a:ext cx="5178286" cy="1323439"/>
          </a:xfrm>
          <a:prstGeom prst="rect">
            <a:avLst/>
          </a:prstGeom>
          <a:noFill/>
        </p:spPr>
        <p:txBody>
          <a:bodyPr wrap="square" rtlCol="0">
            <a:spAutoFit/>
          </a:bodyPr>
          <a:lstStyle/>
          <a:p>
            <a:r>
              <a:rPr lang="en-US" sz="1600" dirty="0">
                <a:solidFill>
                  <a:schemeClr val="tx1">
                    <a:lumMod val="95000"/>
                  </a:schemeClr>
                </a:solidFill>
              </a:rPr>
              <a:t>We see that the Triage and Assessment usually takes much longer time than all the other activities. Whereas Registration, Check-out, and Discuss Results takes the least amount of time. </a:t>
            </a:r>
          </a:p>
          <a:p>
            <a:endParaRPr lang="en-US" sz="1600" dirty="0"/>
          </a:p>
        </p:txBody>
      </p:sp>
      <p:sp>
        <p:nvSpPr>
          <p:cNvPr id="8" name="TextBox 7">
            <a:extLst>
              <a:ext uri="{FF2B5EF4-FFF2-40B4-BE49-F238E27FC236}">
                <a16:creationId xmlns:a16="http://schemas.microsoft.com/office/drawing/2014/main" id="{9A2F2401-7AE2-4D7D-8B14-AEDFFF2F615A}"/>
              </a:ext>
            </a:extLst>
          </p:cNvPr>
          <p:cNvSpPr txBox="1"/>
          <p:nvPr/>
        </p:nvSpPr>
        <p:spPr>
          <a:xfrm>
            <a:off x="6738730" y="4614925"/>
            <a:ext cx="4722607" cy="1107996"/>
          </a:xfrm>
          <a:prstGeom prst="rect">
            <a:avLst/>
          </a:prstGeom>
          <a:noFill/>
        </p:spPr>
        <p:txBody>
          <a:bodyPr wrap="square" rtlCol="0">
            <a:spAutoFit/>
          </a:bodyPr>
          <a:lstStyle/>
          <a:p>
            <a:r>
              <a:rPr lang="en-US" sz="1600" dirty="0">
                <a:solidFill>
                  <a:schemeClr val="tx1">
                    <a:lumMod val="95000"/>
                  </a:schemeClr>
                </a:solidFill>
              </a:rPr>
              <a:t>We see, on average, a case lasts for 1.156 days with a minimum of 0.45 days and a maximum of 1.59 days being invested. </a:t>
            </a:r>
          </a:p>
          <a:p>
            <a:endParaRPr lang="en-US" dirty="0"/>
          </a:p>
        </p:txBody>
      </p:sp>
    </p:spTree>
    <p:extLst>
      <p:ext uri="{BB962C8B-B14F-4D97-AF65-F5344CB8AC3E}">
        <p14:creationId xmlns:p14="http://schemas.microsoft.com/office/powerpoint/2010/main" val="121444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50000"/>
          </a:schemeClr>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DD8FA-4EFE-4EBF-B125-AF14BAF0D7EA}"/>
              </a:ext>
            </a:extLst>
          </p:cNvPr>
          <p:cNvSpPr>
            <a:spLocks noGrp="1"/>
          </p:cNvSpPr>
          <p:nvPr>
            <p:ph type="title"/>
          </p:nvPr>
        </p:nvSpPr>
        <p:spPr>
          <a:xfrm>
            <a:off x="707900" y="4208220"/>
            <a:ext cx="3946393" cy="1850651"/>
          </a:xfrm>
        </p:spPr>
        <p:txBody>
          <a:bodyPr vert="horz" lIns="91440" tIns="45720" rIns="91440" bIns="45720" rtlCol="0" anchor="ctr">
            <a:normAutofit/>
          </a:bodyPr>
          <a:lstStyle/>
          <a:p>
            <a:pPr algn="l"/>
            <a:r>
              <a:rPr lang="en-US" sz="3600" kern="1200" dirty="0">
                <a:ln>
                  <a:solidFill>
                    <a:schemeClr val="bg1">
                      <a:lumMod val="75000"/>
                      <a:lumOff val="25000"/>
                      <a:alpha val="10000"/>
                    </a:schemeClr>
                  </a:solidFill>
                </a:ln>
                <a:solidFill>
                  <a:schemeClr val="tx1"/>
                </a:solidFill>
                <a:effectLst/>
                <a:latin typeface="+mj-lt"/>
                <a:ea typeface="+mj-ea"/>
                <a:cs typeface="Trebuchet MS"/>
              </a:rPr>
              <a:t>Process Model</a:t>
            </a:r>
          </a:p>
        </p:txBody>
      </p:sp>
      <p:pic>
        <p:nvPicPr>
          <p:cNvPr id="3" name="Picture 2">
            <a:extLst>
              <a:ext uri="{FF2B5EF4-FFF2-40B4-BE49-F238E27FC236}">
                <a16:creationId xmlns:a16="http://schemas.microsoft.com/office/drawing/2014/main" id="{68C6D737-6570-4E5D-A4BD-660E5825064E}"/>
              </a:ext>
            </a:extLst>
          </p:cNvPr>
          <p:cNvPicPr/>
          <p:nvPr/>
        </p:nvPicPr>
        <p:blipFill>
          <a:blip r:embed="rId2"/>
          <a:stretch>
            <a:fillRect/>
          </a:stretch>
        </p:blipFill>
        <p:spPr>
          <a:xfrm>
            <a:off x="643468" y="810287"/>
            <a:ext cx="10926860" cy="2704398"/>
          </a:xfrm>
          <a:prstGeom prst="rect">
            <a:avLst/>
          </a:prstGeom>
        </p:spPr>
      </p:pic>
      <p:sp>
        <p:nvSpPr>
          <p:cNvPr id="4" name="TextBox 3">
            <a:extLst>
              <a:ext uri="{FF2B5EF4-FFF2-40B4-BE49-F238E27FC236}">
                <a16:creationId xmlns:a16="http://schemas.microsoft.com/office/drawing/2014/main" id="{8F62CA27-D210-4119-895E-C4BEF0984D1C}"/>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2"/>
              </a:buClr>
              <a:buSzPct val="70000"/>
              <a:buFont typeface="Wingdings 2" charset="2"/>
            </a:pPr>
            <a:r>
              <a:rPr lang="en-US" sz="1300" dirty="0">
                <a:ln>
                  <a:solidFill>
                    <a:schemeClr val="bg1">
                      <a:lumMod val="75000"/>
                      <a:lumOff val="25000"/>
                      <a:alpha val="10000"/>
                    </a:schemeClr>
                  </a:solidFill>
                </a:ln>
                <a:solidFill>
                  <a:schemeClr val="tx1">
                    <a:lumMod val="95000"/>
                  </a:schemeClr>
                </a:solidFill>
              </a:rPr>
              <a:t>The process starts from the Start where 100% of the cases moves to the Registration and then to Triage and Assessment, denoting that all the patients must have to go through these 2 steps during healthcare admission. The arrows represent the transition or next activity in the process. The activity of Triage and Assessment leads to a series of steps, whether to X-Ray, Blood test, as well as to the End with 52.2%, 47.4%, 0.4% of chances respectively, as each patient follows a different route, based on their condition and encounter. Also, it appears in some cases, that after the Blood test or X-Ray results, patients were then released without Check-out. Furthermore, in 99.58% of the patient cases getting Blood test, the patients go through MRI Scan. </a:t>
            </a:r>
          </a:p>
          <a:p>
            <a:pPr defTabSz="457200">
              <a:lnSpc>
                <a:spcPct val="90000"/>
              </a:lnSpc>
              <a:spcBef>
                <a:spcPct val="20000"/>
              </a:spcBef>
              <a:spcAft>
                <a:spcPts val="600"/>
              </a:spcAft>
              <a:buClr>
                <a:schemeClr val="tx2"/>
              </a:buClr>
              <a:buSzPct val="70000"/>
              <a:buFont typeface="Wingdings 2" charset="2"/>
            </a:pPr>
            <a:endParaRPr lang="en-US" sz="1300" dirty="0">
              <a:ln>
                <a:solidFill>
                  <a:schemeClr val="bg1">
                    <a:lumMod val="75000"/>
                    <a:lumOff val="25000"/>
                    <a:alpha val="10000"/>
                  </a:schemeClr>
                </a:solidFill>
              </a:ln>
              <a:solidFill>
                <a:schemeClr val="tx1">
                  <a:lumMod val="95000"/>
                </a:schemeClr>
              </a:solidFill>
            </a:endParaRPr>
          </a:p>
        </p:txBody>
      </p:sp>
    </p:spTree>
    <p:extLst>
      <p:ext uri="{BB962C8B-B14F-4D97-AF65-F5344CB8AC3E}">
        <p14:creationId xmlns:p14="http://schemas.microsoft.com/office/powerpoint/2010/main" val="307844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14D4-495D-4BC0-98DF-93D866722063}"/>
              </a:ext>
            </a:extLst>
          </p:cNvPr>
          <p:cNvSpPr>
            <a:spLocks noGrp="1"/>
          </p:cNvSpPr>
          <p:nvPr>
            <p:ph type="title"/>
          </p:nvPr>
        </p:nvSpPr>
        <p:spPr>
          <a:xfrm>
            <a:off x="633743" y="609599"/>
            <a:ext cx="3413156" cy="5273675"/>
          </a:xfrm>
        </p:spPr>
        <p:txBody>
          <a:bodyPr>
            <a:normAutofit/>
          </a:bodyPr>
          <a:lstStyle/>
          <a:p>
            <a:r>
              <a:rPr lang="en-US"/>
              <a:t>Other Tools</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D0ACC755-EE3B-46F8-AA67-32A9570E4B7D}"/>
              </a:ext>
            </a:extLst>
          </p:cNvPr>
          <p:cNvGraphicFramePr>
            <a:graphicFrameLocks noGrp="1"/>
          </p:cNvGraphicFramePr>
          <p:nvPr>
            <p:ph idx="1"/>
            <p:extLst>
              <p:ext uri="{D42A27DB-BD31-4B8C-83A1-F6EECF244321}">
                <p14:modId xmlns:p14="http://schemas.microsoft.com/office/powerpoint/2010/main" val="187136180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213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311427"/>
            <a:ext cx="10353762" cy="1257300"/>
          </a:xfrm>
          <a:effectLst>
            <a:outerShdw blurRad="25400" dir="17880000">
              <a:srgbClr val="000000">
                <a:alpha val="0"/>
              </a:srgbClr>
            </a:outerShdw>
          </a:effectLst>
        </p:spPr>
        <p:txBody>
          <a:bodyPr>
            <a:normAutofit/>
          </a:bodyPr>
          <a:lstStyle/>
          <a:p>
            <a:r>
              <a:rPr lang="en-US" dirty="0">
                <a:solidFill>
                  <a:schemeClr val="tx1"/>
                </a:solidFill>
                <a:effectLst/>
              </a:rPr>
              <a:t>Conclusions</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986994789"/>
              </p:ext>
            </p:extLst>
          </p:nvPr>
        </p:nvGraphicFramePr>
        <p:xfrm>
          <a:off x="397565" y="1568727"/>
          <a:ext cx="11370365" cy="505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26F71-606F-4E25-81F1-904100154967}"/>
              </a:ext>
            </a:extLst>
          </p:cNvPr>
          <p:cNvSpPr>
            <a:spLocks noGrp="1"/>
          </p:cNvSpPr>
          <p:nvPr>
            <p:ph type="title"/>
          </p:nvPr>
        </p:nvSpPr>
        <p:spPr>
          <a:xfrm>
            <a:off x="924443" y="1023257"/>
            <a:ext cx="3732902" cy="4570457"/>
          </a:xfrm>
          <a:effectLst/>
        </p:spPr>
        <p:txBody>
          <a:bodyPr>
            <a:normAutofit/>
          </a:bodyPr>
          <a:lstStyle/>
          <a:p>
            <a:pPr algn="l"/>
            <a:r>
              <a:rPr lang="en-US" dirty="0"/>
              <a:t>References</a:t>
            </a:r>
          </a:p>
        </p:txBody>
      </p:sp>
      <p:cxnSp>
        <p:nvCxnSpPr>
          <p:cNvPr id="19"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C7F3D-89FB-4141-8F37-92E4BDDFB13B}"/>
              </a:ext>
            </a:extLst>
          </p:cNvPr>
          <p:cNvSpPr>
            <a:spLocks noGrp="1"/>
          </p:cNvSpPr>
          <p:nvPr>
            <p:ph idx="1"/>
          </p:nvPr>
        </p:nvSpPr>
        <p:spPr>
          <a:xfrm>
            <a:off x="5252560" y="1023257"/>
            <a:ext cx="6025645" cy="4570457"/>
          </a:xfrm>
          <a:effectLst/>
        </p:spPr>
        <p:txBody>
          <a:bodyPr anchor="ctr">
            <a:normAutofit fontScale="40000" lnSpcReduction="20000"/>
          </a:bodyPr>
          <a:lstStyle/>
          <a:p>
            <a:pPr marL="36900" indent="0">
              <a:buNone/>
            </a:pPr>
            <a:r>
              <a:rPr lang="en-US" dirty="0">
                <a:effectLst/>
              </a:rPr>
              <a:t>[1] Alessandro </a:t>
            </a:r>
            <a:r>
              <a:rPr lang="en-US" dirty="0" err="1">
                <a:effectLst/>
              </a:rPr>
              <a:t>Berti</a:t>
            </a:r>
            <a:r>
              <a:rPr lang="en-US" dirty="0">
                <a:effectLst/>
              </a:rPr>
              <a:t>, </a:t>
            </a:r>
            <a:r>
              <a:rPr lang="en-US" dirty="0" err="1">
                <a:effectLst/>
              </a:rPr>
              <a:t>Sebastiaan</a:t>
            </a:r>
            <a:r>
              <a:rPr lang="en-US" dirty="0">
                <a:effectLst/>
              </a:rPr>
              <a:t> J. van </a:t>
            </a:r>
            <a:r>
              <a:rPr lang="en-US" dirty="0" err="1">
                <a:effectLst/>
              </a:rPr>
              <a:t>Zelst</a:t>
            </a:r>
            <a:r>
              <a:rPr lang="en-US" dirty="0">
                <a:effectLst/>
              </a:rPr>
              <a:t>, Wil M.P. van der Aalst - RWTH Aachen University, "Process Mining for Python (PM4Py): Bridging the Gap Between Process- and Data Science", 15 May 2019</a:t>
            </a:r>
          </a:p>
          <a:p>
            <a:pPr marL="36900" indent="0">
              <a:buNone/>
            </a:pPr>
            <a:r>
              <a:rPr lang="en-US" dirty="0">
                <a:effectLst/>
              </a:rPr>
              <a:t>[2] W. van der Aalst, Process Mining Data Science in Action. Springer-Verlag Berlin Heidelberg, 2016.</a:t>
            </a:r>
          </a:p>
          <a:p>
            <a:pPr marL="36900" indent="0">
              <a:buNone/>
            </a:pPr>
            <a:r>
              <a:rPr lang="en-US" dirty="0">
                <a:effectLst/>
              </a:rPr>
              <a:t>[3] Aguirre, S., Parra, C. and </a:t>
            </a:r>
            <a:r>
              <a:rPr lang="en-US" dirty="0" err="1">
                <a:effectLst/>
              </a:rPr>
              <a:t>Sepúlveda</a:t>
            </a:r>
            <a:r>
              <a:rPr lang="en-US" dirty="0">
                <a:effectLst/>
              </a:rPr>
              <a:t>, M. (2017) ‘Methodological proposal for process mining projects’, Int. J. Business Process Integration and Management, Vol. 8, No. 2, pp.102–113. </a:t>
            </a:r>
          </a:p>
          <a:p>
            <a:pPr marL="36900" indent="0">
              <a:buNone/>
            </a:pPr>
            <a:r>
              <a:rPr lang="en-US" dirty="0">
                <a:effectLst/>
              </a:rPr>
              <a:t>[4] </a:t>
            </a:r>
            <a:r>
              <a:rPr lang="en-US" dirty="0" err="1">
                <a:effectLst/>
              </a:rPr>
              <a:t>Tugba</a:t>
            </a:r>
            <a:r>
              <a:rPr lang="en-US" dirty="0">
                <a:effectLst/>
              </a:rPr>
              <a:t> </a:t>
            </a:r>
            <a:r>
              <a:rPr lang="en-US" dirty="0" err="1">
                <a:effectLst/>
              </a:rPr>
              <a:t>Gurgen</a:t>
            </a:r>
            <a:r>
              <a:rPr lang="en-US" dirty="0">
                <a:effectLst/>
              </a:rPr>
              <a:t> Erdogan and </a:t>
            </a:r>
            <a:r>
              <a:rPr lang="en-US" dirty="0" err="1">
                <a:effectLst/>
              </a:rPr>
              <a:t>Ayca</a:t>
            </a:r>
            <a:r>
              <a:rPr lang="en-US" dirty="0">
                <a:effectLst/>
              </a:rPr>
              <a:t> </a:t>
            </a:r>
            <a:r>
              <a:rPr lang="en-US" dirty="0" err="1">
                <a:effectLst/>
              </a:rPr>
              <a:t>Tarhan</a:t>
            </a:r>
            <a:r>
              <a:rPr lang="en-US" dirty="0">
                <a:effectLst/>
              </a:rPr>
              <a:t>, "A Goal-Driven Evaluation Method Based On Process Mining for Healthcare Processes" Received: 7 April 2018; Accepted: 27 May 2018; Published: 30 May 2018 </a:t>
            </a:r>
          </a:p>
          <a:p>
            <a:pPr marL="36900" indent="0">
              <a:buNone/>
            </a:pPr>
            <a:r>
              <a:rPr lang="en-US" dirty="0">
                <a:effectLst/>
              </a:rPr>
              <a:t>[5] Gert </a:t>
            </a:r>
            <a:r>
              <a:rPr lang="en-US" dirty="0" err="1">
                <a:effectLst/>
              </a:rPr>
              <a:t>Janssenswillen</a:t>
            </a:r>
            <a:r>
              <a:rPr lang="en-US" dirty="0">
                <a:effectLst/>
              </a:rPr>
              <a:t>, </a:t>
            </a:r>
            <a:r>
              <a:rPr lang="en-US" dirty="0" err="1">
                <a:effectLst/>
              </a:rPr>
              <a:t>Benoˆıt</a:t>
            </a:r>
            <a:r>
              <a:rPr lang="en-US" dirty="0">
                <a:effectLst/>
              </a:rPr>
              <a:t> </a:t>
            </a:r>
            <a:r>
              <a:rPr lang="en-US" dirty="0" err="1">
                <a:effectLst/>
              </a:rPr>
              <a:t>Depaire</a:t>
            </a:r>
            <a:r>
              <a:rPr lang="en-US" dirty="0">
                <a:effectLst/>
              </a:rPr>
              <a:t>, </a:t>
            </a:r>
            <a:r>
              <a:rPr lang="en-US" dirty="0" err="1">
                <a:effectLst/>
              </a:rPr>
              <a:t>UHasselt</a:t>
            </a:r>
            <a:r>
              <a:rPr lang="en-US" dirty="0">
                <a:effectLst/>
              </a:rPr>
              <a:t> - Hasselt University, Faculty of Business Economics, </a:t>
            </a:r>
            <a:r>
              <a:rPr lang="en-US" dirty="0" err="1">
                <a:effectLst/>
              </a:rPr>
              <a:t>Agoralaan</a:t>
            </a:r>
            <a:r>
              <a:rPr lang="en-US" dirty="0">
                <a:effectLst/>
              </a:rPr>
              <a:t>, 3590 </a:t>
            </a:r>
            <a:r>
              <a:rPr lang="en-US" dirty="0" err="1">
                <a:effectLst/>
              </a:rPr>
              <a:t>Diepenbeek</a:t>
            </a:r>
            <a:r>
              <a:rPr lang="en-US" dirty="0">
                <a:effectLst/>
              </a:rPr>
              <a:t>, Belgium, Research Foundation Flanders (FWO), </a:t>
            </a:r>
            <a:r>
              <a:rPr lang="en-US" dirty="0" err="1">
                <a:effectLst/>
              </a:rPr>
              <a:t>Egmontstraat</a:t>
            </a:r>
            <a:r>
              <a:rPr lang="en-US" dirty="0">
                <a:effectLst/>
              </a:rPr>
              <a:t> 5, 1060 Brussels, Belgium, "bupaR: Business Process Analysis in R"</a:t>
            </a:r>
          </a:p>
          <a:p>
            <a:pPr marL="36900" indent="0">
              <a:buNone/>
            </a:pPr>
            <a:r>
              <a:rPr lang="en-US" dirty="0">
                <a:effectLst/>
              </a:rPr>
              <a:t>[6] </a:t>
            </a:r>
            <a:r>
              <a:rPr lang="en-US" dirty="0" err="1">
                <a:effectLst/>
              </a:rPr>
              <a:t>Janssenswillen</a:t>
            </a:r>
            <a:r>
              <a:rPr lang="en-US" dirty="0">
                <a:effectLst/>
              </a:rPr>
              <a:t>, G., </a:t>
            </a:r>
            <a:r>
              <a:rPr lang="en-US" dirty="0" err="1">
                <a:effectLst/>
              </a:rPr>
              <a:t>Depaire</a:t>
            </a:r>
            <a:r>
              <a:rPr lang="en-US" dirty="0">
                <a:effectLst/>
              </a:rPr>
              <a:t>, B., </a:t>
            </a:r>
            <a:r>
              <a:rPr lang="en-US" dirty="0" err="1">
                <a:effectLst/>
              </a:rPr>
              <a:t>Swennen</a:t>
            </a:r>
            <a:r>
              <a:rPr lang="en-US" dirty="0">
                <a:effectLst/>
              </a:rPr>
              <a:t>, M., </a:t>
            </a:r>
            <a:r>
              <a:rPr lang="en-US" dirty="0" err="1">
                <a:effectLst/>
              </a:rPr>
              <a:t>Jans</a:t>
            </a:r>
            <a:r>
              <a:rPr lang="en-US" dirty="0">
                <a:effectLst/>
              </a:rPr>
              <a:t>, M., &amp; </a:t>
            </a:r>
            <a:r>
              <a:rPr lang="en-US" dirty="0" err="1">
                <a:effectLst/>
              </a:rPr>
              <a:t>Vanhoof</a:t>
            </a:r>
            <a:r>
              <a:rPr lang="en-US" dirty="0">
                <a:effectLst/>
              </a:rPr>
              <a:t>, K. (2019). bupaR: Enabling reproducible business process analysis. Knowledge-Based Systems, 163, 927-930.</a:t>
            </a:r>
          </a:p>
          <a:p>
            <a:pPr marL="36900" indent="0">
              <a:buNone/>
            </a:pPr>
            <a:r>
              <a:rPr lang="en-US" dirty="0">
                <a:effectLst/>
              </a:rPr>
              <a:t>[7] Chang, W., Cheng, J., Allaire, J., </a:t>
            </a:r>
            <a:r>
              <a:rPr lang="en-US" dirty="0" err="1">
                <a:effectLst/>
              </a:rPr>
              <a:t>Xie</a:t>
            </a:r>
            <a:r>
              <a:rPr lang="en-US" dirty="0">
                <a:effectLst/>
              </a:rPr>
              <a:t>, Y., McPherson, J.: shiny: Web application</a:t>
            </a:r>
          </a:p>
          <a:p>
            <a:pPr marL="36900" indent="0">
              <a:buNone/>
            </a:pPr>
            <a:r>
              <a:rPr lang="en-US" dirty="0">
                <a:effectLst/>
              </a:rPr>
              <a:t>framework for r, 2015. URL http://CRAN. R-project. org/package= shiny. R package version 0.11 (2015)</a:t>
            </a:r>
          </a:p>
          <a:p>
            <a:pPr marL="36900" indent="0">
              <a:buNone/>
            </a:pPr>
            <a:r>
              <a:rPr lang="en-US" dirty="0">
                <a:effectLst/>
              </a:rPr>
              <a:t>[8] Gert </a:t>
            </a:r>
            <a:r>
              <a:rPr lang="en-US" dirty="0" err="1">
                <a:effectLst/>
              </a:rPr>
              <a:t>Janssenswillen</a:t>
            </a:r>
            <a:r>
              <a:rPr lang="en-US" dirty="0">
                <a:effectLst/>
              </a:rPr>
              <a:t>, September 29, 2017 , “bupaR: Business Process Analysis with R”</a:t>
            </a:r>
          </a:p>
          <a:p>
            <a:pPr marL="36900" indent="0">
              <a:buNone/>
            </a:pPr>
            <a:r>
              <a:rPr lang="en-US" dirty="0">
                <a:effectLst/>
              </a:rPr>
              <a:t>[9] Shannon Feeley, Ian </a:t>
            </a:r>
            <a:r>
              <a:rPr lang="en-US" dirty="0" err="1">
                <a:effectLst/>
              </a:rPr>
              <a:t>Jacoway</a:t>
            </a:r>
            <a:r>
              <a:rPr lang="en-US" dirty="0">
                <a:effectLst/>
              </a:rPr>
              <a:t>, Gina Rios, WORCESTER POLYTECHNIC INSTITUTE, April 27, 2017, “Process Mining the Credit Suisse Advisory Process”</a:t>
            </a:r>
          </a:p>
          <a:p>
            <a:pPr marL="36900" indent="0">
              <a:buNone/>
            </a:pPr>
            <a:r>
              <a:rPr lang="en-US" dirty="0">
                <a:effectLst/>
              </a:rPr>
              <a:t>[10] Renee M. Hendricks, Published online 2019 Sep 19., “Process Mining of Incoming Patients with Sepsis”</a:t>
            </a:r>
          </a:p>
        </p:txBody>
      </p:sp>
    </p:spTree>
    <p:extLst>
      <p:ext uri="{BB962C8B-B14F-4D97-AF65-F5344CB8AC3E}">
        <p14:creationId xmlns:p14="http://schemas.microsoft.com/office/powerpoint/2010/main" val="181717461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8" name="Freeform 18" descr="Icon of flow chart">
            <a:extLst>
              <a:ext uri="{FF2B5EF4-FFF2-40B4-BE49-F238E27FC236}">
                <a16:creationId xmlns:a16="http://schemas.microsoft.com/office/drawing/2014/main" id="{BA3BA9A7-111F-4DB2-BC6E-2A51B057F7B6}"/>
              </a:ext>
            </a:extLst>
          </p:cNvPr>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1">
              <a:lumMod val="7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dirty="0"/>
          </a:p>
        </p:txBody>
      </p:sp>
      <p:sp>
        <p:nvSpPr>
          <p:cNvPr id="9" name="Freeform 71" descr="Icon of gears">
            <a:extLst>
              <a:ext uri="{FF2B5EF4-FFF2-40B4-BE49-F238E27FC236}">
                <a16:creationId xmlns:a16="http://schemas.microsoft.com/office/drawing/2014/main" id="{5652C37F-5433-419C-8DFC-013D21F7219B}"/>
              </a:ext>
            </a:extLst>
          </p:cNvPr>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1">
              <a:lumMod val="7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a:p>
        </p:txBody>
      </p:sp>
      <p:grpSp>
        <p:nvGrpSpPr>
          <p:cNvPr id="10" name="Group 365" descr="Icon of lightbulb">
            <a:extLst>
              <a:ext uri="{FF2B5EF4-FFF2-40B4-BE49-F238E27FC236}">
                <a16:creationId xmlns:a16="http://schemas.microsoft.com/office/drawing/2014/main" id="{EFBF580C-39C4-4139-8A19-F88C4AFF8B66}"/>
              </a:ext>
            </a:extLst>
          </p:cNvPr>
          <p:cNvGrpSpPr>
            <a:grpSpLocks noChangeAspect="1"/>
          </p:cNvGrpSpPr>
          <p:nvPr/>
        </p:nvGrpSpPr>
        <p:grpSpPr>
          <a:xfrm>
            <a:off x="4808688" y="1595928"/>
            <a:ext cx="463383" cy="816853"/>
            <a:chOff x="5102225" y="1727200"/>
            <a:chExt cx="2289175" cy="4035425"/>
          </a:xfrm>
          <a:solidFill>
            <a:schemeClr val="accent1">
              <a:lumMod val="75000"/>
            </a:schemeClr>
          </a:solidFill>
        </p:grpSpPr>
        <p:sp>
          <p:nvSpPr>
            <p:cNvPr id="11" name="Freeform 44">
              <a:extLst>
                <a:ext uri="{FF2B5EF4-FFF2-40B4-BE49-F238E27FC236}">
                  <a16:creationId xmlns:a16="http://schemas.microsoft.com/office/drawing/2014/main" id="{BF66EE47-F1D8-4430-9BDD-13CCB0B5E451}"/>
                </a:ex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Autofit/>
            </a:bodyPr>
            <a:lstStyle/>
            <a:p>
              <a:pPr algn="ctr">
                <a:lnSpc>
                  <a:spcPct val="85000"/>
                </a:lnSpc>
                <a:spcBef>
                  <a:spcPct val="20000"/>
                </a:spcBef>
              </a:pPr>
              <a:endParaRPr lang="en-US" sz="800" b="1" dirty="0"/>
            </a:p>
          </p:txBody>
        </p:sp>
        <p:sp>
          <p:nvSpPr>
            <p:cNvPr id="13" name="Freeform 45">
              <a:extLst>
                <a:ext uri="{FF2B5EF4-FFF2-40B4-BE49-F238E27FC236}">
                  <a16:creationId xmlns:a16="http://schemas.microsoft.com/office/drawing/2014/main" id="{C9E8BA94-E95F-4088-A138-EB6D6FB216B9}"/>
                </a:ex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a:p>
          </p:txBody>
        </p:sp>
      </p:grpSp>
      <p:grpSp>
        <p:nvGrpSpPr>
          <p:cNvPr id="14" name="Group 54" descr="Icon of graph">
            <a:extLst>
              <a:ext uri="{FF2B5EF4-FFF2-40B4-BE49-F238E27FC236}">
                <a16:creationId xmlns:a16="http://schemas.microsoft.com/office/drawing/2014/main" id="{14D9D4AF-4AFA-433B-B492-6948A6E0CF47}"/>
              </a:ext>
            </a:extLst>
          </p:cNvPr>
          <p:cNvGrpSpPr/>
          <p:nvPr/>
        </p:nvGrpSpPr>
        <p:grpSpPr>
          <a:xfrm>
            <a:off x="6799153" y="1680433"/>
            <a:ext cx="714967" cy="609858"/>
            <a:chOff x="1490663" y="846138"/>
            <a:chExt cx="381000" cy="323850"/>
          </a:xfrm>
          <a:solidFill>
            <a:schemeClr val="accent1">
              <a:lumMod val="75000"/>
            </a:schemeClr>
          </a:solidFill>
        </p:grpSpPr>
        <p:sp>
          <p:nvSpPr>
            <p:cNvPr id="15" name="Freeform 23">
              <a:extLst>
                <a:ext uri="{FF2B5EF4-FFF2-40B4-BE49-F238E27FC236}">
                  <a16:creationId xmlns:a16="http://schemas.microsoft.com/office/drawing/2014/main" id="{2AE94A93-873E-4184-AE7F-6AA66F525F22}"/>
                </a:ex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a:p>
          </p:txBody>
        </p:sp>
        <p:sp>
          <p:nvSpPr>
            <p:cNvPr id="16" name="Rectangle 24">
              <a:extLst>
                <a:ext uri="{FF2B5EF4-FFF2-40B4-BE49-F238E27FC236}">
                  <a16:creationId xmlns:a16="http://schemas.microsoft.com/office/drawing/2014/main" id="{B683CADB-E7C3-4C9E-B363-4BB36C8D4DA2}"/>
                </a:ex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Autofit/>
            </a:bodyPr>
            <a:lstStyle/>
            <a:p>
              <a:pPr algn="ctr">
                <a:lnSpc>
                  <a:spcPct val="85000"/>
                </a:lnSpc>
                <a:spcBef>
                  <a:spcPct val="20000"/>
                </a:spcBef>
              </a:pPr>
              <a:endParaRPr lang="en-US" sz="700" b="1"/>
            </a:p>
          </p:txBody>
        </p:sp>
        <p:sp>
          <p:nvSpPr>
            <p:cNvPr id="17" name="Rectangle 25">
              <a:extLst>
                <a:ext uri="{FF2B5EF4-FFF2-40B4-BE49-F238E27FC236}">
                  <a16:creationId xmlns:a16="http://schemas.microsoft.com/office/drawing/2014/main" id="{A829F840-2A95-42A1-98F3-A5CD8F74CDB2}"/>
                </a:ex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Autofit/>
            </a:bodyPr>
            <a:lstStyle/>
            <a:p>
              <a:pPr algn="ctr">
                <a:lnSpc>
                  <a:spcPct val="85000"/>
                </a:lnSpc>
                <a:spcBef>
                  <a:spcPct val="20000"/>
                </a:spcBef>
              </a:pPr>
              <a:endParaRPr lang="en-US" sz="1400" b="1"/>
            </a:p>
          </p:txBody>
        </p:sp>
        <p:sp>
          <p:nvSpPr>
            <p:cNvPr id="18" name="Rectangle 26">
              <a:extLst>
                <a:ext uri="{FF2B5EF4-FFF2-40B4-BE49-F238E27FC236}">
                  <a16:creationId xmlns:a16="http://schemas.microsoft.com/office/drawing/2014/main" id="{FA986905-5753-441B-8B72-A83A093BA1B1}"/>
                </a:ex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a:p>
          </p:txBody>
        </p:sp>
        <p:sp>
          <p:nvSpPr>
            <p:cNvPr id="19" name="Rectangle 27">
              <a:extLst>
                <a:ext uri="{FF2B5EF4-FFF2-40B4-BE49-F238E27FC236}">
                  <a16:creationId xmlns:a16="http://schemas.microsoft.com/office/drawing/2014/main" id="{820BE3E9-167B-4318-8B14-E9948F931D8D}"/>
                </a:ex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grp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400" b="1"/>
            </a:p>
          </p:txBody>
        </p:sp>
      </p:grpSp>
      <p:sp>
        <p:nvSpPr>
          <p:cNvPr id="20" name="Freeform 5" descr="Icon of puzzle piece">
            <a:extLst>
              <a:ext uri="{FF2B5EF4-FFF2-40B4-BE49-F238E27FC236}">
                <a16:creationId xmlns:a16="http://schemas.microsoft.com/office/drawing/2014/main" id="{B6C294BA-5A39-435C-98D0-4C94C77D6FEC}"/>
              </a:ext>
            </a:extLst>
          </p:cNvPr>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1">
              <a:lumMod val="7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18288" rIns="0" bIns="18288" anchor="ctr" anchorCtr="1">
            <a:normAutofit/>
          </a:bodyPr>
          <a:lstStyle/>
          <a:p>
            <a:pPr algn="ctr">
              <a:lnSpc>
                <a:spcPct val="85000"/>
              </a:lnSpc>
              <a:spcBef>
                <a:spcPct val="20000"/>
              </a:spcBef>
            </a:pPr>
            <a:endParaRPr lang="en-US" sz="1100" b="1"/>
          </a:p>
        </p:txBody>
      </p:sp>
      <p:sp>
        <p:nvSpPr>
          <p:cNvPr id="21" name="Freeform 23" descr="Icon of question mark">
            <a:extLst>
              <a:ext uri="{FF2B5EF4-FFF2-40B4-BE49-F238E27FC236}">
                <a16:creationId xmlns:a16="http://schemas.microsoft.com/office/drawing/2014/main" id="{95F79BE2-A095-4FAD-AA7E-D91F0D36F105}"/>
              </a:ext>
            </a:extLst>
          </p:cNvPr>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75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22" name="Rectangle 21">
            <a:extLst>
              <a:ext uri="{FF2B5EF4-FFF2-40B4-BE49-F238E27FC236}">
                <a16:creationId xmlns:a16="http://schemas.microsoft.com/office/drawing/2014/main" id="{9081BF4D-5BE3-4506-B538-3720F29368C2}"/>
              </a:ext>
            </a:extLst>
          </p:cNvPr>
          <p:cNvSpPr/>
          <p:nvPr/>
        </p:nvSpPr>
        <p:spPr>
          <a:xfrm>
            <a:off x="3734456" y="3429000"/>
            <a:ext cx="4723089" cy="1200329"/>
          </a:xfrm>
          <a:prstGeom prst="rect">
            <a:avLst/>
          </a:prstGeom>
          <a:solidFill>
            <a:schemeClr val="accent1">
              <a:lumMod val="75000"/>
            </a:schemeClr>
          </a:solidFill>
        </p:spPr>
        <p:txBody>
          <a:bodyPr wrap="none" lIns="91440" tIns="45720" rIns="91440" bIns="45720">
            <a:spAutoFit/>
          </a:bodyPr>
          <a:lstStyle/>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7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939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944B-94B6-4D2B-913F-DA217FEA8229}"/>
              </a:ext>
            </a:extLst>
          </p:cNvPr>
          <p:cNvSpPr>
            <a:spLocks noGrp="1"/>
          </p:cNvSpPr>
          <p:nvPr>
            <p:ph type="title"/>
          </p:nvPr>
        </p:nvSpPr>
        <p:spPr>
          <a:xfrm>
            <a:off x="913795" y="378781"/>
            <a:ext cx="10353762" cy="549277"/>
          </a:xfrm>
        </p:spPr>
        <p:txBody>
          <a:bodyPr>
            <a:normAutofit fontScale="90000"/>
          </a:bodyPr>
          <a:lstStyle/>
          <a:p>
            <a:r>
              <a:rPr lang="en-US" sz="3600" b="1" dirty="0">
                <a:solidFill>
                  <a:schemeClr val="tx1"/>
                </a:solidFill>
                <a:effectLst/>
              </a:rPr>
              <a:t>Purpose and Goals</a:t>
            </a:r>
          </a:p>
        </p:txBody>
      </p:sp>
      <p:sp>
        <p:nvSpPr>
          <p:cNvPr id="3" name="Content Placeholder 2">
            <a:extLst>
              <a:ext uri="{FF2B5EF4-FFF2-40B4-BE49-F238E27FC236}">
                <a16:creationId xmlns:a16="http://schemas.microsoft.com/office/drawing/2014/main" id="{295C9CE9-EE22-4753-9E73-2C95C0BD7905}"/>
              </a:ext>
            </a:extLst>
          </p:cNvPr>
          <p:cNvSpPr>
            <a:spLocks noGrp="1"/>
          </p:cNvSpPr>
          <p:nvPr>
            <p:ph sz="half" idx="1"/>
          </p:nvPr>
        </p:nvSpPr>
        <p:spPr>
          <a:xfrm>
            <a:off x="913795" y="1004431"/>
            <a:ext cx="4856841" cy="2405268"/>
          </a:xfrm>
          <a:effectLst>
            <a:outerShdw sx="1000" sy="1000">
              <a:srgbClr val="000000">
                <a:alpha val="46000"/>
              </a:srgbClr>
            </a:outerShdw>
          </a:effectLst>
        </p:spPr>
        <p:txBody>
          <a:bodyPr>
            <a:normAutofit fontScale="77500" lnSpcReduction="20000"/>
          </a:bodyPr>
          <a:lstStyle/>
          <a:p>
            <a:r>
              <a:rPr lang="en-US" dirty="0">
                <a:ln>
                  <a:solidFill>
                    <a:schemeClr val="bg1">
                      <a:lumMod val="75000"/>
                      <a:lumOff val="25000"/>
                      <a:alpha val="0"/>
                    </a:schemeClr>
                  </a:solidFill>
                </a:ln>
                <a:solidFill>
                  <a:schemeClr val="tx1"/>
                </a:solidFill>
                <a:effectLst/>
              </a:rPr>
              <a:t>Problem</a:t>
            </a:r>
          </a:p>
          <a:p>
            <a:pPr marL="36900" indent="0">
              <a:buNone/>
            </a:pPr>
            <a:r>
              <a:rPr lang="en-US" dirty="0">
                <a:solidFill>
                  <a:schemeClr val="tx1">
                    <a:lumMod val="95000"/>
                  </a:schemeClr>
                </a:solidFill>
                <a:effectLst/>
              </a:rPr>
              <a:t>There are vast volumes of data collected and stored in the healthcare industry, as in many industries, but left unanalyzed. This is untimely as the data may provide historical details or patterns that could assist in the development of current and future models of processes, strategies, and predictions. </a:t>
            </a:r>
            <a:endParaRPr lang="en-US" dirty="0">
              <a:ln>
                <a:solidFill>
                  <a:schemeClr val="bg1">
                    <a:lumMod val="75000"/>
                    <a:lumOff val="25000"/>
                    <a:alpha val="0"/>
                  </a:schemeClr>
                </a:solidFill>
              </a:ln>
              <a:solidFill>
                <a:schemeClr val="tx1">
                  <a:lumMod val="95000"/>
                </a:schemeClr>
              </a:solidFill>
              <a:effectLst/>
            </a:endParaRPr>
          </a:p>
        </p:txBody>
      </p:sp>
      <p:sp>
        <p:nvSpPr>
          <p:cNvPr id="5" name="Content Placeholder 2">
            <a:extLst>
              <a:ext uri="{FF2B5EF4-FFF2-40B4-BE49-F238E27FC236}">
                <a16:creationId xmlns:a16="http://schemas.microsoft.com/office/drawing/2014/main" id="{743EE972-B7E3-4857-96ED-818D813518CF}"/>
              </a:ext>
            </a:extLst>
          </p:cNvPr>
          <p:cNvSpPr txBox="1">
            <a:spLocks/>
          </p:cNvSpPr>
          <p:nvPr/>
        </p:nvSpPr>
        <p:spPr>
          <a:xfrm>
            <a:off x="913792" y="3656701"/>
            <a:ext cx="4856841" cy="2405268"/>
          </a:xfrm>
          <a:prstGeom prst="rect">
            <a:avLst/>
          </a:prstGeom>
          <a:effectLst>
            <a:outerShdw sx="1000" sy="1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n>
                  <a:solidFill>
                    <a:schemeClr val="bg1">
                      <a:lumMod val="75000"/>
                      <a:lumOff val="25000"/>
                      <a:alpha val="0"/>
                    </a:schemeClr>
                  </a:solidFill>
                </a:ln>
                <a:solidFill>
                  <a:schemeClr val="tx1"/>
                </a:solidFill>
                <a:effectLst/>
              </a:rPr>
              <a:t>Challenges</a:t>
            </a:r>
          </a:p>
          <a:p>
            <a:pPr marL="36900" indent="0">
              <a:buNone/>
            </a:pPr>
            <a:r>
              <a:rPr lang="en-US" dirty="0">
                <a:solidFill>
                  <a:schemeClr val="tx1">
                    <a:lumMod val="95000"/>
                  </a:schemeClr>
                </a:solidFill>
                <a:effectLst/>
              </a:rPr>
              <a:t>Healthcare processes are complex and involve actions carried out by workers from multiple backgrounds and offices. This complexity makes examining and understanding the dynamic, complex, and cross-functional processes fascinating but difficult. </a:t>
            </a:r>
          </a:p>
        </p:txBody>
      </p:sp>
      <p:sp>
        <p:nvSpPr>
          <p:cNvPr id="6" name="Content Placeholder 2">
            <a:extLst>
              <a:ext uri="{FF2B5EF4-FFF2-40B4-BE49-F238E27FC236}">
                <a16:creationId xmlns:a16="http://schemas.microsoft.com/office/drawing/2014/main" id="{B62EF6C7-F96B-4FE4-A175-C4512E409816}"/>
              </a:ext>
            </a:extLst>
          </p:cNvPr>
          <p:cNvSpPr txBox="1">
            <a:spLocks/>
          </p:cNvSpPr>
          <p:nvPr/>
        </p:nvSpPr>
        <p:spPr>
          <a:xfrm>
            <a:off x="6421366" y="3655802"/>
            <a:ext cx="4856841" cy="2405268"/>
          </a:xfrm>
          <a:prstGeom prst="rect">
            <a:avLst/>
          </a:prstGeom>
          <a:effectLst>
            <a:outerShdw sx="1000" sy="1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dirty="0">
                <a:ln>
                  <a:solidFill>
                    <a:schemeClr val="bg1">
                      <a:lumMod val="75000"/>
                      <a:lumOff val="25000"/>
                      <a:alpha val="0"/>
                    </a:schemeClr>
                  </a:solidFill>
                </a:ln>
                <a:solidFill>
                  <a:schemeClr val="tx1"/>
                </a:solidFill>
                <a:effectLst/>
              </a:rPr>
              <a:t>Data</a:t>
            </a:r>
          </a:p>
          <a:p>
            <a:pPr marL="36900" indent="0">
              <a:buNone/>
            </a:pPr>
            <a:r>
              <a:rPr lang="en-US" sz="1800" dirty="0">
                <a:solidFill>
                  <a:schemeClr val="tx1">
                    <a:lumMod val="95000"/>
                  </a:schemeClr>
                </a:solidFill>
                <a:effectLst/>
              </a:rPr>
              <a:t>We would be exploring a pre-loaded event log object (dataset) in bupaR package in R called patients. patients is an artificial event log about a hospital's processes involving patients’ admission. </a:t>
            </a:r>
          </a:p>
          <a:p>
            <a:pPr marL="36900" indent="0">
              <a:buNone/>
            </a:pPr>
            <a:endParaRPr lang="en-US" sz="1900" dirty="0">
              <a:effectLst/>
            </a:endParaRPr>
          </a:p>
        </p:txBody>
      </p:sp>
      <p:sp>
        <p:nvSpPr>
          <p:cNvPr id="7" name="Content Placeholder 2">
            <a:extLst>
              <a:ext uri="{FF2B5EF4-FFF2-40B4-BE49-F238E27FC236}">
                <a16:creationId xmlns:a16="http://schemas.microsoft.com/office/drawing/2014/main" id="{D44650FD-3014-49F8-ADF3-A258575AB387}"/>
              </a:ext>
            </a:extLst>
          </p:cNvPr>
          <p:cNvSpPr txBox="1">
            <a:spLocks/>
          </p:cNvSpPr>
          <p:nvPr/>
        </p:nvSpPr>
        <p:spPr>
          <a:xfrm>
            <a:off x="6421366" y="1023732"/>
            <a:ext cx="4856841" cy="2405268"/>
          </a:xfrm>
          <a:prstGeom prst="rect">
            <a:avLst/>
          </a:prstGeom>
          <a:effectLst>
            <a:outerShdw sx="1000" sy="1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n>
                  <a:solidFill>
                    <a:schemeClr val="bg1">
                      <a:lumMod val="75000"/>
                      <a:lumOff val="25000"/>
                      <a:alpha val="0"/>
                    </a:schemeClr>
                  </a:solidFill>
                </a:ln>
                <a:solidFill>
                  <a:schemeClr val="tx1"/>
                </a:solidFill>
                <a:effectLst/>
              </a:rPr>
              <a:t>Solution</a:t>
            </a:r>
          </a:p>
          <a:p>
            <a:pPr marL="36900" indent="0">
              <a:buNone/>
            </a:pPr>
            <a:r>
              <a:rPr lang="en-US" dirty="0">
                <a:solidFill>
                  <a:schemeClr val="tx1">
                    <a:lumMod val="95000"/>
                  </a:schemeClr>
                </a:solidFill>
                <a:effectLst/>
              </a:rPr>
              <a:t>Process Mining - To provide a broad summary of processes in a short time, explain unstructured and multidisciplinary processes, design advancement opportunities for processes, and incorporate domain knowledge into process validation. </a:t>
            </a:r>
            <a:endParaRPr lang="en-US" dirty="0">
              <a:ln>
                <a:solidFill>
                  <a:schemeClr val="bg1">
                    <a:lumMod val="75000"/>
                    <a:lumOff val="25000"/>
                    <a:alpha val="0"/>
                  </a:schemeClr>
                </a:solidFill>
              </a:ln>
              <a:solidFill>
                <a:schemeClr val="tx1">
                  <a:lumMod val="95000"/>
                </a:schemeClr>
              </a:solidFill>
              <a:effectLst/>
            </a:endParaRPr>
          </a:p>
        </p:txBody>
      </p:sp>
      <p:sp>
        <p:nvSpPr>
          <p:cNvPr id="10" name="TextBox 9">
            <a:extLst>
              <a:ext uri="{FF2B5EF4-FFF2-40B4-BE49-F238E27FC236}">
                <a16:creationId xmlns:a16="http://schemas.microsoft.com/office/drawing/2014/main" id="{EB3CA9ED-B423-4954-A6F7-40C1C013CC4A}"/>
              </a:ext>
            </a:extLst>
          </p:cNvPr>
          <p:cNvSpPr txBox="1"/>
          <p:nvPr/>
        </p:nvSpPr>
        <p:spPr>
          <a:xfrm>
            <a:off x="913792" y="6061969"/>
            <a:ext cx="10364415" cy="646331"/>
          </a:xfrm>
          <a:prstGeom prst="rect">
            <a:avLst/>
          </a:prstGeom>
          <a:noFill/>
        </p:spPr>
        <p:txBody>
          <a:bodyPr wrap="square" rtlCol="0">
            <a:spAutoFit/>
          </a:bodyPr>
          <a:lstStyle/>
          <a:p>
            <a:pPr algn="ctr"/>
            <a:r>
              <a:rPr lang="en-US" dirty="0">
                <a:solidFill>
                  <a:schemeClr val="tx1">
                    <a:lumMod val="95000"/>
                  </a:schemeClr>
                </a:solidFill>
              </a:rPr>
              <a:t>The project focuses on process analysis to help extract the processes involved in an event and make use of tools to redesign the system as the businesses want it 'to-be'. </a:t>
            </a:r>
          </a:p>
        </p:txBody>
      </p:sp>
    </p:spTree>
    <p:extLst>
      <p:ext uri="{BB962C8B-B14F-4D97-AF65-F5344CB8AC3E}">
        <p14:creationId xmlns:p14="http://schemas.microsoft.com/office/powerpoint/2010/main" val="191233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5D4F-5308-48B7-9A52-9E5095B6DC2E}"/>
              </a:ext>
            </a:extLst>
          </p:cNvPr>
          <p:cNvSpPr>
            <a:spLocks noGrp="1"/>
          </p:cNvSpPr>
          <p:nvPr>
            <p:ph type="title"/>
          </p:nvPr>
        </p:nvSpPr>
        <p:spPr/>
        <p:txBody>
          <a:bodyPr/>
          <a:lstStyle/>
          <a:p>
            <a:r>
              <a:rPr lang="en-US" dirty="0"/>
              <a:t>Concepts of Process Mining</a:t>
            </a:r>
          </a:p>
        </p:txBody>
      </p:sp>
      <p:sp>
        <p:nvSpPr>
          <p:cNvPr id="3" name="Content Placeholder 2">
            <a:extLst>
              <a:ext uri="{FF2B5EF4-FFF2-40B4-BE49-F238E27FC236}">
                <a16:creationId xmlns:a16="http://schemas.microsoft.com/office/drawing/2014/main" id="{72E00987-A729-44EC-8227-6BB687962B6F}"/>
              </a:ext>
            </a:extLst>
          </p:cNvPr>
          <p:cNvSpPr>
            <a:spLocks noGrp="1"/>
          </p:cNvSpPr>
          <p:nvPr>
            <p:ph idx="1"/>
          </p:nvPr>
        </p:nvSpPr>
        <p:spPr/>
        <p:txBody>
          <a:bodyPr>
            <a:normAutofit fontScale="77500" lnSpcReduction="20000"/>
          </a:bodyPr>
          <a:lstStyle/>
          <a:p>
            <a:r>
              <a:rPr lang="en-US" dirty="0"/>
              <a:t>Event log - </a:t>
            </a:r>
            <a:r>
              <a:rPr lang="en-US" dirty="0">
                <a:effectLst/>
              </a:rPr>
              <a:t>The key data source within process mining is event log. The event log is the historical record of the execution of the business processes, containing all their different instances like Order 121, the activities involved like receiving the goods from the supplier, the people in charge of each activity, and the starting and finishing times of each activity and other associated data like the product to be purchased, supplier or requesting department.</a:t>
            </a:r>
          </a:p>
          <a:p>
            <a:pPr lvl="1"/>
            <a:r>
              <a:rPr lang="en-US" dirty="0">
                <a:effectLst/>
              </a:rPr>
              <a:t>Activity - Activity is a well-defined step in a process, e.g., registration, blood test.</a:t>
            </a:r>
          </a:p>
          <a:p>
            <a:pPr lvl="1"/>
            <a:r>
              <a:rPr lang="en-US" dirty="0"/>
              <a:t>Case Identifier - </a:t>
            </a:r>
            <a:r>
              <a:rPr lang="en-US" dirty="0">
                <a:effectLst/>
              </a:rPr>
              <a:t>A case identifier is a unique identifier that allows activities to be tagged to the respective case, e.g., patient identifier.</a:t>
            </a:r>
          </a:p>
          <a:p>
            <a:pPr lvl="1"/>
            <a:r>
              <a:rPr lang="en-US" dirty="0">
                <a:effectLst/>
              </a:rPr>
              <a:t>Activity instance identifier - The activity instance identifier is a unique identifier that allows an activity instance to be tagged to the related activity. </a:t>
            </a:r>
          </a:p>
          <a:p>
            <a:r>
              <a:rPr lang="en-US" dirty="0">
                <a:effectLst/>
              </a:rPr>
              <a:t>Process Model – Process model is the graphical representation of business processes or workflows in an organization, as a means of identifying possible improvements. Process models describe the ordering of activities in a process. </a:t>
            </a:r>
          </a:p>
          <a:p>
            <a:endParaRPr lang="en-US" dirty="0"/>
          </a:p>
        </p:txBody>
      </p:sp>
    </p:spTree>
    <p:extLst>
      <p:ext uri="{BB962C8B-B14F-4D97-AF65-F5344CB8AC3E}">
        <p14:creationId xmlns:p14="http://schemas.microsoft.com/office/powerpoint/2010/main" val="89051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711D-388B-432E-8719-8F981FC770DE}"/>
              </a:ext>
            </a:extLst>
          </p:cNvPr>
          <p:cNvSpPr>
            <a:spLocks noGrp="1"/>
          </p:cNvSpPr>
          <p:nvPr>
            <p:ph type="title"/>
          </p:nvPr>
        </p:nvSpPr>
        <p:spPr>
          <a:xfrm>
            <a:off x="633743" y="609599"/>
            <a:ext cx="3413156" cy="5273675"/>
          </a:xfrm>
        </p:spPr>
        <p:txBody>
          <a:bodyPr>
            <a:normAutofit/>
          </a:bodyPr>
          <a:lstStyle/>
          <a:p>
            <a:r>
              <a:rPr lang="en-US" dirty="0"/>
              <a:t>Method of Process Mining</a:t>
            </a:r>
          </a:p>
        </p:txBody>
      </p:sp>
      <p:pic>
        <p:nvPicPr>
          <p:cNvPr id="14"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5" name="Content Placeholder 2">
            <a:extLst>
              <a:ext uri="{FF2B5EF4-FFF2-40B4-BE49-F238E27FC236}">
                <a16:creationId xmlns:a16="http://schemas.microsoft.com/office/drawing/2014/main" id="{9C7CE774-5D12-42C5-8328-9C0E57406684}"/>
              </a:ext>
            </a:extLst>
          </p:cNvPr>
          <p:cNvGraphicFramePr>
            <a:graphicFrameLocks noGrp="1"/>
          </p:cNvGraphicFramePr>
          <p:nvPr>
            <p:ph idx="1"/>
            <p:extLst>
              <p:ext uri="{D42A27DB-BD31-4B8C-83A1-F6EECF244321}">
                <p14:modId xmlns:p14="http://schemas.microsoft.com/office/powerpoint/2010/main" val="59392584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02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93053-152B-4A60-AF2A-0E5397643500}"/>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bupaR</a:t>
            </a:r>
          </a:p>
        </p:txBody>
      </p:sp>
      <p:pic>
        <p:nvPicPr>
          <p:cNvPr id="12" name="Picture 11">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D6163973-78AA-489F-A715-930481B879B9}"/>
              </a:ext>
            </a:extLst>
          </p:cNvPr>
          <p:cNvPicPr>
            <a:picLocks noGrp="1" noChangeAspect="1"/>
          </p:cNvPicPr>
          <p:nvPr>
            <p:ph idx="1"/>
          </p:nvPr>
        </p:nvPicPr>
        <p:blipFill rotWithShape="1">
          <a:blip r:embed="rId4"/>
          <a:srcRect l="4365" r="256"/>
          <a:stretch/>
        </p:blipFill>
        <p:spPr>
          <a:xfrm>
            <a:off x="-1" y="-1"/>
            <a:ext cx="12198915" cy="4220682"/>
          </a:xfrm>
          <a:prstGeom prst="rect">
            <a:avLst/>
          </a:prstGeom>
        </p:spPr>
      </p:pic>
    </p:spTree>
    <p:extLst>
      <p:ext uri="{BB962C8B-B14F-4D97-AF65-F5344CB8AC3E}">
        <p14:creationId xmlns:p14="http://schemas.microsoft.com/office/powerpoint/2010/main" val="361966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7F353-30D4-4251-A082-DA3204E13D1D}"/>
              </a:ext>
            </a:extLst>
          </p:cNvPr>
          <p:cNvSpPr>
            <a:spLocks noGrp="1"/>
          </p:cNvSpPr>
          <p:nvPr>
            <p:ph type="title"/>
          </p:nvPr>
        </p:nvSpPr>
        <p:spPr>
          <a:xfrm>
            <a:off x="301841" y="283433"/>
            <a:ext cx="4092606" cy="1384034"/>
          </a:xfrm>
        </p:spPr>
        <p:txBody>
          <a:bodyPr vert="horz" lIns="91440" tIns="45720" rIns="91440" bIns="45720" rtlCol="0" anchor="b">
            <a:normAutofit/>
          </a:bodyPr>
          <a:lstStyle/>
          <a:p>
            <a:pPr algn="l"/>
            <a:r>
              <a:rPr lang="en-US" sz="4200" dirty="0"/>
              <a:t>Data Summary</a:t>
            </a:r>
          </a:p>
        </p:txBody>
      </p:sp>
      <p:sp>
        <p:nvSpPr>
          <p:cNvPr id="3" name="Content Placeholder 2">
            <a:extLst>
              <a:ext uri="{FF2B5EF4-FFF2-40B4-BE49-F238E27FC236}">
                <a16:creationId xmlns:a16="http://schemas.microsoft.com/office/drawing/2014/main" id="{D8E34FFE-B73E-407E-B578-5E838CF2A45D}"/>
              </a:ext>
            </a:extLst>
          </p:cNvPr>
          <p:cNvSpPr>
            <a:spLocks noGrp="1"/>
          </p:cNvSpPr>
          <p:nvPr>
            <p:ph idx="1"/>
          </p:nvPr>
        </p:nvSpPr>
        <p:spPr>
          <a:xfrm>
            <a:off x="397732" y="1667467"/>
            <a:ext cx="3845128" cy="1185333"/>
          </a:xfrm>
        </p:spPr>
        <p:txBody>
          <a:bodyPr vert="horz" lIns="91440" tIns="45720" rIns="91440" bIns="45720" rtlCol="0" anchor="t">
            <a:normAutofit/>
          </a:bodyPr>
          <a:lstStyle/>
          <a:p>
            <a:pPr marL="0" indent="0">
              <a:buNone/>
            </a:pPr>
            <a:r>
              <a:rPr lang="en-US" sz="1900" dirty="0">
                <a:solidFill>
                  <a:srgbClr val="FF9900"/>
                </a:solidFill>
              </a:rPr>
              <a:t>The patients dataset contains 5442 observations of 500 patients and 7 variables. </a:t>
            </a:r>
          </a:p>
        </p:txBody>
      </p:sp>
      <p:sp>
        <p:nvSpPr>
          <p:cNvPr id="22" name="Rectangle 1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76B97D-1C1C-4DE2-A5C8-8BEB37CEC011}"/>
              </a:ext>
            </a:extLst>
          </p:cNvPr>
          <p:cNvPicPr/>
          <p:nvPr/>
        </p:nvPicPr>
        <p:blipFill>
          <a:blip r:embed="rId2"/>
          <a:stretch>
            <a:fillRect/>
          </a:stretch>
        </p:blipFill>
        <p:spPr>
          <a:xfrm>
            <a:off x="5324315" y="1667467"/>
            <a:ext cx="6197668" cy="2812859"/>
          </a:xfrm>
          <a:prstGeom prst="rect">
            <a:avLst/>
          </a:prstGeom>
        </p:spPr>
      </p:pic>
      <p:sp>
        <p:nvSpPr>
          <p:cNvPr id="5" name="TextBox 4">
            <a:extLst>
              <a:ext uri="{FF2B5EF4-FFF2-40B4-BE49-F238E27FC236}">
                <a16:creationId xmlns:a16="http://schemas.microsoft.com/office/drawing/2014/main" id="{7C6D9CD7-6E4D-48C0-A6F5-83D0BFDE1748}"/>
              </a:ext>
            </a:extLst>
          </p:cNvPr>
          <p:cNvSpPr txBox="1"/>
          <p:nvPr/>
        </p:nvSpPr>
        <p:spPr>
          <a:xfrm>
            <a:off x="5324315" y="4789296"/>
            <a:ext cx="6197668" cy="1631216"/>
          </a:xfrm>
          <a:prstGeom prst="rect">
            <a:avLst/>
          </a:prstGeom>
          <a:noFill/>
        </p:spPr>
        <p:txBody>
          <a:bodyPr wrap="square" rtlCol="0">
            <a:spAutoFit/>
          </a:bodyPr>
          <a:lstStyle/>
          <a:p>
            <a:r>
              <a:rPr lang="en-US" sz="1100" dirty="0">
                <a:solidFill>
                  <a:schemeClr val="bg2">
                    <a:lumMod val="75000"/>
                  </a:schemeClr>
                </a:solidFill>
              </a:rPr>
              <a:t>Each row in the event log dataset is an event that belongs to a </a:t>
            </a:r>
            <a:r>
              <a:rPr lang="en-US" sz="1100" b="1" dirty="0">
                <a:solidFill>
                  <a:schemeClr val="bg2">
                    <a:lumMod val="75000"/>
                  </a:schemeClr>
                </a:solidFill>
              </a:rPr>
              <a:t>case</a:t>
            </a:r>
            <a:r>
              <a:rPr lang="en-US" sz="1100" dirty="0">
                <a:solidFill>
                  <a:schemeClr val="bg2">
                    <a:lumMod val="75000"/>
                  </a:schemeClr>
                </a:solidFill>
              </a:rPr>
              <a:t> (</a:t>
            </a:r>
            <a:r>
              <a:rPr lang="en-US" sz="1100" i="1" dirty="0">
                <a:solidFill>
                  <a:schemeClr val="bg2">
                    <a:lumMod val="75000"/>
                  </a:schemeClr>
                </a:solidFill>
              </a:rPr>
              <a:t>a</a:t>
            </a:r>
            <a:r>
              <a:rPr lang="en-US" sz="1100" dirty="0">
                <a:solidFill>
                  <a:schemeClr val="bg2">
                    <a:lumMod val="75000"/>
                  </a:schemeClr>
                </a:solidFill>
              </a:rPr>
              <a:t> </a:t>
            </a:r>
            <a:r>
              <a:rPr lang="en-US" sz="1100" i="1" dirty="0">
                <a:solidFill>
                  <a:schemeClr val="bg2">
                    <a:lumMod val="75000"/>
                  </a:schemeClr>
                </a:solidFill>
              </a:rPr>
              <a:t>patient</a:t>
            </a:r>
            <a:r>
              <a:rPr lang="en-US" sz="1100" dirty="0">
                <a:solidFill>
                  <a:schemeClr val="bg2">
                    <a:lumMod val="75000"/>
                  </a:schemeClr>
                </a:solidFill>
              </a:rPr>
              <a:t>). </a:t>
            </a:r>
          </a:p>
          <a:p>
            <a:r>
              <a:rPr lang="en-US" sz="1100" dirty="0">
                <a:solidFill>
                  <a:schemeClr val="bg2">
                    <a:lumMod val="75000"/>
                  </a:schemeClr>
                </a:solidFill>
              </a:rPr>
              <a:t>Different events together can form an </a:t>
            </a:r>
            <a:r>
              <a:rPr lang="en-US" sz="1100" b="1" dirty="0">
                <a:solidFill>
                  <a:schemeClr val="bg2">
                    <a:lumMod val="75000"/>
                  </a:schemeClr>
                </a:solidFill>
              </a:rPr>
              <a:t>activity instance</a:t>
            </a:r>
            <a:r>
              <a:rPr lang="en-US" sz="1100" dirty="0">
                <a:solidFill>
                  <a:schemeClr val="bg2">
                    <a:lumMod val="75000"/>
                  </a:schemeClr>
                </a:solidFill>
              </a:rPr>
              <a:t>, or execution (e.g. event 3-4 belong to Registration 10</a:t>
            </a:r>
            <a:r>
              <a:rPr lang="en-US" sz="1100" i="1" dirty="0">
                <a:solidFill>
                  <a:schemeClr val="bg2">
                    <a:lumMod val="75000"/>
                  </a:schemeClr>
                </a:solidFill>
              </a:rPr>
              <a:t>). </a:t>
            </a:r>
          </a:p>
          <a:p>
            <a:r>
              <a:rPr lang="en-US" sz="1100" dirty="0">
                <a:solidFill>
                  <a:schemeClr val="bg2">
                    <a:lumMod val="75000"/>
                  </a:schemeClr>
                </a:solidFill>
              </a:rPr>
              <a:t>Each event in such execution will have a different transactional </a:t>
            </a:r>
            <a:r>
              <a:rPr lang="en-US" sz="1100" b="1" dirty="0">
                <a:solidFill>
                  <a:schemeClr val="bg2">
                    <a:lumMod val="75000"/>
                  </a:schemeClr>
                </a:solidFill>
              </a:rPr>
              <a:t>lifecycle</a:t>
            </a:r>
            <a:r>
              <a:rPr lang="en-US" sz="1100" dirty="0">
                <a:solidFill>
                  <a:schemeClr val="bg2">
                    <a:lumMod val="75000"/>
                  </a:schemeClr>
                </a:solidFill>
              </a:rPr>
              <a:t> status as start or complete. </a:t>
            </a:r>
          </a:p>
          <a:p>
            <a:r>
              <a:rPr lang="en-US" sz="1100" dirty="0">
                <a:solidFill>
                  <a:schemeClr val="bg2">
                    <a:lumMod val="75000"/>
                  </a:schemeClr>
                </a:solidFill>
              </a:rPr>
              <a:t>There can be different instances of a specific </a:t>
            </a:r>
            <a:r>
              <a:rPr lang="en-US" sz="1100" b="1" dirty="0">
                <a:solidFill>
                  <a:schemeClr val="bg2">
                    <a:lumMod val="75000"/>
                  </a:schemeClr>
                </a:solidFill>
              </a:rPr>
              <a:t>activity</a:t>
            </a:r>
            <a:r>
              <a:rPr lang="en-US" sz="1100" dirty="0">
                <a:solidFill>
                  <a:schemeClr val="bg2">
                    <a:lumMod val="75000"/>
                  </a:schemeClr>
                </a:solidFill>
              </a:rPr>
              <a:t> (e.g., there are </a:t>
            </a:r>
            <a:r>
              <a:rPr lang="en-US" sz="1100">
                <a:solidFill>
                  <a:schemeClr val="bg2">
                    <a:lumMod val="75000"/>
                  </a:schemeClr>
                </a:solidFill>
              </a:rPr>
              <a:t>two registrations). </a:t>
            </a:r>
            <a:endParaRPr lang="en-US" sz="1100" dirty="0">
              <a:solidFill>
                <a:schemeClr val="bg2">
                  <a:lumMod val="75000"/>
                </a:schemeClr>
              </a:solidFill>
            </a:endParaRPr>
          </a:p>
          <a:p>
            <a:r>
              <a:rPr lang="en-US" sz="1100" dirty="0">
                <a:solidFill>
                  <a:schemeClr val="bg2">
                    <a:lumMod val="75000"/>
                  </a:schemeClr>
                </a:solidFill>
              </a:rPr>
              <a:t>Each event has a </a:t>
            </a:r>
            <a:r>
              <a:rPr lang="en-US" sz="1100" b="1" dirty="0">
                <a:solidFill>
                  <a:schemeClr val="bg2">
                    <a:lumMod val="75000"/>
                  </a:schemeClr>
                </a:solidFill>
              </a:rPr>
              <a:t>timestamp</a:t>
            </a:r>
            <a:r>
              <a:rPr lang="en-US" sz="1100" dirty="0">
                <a:solidFill>
                  <a:schemeClr val="bg2">
                    <a:lumMod val="75000"/>
                  </a:schemeClr>
                </a:solidFill>
              </a:rPr>
              <a:t>, indicating when it happened, and a </a:t>
            </a:r>
            <a:r>
              <a:rPr lang="en-US" sz="1100" b="1" dirty="0">
                <a:solidFill>
                  <a:schemeClr val="bg2">
                    <a:lumMod val="75000"/>
                  </a:schemeClr>
                </a:solidFill>
              </a:rPr>
              <a:t>resource (employee)</a:t>
            </a:r>
            <a:r>
              <a:rPr lang="en-US" sz="1100" dirty="0">
                <a:solidFill>
                  <a:schemeClr val="bg2">
                    <a:lumMod val="75000"/>
                  </a:schemeClr>
                </a:solidFill>
              </a:rPr>
              <a:t>, indicating who performed it. </a:t>
            </a:r>
          </a:p>
          <a:p>
            <a:endParaRPr lang="en-US" sz="1200" dirty="0">
              <a:solidFill>
                <a:schemeClr val="tx1">
                  <a:lumMod val="50000"/>
                </a:schemeClr>
              </a:solidFill>
            </a:endParaRPr>
          </a:p>
        </p:txBody>
      </p:sp>
      <p:sp>
        <p:nvSpPr>
          <p:cNvPr id="6" name="TextBox 5">
            <a:extLst>
              <a:ext uri="{FF2B5EF4-FFF2-40B4-BE49-F238E27FC236}">
                <a16:creationId xmlns:a16="http://schemas.microsoft.com/office/drawing/2014/main" id="{5FF2327A-A852-4FE9-B2DA-BC3EBFA5CC93}"/>
              </a:ext>
            </a:extLst>
          </p:cNvPr>
          <p:cNvSpPr txBox="1"/>
          <p:nvPr/>
        </p:nvSpPr>
        <p:spPr>
          <a:xfrm>
            <a:off x="281533" y="2919939"/>
            <a:ext cx="4092606" cy="2308324"/>
          </a:xfrm>
          <a:prstGeom prst="rect">
            <a:avLst/>
          </a:prstGeom>
          <a:noFill/>
        </p:spPr>
        <p:txBody>
          <a:bodyPr wrap="square" rtlCol="0">
            <a:spAutoFit/>
          </a:bodyPr>
          <a:lstStyle/>
          <a:p>
            <a:r>
              <a:rPr lang="en-US" sz="1200" b="1" i="1" dirty="0">
                <a:solidFill>
                  <a:schemeClr val="tx1">
                    <a:lumMod val="75000"/>
                  </a:schemeClr>
                </a:solidFill>
              </a:rPr>
              <a:t>handling</a:t>
            </a:r>
            <a:r>
              <a:rPr lang="en-US" sz="1200" dirty="0">
                <a:solidFill>
                  <a:schemeClr val="tx1">
                    <a:lumMod val="75000"/>
                  </a:schemeClr>
                </a:solidFill>
              </a:rPr>
              <a:t>: the activities involved in the patients’ admission in the hospital (factor)</a:t>
            </a:r>
          </a:p>
          <a:p>
            <a:r>
              <a:rPr lang="en-US" sz="1200" b="1" i="1" dirty="0">
                <a:solidFill>
                  <a:schemeClr val="tx1">
                    <a:lumMod val="75000"/>
                  </a:schemeClr>
                </a:solidFill>
              </a:rPr>
              <a:t>patient</a:t>
            </a:r>
            <a:r>
              <a:rPr lang="en-US" sz="1200" dirty="0">
                <a:solidFill>
                  <a:schemeClr val="tx1">
                    <a:lumMod val="75000"/>
                  </a:schemeClr>
                </a:solidFill>
              </a:rPr>
              <a:t>: patient id, unique for each patient (character)</a:t>
            </a:r>
          </a:p>
          <a:p>
            <a:r>
              <a:rPr lang="en-US" sz="1200" b="1" i="1" dirty="0">
                <a:solidFill>
                  <a:schemeClr val="tx1">
                    <a:lumMod val="75000"/>
                  </a:schemeClr>
                </a:solidFill>
              </a:rPr>
              <a:t>employee</a:t>
            </a:r>
            <a:r>
              <a:rPr lang="en-US" sz="1200" dirty="0">
                <a:solidFill>
                  <a:schemeClr val="tx1">
                    <a:lumMod val="75000"/>
                  </a:schemeClr>
                </a:solidFill>
              </a:rPr>
              <a:t>: individual responsible for the instance of the process/activity (factor)</a:t>
            </a:r>
          </a:p>
          <a:p>
            <a:r>
              <a:rPr lang="en-US" sz="1200" b="1" i="1" dirty="0">
                <a:solidFill>
                  <a:schemeClr val="tx1">
                    <a:lumMod val="75000"/>
                  </a:schemeClr>
                </a:solidFill>
              </a:rPr>
              <a:t>handling_id</a:t>
            </a:r>
            <a:r>
              <a:rPr lang="en-US" sz="1200" dirty="0">
                <a:solidFill>
                  <a:schemeClr val="tx1">
                    <a:lumMod val="75000"/>
                  </a:schemeClr>
                </a:solidFill>
              </a:rPr>
              <a:t>: uniquely identifies instances of activity treated as different from others (character) </a:t>
            </a:r>
          </a:p>
          <a:p>
            <a:r>
              <a:rPr lang="en-US" sz="1200" b="1" i="1" dirty="0">
                <a:solidFill>
                  <a:schemeClr val="tx1">
                    <a:lumMod val="75000"/>
                  </a:schemeClr>
                </a:solidFill>
              </a:rPr>
              <a:t>registration_type</a:t>
            </a:r>
            <a:r>
              <a:rPr lang="en-US" sz="1200" dirty="0">
                <a:solidFill>
                  <a:schemeClr val="tx1">
                    <a:lumMod val="75000"/>
                  </a:schemeClr>
                </a:solidFill>
              </a:rPr>
              <a:t>: status as start or complete of the activity (factor)</a:t>
            </a:r>
          </a:p>
          <a:p>
            <a:r>
              <a:rPr lang="en-US" sz="1200" b="1" i="1" dirty="0">
                <a:solidFill>
                  <a:schemeClr val="tx1">
                    <a:lumMod val="75000"/>
                  </a:schemeClr>
                </a:solidFill>
              </a:rPr>
              <a:t>time</a:t>
            </a:r>
            <a:r>
              <a:rPr lang="en-US" sz="1200" dirty="0">
                <a:solidFill>
                  <a:schemeClr val="tx1">
                    <a:lumMod val="75000"/>
                  </a:schemeClr>
                </a:solidFill>
              </a:rPr>
              <a:t>: timestamp at which logging was done (date time)</a:t>
            </a:r>
          </a:p>
          <a:p>
            <a:r>
              <a:rPr lang="en-US" sz="1200" b="1" i="1" dirty="0">
                <a:solidFill>
                  <a:schemeClr val="tx1">
                    <a:lumMod val="75000"/>
                  </a:schemeClr>
                </a:solidFill>
              </a:rPr>
              <a:t>.order</a:t>
            </a:r>
            <a:r>
              <a:rPr lang="en-US" sz="1200" dirty="0">
                <a:solidFill>
                  <a:schemeClr val="tx1">
                    <a:lumMod val="75000"/>
                  </a:schemeClr>
                </a:solidFill>
              </a:rPr>
              <a:t>: a unique identifier for the whole dataset (integer)</a:t>
            </a:r>
          </a:p>
          <a:p>
            <a:endParaRPr lang="en-US" sz="1200" dirty="0"/>
          </a:p>
        </p:txBody>
      </p:sp>
    </p:spTree>
    <p:extLst>
      <p:ext uri="{BB962C8B-B14F-4D97-AF65-F5344CB8AC3E}">
        <p14:creationId xmlns:p14="http://schemas.microsoft.com/office/powerpoint/2010/main" val="260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9021F-E750-44ED-9110-6C9EDA71AD46}"/>
              </a:ext>
            </a:extLst>
          </p:cNvPr>
          <p:cNvSpPr>
            <a:spLocks noGrp="1"/>
          </p:cNvSpPr>
          <p:nvPr>
            <p:ph type="title"/>
          </p:nvPr>
        </p:nvSpPr>
        <p:spPr>
          <a:xfrm>
            <a:off x="924444" y="966851"/>
            <a:ext cx="6889930" cy="4626864"/>
          </a:xfrm>
          <a:effectLst/>
        </p:spPr>
        <p:txBody>
          <a:bodyPr vert="horz" lIns="91440" tIns="45720" rIns="91440" bIns="45720" rtlCol="0" anchor="ctr">
            <a:normAutofit/>
          </a:bodyPr>
          <a:lstStyle/>
          <a:p>
            <a:pPr algn="r"/>
            <a:r>
              <a:rPr lang="en-US" sz="5400"/>
              <a:t>Explanatory Data Analysis</a:t>
            </a:r>
          </a:p>
        </p:txBody>
      </p:sp>
      <p:cxnSp>
        <p:nvCxnSpPr>
          <p:cNvPr id="12" name="Straight Connector 11">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0322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266FC4-18B8-44FF-87FD-1A4EA428FB07}"/>
              </a:ext>
            </a:extLst>
          </p:cNvPr>
          <p:cNvSpPr/>
          <p:nvPr/>
        </p:nvSpPr>
        <p:spPr>
          <a:xfrm>
            <a:off x="6326155" y="254715"/>
            <a:ext cx="5626153" cy="811696"/>
          </a:xfrm>
          <a:prstGeom prst="rect">
            <a:avLst/>
          </a:prstGeom>
        </p:spPr>
        <p:txBody>
          <a:bodyPr vert="horz" lIns="91440" tIns="45720" rIns="91440" bIns="45720" rtlCol="0" anchor="ctr">
            <a:normAutofit/>
          </a:bodyPr>
          <a:lstStyle/>
          <a:p>
            <a:pPr algn="ctr" defTabSz="457200">
              <a:spcBef>
                <a:spcPct val="0"/>
              </a:spcBef>
              <a:spcAft>
                <a:spcPts val="600"/>
              </a:spcAft>
            </a:pPr>
            <a:r>
              <a:rPr lang="en-US"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Plot between case identifiers and time </a:t>
            </a:r>
          </a:p>
        </p:txBody>
      </p:sp>
      <p:sp>
        <p:nvSpPr>
          <p:cNvPr id="8" name="Content Placeholder 7">
            <a:extLst>
              <a:ext uri="{FF2B5EF4-FFF2-40B4-BE49-F238E27FC236}">
                <a16:creationId xmlns:a16="http://schemas.microsoft.com/office/drawing/2014/main" id="{08CCD91E-3D86-4553-B938-4616006DE063}"/>
              </a:ext>
            </a:extLst>
          </p:cNvPr>
          <p:cNvSpPr>
            <a:spLocks noGrp="1"/>
          </p:cNvSpPr>
          <p:nvPr>
            <p:ph idx="1"/>
          </p:nvPr>
        </p:nvSpPr>
        <p:spPr>
          <a:xfrm>
            <a:off x="553277" y="5029200"/>
            <a:ext cx="4919870" cy="1682147"/>
          </a:xfrm>
        </p:spPr>
        <p:txBody>
          <a:bodyPr vert="horz" lIns="91440" tIns="45720" rIns="91440" bIns="45720" rtlCol="0" anchor="ctr">
            <a:normAutofit/>
          </a:bodyPr>
          <a:lstStyle/>
          <a:p>
            <a:pPr marL="36900" indent="0" algn="just">
              <a:buFont typeface="Wingdings 2" charset="2"/>
              <a:buNone/>
            </a:pPr>
            <a:r>
              <a:rPr lang="en-US" sz="1400" dirty="0"/>
              <a:t>The plot shows that the highest frequency activity is Registration and Triage and Assessment, which is to be expected. Also, Discuss Results and Check-out has high frequency. X-Ray, Blood test, and MRI Scan have least frequency since not all patients go through these phases. </a:t>
            </a:r>
          </a:p>
        </p:txBody>
      </p:sp>
      <p:pic>
        <p:nvPicPr>
          <p:cNvPr id="4" name="Content Placeholder 3">
            <a:extLst>
              <a:ext uri="{FF2B5EF4-FFF2-40B4-BE49-F238E27FC236}">
                <a16:creationId xmlns:a16="http://schemas.microsoft.com/office/drawing/2014/main" id="{9B97B4B4-189E-4A4B-9127-9D0046BE5BF6}"/>
              </a:ext>
            </a:extLst>
          </p:cNvPr>
          <p:cNvPicPr>
            <a:picLocks/>
          </p:cNvPicPr>
          <p:nvPr/>
        </p:nvPicPr>
        <p:blipFill>
          <a:blip r:embed="rId2"/>
          <a:stretch>
            <a:fillRect/>
          </a:stretch>
        </p:blipFill>
        <p:spPr>
          <a:xfrm>
            <a:off x="553277" y="1066410"/>
            <a:ext cx="4919870" cy="3805419"/>
          </a:xfrm>
          <a:prstGeom prst="rect">
            <a:avLst/>
          </a:prstGeom>
        </p:spPr>
      </p:pic>
      <p:sp>
        <p:nvSpPr>
          <p:cNvPr id="2" name="Rectangle 1">
            <a:extLst>
              <a:ext uri="{FF2B5EF4-FFF2-40B4-BE49-F238E27FC236}">
                <a16:creationId xmlns:a16="http://schemas.microsoft.com/office/drawing/2014/main" id="{CB9B0D59-2F32-4A40-ACC8-BAEBA9892D05}"/>
              </a:ext>
            </a:extLst>
          </p:cNvPr>
          <p:cNvSpPr/>
          <p:nvPr/>
        </p:nvSpPr>
        <p:spPr>
          <a:xfrm>
            <a:off x="912526" y="475897"/>
            <a:ext cx="4501104" cy="369332"/>
          </a:xfrm>
          <a:prstGeom prst="rect">
            <a:avLst/>
          </a:prstGeom>
        </p:spPr>
        <p:txBody>
          <a:bodyPr wrap="none">
            <a:spAutoFit/>
          </a:bodyPr>
          <a:lstStyle/>
          <a:p>
            <a:pPr algn="ctr" defTabSz="457200">
              <a:spcBef>
                <a:spcPct val="0"/>
              </a:spcBef>
              <a:spcAft>
                <a:spcPts val="600"/>
              </a:spcAft>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cs typeface="Trebuchet MS"/>
              </a:rPr>
              <a:t>Plot between activities and their frequency</a:t>
            </a:r>
          </a:p>
        </p:txBody>
      </p:sp>
      <p:pic>
        <p:nvPicPr>
          <p:cNvPr id="9" name="Picture 8">
            <a:extLst>
              <a:ext uri="{FF2B5EF4-FFF2-40B4-BE49-F238E27FC236}">
                <a16:creationId xmlns:a16="http://schemas.microsoft.com/office/drawing/2014/main" id="{D32DF4CA-813D-4B15-A9DB-DC6F74D65007}"/>
              </a:ext>
            </a:extLst>
          </p:cNvPr>
          <p:cNvPicPr/>
          <p:nvPr/>
        </p:nvPicPr>
        <p:blipFill>
          <a:blip r:embed="rId3"/>
          <a:stretch>
            <a:fillRect/>
          </a:stretch>
        </p:blipFill>
        <p:spPr>
          <a:xfrm>
            <a:off x="6718854" y="1028887"/>
            <a:ext cx="4919870" cy="3805419"/>
          </a:xfrm>
          <a:prstGeom prst="rect">
            <a:avLst/>
          </a:prstGeom>
        </p:spPr>
      </p:pic>
      <p:sp>
        <p:nvSpPr>
          <p:cNvPr id="10" name="Content Placeholder 7">
            <a:extLst>
              <a:ext uri="{FF2B5EF4-FFF2-40B4-BE49-F238E27FC236}">
                <a16:creationId xmlns:a16="http://schemas.microsoft.com/office/drawing/2014/main" id="{4C2CD078-D7F6-42D6-97D6-0A28CAA08E68}"/>
              </a:ext>
            </a:extLst>
          </p:cNvPr>
          <p:cNvSpPr txBox="1">
            <a:spLocks/>
          </p:cNvSpPr>
          <p:nvPr/>
        </p:nvSpPr>
        <p:spPr>
          <a:xfrm>
            <a:off x="6718854" y="5029200"/>
            <a:ext cx="4919869" cy="168214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sz="1400" dirty="0">
                <a:effectLst/>
              </a:rPr>
              <a:t>The plot shows that there is a considerable variation in terms of cycle time. Further, the chart suggests that there might be three distinct classes of cases: those that take no more than 1 week, those taking between 1 to 2 weeks, and a small class of cases taking longer than 2 weeks. </a:t>
            </a:r>
            <a:endParaRPr lang="en-US" sz="1400" dirty="0"/>
          </a:p>
        </p:txBody>
      </p:sp>
    </p:spTree>
    <p:extLst>
      <p:ext uri="{BB962C8B-B14F-4D97-AF65-F5344CB8AC3E}">
        <p14:creationId xmlns:p14="http://schemas.microsoft.com/office/powerpoint/2010/main" val="6807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266FC4-18B8-44FF-87FD-1A4EA428FB07}"/>
              </a:ext>
            </a:extLst>
          </p:cNvPr>
          <p:cNvSpPr/>
          <p:nvPr/>
        </p:nvSpPr>
        <p:spPr>
          <a:xfrm>
            <a:off x="6326155" y="254715"/>
            <a:ext cx="5626153" cy="811696"/>
          </a:xfrm>
          <a:prstGeom prst="rect">
            <a:avLst/>
          </a:prstGeom>
        </p:spPr>
        <p:txBody>
          <a:bodyPr vert="horz" lIns="91440" tIns="45720" rIns="91440" bIns="45720" rtlCol="0" anchor="ctr">
            <a:normAutofit/>
          </a:bodyPr>
          <a:lstStyle/>
          <a:p>
            <a:pPr algn="ctr" defTabSz="457200">
              <a:spcBef>
                <a:spcPct val="0"/>
              </a:spcBef>
              <a:spcAft>
                <a:spcPts val="600"/>
              </a:spcAft>
            </a:pPr>
            <a:r>
              <a:rPr lang="en-US"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a typeface="+mj-ea"/>
                <a:cs typeface="Trebuchet MS"/>
              </a:rPr>
              <a:t>Plot of frequent traces</a:t>
            </a:r>
          </a:p>
        </p:txBody>
      </p:sp>
      <p:sp>
        <p:nvSpPr>
          <p:cNvPr id="8" name="Content Placeholder 7">
            <a:extLst>
              <a:ext uri="{FF2B5EF4-FFF2-40B4-BE49-F238E27FC236}">
                <a16:creationId xmlns:a16="http://schemas.microsoft.com/office/drawing/2014/main" id="{08CCD91E-3D86-4553-B938-4616006DE063}"/>
              </a:ext>
            </a:extLst>
          </p:cNvPr>
          <p:cNvSpPr>
            <a:spLocks noGrp="1"/>
          </p:cNvSpPr>
          <p:nvPr>
            <p:ph idx="1"/>
          </p:nvPr>
        </p:nvSpPr>
        <p:spPr>
          <a:xfrm>
            <a:off x="553277" y="5029200"/>
            <a:ext cx="4919870" cy="1682147"/>
          </a:xfrm>
        </p:spPr>
        <p:txBody>
          <a:bodyPr vert="horz" lIns="91440" tIns="45720" rIns="91440" bIns="45720" rtlCol="0" anchor="ctr">
            <a:normAutofit fontScale="62500" lnSpcReduction="20000"/>
          </a:bodyPr>
          <a:lstStyle/>
          <a:p>
            <a:pPr marL="36900" indent="0" algn="just">
              <a:buNone/>
            </a:pPr>
            <a:r>
              <a:rPr lang="en-US" dirty="0">
                <a:effectLst/>
              </a:rPr>
              <a:t>The plot shows that Start point is always Registration whereas the End point is usually Check-out but not always. Registration and Triage and Assessment goes together in 500 cases (which is the total number of cases). Triage and Assessment goes together with Blood test in 237 times of cases, while with X-Ray in 261 times of cases. Discuss Results and Check-out goes together in 492 times of cases.</a:t>
            </a:r>
            <a:endParaRPr lang="en-US" sz="1400" dirty="0"/>
          </a:p>
        </p:txBody>
      </p:sp>
      <p:sp>
        <p:nvSpPr>
          <p:cNvPr id="2" name="Rectangle 1">
            <a:extLst>
              <a:ext uri="{FF2B5EF4-FFF2-40B4-BE49-F238E27FC236}">
                <a16:creationId xmlns:a16="http://schemas.microsoft.com/office/drawing/2014/main" id="{CB9B0D59-2F32-4A40-ACC8-BAEBA9892D05}"/>
              </a:ext>
            </a:extLst>
          </p:cNvPr>
          <p:cNvSpPr/>
          <p:nvPr/>
        </p:nvSpPr>
        <p:spPr>
          <a:xfrm>
            <a:off x="871619" y="475897"/>
            <a:ext cx="4582921" cy="369332"/>
          </a:xfrm>
          <a:prstGeom prst="rect">
            <a:avLst/>
          </a:prstGeom>
        </p:spPr>
        <p:txBody>
          <a:bodyPr wrap="none">
            <a:spAutoFit/>
          </a:bodyPr>
          <a:lstStyle/>
          <a:p>
            <a:pPr algn="ctr" defTabSz="457200">
              <a:spcBef>
                <a:spcPct val="0"/>
              </a:spcBef>
              <a:spcAft>
                <a:spcPts val="600"/>
              </a:spcAft>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cs typeface="Trebuchet MS"/>
              </a:rPr>
              <a:t>Plot between activities (Precedence Matrix)</a:t>
            </a:r>
          </a:p>
        </p:txBody>
      </p:sp>
      <p:sp>
        <p:nvSpPr>
          <p:cNvPr id="10" name="Content Placeholder 7">
            <a:extLst>
              <a:ext uri="{FF2B5EF4-FFF2-40B4-BE49-F238E27FC236}">
                <a16:creationId xmlns:a16="http://schemas.microsoft.com/office/drawing/2014/main" id="{4C2CD078-D7F6-42D6-97D6-0A28CAA08E68}"/>
              </a:ext>
            </a:extLst>
          </p:cNvPr>
          <p:cNvSpPr txBox="1">
            <a:spLocks/>
          </p:cNvSpPr>
          <p:nvPr/>
        </p:nvSpPr>
        <p:spPr>
          <a:xfrm>
            <a:off x="6718854" y="5029200"/>
            <a:ext cx="4919869" cy="168214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sz="1400" dirty="0">
                <a:effectLst/>
              </a:rPr>
              <a:t>The plot shows that the first two activity sequences cover 98.4% of the event log, meaning maximum of the cases follow these 2 paths of activities. All the remaining sequence together covers only 1.6% of the cases which means a very few proportions of the cases follow the other paths in the hospital admission. </a:t>
            </a:r>
            <a:endParaRPr lang="en-US" sz="1400" dirty="0"/>
          </a:p>
        </p:txBody>
      </p:sp>
      <p:pic>
        <p:nvPicPr>
          <p:cNvPr id="12" name="Picture 11">
            <a:extLst>
              <a:ext uri="{FF2B5EF4-FFF2-40B4-BE49-F238E27FC236}">
                <a16:creationId xmlns:a16="http://schemas.microsoft.com/office/drawing/2014/main" id="{59A54FE5-3B73-41A4-BE54-3226EF75C744}"/>
              </a:ext>
            </a:extLst>
          </p:cNvPr>
          <p:cNvPicPr/>
          <p:nvPr/>
        </p:nvPicPr>
        <p:blipFill>
          <a:blip r:embed="rId2"/>
          <a:stretch>
            <a:fillRect/>
          </a:stretch>
        </p:blipFill>
        <p:spPr>
          <a:xfrm>
            <a:off x="553276" y="1028887"/>
            <a:ext cx="4919870" cy="3805419"/>
          </a:xfrm>
          <a:prstGeom prst="rect">
            <a:avLst/>
          </a:prstGeom>
        </p:spPr>
      </p:pic>
      <p:pic>
        <p:nvPicPr>
          <p:cNvPr id="13" name="Picture 12">
            <a:extLst>
              <a:ext uri="{FF2B5EF4-FFF2-40B4-BE49-F238E27FC236}">
                <a16:creationId xmlns:a16="http://schemas.microsoft.com/office/drawing/2014/main" id="{DE6D48E3-742D-4568-81D9-DB369728B47A}"/>
              </a:ext>
            </a:extLst>
          </p:cNvPr>
          <p:cNvPicPr/>
          <p:nvPr/>
        </p:nvPicPr>
        <p:blipFill>
          <a:blip r:embed="rId3"/>
          <a:stretch>
            <a:fillRect/>
          </a:stretch>
        </p:blipFill>
        <p:spPr>
          <a:xfrm>
            <a:off x="6718853" y="1028886"/>
            <a:ext cx="4919870" cy="3805419"/>
          </a:xfrm>
          <a:prstGeom prst="rect">
            <a:avLst/>
          </a:prstGeom>
        </p:spPr>
      </p:pic>
    </p:spTree>
    <p:extLst>
      <p:ext uri="{BB962C8B-B14F-4D97-AF65-F5344CB8AC3E}">
        <p14:creationId xmlns:p14="http://schemas.microsoft.com/office/powerpoint/2010/main" val="2273222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2267</Words>
  <Application>Microsoft Office PowerPoint</Application>
  <PresentationFormat>Widescreen</PresentationFormat>
  <Paragraphs>212</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Nova</vt:lpstr>
      <vt:lpstr>Arial Nova Light</vt:lpstr>
      <vt:lpstr>Calibri</vt:lpstr>
      <vt:lpstr>Franklin Gothic Book</vt:lpstr>
      <vt:lpstr>Times New Roman</vt:lpstr>
      <vt:lpstr>Wingdings 2</vt:lpstr>
      <vt:lpstr>SlateVTI</vt:lpstr>
      <vt:lpstr>PowerPoint Presentation</vt:lpstr>
      <vt:lpstr>Purpose and Goals</vt:lpstr>
      <vt:lpstr>Concepts of Process Mining</vt:lpstr>
      <vt:lpstr>Method of Process Mining</vt:lpstr>
      <vt:lpstr>bupaR</vt:lpstr>
      <vt:lpstr>Data Summary</vt:lpstr>
      <vt:lpstr>Explanatory Data Analysis</vt:lpstr>
      <vt:lpstr>PowerPoint Presentation</vt:lpstr>
      <vt:lpstr>PowerPoint Presentation</vt:lpstr>
      <vt:lpstr>PowerPoint Presentation</vt:lpstr>
      <vt:lpstr>Process Model</vt:lpstr>
      <vt:lpstr>Other Tools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2020-04-13T23:08:38Z</dcterms:created>
  <dcterms:modified xsi:type="dcterms:W3CDTF">2020-04-22T02:02:04Z</dcterms:modified>
</cp:coreProperties>
</file>