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31"/>
  </p:notesMasterIdLst>
  <p:sldIdLst>
    <p:sldId id="314" r:id="rId2"/>
    <p:sldId id="256" r:id="rId3"/>
    <p:sldId id="315" r:id="rId4"/>
    <p:sldId id="290" r:id="rId5"/>
    <p:sldId id="302" r:id="rId6"/>
    <p:sldId id="291" r:id="rId7"/>
    <p:sldId id="303" r:id="rId8"/>
    <p:sldId id="292" r:id="rId9"/>
    <p:sldId id="304" r:id="rId10"/>
    <p:sldId id="293" r:id="rId11"/>
    <p:sldId id="305" r:id="rId12"/>
    <p:sldId id="294" r:id="rId13"/>
    <p:sldId id="306" r:id="rId14"/>
    <p:sldId id="295" r:id="rId15"/>
    <p:sldId id="307" r:id="rId16"/>
    <p:sldId id="296" r:id="rId17"/>
    <p:sldId id="308" r:id="rId18"/>
    <p:sldId id="297" r:id="rId19"/>
    <p:sldId id="309" r:id="rId20"/>
    <p:sldId id="298" r:id="rId21"/>
    <p:sldId id="310" r:id="rId22"/>
    <p:sldId id="299" r:id="rId23"/>
    <p:sldId id="318" r:id="rId24"/>
    <p:sldId id="311" r:id="rId25"/>
    <p:sldId id="316" r:id="rId26"/>
    <p:sldId id="317" r:id="rId27"/>
    <p:sldId id="300" r:id="rId28"/>
    <p:sldId id="261" r:id="rId29"/>
    <p:sldId id="312"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35E5CC16-BCF3-42B7-9CF3-D2EB70FF6223}">
  <a:tblStyle styleId="{35E5CC16-BCF3-42B7-9CF3-D2EB70FF622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57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3"/>
        </a:solidFill>
        <a:effectLst/>
      </p:bgPr>
    </p:bg>
    <p:spTree>
      <p:nvGrpSpPr>
        <p:cNvPr id="1" name="Shape 1044"/>
        <p:cNvGrpSpPr/>
        <p:nvPr/>
      </p:nvGrpSpPr>
      <p:grpSpPr>
        <a:xfrm>
          <a:off x="0" y="0"/>
          <a:ext cx="0" cy="0"/>
          <a:chOff x="0" y="0"/>
          <a:chExt cx="0" cy="0"/>
        </a:xfrm>
      </p:grpSpPr>
      <p:sp>
        <p:nvSpPr>
          <p:cNvPr id="1045" name="Google Shape;1045;p4"/>
          <p:cNvSpPr txBox="1">
            <a:spLocks noGrp="1"/>
          </p:cNvSpPr>
          <p:nvPr>
            <p:ph type="body" idx="1"/>
          </p:nvPr>
        </p:nvSpPr>
        <p:spPr>
          <a:xfrm>
            <a:off x="1278575" y="739550"/>
            <a:ext cx="4281000" cy="36924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chemeClr val="lt1"/>
              </a:buClr>
              <a:buSzPts val="3000"/>
              <a:buChar char="▪"/>
              <a:defRPr sz="3000" i="1">
                <a:solidFill>
                  <a:schemeClr val="lt1"/>
                </a:solidFill>
              </a:defRPr>
            </a:lvl1pPr>
            <a:lvl2pPr marL="914400" lvl="1" indent="-419100" rtl="0">
              <a:spcBef>
                <a:spcPts val="0"/>
              </a:spcBef>
              <a:spcAft>
                <a:spcPts val="0"/>
              </a:spcAft>
              <a:buClr>
                <a:schemeClr val="lt1"/>
              </a:buClr>
              <a:buSzPts val="3000"/>
              <a:buChar char="▫"/>
              <a:defRPr sz="3000" i="1">
                <a:solidFill>
                  <a:schemeClr val="lt1"/>
                </a:solidFill>
              </a:defRPr>
            </a:lvl2pPr>
            <a:lvl3pPr marL="1371600" lvl="2" indent="-419100" rtl="0">
              <a:spcBef>
                <a:spcPts val="0"/>
              </a:spcBef>
              <a:spcAft>
                <a:spcPts val="0"/>
              </a:spcAft>
              <a:buClr>
                <a:schemeClr val="lt1"/>
              </a:buClr>
              <a:buSzPts val="3000"/>
              <a:buChar char="▫"/>
              <a:defRPr sz="3000" i="1">
                <a:solidFill>
                  <a:schemeClr val="lt1"/>
                </a:solidFill>
              </a:defRPr>
            </a:lvl3pPr>
            <a:lvl4pPr marL="1828800" lvl="3" indent="-419100" rtl="0">
              <a:spcBef>
                <a:spcPts val="0"/>
              </a:spcBef>
              <a:spcAft>
                <a:spcPts val="0"/>
              </a:spcAft>
              <a:buClr>
                <a:schemeClr val="lt1"/>
              </a:buClr>
              <a:buSzPts val="3000"/>
              <a:buChar char="▫"/>
              <a:defRPr sz="3000" i="1">
                <a:solidFill>
                  <a:schemeClr val="lt1"/>
                </a:solidFill>
              </a:defRPr>
            </a:lvl4pPr>
            <a:lvl5pPr marL="2286000" lvl="4" indent="-419100" rtl="0">
              <a:spcBef>
                <a:spcPts val="0"/>
              </a:spcBef>
              <a:spcAft>
                <a:spcPts val="0"/>
              </a:spcAft>
              <a:buClr>
                <a:schemeClr val="lt1"/>
              </a:buClr>
              <a:buSzPts val="3000"/>
              <a:buChar char="▫"/>
              <a:defRPr sz="3000" i="1">
                <a:solidFill>
                  <a:schemeClr val="lt1"/>
                </a:solidFill>
              </a:defRPr>
            </a:lvl5pPr>
            <a:lvl6pPr marL="2743200" lvl="5" indent="-419100" rtl="0">
              <a:spcBef>
                <a:spcPts val="0"/>
              </a:spcBef>
              <a:spcAft>
                <a:spcPts val="0"/>
              </a:spcAft>
              <a:buClr>
                <a:schemeClr val="lt1"/>
              </a:buClr>
              <a:buSzPts val="3000"/>
              <a:buChar char="▫"/>
              <a:defRPr sz="3000" i="1">
                <a:solidFill>
                  <a:schemeClr val="lt1"/>
                </a:solidFill>
              </a:defRPr>
            </a:lvl6pPr>
            <a:lvl7pPr marL="3200400" lvl="6" indent="-419100" rtl="0">
              <a:spcBef>
                <a:spcPts val="0"/>
              </a:spcBef>
              <a:spcAft>
                <a:spcPts val="0"/>
              </a:spcAft>
              <a:buClr>
                <a:schemeClr val="lt1"/>
              </a:buClr>
              <a:buSzPts val="3000"/>
              <a:buChar char="●"/>
              <a:defRPr sz="3000" i="1">
                <a:solidFill>
                  <a:schemeClr val="lt1"/>
                </a:solidFill>
              </a:defRPr>
            </a:lvl7pPr>
            <a:lvl8pPr marL="3657600" lvl="7" indent="-419100" rtl="0">
              <a:spcBef>
                <a:spcPts val="0"/>
              </a:spcBef>
              <a:spcAft>
                <a:spcPts val="0"/>
              </a:spcAft>
              <a:buClr>
                <a:schemeClr val="lt1"/>
              </a:buClr>
              <a:buSzPts val="3000"/>
              <a:buChar char="○"/>
              <a:defRPr sz="3000" i="1">
                <a:solidFill>
                  <a:schemeClr val="lt1"/>
                </a:solidFill>
              </a:defRPr>
            </a:lvl8pPr>
            <a:lvl9pPr marL="4114800" lvl="8" indent="-419100">
              <a:spcBef>
                <a:spcPts val="0"/>
              </a:spcBef>
              <a:spcAft>
                <a:spcPts val="0"/>
              </a:spcAft>
              <a:buClr>
                <a:schemeClr val="lt1"/>
              </a:buClr>
              <a:buSzPts val="3000"/>
              <a:buChar char="■"/>
              <a:defRPr sz="3000" i="1">
                <a:solidFill>
                  <a:schemeClr val="lt1"/>
                </a:solidFill>
              </a:defRPr>
            </a:lvl9pPr>
          </a:lstStyle>
          <a:p>
            <a:endParaRPr/>
          </a:p>
        </p:txBody>
      </p:sp>
      <p:sp>
        <p:nvSpPr>
          <p:cNvPr id="1046" name="Google Shape;1046;p4"/>
          <p:cNvSpPr txBox="1"/>
          <p:nvPr/>
        </p:nvSpPr>
        <p:spPr>
          <a:xfrm>
            <a:off x="659925" y="414075"/>
            <a:ext cx="752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chemeClr val="accent1"/>
                </a:solidFill>
                <a:latin typeface="Dosis"/>
                <a:ea typeface="Dosis"/>
                <a:cs typeface="Dosis"/>
                <a:sym typeface="Dosis"/>
              </a:rPr>
              <a:t>“</a:t>
            </a:r>
            <a:endParaRPr sz="12000">
              <a:solidFill>
                <a:schemeClr val="accent1"/>
              </a:solidFill>
              <a:latin typeface="Dosis"/>
              <a:ea typeface="Dosis"/>
              <a:cs typeface="Dosis"/>
              <a:sym typeface="Dosis"/>
            </a:endParaRPr>
          </a:p>
        </p:txBody>
      </p:sp>
      <p:sp>
        <p:nvSpPr>
          <p:cNvPr id="1047" name="Google Shape;1047;p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grpSp>
        <p:nvGrpSpPr>
          <p:cNvPr id="1048" name="Google Shape;1048;p4"/>
          <p:cNvGrpSpPr/>
          <p:nvPr/>
        </p:nvGrpSpPr>
        <p:grpSpPr>
          <a:xfrm rot="10800000">
            <a:off x="8705367" y="28698"/>
            <a:ext cx="410132" cy="5086302"/>
            <a:chOff x="836200" y="238125"/>
            <a:chExt cx="422425" cy="5238750"/>
          </a:xfrm>
        </p:grpSpPr>
        <p:sp>
          <p:nvSpPr>
            <p:cNvPr id="1049" name="Google Shape;1049;p4"/>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4"/>
          <p:cNvGrpSpPr/>
          <p:nvPr/>
        </p:nvGrpSpPr>
        <p:grpSpPr>
          <a:xfrm rot="10800000">
            <a:off x="6659535" y="28698"/>
            <a:ext cx="2309844" cy="5086302"/>
            <a:chOff x="986700" y="238125"/>
            <a:chExt cx="2379075" cy="5238750"/>
          </a:xfrm>
        </p:grpSpPr>
        <p:sp>
          <p:nvSpPr>
            <p:cNvPr id="1130" name="Google Shape;1130;p4"/>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 name="Google Shape;1249;p4"/>
          <p:cNvGrpSpPr/>
          <p:nvPr/>
        </p:nvGrpSpPr>
        <p:grpSpPr>
          <a:xfrm rot="10800000">
            <a:off x="6367294" y="28698"/>
            <a:ext cx="2017554" cy="5086302"/>
            <a:chOff x="1588750" y="238125"/>
            <a:chExt cx="2078025" cy="5238750"/>
          </a:xfrm>
        </p:grpSpPr>
        <p:sp>
          <p:nvSpPr>
            <p:cNvPr id="1250" name="Google Shape;1250;p4"/>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9" name="Google Shape;1459;p4"/>
          <p:cNvGrpSpPr/>
          <p:nvPr/>
        </p:nvGrpSpPr>
        <p:grpSpPr>
          <a:xfrm rot="10800000">
            <a:off x="6367294" y="28698"/>
            <a:ext cx="2309820" cy="5086302"/>
            <a:chOff x="1287725" y="238125"/>
            <a:chExt cx="2379050" cy="5238750"/>
          </a:xfrm>
        </p:grpSpPr>
        <p:sp>
          <p:nvSpPr>
            <p:cNvPr id="1460" name="Google Shape;1460;p4"/>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Google Shape;1565;p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0" name="Google Shape;1840;p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chemeClr val="dk2"/>
                </a:solidFill>
                <a:latin typeface="Dosis ExtraLight"/>
                <a:ea typeface="Dosis ExtraLight"/>
                <a:cs typeface="Dosis ExtraLight"/>
                <a:sym typeface="Dosis ExtraLight"/>
              </a:defRPr>
            </a:lvl1pPr>
            <a:lvl2pPr lvl="1">
              <a:buNone/>
              <a:defRPr sz="1200">
                <a:solidFill>
                  <a:schemeClr val="dk2"/>
                </a:solidFill>
                <a:latin typeface="Dosis ExtraLight"/>
                <a:ea typeface="Dosis ExtraLight"/>
                <a:cs typeface="Dosis ExtraLight"/>
                <a:sym typeface="Dosis ExtraLight"/>
              </a:defRPr>
            </a:lvl2pPr>
            <a:lvl3pPr lvl="2">
              <a:buNone/>
              <a:defRPr sz="1200">
                <a:solidFill>
                  <a:schemeClr val="dk2"/>
                </a:solidFill>
                <a:latin typeface="Dosis ExtraLight"/>
                <a:ea typeface="Dosis ExtraLight"/>
                <a:cs typeface="Dosis ExtraLight"/>
                <a:sym typeface="Dosis ExtraLight"/>
              </a:defRPr>
            </a:lvl3pPr>
            <a:lvl4pPr lvl="3">
              <a:buNone/>
              <a:defRPr sz="1200">
                <a:solidFill>
                  <a:schemeClr val="dk2"/>
                </a:solidFill>
                <a:latin typeface="Dosis ExtraLight"/>
                <a:ea typeface="Dosis ExtraLight"/>
                <a:cs typeface="Dosis ExtraLight"/>
                <a:sym typeface="Dosis ExtraLight"/>
              </a:defRPr>
            </a:lvl4pPr>
            <a:lvl5pPr lvl="4">
              <a:buNone/>
              <a:defRPr sz="1200">
                <a:solidFill>
                  <a:schemeClr val="dk2"/>
                </a:solidFill>
                <a:latin typeface="Dosis ExtraLight"/>
                <a:ea typeface="Dosis ExtraLight"/>
                <a:cs typeface="Dosis ExtraLight"/>
                <a:sym typeface="Dosis ExtraLight"/>
              </a:defRPr>
            </a:lvl5pPr>
            <a:lvl6pPr lvl="5">
              <a:buNone/>
              <a:defRPr sz="1200">
                <a:solidFill>
                  <a:schemeClr val="dk2"/>
                </a:solidFill>
                <a:latin typeface="Dosis ExtraLight"/>
                <a:ea typeface="Dosis ExtraLight"/>
                <a:cs typeface="Dosis ExtraLight"/>
                <a:sym typeface="Dosis ExtraLight"/>
              </a:defRPr>
            </a:lvl6pPr>
            <a:lvl7pPr lvl="6">
              <a:buNone/>
              <a:defRPr sz="1200">
                <a:solidFill>
                  <a:schemeClr val="dk2"/>
                </a:solidFill>
                <a:latin typeface="Dosis ExtraLight"/>
                <a:ea typeface="Dosis ExtraLight"/>
                <a:cs typeface="Dosis ExtraLight"/>
                <a:sym typeface="Dosis ExtraLight"/>
              </a:defRPr>
            </a:lvl7pPr>
            <a:lvl8pPr lvl="7">
              <a:buNone/>
              <a:defRPr sz="1200">
                <a:solidFill>
                  <a:schemeClr val="dk2"/>
                </a:solidFill>
                <a:latin typeface="Dosis ExtraLight"/>
                <a:ea typeface="Dosis ExtraLight"/>
                <a:cs typeface="Dosis ExtraLight"/>
                <a:sym typeface="Dosis ExtraLight"/>
              </a:defRPr>
            </a:lvl8pPr>
            <a:lvl9pPr lvl="8">
              <a:buNone/>
              <a:defRPr sz="1200">
                <a:solidFill>
                  <a:schemeClr val="dk2"/>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35;p13"/>
          <p:cNvSpPr txBox="1">
            <a:spLocks/>
          </p:cNvSpPr>
          <p:nvPr/>
        </p:nvSpPr>
        <p:spPr>
          <a:xfrm>
            <a:off x="0" y="4515966"/>
            <a:ext cx="3347864" cy="627534"/>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smtClean="0">
                <a:ln>
                  <a:noFill/>
                </a:ln>
                <a:solidFill>
                  <a:schemeClr val="bg2">
                    <a:lumMod val="40000"/>
                    <a:lumOff val="60000"/>
                  </a:schemeClr>
                </a:solidFill>
                <a:effectLst/>
                <a:uLnTx/>
                <a:uFillTx/>
                <a:latin typeface="Times New Roman" pitchFamily="18" charset="0"/>
                <a:ea typeface="Arial"/>
                <a:cs typeface="Times New Roman" pitchFamily="18" charset="0"/>
                <a:sym typeface="Arial"/>
              </a:rPr>
              <a:t>By :-Ayush Agrawal</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smtClean="0">
                <a:solidFill>
                  <a:schemeClr val="bg2">
                    <a:lumMod val="40000"/>
                    <a:lumOff val="60000"/>
                  </a:schemeClr>
                </a:solidFill>
                <a:latin typeface="Times New Roman" pitchFamily="18" charset="0"/>
                <a:cs typeface="Times New Roman" pitchFamily="18" charset="0"/>
              </a:rPr>
              <a:t>        </a:t>
            </a:r>
            <a:r>
              <a:rPr kumimoji="0" lang="en-US" sz="1600" b="0" i="0" u="none" strike="noStrike" kern="0" cap="none" spc="0" normalizeH="0" baseline="0" noProof="0" dirty="0" smtClean="0">
                <a:ln>
                  <a:noFill/>
                </a:ln>
                <a:solidFill>
                  <a:schemeClr val="bg2">
                    <a:lumMod val="40000"/>
                    <a:lumOff val="60000"/>
                  </a:schemeClr>
                </a:solidFill>
                <a:effectLst/>
                <a:uLnTx/>
                <a:uFillTx/>
                <a:latin typeface="Times New Roman" pitchFamily="18" charset="0"/>
                <a:ea typeface="Arial"/>
                <a:cs typeface="Times New Roman" pitchFamily="18" charset="0"/>
                <a:sym typeface="Arial"/>
              </a:rPr>
              <a:t>2018A8PS0568G</a:t>
            </a:r>
            <a:endParaRPr kumimoji="0" lang="en-US" sz="1600" b="0" i="0" u="none" strike="noStrike" kern="0" cap="none" spc="0" normalizeH="0" baseline="0" noProof="0" dirty="0">
              <a:ln>
                <a:noFill/>
              </a:ln>
              <a:solidFill>
                <a:schemeClr val="bg2">
                  <a:lumMod val="40000"/>
                  <a:lumOff val="60000"/>
                </a:schemeClr>
              </a:solidFill>
              <a:effectLst/>
              <a:uLnTx/>
              <a:uFillTx/>
              <a:latin typeface="Times New Roman" pitchFamily="18" charset="0"/>
              <a:ea typeface="Arial"/>
              <a:cs typeface="Times New Roman" pitchFamily="18" charset="0"/>
              <a:sym typeface="Arial"/>
            </a:endParaRPr>
          </a:p>
        </p:txBody>
      </p:sp>
      <p:sp>
        <p:nvSpPr>
          <p:cNvPr id="6" name="Rectangle 5"/>
          <p:cNvSpPr/>
          <p:nvPr/>
        </p:nvSpPr>
        <p:spPr>
          <a:xfrm>
            <a:off x="1259632" y="843558"/>
            <a:ext cx="5339923" cy="2585323"/>
          </a:xfrm>
          <a:prstGeom prst="rect">
            <a:avLst/>
          </a:prstGeom>
        </p:spPr>
        <p:txBody>
          <a:bodyPr wrap="none">
            <a:spAutoFit/>
          </a:bodyPr>
          <a:lstStyle/>
          <a:p>
            <a:r>
              <a:rPr lang="en-IN" sz="5400" i="1" dirty="0" smtClean="0">
                <a:solidFill>
                  <a:schemeClr val="tx1">
                    <a:lumMod val="25000"/>
                    <a:lumOff val="75000"/>
                  </a:schemeClr>
                </a:solidFill>
                <a:latin typeface="Times New Roman" pitchFamily="18" charset="0"/>
                <a:cs typeface="Times New Roman" pitchFamily="18" charset="0"/>
              </a:rPr>
              <a:t>Substation</a:t>
            </a:r>
          </a:p>
          <a:p>
            <a:r>
              <a:rPr lang="en-IN" sz="5400" i="1" dirty="0" smtClean="0">
                <a:solidFill>
                  <a:schemeClr val="tx1">
                    <a:lumMod val="25000"/>
                    <a:lumOff val="75000"/>
                  </a:schemeClr>
                </a:solidFill>
                <a:latin typeface="Times New Roman" pitchFamily="18" charset="0"/>
                <a:cs typeface="Times New Roman" pitchFamily="18" charset="0"/>
              </a:rPr>
              <a:t>		Automation</a:t>
            </a:r>
          </a:p>
          <a:p>
            <a:r>
              <a:rPr lang="en-IN" sz="5400" i="1" dirty="0" smtClean="0">
                <a:solidFill>
                  <a:schemeClr val="tx1">
                    <a:lumMod val="25000"/>
                    <a:lumOff val="75000"/>
                  </a:schemeClr>
                </a:solidFill>
                <a:latin typeface="Times New Roman" pitchFamily="18" charset="0"/>
                <a:cs typeface="Times New Roman" pitchFamily="18" charset="0"/>
              </a:rPr>
              <a:t>System</a:t>
            </a:r>
            <a:endParaRPr lang="en-US" sz="5400" i="1" dirty="0">
              <a:solidFill>
                <a:schemeClr val="tx1">
                  <a:lumMod val="25000"/>
                  <a:lumOff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836;p13"/>
          <p:cNvSpPr txBox="1">
            <a:spLocks noGrp="1"/>
          </p:cNvSpPr>
          <p:nvPr>
            <p:ph type="ctrTitle"/>
          </p:nvPr>
        </p:nvSpPr>
        <p:spPr>
          <a:xfrm>
            <a:off x="2339752" y="1923678"/>
            <a:ext cx="539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smtClean="0">
                <a:latin typeface="Times New Roman" pitchFamily="18" charset="0"/>
                <a:cs typeface="Times New Roman" pitchFamily="18" charset="0"/>
              </a:rPr>
              <a:t>PLCs</a:t>
            </a:r>
            <a:endParaRPr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a:spLocks noGrp="1"/>
          </p:cNvSpPr>
          <p:nvPr>
            <p:ph type="body" idx="1"/>
          </p:nvPr>
        </p:nvSpPr>
        <p:spPr>
          <a:xfrm>
            <a:off x="683568" y="1203598"/>
            <a:ext cx="7200800" cy="2880320"/>
          </a:xfrm>
        </p:spPr>
        <p:txBody>
          <a:bodyPr/>
          <a:lstStyle/>
          <a:p>
            <a:pPr>
              <a:buClr>
                <a:schemeClr val="tx1">
                  <a:lumMod val="75000"/>
                  <a:lumOff val="25000"/>
                </a:schemeClr>
              </a:buClr>
              <a:buFont typeface="Wingdings" pitchFamily="2" charset="2"/>
              <a:buChar char="v"/>
            </a:pPr>
            <a:r>
              <a:rPr lang="en-US" sz="2000" dirty="0" smtClean="0">
                <a:solidFill>
                  <a:schemeClr val="tx1">
                    <a:lumMod val="75000"/>
                    <a:lumOff val="25000"/>
                  </a:schemeClr>
                </a:solidFill>
                <a:latin typeface="Times New Roman" pitchFamily="18" charset="0"/>
                <a:cs typeface="Times New Roman" pitchFamily="18" charset="0"/>
              </a:rPr>
              <a:t>A programmable logic controller (PLC) is an industrial digital computer which has been ruggedized and adapted for the control of manufacturing processes, such as assembly lines, or robotic devices, or any activity that requires high reliability, ease of programming and process fault diagnosis.</a:t>
            </a:r>
          </a:p>
          <a:p>
            <a:pPr>
              <a:buClr>
                <a:schemeClr val="tx1">
                  <a:lumMod val="75000"/>
                  <a:lumOff val="25000"/>
                </a:schemeClr>
              </a:buClr>
              <a:buFont typeface="Wingdings" pitchFamily="2" charset="2"/>
              <a:buChar char="v"/>
            </a:pPr>
            <a:r>
              <a:rPr lang="en-IN" sz="2000" dirty="0" smtClean="0">
                <a:solidFill>
                  <a:schemeClr val="tx1">
                    <a:lumMod val="75000"/>
                    <a:lumOff val="25000"/>
                  </a:schemeClr>
                </a:solidFill>
                <a:latin typeface="Times New Roman" pitchFamily="18" charset="0"/>
                <a:cs typeface="Times New Roman" pitchFamily="18" charset="0"/>
              </a:rPr>
              <a:t>One side of PLC is connected to sensors which act as inputs.</a:t>
            </a:r>
          </a:p>
          <a:p>
            <a:pPr>
              <a:buClr>
                <a:schemeClr val="tx1">
                  <a:lumMod val="75000"/>
                  <a:lumOff val="25000"/>
                </a:schemeClr>
              </a:buClr>
              <a:buFont typeface="Wingdings" pitchFamily="2" charset="2"/>
              <a:buChar char="v"/>
            </a:pPr>
            <a:r>
              <a:rPr lang="en-IN" sz="2000" dirty="0" smtClean="0">
                <a:solidFill>
                  <a:schemeClr val="tx1">
                    <a:lumMod val="75000"/>
                    <a:lumOff val="25000"/>
                  </a:schemeClr>
                </a:solidFill>
                <a:latin typeface="Times New Roman" pitchFamily="18" charset="0"/>
                <a:cs typeface="Times New Roman" pitchFamily="18" charset="0"/>
              </a:rPr>
              <a:t>CPU of a PLC processes data and takes required action using actuators.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836;p13"/>
          <p:cNvSpPr txBox="1">
            <a:spLocks noGrp="1"/>
          </p:cNvSpPr>
          <p:nvPr>
            <p:ph type="ctrTitle"/>
          </p:nvPr>
        </p:nvSpPr>
        <p:spPr>
          <a:xfrm>
            <a:off x="1979712" y="1851670"/>
            <a:ext cx="539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smtClean="0">
                <a:latin typeface="Times New Roman" pitchFamily="18" charset="0"/>
                <a:cs typeface="Times New Roman" pitchFamily="18" charset="0"/>
              </a:rPr>
              <a:t>SCADA</a:t>
            </a:r>
            <a:endParaRPr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a:spLocks noGrp="1"/>
          </p:cNvSpPr>
          <p:nvPr>
            <p:ph type="body" idx="1"/>
          </p:nvPr>
        </p:nvSpPr>
        <p:spPr>
          <a:xfrm>
            <a:off x="683568" y="1131590"/>
            <a:ext cx="6761100" cy="2880320"/>
          </a:xfrm>
        </p:spPr>
        <p:txBody>
          <a:bodyPr/>
          <a:lstStyle/>
          <a:p>
            <a:pPr>
              <a:buClr>
                <a:schemeClr val="tx1">
                  <a:lumMod val="75000"/>
                  <a:lumOff val="25000"/>
                </a:schemeClr>
              </a:buClr>
              <a:buFont typeface="Wingdings" pitchFamily="2" charset="2"/>
              <a:buChar char="v"/>
            </a:pPr>
            <a:r>
              <a:rPr lang="en-US" sz="2000" dirty="0" smtClean="0">
                <a:solidFill>
                  <a:schemeClr val="tx1">
                    <a:lumMod val="75000"/>
                    <a:lumOff val="25000"/>
                  </a:schemeClr>
                </a:solidFill>
                <a:latin typeface="Times New Roman" pitchFamily="18" charset="0"/>
                <a:cs typeface="Times New Roman" pitchFamily="18" charset="0"/>
              </a:rPr>
              <a:t>SCADA is an acronym for </a:t>
            </a:r>
            <a:r>
              <a:rPr lang="en-US" sz="2000" i="1" dirty="0" smtClean="0">
                <a:solidFill>
                  <a:schemeClr val="tx1">
                    <a:lumMod val="75000"/>
                    <a:lumOff val="25000"/>
                  </a:schemeClr>
                </a:solidFill>
                <a:latin typeface="Times New Roman" pitchFamily="18" charset="0"/>
                <a:cs typeface="Times New Roman" pitchFamily="18" charset="0"/>
              </a:rPr>
              <a:t>supervisory control and data acquisition</a:t>
            </a:r>
            <a:r>
              <a:rPr lang="en-US" sz="2000" dirty="0" smtClean="0">
                <a:solidFill>
                  <a:schemeClr val="tx1">
                    <a:lumMod val="75000"/>
                    <a:lumOff val="25000"/>
                  </a:schemeClr>
                </a:solidFill>
                <a:latin typeface="Times New Roman" pitchFamily="18" charset="0"/>
                <a:cs typeface="Times New Roman" pitchFamily="18" charset="0"/>
              </a:rPr>
              <a:t>.</a:t>
            </a:r>
          </a:p>
          <a:p>
            <a:pPr>
              <a:buClr>
                <a:schemeClr val="tx1">
                  <a:lumMod val="75000"/>
                  <a:lumOff val="25000"/>
                </a:schemeClr>
              </a:buClr>
              <a:buFont typeface="Wingdings" pitchFamily="2" charset="2"/>
              <a:buChar char="v"/>
            </a:pPr>
            <a:r>
              <a:rPr lang="en-US" sz="2000" dirty="0" smtClean="0">
                <a:solidFill>
                  <a:schemeClr val="tx1">
                    <a:lumMod val="75000"/>
                    <a:lumOff val="25000"/>
                  </a:schemeClr>
                </a:solidFill>
                <a:latin typeface="Times New Roman" pitchFamily="18" charset="0"/>
                <a:cs typeface="Times New Roman" pitchFamily="18" charset="0"/>
              </a:rPr>
              <a:t>It is a computer system for gathering and analyzing real time data.</a:t>
            </a:r>
          </a:p>
          <a:p>
            <a:pPr>
              <a:buClr>
                <a:schemeClr val="tx1">
                  <a:lumMod val="75000"/>
                  <a:lumOff val="25000"/>
                </a:schemeClr>
              </a:buClr>
              <a:buFont typeface="Wingdings" pitchFamily="2" charset="2"/>
              <a:buChar char="v"/>
            </a:pPr>
            <a:r>
              <a:rPr lang="en-US" sz="2000" dirty="0" smtClean="0">
                <a:solidFill>
                  <a:schemeClr val="tx1">
                    <a:lumMod val="75000"/>
                    <a:lumOff val="25000"/>
                  </a:schemeClr>
                </a:solidFill>
                <a:latin typeface="Times New Roman" pitchFamily="18" charset="0"/>
                <a:cs typeface="Times New Roman" pitchFamily="18" charset="0"/>
              </a:rPr>
              <a:t> SCADA systems are used to monitor and control a plant or equipment in industries such as telecommunications, water and waste control, energy, oil and gas refining and transportation.</a:t>
            </a:r>
          </a:p>
          <a:p>
            <a:pPr lvl="0">
              <a:buClr>
                <a:schemeClr val="tx1">
                  <a:lumMod val="75000"/>
                  <a:lumOff val="25000"/>
                </a:schemeClr>
              </a:buClr>
              <a:buFont typeface="Wingdings" pitchFamily="2" charset="2"/>
              <a:buChar char="v"/>
            </a:pPr>
            <a:endParaRPr lang="en-IN" sz="2000" dirty="0" smtClean="0">
              <a:solidFill>
                <a:schemeClr val="tx1">
                  <a:lumMod val="75000"/>
                  <a:lumOff val="2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836;p13"/>
          <p:cNvSpPr txBox="1">
            <a:spLocks/>
          </p:cNvSpPr>
          <p:nvPr/>
        </p:nvSpPr>
        <p:spPr>
          <a:xfrm>
            <a:off x="1115616" y="1995686"/>
            <a:ext cx="5396700" cy="1159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accent2"/>
              </a:buClr>
              <a:buSzPts val="6000"/>
              <a:buFont typeface="Dosis ExtraLight"/>
              <a:buNone/>
              <a:tabLst/>
              <a:defRPr/>
            </a:pPr>
            <a:r>
              <a:rPr kumimoji="0" lang="en-IN" sz="5400" b="0" i="0" u="none" strike="noStrike" kern="0" cap="none" spc="0" normalizeH="0" baseline="0" noProof="0" dirty="0" smtClean="0">
                <a:ln>
                  <a:noFill/>
                </a:ln>
                <a:solidFill>
                  <a:schemeClr val="accent2"/>
                </a:solidFill>
                <a:effectLst/>
                <a:uLnTx/>
                <a:uFillTx/>
                <a:latin typeface="Times New Roman" pitchFamily="18" charset="0"/>
                <a:ea typeface="Dosis ExtraLight"/>
                <a:cs typeface="Times New Roman" pitchFamily="18" charset="0"/>
                <a:sym typeface="Dosis ExtraLight"/>
              </a:rPr>
              <a:t>Softwares</a:t>
            </a:r>
            <a:r>
              <a:rPr kumimoji="0" lang="en-IN" sz="5400" b="0" i="0" u="none" strike="noStrike" kern="0" cap="none" spc="0" normalizeH="0" noProof="0" dirty="0" smtClean="0">
                <a:ln>
                  <a:noFill/>
                </a:ln>
                <a:solidFill>
                  <a:schemeClr val="accent2"/>
                </a:solidFill>
                <a:effectLst/>
                <a:uLnTx/>
                <a:uFillTx/>
                <a:latin typeface="Times New Roman" pitchFamily="18" charset="0"/>
                <a:ea typeface="Dosis ExtraLight"/>
                <a:cs typeface="Times New Roman" pitchFamily="18" charset="0"/>
                <a:sym typeface="Dosis ExtraLight"/>
              </a:rPr>
              <a:t> Used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a:spLocks noGrp="1"/>
          </p:cNvSpPr>
          <p:nvPr>
            <p:ph type="body" idx="1"/>
          </p:nvPr>
        </p:nvSpPr>
        <p:spPr>
          <a:xfrm>
            <a:off x="683568" y="483518"/>
            <a:ext cx="6761100" cy="1512168"/>
          </a:xfrm>
        </p:spPr>
        <p:txBody>
          <a:bodyPr/>
          <a:lstStyle/>
          <a:p>
            <a:pPr lvl="0">
              <a:buClr>
                <a:schemeClr val="tx1">
                  <a:lumMod val="75000"/>
                  <a:lumOff val="25000"/>
                </a:schemeClr>
              </a:buClr>
              <a:buFont typeface="Wingdings" pitchFamily="2" charset="2"/>
              <a:buChar char="v"/>
            </a:pPr>
            <a:r>
              <a:rPr lang="en-US" sz="2000" dirty="0" smtClean="0">
                <a:solidFill>
                  <a:schemeClr val="tx1">
                    <a:lumMod val="75000"/>
                    <a:lumOff val="25000"/>
                  </a:schemeClr>
                </a:solidFill>
                <a:latin typeface="Times New Roman" pitchFamily="18" charset="0"/>
                <a:cs typeface="Times New Roman" pitchFamily="18" charset="0"/>
              </a:rPr>
              <a:t>WPLSoft</a:t>
            </a:r>
          </a:p>
          <a:p>
            <a:pPr lvl="1">
              <a:buClr>
                <a:schemeClr val="tx1">
                  <a:lumMod val="75000"/>
                  <a:lumOff val="25000"/>
                </a:schemeClr>
              </a:buClr>
              <a:buSzPct val="100000"/>
              <a:buFont typeface="Wingdings" pitchFamily="2" charset="2"/>
              <a:buChar char="v"/>
            </a:pPr>
            <a:r>
              <a:rPr lang="en-US" sz="1600" dirty="0" smtClean="0">
                <a:solidFill>
                  <a:schemeClr val="tx1">
                    <a:lumMod val="75000"/>
                    <a:lumOff val="25000"/>
                  </a:schemeClr>
                </a:solidFill>
                <a:latin typeface="Times New Roman" pitchFamily="18" charset="0"/>
                <a:cs typeface="Times New Roman" pitchFamily="18" charset="0"/>
              </a:rPr>
              <a:t>WPLSoft is a software for PLC. WPLSoft is used to monitor the set value or temporarily saved value in timer (T), counter (C), and register (D) and force On/Off of output contacts when PLC is in operation.</a:t>
            </a:r>
            <a:endParaRPr lang="en-IN" sz="1600" dirty="0" smtClean="0">
              <a:solidFill>
                <a:schemeClr val="tx1">
                  <a:lumMod val="75000"/>
                  <a:lumOff val="25000"/>
                </a:schemeClr>
              </a:solidFill>
              <a:latin typeface="Times New Roman" pitchFamily="18" charset="0"/>
              <a:cs typeface="Times New Roman" pitchFamily="18" charset="0"/>
            </a:endParaRPr>
          </a:p>
        </p:txBody>
      </p:sp>
      <p:sp>
        <p:nvSpPr>
          <p:cNvPr id="7" name="Text Placeholder 2"/>
          <p:cNvSpPr txBox="1">
            <a:spLocks/>
          </p:cNvSpPr>
          <p:nvPr/>
        </p:nvSpPr>
        <p:spPr>
          <a:xfrm>
            <a:off x="683568" y="1995686"/>
            <a:ext cx="6840760" cy="984814"/>
          </a:xfrm>
          <a:prstGeom prst="rect">
            <a:avLst/>
          </a:prstGeom>
          <a:noFill/>
          <a:ln>
            <a:noFill/>
          </a:ln>
        </p:spPr>
        <p:txBody>
          <a:bodyPr spcFirstLastPara="1" wrap="square" lIns="91425" tIns="91425" rIns="91425" bIns="91425" anchor="t" anchorCtr="0">
            <a:noAutofit/>
          </a:bodyPr>
          <a:lstStyle/>
          <a:p>
            <a:pPr marL="457200" marR="0" lvl="0" indent="-381000" algn="l" defTabSz="914400" rtl="0" eaLnBrk="1" fontAlgn="auto" latinLnBrk="0" hangingPunct="1">
              <a:lnSpc>
                <a:spcPct val="100000"/>
              </a:lnSpc>
              <a:spcBef>
                <a:spcPts val="600"/>
              </a:spcBef>
              <a:spcAft>
                <a:spcPts val="0"/>
              </a:spcAft>
              <a:buClr>
                <a:schemeClr val="tx1">
                  <a:lumMod val="75000"/>
                  <a:lumOff val="25000"/>
                </a:schemeClr>
              </a:buClr>
              <a:buSzPts val="2400"/>
              <a:buFont typeface="Wingdings" pitchFamily="2" charset="2"/>
              <a:buChar char="v"/>
              <a:tabLst/>
              <a:defRPr/>
            </a:pPr>
            <a:r>
              <a:rPr kumimoji="0" lang="en-US" sz="2000" b="0" i="0" u="none" strike="noStrike" kern="0" cap="none" spc="0" normalizeH="0" baseline="0" noProof="0" dirty="0" smtClean="0">
                <a:ln>
                  <a:noFill/>
                </a:ln>
                <a:solidFill>
                  <a:schemeClr val="tx1">
                    <a:lumMod val="75000"/>
                    <a:lumOff val="25000"/>
                  </a:schemeClr>
                </a:solidFill>
                <a:effectLst/>
                <a:uLnTx/>
                <a:uFillTx/>
                <a:latin typeface="Times New Roman" pitchFamily="18" charset="0"/>
                <a:ea typeface="Titillium Web Light"/>
                <a:cs typeface="Times New Roman" pitchFamily="18" charset="0"/>
                <a:sym typeface="Titillium Web Light"/>
              </a:rPr>
              <a:t>Control</a:t>
            </a:r>
            <a:r>
              <a:rPr kumimoji="0" lang="en-US" sz="2000" b="0" i="0" u="none" strike="noStrike" kern="0" cap="none" spc="0" normalizeH="0" noProof="0" dirty="0" smtClean="0">
                <a:ln>
                  <a:noFill/>
                </a:ln>
                <a:solidFill>
                  <a:schemeClr val="tx1">
                    <a:lumMod val="75000"/>
                    <a:lumOff val="25000"/>
                  </a:schemeClr>
                </a:solidFill>
                <a:effectLst/>
                <a:uLnTx/>
                <a:uFillTx/>
                <a:latin typeface="Times New Roman" pitchFamily="18" charset="0"/>
                <a:ea typeface="Titillium Web Light"/>
                <a:cs typeface="Times New Roman" pitchFamily="18" charset="0"/>
                <a:sym typeface="Titillium Web Light"/>
              </a:rPr>
              <a:t> Expert</a:t>
            </a:r>
            <a:endParaRPr kumimoji="0" lang="en-US" sz="2000" b="0" i="0" u="none" strike="noStrike" kern="0" cap="none" spc="0" normalizeH="0" baseline="0" noProof="0" dirty="0" smtClean="0">
              <a:ln>
                <a:noFill/>
              </a:ln>
              <a:solidFill>
                <a:schemeClr val="tx1">
                  <a:lumMod val="75000"/>
                  <a:lumOff val="25000"/>
                </a:schemeClr>
              </a:solidFill>
              <a:effectLst/>
              <a:uLnTx/>
              <a:uFillTx/>
              <a:latin typeface="Times New Roman" pitchFamily="18" charset="0"/>
              <a:ea typeface="Titillium Web Light"/>
              <a:cs typeface="Times New Roman" pitchFamily="18" charset="0"/>
              <a:sym typeface="Titillium Web Light"/>
            </a:endParaRPr>
          </a:p>
          <a:p>
            <a:pPr marL="914400" lvl="1" indent="-381000">
              <a:buClr>
                <a:schemeClr val="tx1">
                  <a:lumMod val="75000"/>
                  <a:lumOff val="25000"/>
                </a:schemeClr>
              </a:buClr>
              <a:buSzPct val="100000"/>
              <a:buFont typeface="Wingdings" pitchFamily="2" charset="2"/>
              <a:buChar char="v"/>
            </a:pPr>
            <a:r>
              <a:rPr lang="en-US" sz="1600" dirty="0" smtClean="0">
                <a:solidFill>
                  <a:schemeClr val="tx1">
                    <a:lumMod val="75000"/>
                    <a:lumOff val="25000"/>
                  </a:schemeClr>
                </a:solidFill>
                <a:latin typeface="Times New Roman" pitchFamily="18" charset="0"/>
                <a:cs typeface="Times New Roman" pitchFamily="18" charset="0"/>
              </a:rPr>
              <a:t>EcoStruxure Control Expert is a unique software platform, by Schneider Electric, to increase design productivity and performance of PLCs.</a:t>
            </a:r>
            <a:endParaRPr kumimoji="0" lang="en-US" sz="1600" b="0" i="0" u="none" strike="noStrike" kern="0" cap="none" spc="0" normalizeH="0" baseline="0" noProof="0" dirty="0" smtClean="0">
              <a:ln>
                <a:noFill/>
              </a:ln>
              <a:solidFill>
                <a:schemeClr val="tx1">
                  <a:lumMod val="75000"/>
                  <a:lumOff val="25000"/>
                </a:schemeClr>
              </a:solidFill>
              <a:effectLst/>
              <a:uLnTx/>
              <a:uFillTx/>
              <a:latin typeface="Times New Roman" pitchFamily="18" charset="0"/>
              <a:ea typeface="Titillium Web Light"/>
              <a:cs typeface="Times New Roman" pitchFamily="18" charset="0"/>
              <a:sym typeface="Titillium Web Light"/>
            </a:endParaRPr>
          </a:p>
        </p:txBody>
      </p:sp>
      <p:sp>
        <p:nvSpPr>
          <p:cNvPr id="8" name="Text Placeholder 2"/>
          <p:cNvSpPr txBox="1">
            <a:spLocks/>
          </p:cNvSpPr>
          <p:nvPr/>
        </p:nvSpPr>
        <p:spPr>
          <a:xfrm>
            <a:off x="683568" y="3219822"/>
            <a:ext cx="6408712" cy="1368152"/>
          </a:xfrm>
          <a:prstGeom prst="rect">
            <a:avLst/>
          </a:prstGeom>
          <a:noFill/>
          <a:ln>
            <a:noFill/>
          </a:ln>
        </p:spPr>
        <p:txBody>
          <a:bodyPr spcFirstLastPara="1" wrap="square" lIns="91425" tIns="91425" rIns="91425" bIns="91425" anchor="t" anchorCtr="0">
            <a:noAutofit/>
          </a:bodyPr>
          <a:lstStyle/>
          <a:p>
            <a:pPr marL="457200" marR="0" lvl="0" indent="-381000" algn="l" defTabSz="914400" rtl="0" eaLnBrk="1" fontAlgn="auto" latinLnBrk="0" hangingPunct="1">
              <a:lnSpc>
                <a:spcPct val="100000"/>
              </a:lnSpc>
              <a:spcBef>
                <a:spcPts val="600"/>
              </a:spcBef>
              <a:spcAft>
                <a:spcPts val="0"/>
              </a:spcAft>
              <a:buClr>
                <a:schemeClr val="tx1">
                  <a:lumMod val="75000"/>
                  <a:lumOff val="25000"/>
                </a:schemeClr>
              </a:buClr>
              <a:buSzPts val="2400"/>
              <a:buFont typeface="Wingdings" pitchFamily="2" charset="2"/>
              <a:buChar char="v"/>
              <a:tabLst/>
              <a:defRPr/>
            </a:pPr>
            <a:r>
              <a:rPr kumimoji="0" lang="en-IN" sz="2000" b="0" i="0" u="none" strike="noStrike" kern="0" cap="none" spc="0" normalizeH="0" baseline="0" noProof="0" dirty="0" smtClean="0">
                <a:ln>
                  <a:noFill/>
                </a:ln>
                <a:solidFill>
                  <a:schemeClr val="tx1">
                    <a:lumMod val="75000"/>
                    <a:lumOff val="25000"/>
                  </a:schemeClr>
                </a:solidFill>
                <a:effectLst/>
                <a:uLnTx/>
                <a:uFillTx/>
                <a:latin typeface="Times New Roman" pitchFamily="18" charset="0"/>
                <a:ea typeface="Titillium Web Light"/>
                <a:cs typeface="Times New Roman" pitchFamily="18" charset="0"/>
                <a:sym typeface="Titillium Web Light"/>
              </a:rPr>
              <a:t>Citect SCADA</a:t>
            </a:r>
            <a:endParaRPr kumimoji="0" lang="en-US" sz="2000" b="0" i="0" u="none" strike="noStrike" kern="0" cap="none" spc="0" normalizeH="0" baseline="0" noProof="0" dirty="0" smtClean="0">
              <a:ln>
                <a:noFill/>
              </a:ln>
              <a:solidFill>
                <a:schemeClr val="tx1">
                  <a:lumMod val="75000"/>
                  <a:lumOff val="25000"/>
                </a:schemeClr>
              </a:solidFill>
              <a:effectLst/>
              <a:uLnTx/>
              <a:uFillTx/>
              <a:latin typeface="Times New Roman" pitchFamily="18" charset="0"/>
              <a:ea typeface="Titillium Web Light"/>
              <a:cs typeface="Times New Roman" pitchFamily="18" charset="0"/>
              <a:sym typeface="Titillium Web Light"/>
            </a:endParaRPr>
          </a:p>
          <a:p>
            <a:pPr marL="914400" lvl="1" indent="-381000">
              <a:buClr>
                <a:schemeClr val="tx1">
                  <a:lumMod val="75000"/>
                  <a:lumOff val="25000"/>
                </a:schemeClr>
              </a:buClr>
              <a:buSzPct val="100000"/>
              <a:buFont typeface="Wingdings" pitchFamily="2" charset="2"/>
              <a:buChar char="v"/>
            </a:pPr>
            <a:r>
              <a:rPr lang="en-US" sz="1600" dirty="0" smtClean="0">
                <a:solidFill>
                  <a:schemeClr val="tx1">
                    <a:lumMod val="75000"/>
                    <a:lumOff val="25000"/>
                  </a:schemeClr>
                </a:solidFill>
                <a:latin typeface="Times New Roman" pitchFamily="18" charset="0"/>
                <a:cs typeface="Times New Roman" pitchFamily="18" charset="0"/>
              </a:rPr>
              <a:t>Citect SCADA is a reliable, flexible and high performance Supervisory Control and Data Acquisition (SCADA) software solution for industrial process customers, offered by Schneider Electric.</a:t>
            </a:r>
            <a:endParaRPr kumimoji="0" lang="en-US" sz="1600" b="0" i="0" u="none" strike="noStrike" kern="0" cap="none" spc="0" normalizeH="0" baseline="0" noProof="0" dirty="0" smtClean="0">
              <a:ln>
                <a:noFill/>
              </a:ln>
              <a:solidFill>
                <a:schemeClr val="tx1">
                  <a:lumMod val="75000"/>
                  <a:lumOff val="25000"/>
                </a:schemeClr>
              </a:solidFill>
              <a:effectLst/>
              <a:uLnTx/>
              <a:uFillTx/>
              <a:latin typeface="Times New Roman" pitchFamily="18" charset="0"/>
              <a:ea typeface="Titillium Web Light"/>
              <a:cs typeface="Times New Roman" pitchFamily="18" charset="0"/>
              <a:sym typeface="Titillium Web Ligh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836;p13"/>
          <p:cNvSpPr txBox="1">
            <a:spLocks noGrp="1"/>
          </p:cNvSpPr>
          <p:nvPr>
            <p:ph type="ctrTitle"/>
          </p:nvPr>
        </p:nvSpPr>
        <p:spPr>
          <a:xfrm>
            <a:off x="1331640" y="1923678"/>
            <a:ext cx="5396700" cy="115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dirty="0" smtClean="0">
                <a:latin typeface="Times New Roman" pitchFamily="18" charset="0"/>
                <a:cs typeface="Times New Roman" pitchFamily="18" charset="0"/>
              </a:rPr>
              <a:t>Ladder Logic</a:t>
            </a:r>
            <a:endParaRPr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a:spLocks noGrp="1"/>
          </p:cNvSpPr>
          <p:nvPr>
            <p:ph type="body" idx="1"/>
          </p:nvPr>
        </p:nvSpPr>
        <p:spPr>
          <a:xfrm>
            <a:off x="179512" y="267494"/>
            <a:ext cx="7632848" cy="4680520"/>
          </a:xfrm>
        </p:spPr>
        <p:txBody>
          <a:bodyPr/>
          <a:lstStyle/>
          <a:p>
            <a:pPr lvl="1" indent="-323850">
              <a:buClr>
                <a:schemeClr val="tx1">
                  <a:lumMod val="75000"/>
                  <a:lumOff val="25000"/>
                </a:schemeClr>
              </a:buClr>
              <a:buSzPct val="127000"/>
              <a:buFont typeface="Wingdings" pitchFamily="2" charset="2"/>
              <a:buChar char="v"/>
            </a:pPr>
            <a:r>
              <a:rPr lang="en-IN" sz="2000" dirty="0" smtClean="0">
                <a:solidFill>
                  <a:schemeClr val="tx1">
                    <a:lumMod val="75000"/>
                    <a:lumOff val="25000"/>
                  </a:schemeClr>
                </a:solidFill>
                <a:latin typeface="Times New Roman" pitchFamily="18" charset="0"/>
                <a:cs typeface="Times New Roman" pitchFamily="18" charset="0"/>
              </a:rPr>
              <a:t>Ladder logic is one of the five popular PLC programming language.</a:t>
            </a:r>
          </a:p>
          <a:p>
            <a:pPr lvl="1" indent="-323850">
              <a:buClr>
                <a:schemeClr val="tx1">
                  <a:lumMod val="75000"/>
                  <a:lumOff val="25000"/>
                </a:schemeClr>
              </a:buClr>
              <a:buSzPct val="127000"/>
              <a:buFont typeface="Wingdings" pitchFamily="2" charset="2"/>
              <a:buChar char="v"/>
            </a:pPr>
            <a:r>
              <a:rPr lang="en-US" sz="2000" dirty="0" smtClean="0">
                <a:solidFill>
                  <a:schemeClr val="tx1">
                    <a:lumMod val="75000"/>
                    <a:lumOff val="25000"/>
                  </a:schemeClr>
                </a:solidFill>
                <a:latin typeface="Times New Roman" pitchFamily="18" charset="0"/>
                <a:cs typeface="Times New Roman" pitchFamily="18" charset="0"/>
              </a:rPr>
              <a:t>The name is based on the observation that programs in this language resemble ladders, with two vertical rails and a series of horizontal rungs between them.</a:t>
            </a:r>
          </a:p>
          <a:p>
            <a:pPr lvl="1" indent="-323850">
              <a:buClr>
                <a:schemeClr val="tx1">
                  <a:lumMod val="75000"/>
                  <a:lumOff val="25000"/>
                </a:schemeClr>
              </a:buClr>
              <a:buSzPct val="127000"/>
              <a:buFont typeface="Wingdings" pitchFamily="2" charset="2"/>
              <a:buChar char="v"/>
            </a:pPr>
            <a:r>
              <a:rPr lang="en-US" sz="2000" dirty="0" smtClean="0">
                <a:solidFill>
                  <a:schemeClr val="tx1">
                    <a:lumMod val="75000"/>
                    <a:lumOff val="25000"/>
                  </a:schemeClr>
                </a:solidFill>
                <a:latin typeface="Times New Roman" pitchFamily="18" charset="0"/>
                <a:cs typeface="Times New Roman" pitchFamily="18" charset="0"/>
              </a:rPr>
              <a:t>Rung input : checkers (contacts)</a:t>
            </a:r>
          </a:p>
          <a:p>
            <a:pPr lvl="2" indent="-323850">
              <a:buClr>
                <a:schemeClr val="tx1">
                  <a:lumMod val="75000"/>
                  <a:lumOff val="25000"/>
                </a:schemeClr>
              </a:buClr>
              <a:buSzPct val="100000"/>
              <a:buFont typeface="Wingdings" pitchFamily="2" charset="2"/>
              <a:buChar char="v"/>
            </a:pPr>
            <a:r>
              <a:rPr lang="en-US" sz="1600" dirty="0" smtClean="0">
                <a:solidFill>
                  <a:schemeClr val="tx1">
                    <a:lumMod val="75000"/>
                    <a:lumOff val="25000"/>
                  </a:schemeClr>
                </a:solidFill>
                <a:latin typeface="Times New Roman" pitchFamily="18" charset="0"/>
                <a:cs typeface="Times New Roman" pitchFamily="18" charset="0"/>
              </a:rPr>
              <a:t>—[ ]— Normally open contact, closed whenever its corresponding coil or an input which controls it is energized. (Open contact at rest)</a:t>
            </a:r>
          </a:p>
          <a:p>
            <a:pPr lvl="2" indent="-323850">
              <a:buClr>
                <a:schemeClr val="tx1">
                  <a:lumMod val="75000"/>
                  <a:lumOff val="25000"/>
                </a:schemeClr>
              </a:buClr>
              <a:buSzPct val="100000"/>
              <a:buFont typeface="Wingdings" pitchFamily="2" charset="2"/>
              <a:buChar char="v"/>
            </a:pPr>
            <a:r>
              <a:rPr lang="en-US" sz="1600" dirty="0" smtClean="0">
                <a:solidFill>
                  <a:schemeClr val="tx1">
                    <a:lumMod val="75000"/>
                    <a:lumOff val="25000"/>
                  </a:schemeClr>
                </a:solidFill>
                <a:latin typeface="Times New Roman" pitchFamily="18" charset="0"/>
                <a:cs typeface="Times New Roman" pitchFamily="18" charset="0"/>
              </a:rPr>
              <a:t>—[\]— Normally closed ("not") contact, closed whenever its corresponding coil or an input which controls it is not energized. (Closed contact at rest)</a:t>
            </a:r>
          </a:p>
          <a:p>
            <a:pPr lvl="1" indent="-323850">
              <a:buClr>
                <a:schemeClr val="tx1">
                  <a:lumMod val="75000"/>
                  <a:lumOff val="25000"/>
                </a:schemeClr>
              </a:buClr>
              <a:buSzPct val="127000"/>
              <a:buFont typeface="Wingdings" pitchFamily="2" charset="2"/>
              <a:buChar char="v"/>
            </a:pPr>
            <a:r>
              <a:rPr lang="en-US" sz="2000" dirty="0" smtClean="0">
                <a:solidFill>
                  <a:schemeClr val="tx1">
                    <a:lumMod val="75000"/>
                    <a:lumOff val="25000"/>
                  </a:schemeClr>
                </a:solidFill>
                <a:latin typeface="Times New Roman" pitchFamily="18" charset="0"/>
                <a:cs typeface="Times New Roman" pitchFamily="18" charset="0"/>
              </a:rPr>
              <a:t>Rung output: actuators (coils)</a:t>
            </a:r>
          </a:p>
          <a:p>
            <a:pPr lvl="2" indent="-323850">
              <a:buClr>
                <a:schemeClr val="tx1">
                  <a:lumMod val="75000"/>
                  <a:lumOff val="25000"/>
                </a:schemeClr>
              </a:buClr>
              <a:buSzPct val="100000"/>
              <a:buFont typeface="Wingdings" pitchFamily="2" charset="2"/>
              <a:buChar char="v"/>
            </a:pPr>
            <a:r>
              <a:rPr lang="en-US" sz="1600" dirty="0" smtClean="0">
                <a:solidFill>
                  <a:schemeClr val="tx1">
                    <a:lumMod val="75000"/>
                    <a:lumOff val="25000"/>
                  </a:schemeClr>
                </a:solidFill>
                <a:latin typeface="Times New Roman" pitchFamily="18" charset="0"/>
                <a:cs typeface="Times New Roman" pitchFamily="18" charset="0"/>
              </a:rPr>
              <a:t>—( )— Normally inactive coil, energized whenever its rung is closed. (Inactive at rest)</a:t>
            </a:r>
          </a:p>
          <a:p>
            <a:pPr lvl="2" indent="-323850">
              <a:buClr>
                <a:schemeClr val="tx1">
                  <a:lumMod val="75000"/>
                  <a:lumOff val="25000"/>
                </a:schemeClr>
              </a:buClr>
              <a:buSzPct val="100000"/>
              <a:buFont typeface="Wingdings" pitchFamily="2" charset="2"/>
              <a:buChar char="v"/>
            </a:pPr>
            <a:r>
              <a:rPr lang="en-US" sz="1600" dirty="0" smtClean="0">
                <a:solidFill>
                  <a:schemeClr val="tx1">
                    <a:lumMod val="75000"/>
                    <a:lumOff val="25000"/>
                  </a:schemeClr>
                </a:solidFill>
                <a:latin typeface="Times New Roman" pitchFamily="18" charset="0"/>
                <a:cs typeface="Times New Roman" pitchFamily="18" charset="0"/>
              </a:rPr>
              <a:t>—(\)— Normally active ("not") coil, energized whenever its rung is open. (Active at rest)</a:t>
            </a:r>
          </a:p>
          <a:p>
            <a:pPr lvl="1" indent="-323850">
              <a:buClr>
                <a:schemeClr val="tx1">
                  <a:lumMod val="75000"/>
                  <a:lumOff val="25000"/>
                </a:schemeClr>
              </a:buClr>
              <a:buSzPct val="127000"/>
              <a:buFont typeface="Wingdings" pitchFamily="2" charset="2"/>
              <a:buChar char="v"/>
            </a:pPr>
            <a:endParaRPr lang="en" sz="2000" dirty="0" smtClean="0">
              <a:solidFill>
                <a:schemeClr val="tx1">
                  <a:lumMod val="75000"/>
                  <a:lumOff val="25000"/>
                </a:schemeClr>
              </a:solidFill>
              <a:latin typeface="Times New Roman" pitchFamily="18" charset="0"/>
              <a:cs typeface="Times New Roman" pitchFamily="18" charset="0"/>
            </a:endParaRPr>
          </a:p>
          <a:p>
            <a:pPr lvl="1" indent="-323850">
              <a:buClr>
                <a:schemeClr val="tx1">
                  <a:lumMod val="75000"/>
                  <a:lumOff val="25000"/>
                </a:schemeClr>
              </a:buClr>
              <a:buSzPct val="127000"/>
              <a:buFont typeface="Wingdings" pitchFamily="2" charset="2"/>
              <a:buChar char="v"/>
            </a:pPr>
            <a:endParaRPr lang="en" sz="2800" dirty="0" smtClean="0">
              <a:solidFill>
                <a:schemeClr val="tx1">
                  <a:lumMod val="75000"/>
                  <a:lumOff val="25000"/>
                </a:schemeClr>
              </a:solidFill>
              <a:latin typeface="Times New Roman" pitchFamily="18" charset="0"/>
              <a:cs typeface="Times New Roman" pitchFamily="18" charset="0"/>
            </a:endParaRPr>
          </a:p>
          <a:p>
            <a:pPr>
              <a:buClr>
                <a:schemeClr val="tx1">
                  <a:lumMod val="75000"/>
                  <a:lumOff val="25000"/>
                </a:schemeClr>
              </a:buClr>
              <a:buSzPct val="127000"/>
              <a:buFont typeface="Wingdings" pitchFamily="2" charset="2"/>
              <a:buChar char="v"/>
            </a:pPr>
            <a:endParaRPr lang="en-US" sz="3600"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836;p13"/>
          <p:cNvSpPr txBox="1">
            <a:spLocks noGrp="1"/>
          </p:cNvSpPr>
          <p:nvPr>
            <p:ph type="ctrTitle"/>
          </p:nvPr>
        </p:nvSpPr>
        <p:spPr>
          <a:xfrm>
            <a:off x="971600" y="1563638"/>
            <a:ext cx="539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smtClean="0">
                <a:latin typeface="Times New Roman" pitchFamily="18" charset="0"/>
                <a:cs typeface="Times New Roman" pitchFamily="18" charset="0"/>
              </a:rPr>
              <a:t>Substation </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        Automation</a:t>
            </a:r>
            <a:endParaRPr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1520" y="1419622"/>
            <a:ext cx="7488832" cy="3628572"/>
          </a:xfrm>
        </p:spPr>
        <p:txBody>
          <a:bodyPr/>
          <a:lstStyle/>
          <a:p>
            <a:pPr lvl="1" indent="-323850">
              <a:buClr>
                <a:schemeClr val="tx1">
                  <a:lumMod val="75000"/>
                  <a:lumOff val="25000"/>
                </a:schemeClr>
              </a:buClr>
              <a:buSzPct val="127000"/>
              <a:buFont typeface="Wingdings" pitchFamily="2" charset="2"/>
              <a:buChar char="v"/>
            </a:pPr>
            <a:r>
              <a:rPr lang="en-US" sz="2000" dirty="0" smtClean="0">
                <a:solidFill>
                  <a:schemeClr val="tx1">
                    <a:lumMod val="75000"/>
                    <a:lumOff val="25000"/>
                  </a:schemeClr>
                </a:solidFill>
                <a:latin typeface="Times New Roman" pitchFamily="18" charset="0"/>
                <a:cs typeface="Times New Roman" pitchFamily="18" charset="0"/>
              </a:rPr>
              <a:t>Substation Automation refers to using IEDs to remotely control devices to control a substation.</a:t>
            </a:r>
          </a:p>
          <a:p>
            <a:pPr lvl="1" indent="-323850">
              <a:buClr>
                <a:schemeClr val="tx1">
                  <a:lumMod val="75000"/>
                  <a:lumOff val="25000"/>
                </a:schemeClr>
              </a:buClr>
              <a:buSzPct val="127000"/>
              <a:buFont typeface="Wingdings" pitchFamily="2" charset="2"/>
              <a:buChar char="v"/>
            </a:pPr>
            <a:r>
              <a:rPr lang="en" sz="2000" dirty="0" smtClean="0">
                <a:solidFill>
                  <a:schemeClr val="tx1">
                    <a:lumMod val="75000"/>
                    <a:lumOff val="25000"/>
                  </a:schemeClr>
                </a:solidFill>
                <a:latin typeface="Times New Roman" pitchFamily="18" charset="0"/>
                <a:cs typeface="Times New Roman" pitchFamily="18" charset="0"/>
              </a:rPr>
              <a:t>Makes power grids smarter and more reliable.</a:t>
            </a:r>
          </a:p>
          <a:p>
            <a:pPr lvl="1" indent="-323850">
              <a:buClr>
                <a:schemeClr val="tx1">
                  <a:lumMod val="75000"/>
                  <a:lumOff val="25000"/>
                </a:schemeClr>
              </a:buClr>
              <a:buSzPct val="127000"/>
              <a:buFont typeface="Wingdings" pitchFamily="2" charset="2"/>
              <a:buChar char="v"/>
            </a:pPr>
            <a:r>
              <a:rPr lang="en" sz="2000" dirty="0" smtClean="0">
                <a:solidFill>
                  <a:schemeClr val="tx1">
                    <a:lumMod val="75000"/>
                    <a:lumOff val="25000"/>
                  </a:schemeClr>
                </a:solidFill>
                <a:latin typeface="Times New Roman" pitchFamily="18" charset="0"/>
                <a:cs typeface="Times New Roman" pitchFamily="18" charset="0"/>
              </a:rPr>
              <a:t>Controls both generation and delivery of power.</a:t>
            </a:r>
          </a:p>
          <a:p>
            <a:pPr lvl="1" indent="-323850">
              <a:buClr>
                <a:schemeClr val="tx1">
                  <a:lumMod val="75000"/>
                  <a:lumOff val="25000"/>
                </a:schemeClr>
              </a:buClr>
              <a:buSzPct val="127000"/>
              <a:buFont typeface="Wingdings" pitchFamily="2" charset="2"/>
              <a:buChar char="v"/>
            </a:pPr>
            <a:r>
              <a:rPr lang="en" sz="2000" dirty="0" smtClean="0">
                <a:solidFill>
                  <a:schemeClr val="tx1">
                    <a:lumMod val="75000"/>
                    <a:lumOff val="25000"/>
                  </a:schemeClr>
                </a:solidFill>
                <a:latin typeface="Times New Roman" pitchFamily="18" charset="0"/>
                <a:cs typeface="Times New Roman" pitchFamily="18" charset="0"/>
              </a:rPr>
              <a:t>Monitoring of power delivery systems reduces chances of outages.</a:t>
            </a:r>
          </a:p>
          <a:p>
            <a:pPr lvl="1" indent="-323850">
              <a:buClr>
                <a:schemeClr val="tx1">
                  <a:lumMod val="75000"/>
                  <a:lumOff val="25000"/>
                </a:schemeClr>
              </a:buClr>
              <a:buSzPct val="127000"/>
              <a:buFont typeface="Wingdings" pitchFamily="2" charset="2"/>
              <a:buChar char="v"/>
            </a:pPr>
            <a:r>
              <a:rPr lang="en-US" sz="2000" dirty="0" smtClean="0">
                <a:solidFill>
                  <a:schemeClr val="tx1">
                    <a:lumMod val="75000"/>
                    <a:lumOff val="25000"/>
                  </a:schemeClr>
                </a:solidFill>
                <a:latin typeface="Times New Roman" pitchFamily="18" charset="0"/>
                <a:cs typeface="Times New Roman" pitchFamily="18" charset="0"/>
              </a:rPr>
              <a:t>It also shortens the duration of outages that do occur.</a:t>
            </a:r>
          </a:p>
          <a:p>
            <a:pPr lvl="1" indent="-323850">
              <a:buClr>
                <a:schemeClr val="tx1">
                  <a:lumMod val="75000"/>
                  <a:lumOff val="25000"/>
                </a:schemeClr>
              </a:buClr>
              <a:buSzPct val="127000"/>
              <a:buFont typeface="Wingdings" pitchFamily="2" charset="2"/>
              <a:buChar char="v"/>
            </a:pPr>
            <a:endParaRPr lang="en-US" sz="2000" dirty="0" smtClean="0">
              <a:solidFill>
                <a:schemeClr val="tx1">
                  <a:lumMod val="75000"/>
                  <a:lumOff val="25000"/>
                </a:schemeClr>
              </a:solidFill>
              <a:latin typeface="Times New Roman" pitchFamily="18" charset="0"/>
              <a:cs typeface="Times New Roman" pitchFamily="18" charset="0"/>
            </a:endParaRPr>
          </a:p>
          <a:p>
            <a:pPr lvl="1" indent="-323850">
              <a:buClr>
                <a:schemeClr val="tx1">
                  <a:lumMod val="75000"/>
                  <a:lumOff val="25000"/>
                </a:schemeClr>
              </a:buClr>
              <a:buSzPct val="127000"/>
              <a:buFont typeface="Wingdings" pitchFamily="2" charset="2"/>
              <a:buChar char="v"/>
            </a:pPr>
            <a:endParaRPr lang="en" sz="2800" dirty="0" smtClean="0">
              <a:solidFill>
                <a:schemeClr val="tx1">
                  <a:lumMod val="75000"/>
                  <a:lumOff val="25000"/>
                </a:schemeClr>
              </a:solidFill>
              <a:latin typeface="Times New Roman" pitchFamily="18" charset="0"/>
              <a:cs typeface="Times New Roman" pitchFamily="18" charset="0"/>
            </a:endParaRPr>
          </a:p>
          <a:p>
            <a:pPr lvl="1" indent="-323850">
              <a:buClr>
                <a:schemeClr val="tx1">
                  <a:lumMod val="75000"/>
                  <a:lumOff val="25000"/>
                </a:schemeClr>
              </a:buClr>
              <a:buSzPct val="127000"/>
              <a:buFont typeface="Wingdings" pitchFamily="2" charset="2"/>
              <a:buChar char="v"/>
            </a:pPr>
            <a:endParaRPr lang="en" sz="2800" dirty="0" smtClean="0">
              <a:latin typeface="Times New Roman" pitchFamily="18" charset="0"/>
              <a:cs typeface="Times New Roman" pitchFamily="18" charset="0"/>
            </a:endParaRPr>
          </a:p>
          <a:p>
            <a:pPr>
              <a:buClr>
                <a:schemeClr val="tx1">
                  <a:lumMod val="75000"/>
                  <a:lumOff val="25000"/>
                </a:schemeClr>
              </a:buClr>
              <a:buSzPct val="127000"/>
              <a:buFont typeface="Wingdings" pitchFamily="2" charset="2"/>
              <a:buChar char="v"/>
            </a:pPr>
            <a:endParaRPr lang="en-US" sz="3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1547664" y="1923678"/>
            <a:ext cx="3456384"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smtClean="0">
                <a:latin typeface="Times New Roman" pitchFamily="18" charset="0"/>
                <a:cs typeface="Times New Roman" pitchFamily="18" charset="0"/>
              </a:rPr>
              <a:t>Substation</a:t>
            </a:r>
            <a:endParaRPr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836;p13"/>
          <p:cNvSpPr txBox="1">
            <a:spLocks noGrp="1"/>
          </p:cNvSpPr>
          <p:nvPr>
            <p:ph type="ctrTitle"/>
          </p:nvPr>
        </p:nvSpPr>
        <p:spPr>
          <a:xfrm>
            <a:off x="683568" y="915566"/>
            <a:ext cx="539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smtClean="0">
                <a:latin typeface="Times New Roman" pitchFamily="18" charset="0"/>
                <a:cs typeface="Times New Roman" pitchFamily="18" charset="0"/>
              </a:rPr>
              <a:t>Need of</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	    Substation Automation</a:t>
            </a:r>
            <a:endParaRPr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3568" y="1131590"/>
            <a:ext cx="6761100" cy="2980500"/>
          </a:xfrm>
        </p:spPr>
        <p:txBody>
          <a:bodyPr/>
          <a:lstStyle/>
          <a:p>
            <a:pPr lvl="0">
              <a:buClr>
                <a:schemeClr val="tx1">
                  <a:lumMod val="75000"/>
                  <a:lumOff val="25000"/>
                </a:schemeClr>
              </a:buClr>
              <a:buFont typeface="Wingdings" pitchFamily="2" charset="2"/>
              <a:buChar char="v"/>
            </a:pPr>
            <a:r>
              <a:rPr lang="en-US" sz="2000" dirty="0" smtClean="0">
                <a:solidFill>
                  <a:schemeClr val="tx1">
                    <a:lumMod val="75000"/>
                    <a:lumOff val="25000"/>
                  </a:schemeClr>
                </a:solidFill>
                <a:latin typeface="Times New Roman" pitchFamily="18" charset="0"/>
                <a:cs typeface="Times New Roman" pitchFamily="18" charset="0"/>
              </a:rPr>
              <a:t>Intelligent bus failover and load restoration.</a:t>
            </a:r>
          </a:p>
          <a:p>
            <a:pPr lvl="1">
              <a:buClr>
                <a:schemeClr val="tx1">
                  <a:lumMod val="75000"/>
                  <a:lumOff val="25000"/>
                </a:schemeClr>
              </a:buClr>
              <a:buSzPct val="100000"/>
              <a:buFont typeface="Wingdings" pitchFamily="2" charset="2"/>
              <a:buChar char="v"/>
            </a:pPr>
            <a:r>
              <a:rPr lang="en-US" sz="1600" dirty="0" smtClean="0">
                <a:solidFill>
                  <a:schemeClr val="tx1">
                    <a:lumMod val="75000"/>
                    <a:lumOff val="25000"/>
                  </a:schemeClr>
                </a:solidFill>
                <a:latin typeface="Times New Roman" pitchFamily="18" charset="0"/>
                <a:cs typeface="Times New Roman" pitchFamily="18" charset="0"/>
              </a:rPr>
              <a:t>Prevents overloading of transformer when  another transformer fails.</a:t>
            </a:r>
          </a:p>
          <a:p>
            <a:pPr>
              <a:buClr>
                <a:schemeClr val="tx1">
                  <a:lumMod val="75000"/>
                  <a:lumOff val="25000"/>
                </a:schemeClr>
              </a:buClr>
              <a:buFont typeface="Wingdings" pitchFamily="2" charset="2"/>
              <a:buChar char="v"/>
            </a:pPr>
            <a:r>
              <a:rPr lang="en-US" sz="2000" dirty="0" smtClean="0">
                <a:solidFill>
                  <a:schemeClr val="tx1">
                    <a:lumMod val="75000"/>
                    <a:lumOff val="25000"/>
                  </a:schemeClr>
                </a:solidFill>
                <a:latin typeface="Times New Roman" pitchFamily="18" charset="0"/>
                <a:cs typeface="Times New Roman" pitchFamily="18" charset="0"/>
              </a:rPr>
              <a:t>Supply line sectionizing</a:t>
            </a:r>
            <a:endParaRPr lang="en-US" sz="1400" dirty="0" smtClean="0">
              <a:solidFill>
                <a:schemeClr val="tx1">
                  <a:lumMod val="75000"/>
                  <a:lumOff val="25000"/>
                </a:schemeClr>
              </a:solidFill>
              <a:latin typeface="Times New Roman" pitchFamily="18" charset="0"/>
              <a:cs typeface="Times New Roman" pitchFamily="18" charset="0"/>
            </a:endParaRPr>
          </a:p>
          <a:p>
            <a:pPr lvl="0">
              <a:buClr>
                <a:schemeClr val="tx1">
                  <a:lumMod val="75000"/>
                  <a:lumOff val="25000"/>
                </a:schemeClr>
              </a:buClr>
              <a:buFont typeface="Wingdings" pitchFamily="2" charset="2"/>
              <a:buChar char="v"/>
            </a:pPr>
            <a:r>
              <a:rPr lang="en-US" sz="1800" dirty="0" smtClean="0">
                <a:solidFill>
                  <a:schemeClr val="tx1">
                    <a:lumMod val="75000"/>
                    <a:lumOff val="25000"/>
                  </a:schemeClr>
                </a:solidFill>
                <a:latin typeface="Times New Roman" pitchFamily="18" charset="0"/>
                <a:cs typeface="Times New Roman" pitchFamily="18" charset="0"/>
              </a:rPr>
              <a:t>Equipment conditioning monitoring.</a:t>
            </a:r>
            <a:r>
              <a:rPr lang="en-US" sz="2000" dirty="0" smtClean="0">
                <a:solidFill>
                  <a:schemeClr val="tx1">
                    <a:lumMod val="75000"/>
                    <a:lumOff val="25000"/>
                  </a:schemeClr>
                </a:solidFill>
                <a:latin typeface="Times New Roman" pitchFamily="18" charset="0"/>
                <a:cs typeface="Times New Roman" pitchFamily="18" charset="0"/>
              </a:rPr>
              <a:t> </a:t>
            </a:r>
          </a:p>
          <a:p>
            <a:pPr lvl="1" indent="-323850">
              <a:buClr>
                <a:schemeClr val="tx1">
                  <a:lumMod val="75000"/>
                  <a:lumOff val="25000"/>
                </a:schemeClr>
              </a:buClr>
              <a:buSzPct val="100000"/>
              <a:buFont typeface="Wingdings" pitchFamily="2" charset="2"/>
              <a:buChar char="v"/>
            </a:pPr>
            <a:r>
              <a:rPr lang="en-US" sz="1600" dirty="0" smtClean="0">
                <a:solidFill>
                  <a:schemeClr val="tx1">
                    <a:lumMod val="75000"/>
                    <a:lumOff val="25000"/>
                  </a:schemeClr>
                </a:solidFill>
                <a:latin typeface="Times New Roman" pitchFamily="18" charset="0"/>
                <a:cs typeface="Times New Roman" pitchFamily="18" charset="0"/>
              </a:rPr>
              <a:t>Automatically detects the emergence of various abnormal operating conditions, using specialized sensors and diagnostic tools.</a:t>
            </a:r>
          </a:p>
          <a:p>
            <a:pPr lvl="0">
              <a:buClr>
                <a:schemeClr val="tx1">
                  <a:lumMod val="75000"/>
                  <a:lumOff val="25000"/>
                </a:schemeClr>
              </a:buClr>
              <a:buFont typeface="Wingdings" pitchFamily="2" charset="2"/>
              <a:buChar char="v"/>
            </a:pPr>
            <a:r>
              <a:rPr lang="en-US" sz="1800" dirty="0" smtClean="0">
                <a:solidFill>
                  <a:schemeClr val="tx1">
                    <a:lumMod val="75000"/>
                    <a:lumOff val="25000"/>
                  </a:schemeClr>
                </a:solidFill>
                <a:latin typeface="Times New Roman" pitchFamily="18" charset="0"/>
                <a:cs typeface="Times New Roman" pitchFamily="18" charset="0"/>
              </a:rPr>
              <a:t>Adaptive Relaying</a:t>
            </a:r>
            <a:endParaRPr lang="en-US" sz="2000" dirty="0" smtClean="0">
              <a:solidFill>
                <a:schemeClr val="tx1">
                  <a:lumMod val="75000"/>
                  <a:lumOff val="25000"/>
                </a:schemeClr>
              </a:solidFill>
              <a:latin typeface="Times New Roman" pitchFamily="18" charset="0"/>
              <a:cs typeface="Times New Roman" pitchFamily="18" charset="0"/>
            </a:endParaRPr>
          </a:p>
          <a:p>
            <a:pPr lvl="1" indent="-323850">
              <a:buClr>
                <a:schemeClr val="tx1">
                  <a:lumMod val="75000"/>
                  <a:lumOff val="25000"/>
                </a:schemeClr>
              </a:buClr>
              <a:buSzPct val="100000"/>
              <a:buFont typeface="Wingdings" pitchFamily="2" charset="2"/>
              <a:buChar char="v"/>
            </a:pPr>
            <a:r>
              <a:rPr lang="en-US" sz="1600" dirty="0" smtClean="0">
                <a:solidFill>
                  <a:schemeClr val="tx1">
                    <a:lumMod val="75000"/>
                    <a:lumOff val="25000"/>
                  </a:schemeClr>
                </a:solidFill>
                <a:latin typeface="Times New Roman" pitchFamily="18" charset="0"/>
                <a:cs typeface="Times New Roman" pitchFamily="18" charset="0"/>
              </a:rPr>
              <a:t>Automatically alters the settings of protective relay IEDs based on system conditions.</a:t>
            </a:r>
          </a:p>
          <a:p>
            <a:pPr>
              <a:buClr>
                <a:schemeClr val="tx1">
                  <a:lumMod val="75000"/>
                  <a:lumOff val="25000"/>
                </a:schemeClr>
              </a:buClr>
              <a:buFont typeface="Wingdings" pitchFamily="2" charset="2"/>
              <a:buChar char="v"/>
            </a:pPr>
            <a:endParaRPr lang="en-US"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836;p13"/>
          <p:cNvSpPr txBox="1">
            <a:spLocks noGrp="1"/>
          </p:cNvSpPr>
          <p:nvPr>
            <p:ph type="ctrTitle"/>
          </p:nvPr>
        </p:nvSpPr>
        <p:spPr>
          <a:xfrm>
            <a:off x="827584" y="1779662"/>
            <a:ext cx="539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smtClean="0">
                <a:latin typeface="Times New Roman" pitchFamily="18" charset="0"/>
                <a:cs typeface="Times New Roman" pitchFamily="18" charset="0"/>
              </a:rPr>
              <a:t>Implementation</a:t>
            </a:r>
            <a:endParaRPr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a:spLocks noGrp="1"/>
          </p:cNvSpPr>
          <p:nvPr>
            <p:ph type="body" idx="1"/>
          </p:nvPr>
        </p:nvSpPr>
        <p:spPr>
          <a:xfrm>
            <a:off x="683568" y="771550"/>
            <a:ext cx="6761100" cy="3456384"/>
          </a:xfrm>
        </p:spPr>
        <p:txBody>
          <a:bodyPr/>
          <a:lstStyle/>
          <a:p>
            <a:pPr lvl="0">
              <a:buClr>
                <a:schemeClr val="tx1">
                  <a:lumMod val="75000"/>
                  <a:lumOff val="25000"/>
                </a:schemeClr>
              </a:buClr>
              <a:buFont typeface="Wingdings" pitchFamily="2" charset="2"/>
              <a:buChar char="v"/>
            </a:pPr>
            <a:r>
              <a:rPr lang="en-IN" sz="2000" dirty="0" smtClean="0">
                <a:solidFill>
                  <a:schemeClr val="tx1">
                    <a:lumMod val="75000"/>
                    <a:lumOff val="25000"/>
                  </a:schemeClr>
                </a:solidFill>
                <a:latin typeface="Times New Roman" pitchFamily="18" charset="0"/>
                <a:cs typeface="Times New Roman" pitchFamily="18" charset="0"/>
              </a:rPr>
              <a:t>We had to develop a demo of a smart substation system.</a:t>
            </a:r>
          </a:p>
          <a:p>
            <a:pPr lvl="0">
              <a:buClr>
                <a:schemeClr val="tx1">
                  <a:lumMod val="75000"/>
                  <a:lumOff val="25000"/>
                </a:schemeClr>
              </a:buClr>
              <a:buFont typeface="Wingdings" pitchFamily="2" charset="2"/>
              <a:buChar char="v"/>
            </a:pPr>
            <a:r>
              <a:rPr lang="en-IN" sz="2000" dirty="0" smtClean="0">
                <a:solidFill>
                  <a:schemeClr val="tx1">
                    <a:lumMod val="75000"/>
                    <a:lumOff val="25000"/>
                  </a:schemeClr>
                </a:solidFill>
                <a:latin typeface="Times New Roman" pitchFamily="18" charset="0"/>
                <a:cs typeface="Times New Roman" pitchFamily="18" charset="0"/>
              </a:rPr>
              <a:t>In this system there are 4 feeders that draw power from a main feeder.</a:t>
            </a:r>
          </a:p>
          <a:p>
            <a:pPr lvl="0">
              <a:buClr>
                <a:schemeClr val="tx1">
                  <a:lumMod val="75000"/>
                  <a:lumOff val="25000"/>
                </a:schemeClr>
              </a:buClr>
              <a:buFont typeface="Wingdings" pitchFamily="2" charset="2"/>
              <a:buChar char="v"/>
            </a:pPr>
            <a:r>
              <a:rPr lang="en-IN" sz="2000" dirty="0" smtClean="0">
                <a:solidFill>
                  <a:schemeClr val="tx1">
                    <a:lumMod val="75000"/>
                    <a:lumOff val="25000"/>
                  </a:schemeClr>
                </a:solidFill>
                <a:latin typeface="Times New Roman" pitchFamily="18" charset="0"/>
                <a:cs typeface="Times New Roman" pitchFamily="18" charset="0"/>
              </a:rPr>
              <a:t>Each feeder has 2 loads attached to it.</a:t>
            </a:r>
          </a:p>
          <a:p>
            <a:pPr lvl="0">
              <a:buClr>
                <a:schemeClr val="tx1">
                  <a:lumMod val="75000"/>
                  <a:lumOff val="25000"/>
                </a:schemeClr>
              </a:buClr>
              <a:buFont typeface="Wingdings" pitchFamily="2" charset="2"/>
              <a:buChar char="v"/>
            </a:pPr>
            <a:r>
              <a:rPr lang="en-IN" sz="2000" dirty="0" smtClean="0">
                <a:solidFill>
                  <a:schemeClr val="tx1">
                    <a:lumMod val="75000"/>
                    <a:lumOff val="25000"/>
                  </a:schemeClr>
                </a:solidFill>
                <a:latin typeface="Times New Roman" pitchFamily="18" charset="0"/>
                <a:cs typeface="Times New Roman" pitchFamily="18" charset="0"/>
              </a:rPr>
              <a:t>Whenever there’s a fault in any of the feeder, the supply to the feeder is disconnected preventing loads from any harm.</a:t>
            </a:r>
          </a:p>
          <a:p>
            <a:pPr lvl="0">
              <a:buClr>
                <a:schemeClr val="tx1">
                  <a:lumMod val="75000"/>
                  <a:lumOff val="25000"/>
                </a:schemeClr>
              </a:buClr>
              <a:buFont typeface="Wingdings" pitchFamily="2" charset="2"/>
              <a:buChar char="v"/>
            </a:pPr>
            <a:r>
              <a:rPr lang="en-IN" sz="2000" dirty="0" smtClean="0">
                <a:solidFill>
                  <a:schemeClr val="tx1">
                    <a:lumMod val="75000"/>
                    <a:lumOff val="25000"/>
                  </a:schemeClr>
                </a:solidFill>
                <a:latin typeface="Times New Roman" pitchFamily="18" charset="0"/>
                <a:cs typeface="Times New Roman" pitchFamily="18" charset="0"/>
              </a:rPr>
              <a:t>The circuit was implemented in Control Expert using Ladder Logic. </a:t>
            </a:r>
          </a:p>
          <a:p>
            <a:pPr lvl="0">
              <a:buClr>
                <a:schemeClr val="tx1">
                  <a:lumMod val="75000"/>
                  <a:lumOff val="25000"/>
                </a:schemeClr>
              </a:buClr>
              <a:buFont typeface="Wingdings" pitchFamily="2" charset="2"/>
              <a:buChar char="v"/>
            </a:pPr>
            <a:r>
              <a:rPr lang="en-IN" sz="2000" dirty="0" smtClean="0">
                <a:solidFill>
                  <a:schemeClr val="tx1">
                    <a:lumMod val="75000"/>
                    <a:lumOff val="25000"/>
                  </a:schemeClr>
                </a:solidFill>
                <a:latin typeface="Times New Roman" pitchFamily="18" charset="0"/>
                <a:cs typeface="Times New Roman" pitchFamily="18" charset="0"/>
              </a:rPr>
              <a:t>The simulation was done in Citect SCADA.</a:t>
            </a:r>
            <a:endParaRPr lang="en-US" sz="2800"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7784" y="4515966"/>
            <a:ext cx="2808312" cy="465185"/>
          </a:xfrm>
        </p:spPr>
        <p:txBody>
          <a:bodyPr/>
          <a:lstStyle/>
          <a:p>
            <a:r>
              <a:rPr lang="en-US" sz="2000" dirty="0" smtClean="0"/>
              <a:t>Ladder Logic Diagram</a:t>
            </a:r>
            <a:endParaRPr lang="en-US" sz="2000" dirty="0"/>
          </a:p>
        </p:txBody>
      </p:sp>
      <p:pic>
        <p:nvPicPr>
          <p:cNvPr id="5" name="Picture 2"/>
          <p:cNvPicPr>
            <a:picLocks noChangeAspect="1" noChangeArrowheads="1"/>
          </p:cNvPicPr>
          <p:nvPr/>
        </p:nvPicPr>
        <p:blipFill>
          <a:blip r:embed="rId2"/>
          <a:srcRect/>
          <a:stretch>
            <a:fillRect/>
          </a:stretch>
        </p:blipFill>
        <p:spPr bwMode="auto">
          <a:xfrm>
            <a:off x="539553" y="195486"/>
            <a:ext cx="7128791" cy="41044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27784" y="4515966"/>
            <a:ext cx="2808312" cy="465185"/>
          </a:xfrm>
        </p:spPr>
        <p:txBody>
          <a:bodyPr/>
          <a:lstStyle/>
          <a:p>
            <a:r>
              <a:rPr lang="en-US" sz="2000" dirty="0" smtClean="0"/>
              <a:t>Ladder Logic Diagram</a:t>
            </a:r>
            <a:endParaRPr lang="en-US" sz="2000" dirty="0"/>
          </a:p>
        </p:txBody>
      </p:sp>
      <p:pic>
        <p:nvPicPr>
          <p:cNvPr id="5" name="Picture 2"/>
          <p:cNvPicPr>
            <a:picLocks noChangeAspect="1" noChangeArrowheads="1"/>
          </p:cNvPicPr>
          <p:nvPr/>
        </p:nvPicPr>
        <p:blipFill>
          <a:blip r:embed="rId2"/>
          <a:srcRect/>
          <a:stretch>
            <a:fillRect/>
          </a:stretch>
        </p:blipFill>
        <p:spPr bwMode="auto">
          <a:xfrm>
            <a:off x="539552" y="195486"/>
            <a:ext cx="7128791" cy="41014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203848" y="4515966"/>
            <a:ext cx="2016224" cy="465185"/>
          </a:xfrm>
        </p:spPr>
        <p:txBody>
          <a:bodyPr/>
          <a:lstStyle/>
          <a:p>
            <a:r>
              <a:rPr lang="en-US" sz="2000" dirty="0" smtClean="0"/>
              <a:t>SCADA Screen</a:t>
            </a:r>
            <a:endParaRPr lang="en-US" sz="2000" dirty="0"/>
          </a:p>
        </p:txBody>
      </p:sp>
      <p:pic>
        <p:nvPicPr>
          <p:cNvPr id="5" name="Picture 2"/>
          <p:cNvPicPr>
            <a:picLocks noChangeAspect="1" noChangeArrowheads="1"/>
          </p:cNvPicPr>
          <p:nvPr/>
        </p:nvPicPr>
        <p:blipFill>
          <a:blip r:embed="rId2"/>
          <a:srcRect/>
          <a:stretch>
            <a:fillRect/>
          </a:stretch>
        </p:blipFill>
        <p:spPr bwMode="auto">
          <a:xfrm>
            <a:off x="539553" y="195486"/>
            <a:ext cx="7128791" cy="41072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836;p13"/>
          <p:cNvSpPr txBox="1">
            <a:spLocks noGrp="1"/>
          </p:cNvSpPr>
          <p:nvPr>
            <p:ph type="ctrTitle"/>
          </p:nvPr>
        </p:nvSpPr>
        <p:spPr>
          <a:xfrm>
            <a:off x="755576" y="1419622"/>
            <a:ext cx="539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smtClean="0">
                <a:latin typeface="Times New Roman" pitchFamily="18" charset="0"/>
                <a:cs typeface="Times New Roman" pitchFamily="18" charset="0"/>
              </a:rPr>
              <a:t>Learnings from  </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        PS - I</a:t>
            </a:r>
            <a:endParaRPr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2" name="Text Placeholder 2"/>
          <p:cNvSpPr>
            <a:spLocks noGrp="1"/>
          </p:cNvSpPr>
          <p:nvPr>
            <p:ph type="body" idx="1"/>
          </p:nvPr>
        </p:nvSpPr>
        <p:spPr>
          <a:xfrm>
            <a:off x="611560" y="555526"/>
            <a:ext cx="6761100" cy="4104456"/>
          </a:xfrm>
        </p:spPr>
        <p:txBody>
          <a:bodyPr/>
          <a:lstStyle/>
          <a:p>
            <a:pPr lvl="0">
              <a:buClr>
                <a:schemeClr val="tx1">
                  <a:lumMod val="75000"/>
                  <a:lumOff val="25000"/>
                </a:schemeClr>
              </a:buClr>
              <a:buFont typeface="Wingdings" pitchFamily="2" charset="2"/>
              <a:buChar char="v"/>
            </a:pPr>
            <a:r>
              <a:rPr lang="en-US" sz="2000" dirty="0" smtClean="0">
                <a:solidFill>
                  <a:schemeClr val="tx1">
                    <a:lumMod val="75000"/>
                    <a:lumOff val="25000"/>
                  </a:schemeClr>
                </a:solidFill>
                <a:latin typeface="Times New Roman" pitchFamily="18" charset="0"/>
                <a:cs typeface="Times New Roman" pitchFamily="18" charset="0"/>
              </a:rPr>
              <a:t>Got to learn about RMJ Automation and its role in the automation industry.</a:t>
            </a:r>
          </a:p>
          <a:p>
            <a:pPr lvl="0">
              <a:buClr>
                <a:schemeClr val="tx1">
                  <a:lumMod val="75000"/>
                  <a:lumOff val="25000"/>
                </a:schemeClr>
              </a:buClr>
              <a:buFont typeface="Wingdings" pitchFamily="2" charset="2"/>
              <a:buChar char="v"/>
            </a:pPr>
            <a:r>
              <a:rPr lang="en-IN" sz="2000" dirty="0" smtClean="0">
                <a:solidFill>
                  <a:schemeClr val="tx1">
                    <a:lumMod val="75000"/>
                    <a:lumOff val="25000"/>
                  </a:schemeClr>
                </a:solidFill>
                <a:latin typeface="Times New Roman" pitchFamily="18" charset="0"/>
                <a:cs typeface="Times New Roman" pitchFamily="18" charset="0"/>
              </a:rPr>
              <a:t>Learned about Automation &amp; its importance.</a:t>
            </a:r>
          </a:p>
          <a:p>
            <a:pPr lvl="0">
              <a:buClr>
                <a:schemeClr val="tx1">
                  <a:lumMod val="75000"/>
                  <a:lumOff val="25000"/>
                </a:schemeClr>
              </a:buClr>
              <a:buFont typeface="Wingdings" pitchFamily="2" charset="2"/>
              <a:buChar char="v"/>
            </a:pPr>
            <a:r>
              <a:rPr lang="en-IN" sz="2000" dirty="0" smtClean="0">
                <a:solidFill>
                  <a:schemeClr val="tx1">
                    <a:lumMod val="75000"/>
                    <a:lumOff val="25000"/>
                  </a:schemeClr>
                </a:solidFill>
                <a:latin typeface="Times New Roman" pitchFamily="18" charset="0"/>
                <a:cs typeface="Times New Roman" pitchFamily="18" charset="0"/>
              </a:rPr>
              <a:t>Learned about PLCs, SCADA, HMI.</a:t>
            </a:r>
          </a:p>
          <a:p>
            <a:pPr lvl="0">
              <a:buClr>
                <a:schemeClr val="tx1">
                  <a:lumMod val="75000"/>
                  <a:lumOff val="25000"/>
                </a:schemeClr>
              </a:buClr>
              <a:buFont typeface="Wingdings" pitchFamily="2" charset="2"/>
              <a:buChar char="v"/>
            </a:pPr>
            <a:r>
              <a:rPr lang="en-IN" sz="2000" dirty="0" smtClean="0">
                <a:solidFill>
                  <a:schemeClr val="tx1">
                    <a:lumMod val="75000"/>
                    <a:lumOff val="25000"/>
                  </a:schemeClr>
                </a:solidFill>
                <a:latin typeface="Times New Roman" pitchFamily="18" charset="0"/>
                <a:cs typeface="Times New Roman" pitchFamily="18" charset="0"/>
              </a:rPr>
              <a:t>Programmed PLCs using ladder logic in WPLSoft and Control Expert.</a:t>
            </a:r>
          </a:p>
          <a:p>
            <a:pPr lvl="0">
              <a:buClr>
                <a:schemeClr val="tx1">
                  <a:lumMod val="75000"/>
                  <a:lumOff val="25000"/>
                </a:schemeClr>
              </a:buClr>
              <a:buFont typeface="Wingdings" pitchFamily="2" charset="2"/>
              <a:buChar char="v"/>
            </a:pPr>
            <a:r>
              <a:rPr lang="en-IN" sz="2000" dirty="0" smtClean="0">
                <a:solidFill>
                  <a:schemeClr val="tx1">
                    <a:lumMod val="75000"/>
                    <a:lumOff val="25000"/>
                  </a:schemeClr>
                </a:solidFill>
                <a:latin typeface="Times New Roman" pitchFamily="18" charset="0"/>
                <a:cs typeface="Times New Roman" pitchFamily="18" charset="0"/>
              </a:rPr>
              <a:t>Simulated PLC programs in Control Expert.</a:t>
            </a:r>
          </a:p>
          <a:p>
            <a:pPr lvl="0">
              <a:buClr>
                <a:schemeClr val="tx1">
                  <a:lumMod val="75000"/>
                  <a:lumOff val="25000"/>
                </a:schemeClr>
              </a:buClr>
              <a:buFont typeface="Wingdings" pitchFamily="2" charset="2"/>
              <a:buChar char="v"/>
            </a:pPr>
            <a:r>
              <a:rPr lang="en-IN" sz="2000" dirty="0" smtClean="0">
                <a:solidFill>
                  <a:schemeClr val="tx1">
                    <a:lumMod val="75000"/>
                    <a:lumOff val="25000"/>
                  </a:schemeClr>
                </a:solidFill>
                <a:latin typeface="Times New Roman" pitchFamily="18" charset="0"/>
                <a:cs typeface="Times New Roman" pitchFamily="18" charset="0"/>
              </a:rPr>
              <a:t>Simulated a circuit in Citect SCADA.</a:t>
            </a:r>
          </a:p>
          <a:p>
            <a:pPr lvl="0">
              <a:buClr>
                <a:schemeClr val="tx1">
                  <a:lumMod val="75000"/>
                  <a:lumOff val="25000"/>
                </a:schemeClr>
              </a:buClr>
              <a:buFont typeface="Wingdings" pitchFamily="2" charset="2"/>
              <a:buChar char="v"/>
            </a:pPr>
            <a:r>
              <a:rPr lang="en-IN" sz="2000" dirty="0" smtClean="0">
                <a:solidFill>
                  <a:schemeClr val="tx1">
                    <a:lumMod val="75000"/>
                    <a:lumOff val="25000"/>
                  </a:schemeClr>
                </a:solidFill>
                <a:latin typeface="Times New Roman" pitchFamily="18" charset="0"/>
                <a:cs typeface="Times New Roman" pitchFamily="18" charset="0"/>
              </a:rPr>
              <a:t>Programmed a Substation Automation demo using Control Expert and used Citect SCADA for simulation and better visual aids.</a:t>
            </a:r>
          </a:p>
          <a:p>
            <a:pPr lvl="0">
              <a:buClr>
                <a:schemeClr val="tx1">
                  <a:lumMod val="75000"/>
                  <a:lumOff val="25000"/>
                </a:schemeClr>
              </a:buClr>
              <a:buFont typeface="Wingdings" pitchFamily="2" charset="2"/>
              <a:buChar char="v"/>
            </a:pPr>
            <a:endParaRPr lang="en-IN" sz="2000" dirty="0" smtClean="0">
              <a:solidFill>
                <a:schemeClr val="tx1">
                  <a:lumMod val="75000"/>
                  <a:lumOff val="2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59632" y="843558"/>
            <a:ext cx="3223959" cy="1754326"/>
          </a:xfrm>
          <a:prstGeom prst="rect">
            <a:avLst/>
          </a:prstGeom>
        </p:spPr>
        <p:txBody>
          <a:bodyPr wrap="none">
            <a:spAutoFit/>
          </a:bodyPr>
          <a:lstStyle/>
          <a:p>
            <a:r>
              <a:rPr lang="en-IN" sz="5400" i="1" dirty="0" smtClean="0">
                <a:solidFill>
                  <a:schemeClr val="tx1">
                    <a:lumMod val="25000"/>
                    <a:lumOff val="75000"/>
                  </a:schemeClr>
                </a:solidFill>
                <a:latin typeface="Times New Roman" pitchFamily="18" charset="0"/>
                <a:cs typeface="Times New Roman" pitchFamily="18" charset="0"/>
              </a:rPr>
              <a:t>Thank</a:t>
            </a:r>
          </a:p>
          <a:p>
            <a:r>
              <a:rPr lang="en-IN" sz="5400" i="1" dirty="0" smtClean="0">
                <a:solidFill>
                  <a:schemeClr val="tx1">
                    <a:lumMod val="25000"/>
                    <a:lumOff val="75000"/>
                  </a:schemeClr>
                </a:solidFill>
                <a:latin typeface="Times New Roman" pitchFamily="18" charset="0"/>
                <a:cs typeface="Times New Roman" pitchFamily="18" charset="0"/>
              </a:rPr>
              <a:t>		You</a:t>
            </a:r>
            <a:endParaRPr lang="en-US" sz="5400" i="1" dirty="0">
              <a:solidFill>
                <a:schemeClr val="tx1">
                  <a:lumMod val="25000"/>
                  <a:lumOff val="75000"/>
                </a:schemeClr>
              </a:solidFill>
            </a:endParaRPr>
          </a:p>
        </p:txBody>
      </p:sp>
      <p:sp>
        <p:nvSpPr>
          <p:cNvPr id="6" name="Google Shape;136;p13"/>
          <p:cNvSpPr txBox="1"/>
          <p:nvPr/>
        </p:nvSpPr>
        <p:spPr>
          <a:xfrm>
            <a:off x="1547664" y="2859782"/>
            <a:ext cx="4355976" cy="86409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tx1">
                    <a:lumMod val="10000"/>
                    <a:lumOff val="90000"/>
                  </a:schemeClr>
                </a:solidFill>
                <a:latin typeface="Times New Roman" pitchFamily="18" charset="0"/>
                <a:ea typeface="Lato"/>
                <a:cs typeface="Times New Roman" pitchFamily="18" charset="0"/>
                <a:sym typeface="Lato"/>
              </a:rPr>
              <a:t>Instructor-</a:t>
            </a:r>
            <a:r>
              <a:rPr lang="en" sz="2000" dirty="0" smtClean="0">
                <a:solidFill>
                  <a:schemeClr val="tx1">
                    <a:lumMod val="10000"/>
                    <a:lumOff val="90000"/>
                  </a:schemeClr>
                </a:solidFill>
                <a:latin typeface="Times New Roman" pitchFamily="18" charset="0"/>
                <a:ea typeface="Lato"/>
                <a:cs typeface="Times New Roman" pitchFamily="18" charset="0"/>
                <a:sym typeface="Lato"/>
              </a:rPr>
              <a:t>:	Prof. Vinay Belde</a:t>
            </a:r>
            <a:endParaRPr sz="2000" dirty="0">
              <a:solidFill>
                <a:schemeClr val="tx1">
                  <a:lumMod val="10000"/>
                  <a:lumOff val="90000"/>
                </a:schemeClr>
              </a:solidFill>
              <a:latin typeface="Times New Roman" pitchFamily="18" charset="0"/>
              <a:ea typeface="Lato"/>
              <a:cs typeface="Times New Roman" pitchFamily="18" charset="0"/>
              <a:sym typeface="Lato"/>
            </a:endParaRPr>
          </a:p>
          <a:p>
            <a:pPr marL="0" lvl="0" indent="0" algn="l" rtl="0">
              <a:spcBef>
                <a:spcPts val="0"/>
              </a:spcBef>
              <a:spcAft>
                <a:spcPts val="0"/>
              </a:spcAft>
              <a:buNone/>
            </a:pPr>
            <a:r>
              <a:rPr lang="en" sz="2000" dirty="0">
                <a:solidFill>
                  <a:schemeClr val="tx1">
                    <a:lumMod val="10000"/>
                    <a:lumOff val="90000"/>
                  </a:schemeClr>
                </a:solidFill>
                <a:latin typeface="Times New Roman" pitchFamily="18" charset="0"/>
                <a:ea typeface="Lato"/>
                <a:cs typeface="Times New Roman" pitchFamily="18" charset="0"/>
                <a:sym typeface="Lato"/>
              </a:rPr>
              <a:t>Mentor-:		</a:t>
            </a:r>
            <a:r>
              <a:rPr lang="en" sz="2000" dirty="0" smtClean="0">
                <a:solidFill>
                  <a:schemeClr val="tx1">
                    <a:lumMod val="10000"/>
                    <a:lumOff val="90000"/>
                  </a:schemeClr>
                </a:solidFill>
                <a:latin typeface="Times New Roman" pitchFamily="18" charset="0"/>
                <a:ea typeface="Lato"/>
                <a:cs typeface="Times New Roman" pitchFamily="18" charset="0"/>
                <a:sym typeface="Lato"/>
              </a:rPr>
              <a:t>Kiran Ma’am</a:t>
            </a:r>
            <a:endParaRPr sz="2000" dirty="0">
              <a:solidFill>
                <a:schemeClr val="tx1">
                  <a:lumMod val="10000"/>
                  <a:lumOff val="90000"/>
                </a:schemeClr>
              </a:solidFill>
              <a:latin typeface="Times New Roman" pitchFamily="18" charset="0"/>
              <a:ea typeface="Lato"/>
              <a:cs typeface="Times New Roman" pitchFamily="18" charset="0"/>
              <a:sym typeface="Lato"/>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a:spLocks noGrp="1"/>
          </p:cNvSpPr>
          <p:nvPr>
            <p:ph type="body" idx="1"/>
          </p:nvPr>
        </p:nvSpPr>
        <p:spPr>
          <a:xfrm>
            <a:off x="611560" y="771550"/>
            <a:ext cx="7200800" cy="3528392"/>
          </a:xfrm>
        </p:spPr>
        <p:txBody>
          <a:bodyPr/>
          <a:lstStyle/>
          <a:p>
            <a:pPr>
              <a:buClr>
                <a:schemeClr val="tx1">
                  <a:lumMod val="75000"/>
                  <a:lumOff val="25000"/>
                </a:schemeClr>
              </a:buClr>
              <a:buFont typeface="Wingdings" pitchFamily="2" charset="2"/>
              <a:buChar char="v"/>
            </a:pPr>
            <a:r>
              <a:rPr lang="en-US" sz="2000" dirty="0" smtClean="0">
                <a:solidFill>
                  <a:schemeClr val="tx1">
                    <a:lumMod val="75000"/>
                    <a:lumOff val="25000"/>
                  </a:schemeClr>
                </a:solidFill>
                <a:latin typeface="Times New Roman" pitchFamily="18" charset="0"/>
                <a:cs typeface="Times New Roman" pitchFamily="18" charset="0"/>
              </a:rPr>
              <a:t>A substation is a part of an electrical generation, transmission, and distribution system. </a:t>
            </a:r>
          </a:p>
          <a:p>
            <a:pPr>
              <a:buClr>
                <a:schemeClr val="tx1">
                  <a:lumMod val="75000"/>
                  <a:lumOff val="25000"/>
                </a:schemeClr>
              </a:buClr>
              <a:buFont typeface="Wingdings" pitchFamily="2" charset="2"/>
              <a:buChar char="v"/>
            </a:pPr>
            <a:r>
              <a:rPr lang="en-US" sz="2000" dirty="0" smtClean="0">
                <a:solidFill>
                  <a:schemeClr val="tx1">
                    <a:lumMod val="75000"/>
                    <a:lumOff val="25000"/>
                  </a:schemeClr>
                </a:solidFill>
                <a:latin typeface="Times New Roman" pitchFamily="18" charset="0"/>
                <a:cs typeface="Times New Roman" pitchFamily="18" charset="0"/>
              </a:rPr>
              <a:t>Substations transform voltage from high to low, or the reverse, or perform any of several other important functions. </a:t>
            </a:r>
          </a:p>
          <a:p>
            <a:pPr>
              <a:buClr>
                <a:schemeClr val="tx1">
                  <a:lumMod val="75000"/>
                  <a:lumOff val="25000"/>
                </a:schemeClr>
              </a:buClr>
              <a:buFont typeface="Wingdings" pitchFamily="2" charset="2"/>
              <a:buChar char="v"/>
            </a:pPr>
            <a:r>
              <a:rPr lang="en-US" sz="2000" dirty="0" smtClean="0">
                <a:solidFill>
                  <a:schemeClr val="tx1">
                    <a:lumMod val="75000"/>
                    <a:lumOff val="25000"/>
                  </a:schemeClr>
                </a:solidFill>
                <a:latin typeface="Times New Roman" pitchFamily="18" charset="0"/>
                <a:cs typeface="Times New Roman" pitchFamily="18" charset="0"/>
              </a:rPr>
              <a:t>Between the generating station and consumer, electric power may flow through several substations at different voltage levels.</a:t>
            </a:r>
          </a:p>
          <a:p>
            <a:pPr>
              <a:buClr>
                <a:schemeClr val="tx1">
                  <a:lumMod val="75000"/>
                  <a:lumOff val="25000"/>
                </a:schemeClr>
              </a:buClr>
              <a:buFont typeface="Wingdings" pitchFamily="2" charset="2"/>
              <a:buChar char="v"/>
            </a:pPr>
            <a:r>
              <a:rPr lang="en-US" sz="2000" dirty="0" smtClean="0">
                <a:solidFill>
                  <a:schemeClr val="tx1">
                    <a:lumMod val="75000"/>
                    <a:lumOff val="25000"/>
                  </a:schemeClr>
                </a:solidFill>
                <a:latin typeface="Times New Roman" pitchFamily="18" charset="0"/>
                <a:cs typeface="Times New Roman" pitchFamily="18" charset="0"/>
              </a:rPr>
              <a:t>A substation may include transformers to change voltage levels between high transmission voltages and lower distribution voltages, or at the interconnection of two different transmission voltages.</a:t>
            </a:r>
          </a:p>
          <a:p>
            <a:pPr>
              <a:buClr>
                <a:schemeClr val="tx1">
                  <a:lumMod val="75000"/>
                  <a:lumOff val="25000"/>
                </a:schemeClr>
              </a:buClr>
              <a:buFont typeface="Wingdings" pitchFamily="2" charset="2"/>
              <a:buChar char="v"/>
            </a:pPr>
            <a:endParaRPr lang="en-IN" sz="2000" dirty="0" smtClean="0">
              <a:solidFill>
                <a:schemeClr val="tx1">
                  <a:lumMod val="75000"/>
                  <a:lumOff val="2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836;p13"/>
          <p:cNvSpPr txBox="1">
            <a:spLocks noGrp="1"/>
          </p:cNvSpPr>
          <p:nvPr>
            <p:ph type="ctrTitle"/>
          </p:nvPr>
        </p:nvSpPr>
        <p:spPr>
          <a:xfrm>
            <a:off x="827584" y="1491630"/>
            <a:ext cx="539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5400" dirty="0" smtClean="0">
                <a:latin typeface="Times New Roman" pitchFamily="18" charset="0"/>
                <a:cs typeface="Times New Roman" pitchFamily="18" charset="0"/>
              </a:rPr>
              <a:t>Significance of</a:t>
            </a:r>
            <a:br>
              <a:rPr lang="en-IN" sz="5400" dirty="0" smtClean="0">
                <a:latin typeface="Times New Roman" pitchFamily="18" charset="0"/>
                <a:cs typeface="Times New Roman" pitchFamily="18" charset="0"/>
              </a:rPr>
            </a:br>
            <a:r>
              <a:rPr lang="en-IN" sz="5400" dirty="0" smtClean="0">
                <a:latin typeface="Times New Roman" pitchFamily="18" charset="0"/>
                <a:cs typeface="Times New Roman" pitchFamily="18" charset="0"/>
              </a:rPr>
              <a:t>    Substations</a:t>
            </a:r>
            <a:endParaRPr sz="5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a:spLocks noGrp="1"/>
          </p:cNvSpPr>
          <p:nvPr>
            <p:ph type="body" idx="1"/>
          </p:nvPr>
        </p:nvSpPr>
        <p:spPr>
          <a:xfrm>
            <a:off x="539552" y="1275606"/>
            <a:ext cx="7200800" cy="2232248"/>
          </a:xfrm>
        </p:spPr>
        <p:txBody>
          <a:bodyPr/>
          <a:lstStyle/>
          <a:p>
            <a:pPr>
              <a:buClr>
                <a:schemeClr val="tx1">
                  <a:lumMod val="75000"/>
                  <a:lumOff val="25000"/>
                </a:schemeClr>
              </a:buClr>
              <a:buFont typeface="Wingdings" pitchFamily="2" charset="2"/>
              <a:buChar char="v"/>
            </a:pPr>
            <a:r>
              <a:rPr lang="en-US" sz="2000" dirty="0" smtClean="0">
                <a:solidFill>
                  <a:schemeClr val="tx1">
                    <a:lumMod val="75000"/>
                    <a:lumOff val="25000"/>
                  </a:schemeClr>
                </a:solidFill>
                <a:latin typeface="Times New Roman" pitchFamily="18" charset="0"/>
                <a:cs typeface="Times New Roman" pitchFamily="18" charset="0"/>
              </a:rPr>
              <a:t>To accommodate new power generation sources.</a:t>
            </a:r>
          </a:p>
          <a:p>
            <a:pPr>
              <a:buClr>
                <a:schemeClr val="tx1">
                  <a:lumMod val="75000"/>
                  <a:lumOff val="25000"/>
                </a:schemeClr>
              </a:buClr>
              <a:buFont typeface="Wingdings" pitchFamily="2" charset="2"/>
              <a:buChar char="v"/>
            </a:pPr>
            <a:r>
              <a:rPr lang="en-IN" sz="2000" dirty="0" smtClean="0">
                <a:solidFill>
                  <a:schemeClr val="tx1">
                    <a:lumMod val="75000"/>
                    <a:lumOff val="25000"/>
                  </a:schemeClr>
                </a:solidFill>
                <a:latin typeface="Times New Roman" pitchFamily="18" charset="0"/>
                <a:cs typeface="Times New Roman" pitchFamily="18" charset="0"/>
              </a:rPr>
              <a:t>Helps in isolating faults quickly.</a:t>
            </a:r>
            <a:endParaRPr lang="en-US" sz="2000" dirty="0" smtClean="0">
              <a:solidFill>
                <a:schemeClr val="tx1">
                  <a:lumMod val="75000"/>
                  <a:lumOff val="25000"/>
                </a:schemeClr>
              </a:solidFill>
              <a:latin typeface="Times New Roman" pitchFamily="18" charset="0"/>
              <a:cs typeface="Times New Roman" pitchFamily="18" charset="0"/>
            </a:endParaRPr>
          </a:p>
          <a:p>
            <a:pPr>
              <a:buClr>
                <a:schemeClr val="tx1">
                  <a:lumMod val="75000"/>
                  <a:lumOff val="25000"/>
                </a:schemeClr>
              </a:buClr>
              <a:buFont typeface="Wingdings" pitchFamily="2" charset="2"/>
              <a:buChar char="v"/>
            </a:pPr>
            <a:r>
              <a:rPr lang="en-US" sz="2000" dirty="0" smtClean="0">
                <a:solidFill>
                  <a:schemeClr val="tx1">
                    <a:lumMod val="75000"/>
                    <a:lumOff val="25000"/>
                  </a:schemeClr>
                </a:solidFill>
                <a:latin typeface="Times New Roman" pitchFamily="18" charset="0"/>
                <a:cs typeface="Times New Roman" pitchFamily="18" charset="0"/>
              </a:rPr>
              <a:t>To maintain reliability requirements</a:t>
            </a:r>
          </a:p>
          <a:p>
            <a:pPr lvl="1">
              <a:buClr>
                <a:schemeClr val="tx1">
                  <a:lumMod val="75000"/>
                  <a:lumOff val="25000"/>
                </a:schemeClr>
              </a:buClr>
              <a:buSzPct val="100000"/>
              <a:buFont typeface="Wingdings" pitchFamily="2" charset="2"/>
              <a:buChar char="v"/>
            </a:pPr>
            <a:r>
              <a:rPr lang="en-IN" sz="1600" dirty="0" smtClean="0">
                <a:solidFill>
                  <a:schemeClr val="tx1">
                    <a:lumMod val="75000"/>
                    <a:lumOff val="25000"/>
                  </a:schemeClr>
                </a:solidFill>
                <a:latin typeface="Times New Roman" pitchFamily="18" charset="0"/>
                <a:cs typeface="Times New Roman" pitchFamily="18" charset="0"/>
              </a:rPr>
              <a:t>With increasing congestion in the cities, substations help in providing proper electricity supply.</a:t>
            </a:r>
            <a:endParaRPr lang="en-US" sz="1600" dirty="0" smtClean="0">
              <a:solidFill>
                <a:schemeClr val="tx1">
                  <a:lumMod val="75000"/>
                  <a:lumOff val="25000"/>
                </a:schemeClr>
              </a:solidFill>
              <a:latin typeface="Times New Roman" pitchFamily="18" charset="0"/>
              <a:cs typeface="Times New Roman" pitchFamily="18" charset="0"/>
            </a:endParaRPr>
          </a:p>
          <a:p>
            <a:pPr>
              <a:buClr>
                <a:schemeClr val="tx1">
                  <a:lumMod val="75000"/>
                  <a:lumOff val="25000"/>
                </a:schemeClr>
              </a:buClr>
              <a:buFont typeface="Wingdings" pitchFamily="2" charset="2"/>
              <a:buChar char="v"/>
            </a:pPr>
            <a:r>
              <a:rPr lang="en-US" sz="2000" dirty="0" smtClean="0">
                <a:solidFill>
                  <a:schemeClr val="tx1">
                    <a:lumMod val="75000"/>
                    <a:lumOff val="25000"/>
                  </a:schemeClr>
                </a:solidFill>
                <a:latin typeface="Times New Roman" pitchFamily="18" charset="0"/>
                <a:cs typeface="Times New Roman" pitchFamily="18" charset="0"/>
              </a:rPr>
              <a:t>To step up or step down AC voltage using transformer(s)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836;p13"/>
          <p:cNvSpPr txBox="1">
            <a:spLocks noGrp="1"/>
          </p:cNvSpPr>
          <p:nvPr>
            <p:ph type="ctrTitle"/>
          </p:nvPr>
        </p:nvSpPr>
        <p:spPr>
          <a:xfrm>
            <a:off x="1475656" y="1851670"/>
            <a:ext cx="3888432"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smtClean="0">
                <a:latin typeface="Times New Roman" pitchFamily="18" charset="0"/>
                <a:cs typeface="Times New Roman" pitchFamily="18" charset="0"/>
              </a:rPr>
              <a:t>Automation</a:t>
            </a:r>
            <a:endParaRPr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a:spLocks noGrp="1"/>
          </p:cNvSpPr>
          <p:nvPr>
            <p:ph type="body" idx="1"/>
          </p:nvPr>
        </p:nvSpPr>
        <p:spPr>
          <a:xfrm>
            <a:off x="539552" y="843558"/>
            <a:ext cx="7200800" cy="3528392"/>
          </a:xfrm>
        </p:spPr>
        <p:txBody>
          <a:bodyPr/>
          <a:lstStyle/>
          <a:p>
            <a:pPr>
              <a:buClr>
                <a:schemeClr val="tx1">
                  <a:lumMod val="75000"/>
                  <a:lumOff val="25000"/>
                </a:schemeClr>
              </a:buClr>
              <a:buFont typeface="Wingdings" pitchFamily="2" charset="2"/>
              <a:buChar char="v"/>
            </a:pPr>
            <a:r>
              <a:rPr lang="en-US" sz="2000" dirty="0" smtClean="0">
                <a:solidFill>
                  <a:schemeClr val="tx1">
                    <a:lumMod val="75000"/>
                    <a:lumOff val="25000"/>
                  </a:schemeClr>
                </a:solidFill>
                <a:latin typeface="Times New Roman" pitchFamily="18" charset="0"/>
                <a:cs typeface="Times New Roman" pitchFamily="18" charset="0"/>
              </a:rPr>
              <a:t>Automation is the technology by which a process or procedure is performed with minimal human assistance.</a:t>
            </a:r>
            <a:endParaRPr lang="en-US" sz="2000" baseline="30000" dirty="0" smtClean="0">
              <a:solidFill>
                <a:schemeClr val="tx1">
                  <a:lumMod val="75000"/>
                  <a:lumOff val="25000"/>
                </a:schemeClr>
              </a:solidFill>
              <a:latin typeface="Times New Roman" pitchFamily="18" charset="0"/>
              <a:cs typeface="Times New Roman" pitchFamily="18" charset="0"/>
            </a:endParaRPr>
          </a:p>
          <a:p>
            <a:pPr>
              <a:buClr>
                <a:schemeClr val="tx1">
                  <a:lumMod val="75000"/>
                  <a:lumOff val="25000"/>
                </a:schemeClr>
              </a:buClr>
              <a:buFont typeface="Wingdings" pitchFamily="2" charset="2"/>
              <a:buChar char="v"/>
            </a:pPr>
            <a:r>
              <a:rPr lang="en-US" sz="2000" dirty="0" smtClean="0">
                <a:solidFill>
                  <a:schemeClr val="tx1">
                    <a:lumMod val="75000"/>
                    <a:lumOff val="25000"/>
                  </a:schemeClr>
                </a:solidFill>
                <a:latin typeface="Times New Roman" pitchFamily="18" charset="0"/>
                <a:cs typeface="Times New Roman" pitchFamily="18" charset="0"/>
              </a:rPr>
              <a:t>Automation is the use of various control systems for operating equipment such as machinery, processes in factories, and other applications and vehicles with minimal or reduced human intervention.</a:t>
            </a:r>
          </a:p>
          <a:p>
            <a:pPr>
              <a:buClr>
                <a:schemeClr val="tx1">
                  <a:lumMod val="75000"/>
                  <a:lumOff val="25000"/>
                </a:schemeClr>
              </a:buClr>
              <a:buFont typeface="Wingdings" pitchFamily="2" charset="2"/>
              <a:buChar char="v"/>
            </a:pPr>
            <a:r>
              <a:rPr lang="en-US" sz="2000" dirty="0" smtClean="0">
                <a:solidFill>
                  <a:schemeClr val="tx1">
                    <a:lumMod val="75000"/>
                    <a:lumOff val="25000"/>
                  </a:schemeClr>
                </a:solidFill>
                <a:latin typeface="Times New Roman" pitchFamily="18" charset="0"/>
                <a:cs typeface="Times New Roman" pitchFamily="18" charset="0"/>
              </a:rPr>
              <a:t>Automation can be performed in many ways in various industries. For example, in the information technology domain, a software script can test a software product and produce a report.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836;p13"/>
          <p:cNvSpPr txBox="1">
            <a:spLocks noGrp="1"/>
          </p:cNvSpPr>
          <p:nvPr>
            <p:ph type="ctrTitle"/>
          </p:nvPr>
        </p:nvSpPr>
        <p:spPr>
          <a:xfrm>
            <a:off x="1043608" y="1635646"/>
            <a:ext cx="539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5400" dirty="0" smtClean="0">
                <a:latin typeface="Times New Roman" pitchFamily="18" charset="0"/>
                <a:cs typeface="Times New Roman" pitchFamily="18" charset="0"/>
              </a:rPr>
              <a:t>Significance of </a:t>
            </a:r>
            <a:br>
              <a:rPr lang="en-IN" sz="5400" dirty="0" smtClean="0">
                <a:latin typeface="Times New Roman" pitchFamily="18" charset="0"/>
                <a:cs typeface="Times New Roman" pitchFamily="18" charset="0"/>
              </a:rPr>
            </a:br>
            <a:r>
              <a:rPr lang="en-IN" sz="5400" dirty="0" smtClean="0">
                <a:latin typeface="Times New Roman" pitchFamily="18" charset="0"/>
                <a:cs typeface="Times New Roman" pitchFamily="18" charset="0"/>
              </a:rPr>
              <a:t>   Automation</a:t>
            </a:r>
            <a:endParaRPr sz="5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a:spLocks noGrp="1"/>
          </p:cNvSpPr>
          <p:nvPr>
            <p:ph type="body" idx="1"/>
          </p:nvPr>
        </p:nvSpPr>
        <p:spPr>
          <a:xfrm>
            <a:off x="539552" y="1203598"/>
            <a:ext cx="7200800" cy="3240360"/>
          </a:xfrm>
        </p:spPr>
        <p:txBody>
          <a:bodyPr/>
          <a:lstStyle/>
          <a:p>
            <a:pPr>
              <a:buClr>
                <a:schemeClr val="tx1">
                  <a:lumMod val="75000"/>
                  <a:lumOff val="25000"/>
                </a:schemeClr>
              </a:buClr>
              <a:buFont typeface="Wingdings" pitchFamily="2" charset="2"/>
              <a:buChar char="v"/>
            </a:pPr>
            <a:r>
              <a:rPr lang="en-US" sz="2000" dirty="0" smtClean="0">
                <a:solidFill>
                  <a:schemeClr val="tx1">
                    <a:lumMod val="75000"/>
                    <a:lumOff val="25000"/>
                  </a:schemeClr>
                </a:solidFill>
                <a:latin typeface="Times New Roman" pitchFamily="18" charset="0"/>
                <a:cs typeface="Times New Roman" pitchFamily="18" charset="0"/>
              </a:rPr>
              <a:t>Produce high-quality goods for the consumers.</a:t>
            </a:r>
          </a:p>
          <a:p>
            <a:pPr lvl="1">
              <a:buClr>
                <a:schemeClr val="tx1">
                  <a:lumMod val="75000"/>
                  <a:lumOff val="25000"/>
                </a:schemeClr>
              </a:buClr>
              <a:buSzPct val="100000"/>
              <a:buFont typeface="Wingdings" pitchFamily="2" charset="2"/>
              <a:buChar char="v"/>
            </a:pPr>
            <a:r>
              <a:rPr lang="en-IN" sz="1600" dirty="0" smtClean="0">
                <a:solidFill>
                  <a:schemeClr val="tx1">
                    <a:lumMod val="75000"/>
                    <a:lumOff val="25000"/>
                  </a:schemeClr>
                </a:solidFill>
                <a:latin typeface="Times New Roman" pitchFamily="18" charset="0"/>
                <a:cs typeface="Times New Roman" pitchFamily="18" charset="0"/>
              </a:rPr>
              <a:t>Automation can help in producing high quality goods at faster speed.</a:t>
            </a:r>
            <a:endParaRPr lang="en-US" sz="1600" dirty="0" smtClean="0">
              <a:solidFill>
                <a:schemeClr val="tx1">
                  <a:lumMod val="75000"/>
                  <a:lumOff val="25000"/>
                </a:schemeClr>
              </a:solidFill>
              <a:latin typeface="Times New Roman" pitchFamily="18" charset="0"/>
              <a:cs typeface="Times New Roman" pitchFamily="18" charset="0"/>
            </a:endParaRPr>
          </a:p>
          <a:p>
            <a:pPr>
              <a:buClr>
                <a:schemeClr val="tx1">
                  <a:lumMod val="75000"/>
                  <a:lumOff val="25000"/>
                </a:schemeClr>
              </a:buClr>
              <a:buFont typeface="Wingdings" pitchFamily="2" charset="2"/>
              <a:buChar char="v"/>
            </a:pPr>
            <a:r>
              <a:rPr lang="en-US" sz="2000" dirty="0" smtClean="0">
                <a:solidFill>
                  <a:schemeClr val="tx1">
                    <a:lumMod val="75000"/>
                    <a:lumOff val="25000"/>
                  </a:schemeClr>
                </a:solidFill>
                <a:latin typeface="Times New Roman" pitchFamily="18" charset="0"/>
                <a:cs typeface="Times New Roman" pitchFamily="18" charset="0"/>
              </a:rPr>
              <a:t>Generates a high ROI for the investors</a:t>
            </a:r>
          </a:p>
          <a:p>
            <a:pPr lvl="1">
              <a:buClr>
                <a:schemeClr val="tx1">
                  <a:lumMod val="75000"/>
                  <a:lumOff val="25000"/>
                </a:schemeClr>
              </a:buClr>
              <a:buSzPct val="100000"/>
              <a:buFont typeface="Wingdings" pitchFamily="2" charset="2"/>
              <a:buChar char="v"/>
            </a:pPr>
            <a:r>
              <a:rPr lang="en-US" sz="1600" dirty="0" smtClean="0">
                <a:solidFill>
                  <a:schemeClr val="tx1">
                    <a:lumMod val="75000"/>
                    <a:lumOff val="25000"/>
                  </a:schemeClr>
                </a:solidFill>
                <a:latin typeface="Times New Roman" pitchFamily="18" charset="0"/>
                <a:cs typeface="Times New Roman" pitchFamily="18" charset="0"/>
              </a:rPr>
              <a:t>Automation may incur hefty initial costs but helps to save a lot of money in the long run</a:t>
            </a:r>
          </a:p>
          <a:p>
            <a:pPr>
              <a:buClr>
                <a:schemeClr val="tx1">
                  <a:lumMod val="75000"/>
                  <a:lumOff val="25000"/>
                </a:schemeClr>
              </a:buClr>
              <a:buFont typeface="Wingdings" pitchFamily="2" charset="2"/>
              <a:buChar char="v"/>
            </a:pPr>
            <a:r>
              <a:rPr lang="en-US" sz="2000" dirty="0" smtClean="0">
                <a:solidFill>
                  <a:schemeClr val="tx1">
                    <a:lumMod val="75000"/>
                    <a:lumOff val="25000"/>
                  </a:schemeClr>
                </a:solidFill>
                <a:latin typeface="Times New Roman" pitchFamily="18" charset="0"/>
                <a:cs typeface="Times New Roman" pitchFamily="18" charset="0"/>
              </a:rPr>
              <a:t>Increases safety in factories</a:t>
            </a:r>
          </a:p>
          <a:p>
            <a:pPr lvl="1">
              <a:buClr>
                <a:schemeClr val="tx1">
                  <a:lumMod val="75000"/>
                  <a:lumOff val="25000"/>
                </a:schemeClr>
              </a:buClr>
              <a:buSzPct val="100000"/>
              <a:buFont typeface="Wingdings" pitchFamily="2" charset="2"/>
              <a:buChar char="v"/>
            </a:pPr>
            <a:r>
              <a:rPr lang="en-IN" sz="1600" dirty="0" smtClean="0">
                <a:solidFill>
                  <a:schemeClr val="tx1">
                    <a:lumMod val="75000"/>
                    <a:lumOff val="25000"/>
                  </a:schemeClr>
                </a:solidFill>
                <a:latin typeface="Times New Roman" pitchFamily="18" charset="0"/>
                <a:cs typeface="Times New Roman" pitchFamily="18" charset="0"/>
              </a:rPr>
              <a:t>Automation enables machines to do dangerous tasks in the industries which earlier were done by humans.</a:t>
            </a:r>
            <a:endParaRPr lang="en-US" sz="1600" dirty="0" smtClean="0">
              <a:solidFill>
                <a:schemeClr val="tx1">
                  <a:lumMod val="75000"/>
                  <a:lumOff val="2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322</TotalTime>
  <Words>559</Words>
  <Application>Microsoft Office PowerPoint</Application>
  <PresentationFormat>On-screen Show (16:9)</PresentationFormat>
  <Paragraphs>90</Paragraphs>
  <Slides>29</Slides>
  <Notes>3</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Mowbray template</vt:lpstr>
      <vt:lpstr>Slide 1</vt:lpstr>
      <vt:lpstr>Substation</vt:lpstr>
      <vt:lpstr>Slide 3</vt:lpstr>
      <vt:lpstr>Significance of     Substations</vt:lpstr>
      <vt:lpstr>Slide 5</vt:lpstr>
      <vt:lpstr>Automation</vt:lpstr>
      <vt:lpstr>Slide 7</vt:lpstr>
      <vt:lpstr>Significance of     Automation</vt:lpstr>
      <vt:lpstr>Slide 9</vt:lpstr>
      <vt:lpstr>PLCs</vt:lpstr>
      <vt:lpstr>Slide 11</vt:lpstr>
      <vt:lpstr>SCADA</vt:lpstr>
      <vt:lpstr>Slide 13</vt:lpstr>
      <vt:lpstr>Slide 14</vt:lpstr>
      <vt:lpstr>Slide 15</vt:lpstr>
      <vt:lpstr>Ladder Logic</vt:lpstr>
      <vt:lpstr>Slide 17</vt:lpstr>
      <vt:lpstr>Substation          Automation</vt:lpstr>
      <vt:lpstr>Slide 19</vt:lpstr>
      <vt:lpstr>Need of      Substation Automation</vt:lpstr>
      <vt:lpstr>Slide 21</vt:lpstr>
      <vt:lpstr>Implementation</vt:lpstr>
      <vt:lpstr>Slide 23</vt:lpstr>
      <vt:lpstr>Ladder Logic Diagram</vt:lpstr>
      <vt:lpstr>Ladder Logic Diagram</vt:lpstr>
      <vt:lpstr>SCADA Screen</vt:lpstr>
      <vt:lpstr>Learnings from           PS - I</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Ayush Agrawal</cp:lastModifiedBy>
  <cp:revision>32</cp:revision>
  <dcterms:modified xsi:type="dcterms:W3CDTF">2020-06-27T05:00:22Z</dcterms:modified>
</cp:coreProperties>
</file>