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441866"/>
            <a:ext cx="4045200" cy="228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ge-bg.PN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9" y="104474"/>
            <a:ext cx="8865400" cy="66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4294967295" type="ctrTitle"/>
          </p:nvPr>
        </p:nvSpPr>
        <p:spPr>
          <a:xfrm>
            <a:off x="671257" y="2275650"/>
            <a:ext cx="7801500" cy="23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4000">
                <a:solidFill>
                  <a:srgbClr val="FFFFFF"/>
                </a:solidFill>
              </a:rPr>
              <a:t>AGRC’s Discover Server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Not Just Google Imagery</a:t>
            </a:r>
          </a:p>
        </p:txBody>
      </p:sp>
      <p:sp>
        <p:nvSpPr>
          <p:cNvPr id="62" name="Shape 62"/>
          <p:cNvSpPr txBox="1"/>
          <p:nvPr>
            <p:ph idx="4294967295" type="subTitle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Rick Kelson - Utah AGRC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rkelson@utah.gov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ver-Logo.png"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49" y="268900"/>
            <a:ext cx="2851800" cy="2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1775" y="358600"/>
            <a:ext cx="90528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April 2017 Usage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~ </a:t>
            </a:r>
            <a:r>
              <a:rPr b="1" lang="en" sz="2000">
                <a:solidFill>
                  <a:srgbClr val="FFFFFF"/>
                </a:solidFill>
              </a:rPr>
              <a:t>28 Million Total Requests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~2 Total Terabytes of Data </a:t>
            </a:r>
            <a:r>
              <a:rPr b="1" lang="en" sz="2000">
                <a:solidFill>
                  <a:srgbClr val="FFFFFF"/>
                </a:solidFill>
              </a:rPr>
              <a:t>Transferred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49" y="1799775"/>
            <a:ext cx="8777500" cy="402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1775" y="180800"/>
            <a:ext cx="9052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</a:rPr>
              <a:t>Top Users by # of Requests</a:t>
            </a:r>
          </a:p>
        </p:txBody>
      </p:sp>
      <p:pic>
        <p:nvPicPr>
          <p:cNvPr descr="Top Users - Requests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99" y="1099099"/>
            <a:ext cx="7298276" cy="51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5100" y="1348950"/>
            <a:ext cx="17712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800"/>
              <a:t>AGRC Apps.</a:t>
            </a:r>
            <a:r>
              <a:rPr lang="en" sz="1800"/>
              <a:t> -</a:t>
            </a:r>
          </a:p>
          <a:p>
            <a:pPr lvl="0" algn="r">
              <a:spcBef>
                <a:spcPts val="0"/>
              </a:spcBef>
              <a:buNone/>
            </a:pPr>
            <a:r>
              <a:rPr i="1" lang="en" sz="1800">
                <a:solidFill>
                  <a:srgbClr val="FF9900"/>
                </a:solidFill>
              </a:rPr>
              <a:t>Error</a:t>
            </a:r>
            <a:r>
              <a:rPr lang="en" sz="1800"/>
              <a:t> -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UDOT</a:t>
            </a:r>
            <a:r>
              <a:rPr lang="en" sz="18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County</a:t>
            </a:r>
            <a:r>
              <a:rPr lang="en" sz="18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State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City</a:t>
            </a:r>
            <a:r>
              <a:rPr lang="en" sz="18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Subcontractor</a:t>
            </a:r>
            <a:r>
              <a:rPr lang="en" sz="18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State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County</a:t>
            </a:r>
            <a:r>
              <a:rPr lang="en" sz="18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State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County</a:t>
            </a:r>
            <a:r>
              <a:rPr lang="en" sz="18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AGRC App.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State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City</a:t>
            </a:r>
            <a:r>
              <a:rPr lang="en" sz="18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Subcontractor</a:t>
            </a:r>
            <a:r>
              <a:rPr lang="en" sz="18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AGRC App. - 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800"/>
              <a:t>State -</a:t>
            </a:r>
            <a:r>
              <a:rPr lang="en" sz="170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1775" y="206200"/>
            <a:ext cx="9052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</a:rPr>
              <a:t>Top Users by Data </a:t>
            </a:r>
            <a:r>
              <a:rPr b="1" lang="en" sz="2000">
                <a:solidFill>
                  <a:schemeClr val="dk1"/>
                </a:solidFill>
              </a:rPr>
              <a:t>Transferred</a:t>
            </a:r>
          </a:p>
        </p:txBody>
      </p:sp>
      <p:pic>
        <p:nvPicPr>
          <p:cNvPr descr="Top Users - Data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55823"/>
            <a:ext cx="7106775" cy="537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0" y="1390800"/>
            <a:ext cx="1696800" cy="51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600">
                <a:solidFill>
                  <a:srgbClr val="00FF00"/>
                </a:solidFill>
              </a:rPr>
              <a:t>UDOT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</a:rPr>
              <a:t>Subcontractor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1600">
                <a:solidFill>
                  <a:srgbClr val="4A86E8"/>
                </a:solidFill>
              </a:rPr>
              <a:t>County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4A86E8"/>
                </a:solidFill>
              </a:rPr>
              <a:t>County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0000FF"/>
                </a:solidFill>
              </a:rPr>
              <a:t>City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0000FF"/>
                </a:solidFill>
              </a:rPr>
              <a:t>City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/>
              <a:t>AGRC App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/>
              <a:t>Subcontractor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4A86E8"/>
                </a:solidFill>
              </a:rPr>
              <a:t>County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0000FF"/>
                </a:solidFill>
              </a:rPr>
              <a:t>City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4A86E8"/>
                </a:solidFill>
              </a:rPr>
              <a:t>County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0000FF"/>
                </a:solidFill>
              </a:rPr>
              <a:t>City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0000FF"/>
                </a:solidFill>
              </a:rPr>
              <a:t>City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/>
              <a:t>State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</a:rPr>
              <a:t>Subcontractor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0000FF"/>
                </a:solidFill>
              </a:rPr>
              <a:t>City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/>
              <a:t>State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</a:rPr>
              <a:t>Subcontractor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</a:rPr>
              <a:t>Subcontractor</a:t>
            </a:r>
            <a:r>
              <a:rPr lang="en" sz="1600"/>
              <a:t> -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/>
              <a:t>State -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5603375" y="515075"/>
            <a:ext cx="3428700" cy="6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W</a:t>
            </a:r>
            <a:r>
              <a:rPr lang="en" sz="2200">
                <a:solidFill>
                  <a:srgbClr val="FFFFFF"/>
                </a:solidFill>
              </a:rPr>
              <a:t>here are the services being used?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(as you might expect)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Municipalities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Transportation Corridors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New Development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Geologic Features (landslides, faults, etc.)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Oil and Gas Fields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Hydrology &amp; Wetlands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D9D9D9"/>
                </a:solidFill>
              </a:rPr>
              <a:t>( </a:t>
            </a:r>
            <a:r>
              <a:rPr lang="en" sz="950">
                <a:solidFill>
                  <a:srgbClr val="D9D9D9"/>
                </a:solidFill>
              </a:rPr>
              <a:t>heatmap data at level 15 (1 km</a:t>
            </a:r>
            <a:r>
              <a:rPr baseline="30000" lang="en" sz="950">
                <a:solidFill>
                  <a:srgbClr val="D9D9D9"/>
                </a:solidFill>
              </a:rPr>
              <a:t>2</a:t>
            </a:r>
            <a:r>
              <a:rPr lang="en" sz="950">
                <a:solidFill>
                  <a:srgbClr val="D9D9D9"/>
                </a:solidFill>
              </a:rPr>
              <a:t> tiles) of all requests to Discover for levels 18, 19 and 20</a:t>
            </a:r>
            <a:r>
              <a:rPr lang="en" sz="1100">
                <a:solidFill>
                  <a:srgbClr val="D9D9D9"/>
                </a:solidFill>
              </a:rPr>
              <a:t> </a:t>
            </a:r>
            <a:r>
              <a:rPr lang="en" sz="1600">
                <a:solidFill>
                  <a:srgbClr val="D9D9D9"/>
                </a:solidFill>
              </a:rPr>
              <a:t>)</a:t>
            </a:r>
          </a:p>
        </p:txBody>
      </p:sp>
      <p:pic>
        <p:nvPicPr>
          <p:cNvPr descr="Usage.PNG"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298574" cy="644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281750" y="2191700"/>
            <a:ext cx="3862200" cy="4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Google Re-Fly Prediction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Still working on the details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~ 95,776 </a:t>
            </a:r>
            <a:r>
              <a:rPr lang="en" sz="1600">
                <a:solidFill>
                  <a:srgbClr val="FFFFFF"/>
                </a:solidFill>
              </a:rPr>
              <a:t>km</a:t>
            </a:r>
            <a:r>
              <a:rPr b="1" baseline="30000" lang="en" sz="1600">
                <a:solidFill>
                  <a:srgbClr val="FFFFFF"/>
                </a:solidFill>
              </a:rPr>
              <a:t>2</a:t>
            </a:r>
            <a:r>
              <a:rPr lang="en" sz="1600">
                <a:solidFill>
                  <a:srgbClr val="FFFFFF"/>
                </a:solidFill>
              </a:rPr>
              <a:t> to be flown in 2017</a:t>
            </a: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>
                <a:solidFill>
                  <a:srgbClr val="FFFFFF"/>
                </a:solidFill>
              </a:rPr>
              <a:t>$3 per km</a:t>
            </a:r>
            <a:r>
              <a:rPr b="1" baseline="30000" lang="en" sz="160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descr="Google refly prediction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0877"/>
            <a:ext cx="5129349" cy="6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281750" y="642400"/>
            <a:ext cx="38517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 wants new imagery this year?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ge-bg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9" y="104474"/>
            <a:ext cx="8865400" cy="66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121350" y="2263800"/>
            <a:ext cx="89013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Feedback &amp; Questions?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455800" y="3641900"/>
            <a:ext cx="42324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Rick Kelson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Utah AGRC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rkelson@utah.gov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gis.utah.gov/discover</a:t>
            </a:r>
          </a:p>
        </p:txBody>
      </p:sp>
      <p:pic>
        <p:nvPicPr>
          <p:cNvPr descr="Discover-Logo.png"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49" y="268900"/>
            <a:ext cx="2851800" cy="2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1621953" y="1230678"/>
            <a:ext cx="2229940" cy="5316062"/>
            <a:chOff x="402749" y="709599"/>
            <a:chExt cx="2229940" cy="4203749"/>
          </a:xfrm>
        </p:grpSpPr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768" y="2501842"/>
              <a:ext cx="2216737" cy="333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Shape 71"/>
            <p:cNvPicPr preferRelativeResize="0"/>
            <p:nvPr/>
          </p:nvPicPr>
          <p:blipFill rotWithShape="1">
            <a:blip r:embed="rId4">
              <a:alphaModFix/>
            </a:blip>
            <a:srcRect b="2439" l="0" r="0" t="0"/>
            <a:stretch/>
          </p:blipFill>
          <p:spPr>
            <a:xfrm>
              <a:off x="402762" y="3057006"/>
              <a:ext cx="2229927" cy="1856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Shape 7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2749" y="709599"/>
              <a:ext cx="2229932" cy="15971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Shape 73"/>
          <p:cNvGrpSpPr/>
          <p:nvPr/>
        </p:nvGrpSpPr>
        <p:grpSpPr>
          <a:xfrm>
            <a:off x="5118935" y="1230595"/>
            <a:ext cx="2229987" cy="5264484"/>
            <a:chOff x="5804688" y="747440"/>
            <a:chExt cx="2229987" cy="4127389"/>
          </a:xfrm>
        </p:grpSpPr>
        <p:pic>
          <p:nvPicPr>
            <p:cNvPr id="74" name="Shape 7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04688" y="4569282"/>
              <a:ext cx="2229932" cy="3055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Shape 75"/>
            <p:cNvGrpSpPr/>
            <p:nvPr/>
          </p:nvGrpSpPr>
          <p:grpSpPr>
            <a:xfrm>
              <a:off x="5804724" y="3578410"/>
              <a:ext cx="2229952" cy="624996"/>
              <a:chOff x="2865762" y="1363262"/>
              <a:chExt cx="1609725" cy="428637"/>
            </a:xfrm>
          </p:grpSpPr>
          <p:pic>
            <p:nvPicPr>
              <p:cNvPr id="76" name="Shape 7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865762" y="1363262"/>
                <a:ext cx="1609725" cy="219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Shape 7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865762" y="1582350"/>
                <a:ext cx="1609725" cy="209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Shape 78"/>
            <p:cNvPicPr preferRelativeResize="0"/>
            <p:nvPr/>
          </p:nvPicPr>
          <p:blipFill rotWithShape="1">
            <a:blip r:embed="rId9">
              <a:alphaModFix/>
            </a:blip>
            <a:srcRect b="1931" l="0" r="0" t="0"/>
            <a:stretch/>
          </p:blipFill>
          <p:spPr>
            <a:xfrm>
              <a:off x="5804701" y="747440"/>
              <a:ext cx="2229927" cy="23563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Shape 79"/>
          <p:cNvSpPr txBox="1"/>
          <p:nvPr/>
        </p:nvSpPr>
        <p:spPr>
          <a:xfrm>
            <a:off x="22250" y="166733"/>
            <a:ext cx="9044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Currently 26 Discover Layers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68" y="3335789"/>
            <a:ext cx="2216737" cy="44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688" y="6092377"/>
            <a:ext cx="2229932" cy="4073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Shape 87"/>
          <p:cNvGrpSpPr/>
          <p:nvPr/>
        </p:nvGrpSpPr>
        <p:grpSpPr>
          <a:xfrm>
            <a:off x="5804724" y="4771168"/>
            <a:ext cx="2229952" cy="833314"/>
            <a:chOff x="2865762" y="1363262"/>
            <a:chExt cx="1609725" cy="428637"/>
          </a:xfrm>
        </p:grpSpPr>
        <p:pic>
          <p:nvPicPr>
            <p:cNvPr id="88" name="Shape 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65762" y="1363262"/>
              <a:ext cx="1609725" cy="219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65762" y="1582350"/>
              <a:ext cx="1609725" cy="209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" name="Shape 90"/>
          <p:cNvPicPr preferRelativeResize="0"/>
          <p:nvPr/>
        </p:nvPicPr>
        <p:blipFill rotWithShape="1">
          <a:blip r:embed="rId7">
            <a:alphaModFix/>
          </a:blip>
          <a:srcRect b="2439" l="0" r="0" t="0"/>
          <a:stretch/>
        </p:blipFill>
        <p:spPr>
          <a:xfrm>
            <a:off x="402762" y="4076008"/>
            <a:ext cx="2229927" cy="247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749" y="946133"/>
            <a:ext cx="2229932" cy="212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9">
            <a:alphaModFix/>
          </a:blip>
          <a:srcRect b="1931" l="0" r="0" t="0"/>
          <a:stretch/>
        </p:blipFill>
        <p:spPr>
          <a:xfrm>
            <a:off x="5804701" y="996587"/>
            <a:ext cx="2229927" cy="314174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1138325" y="3544166"/>
            <a:ext cx="1071475" cy="738881"/>
          </a:xfrm>
          <a:custGeom>
            <a:pathLst>
              <a:path extrusionOk="0" h="22167" w="42859">
                <a:moveTo>
                  <a:pt x="0" y="0"/>
                </a:moveTo>
                <a:cubicBezTo>
                  <a:pt x="7132" y="1026"/>
                  <a:pt x="41768" y="2463"/>
                  <a:pt x="42795" y="6158"/>
                </a:cubicBezTo>
                <a:cubicBezTo>
                  <a:pt x="43821" y="9852"/>
                  <a:pt x="12263" y="19498"/>
                  <a:pt x="6157" y="2216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stealth"/>
            <a:tailEnd len="lg" w="lg" type="oval"/>
          </a:ln>
        </p:spPr>
      </p:sp>
      <p:sp>
        <p:nvSpPr>
          <p:cNvPr id="94" name="Shape 94"/>
          <p:cNvSpPr/>
          <p:nvPr/>
        </p:nvSpPr>
        <p:spPr>
          <a:xfrm>
            <a:off x="1138325" y="3513500"/>
            <a:ext cx="4702903" cy="461688"/>
          </a:xfrm>
          <a:custGeom>
            <a:pathLst>
              <a:path extrusionOk="0" h="13851" w="185959">
                <a:moveTo>
                  <a:pt x="0" y="1228"/>
                </a:moveTo>
                <a:cubicBezTo>
                  <a:pt x="17651" y="1176"/>
                  <a:pt x="74916" y="-1183"/>
                  <a:pt x="105910" y="920"/>
                </a:cubicBezTo>
                <a:cubicBezTo>
                  <a:pt x="136903" y="3023"/>
                  <a:pt x="172617" y="11695"/>
                  <a:pt x="185959" y="1385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stealth"/>
            <a:tailEnd len="lg" w="lg" type="oval"/>
          </a:ln>
        </p:spPr>
      </p:sp>
      <p:sp>
        <p:nvSpPr>
          <p:cNvPr id="95" name="Shape 95"/>
          <p:cNvSpPr txBox="1"/>
          <p:nvPr/>
        </p:nvSpPr>
        <p:spPr>
          <a:xfrm>
            <a:off x="22250" y="166733"/>
            <a:ext cx="9044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Utah</a:t>
            </a:r>
            <a:r>
              <a:rPr b="1" lang="en" sz="2400">
                <a:solidFill>
                  <a:schemeClr val="dk1"/>
                </a:solidFill>
              </a:rPr>
              <a:t> vs. Google Layer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747000" y="996600"/>
            <a:ext cx="2778600" cy="5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i="1"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" sz="1800">
                <a:solidFill>
                  <a:srgbClr val="FFFFFF"/>
                </a:solidFill>
              </a:rPr>
              <a:t>Utah</a:t>
            </a:r>
            <a:r>
              <a:rPr lang="en">
                <a:solidFill>
                  <a:srgbClr val="FFFFFF"/>
                </a:solidFill>
              </a:rPr>
              <a:t> - scale dependant rendering of the most recent </a:t>
            </a:r>
            <a:r>
              <a:rPr b="1" lang="en">
                <a:solidFill>
                  <a:srgbClr val="FFFFFF"/>
                </a:solidFill>
              </a:rPr>
              <a:t>NAIP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b="1" lang="en">
                <a:solidFill>
                  <a:srgbClr val="FFFFFF"/>
                </a:solidFill>
              </a:rPr>
              <a:t>Google</a:t>
            </a:r>
            <a:r>
              <a:rPr lang="en">
                <a:solidFill>
                  <a:srgbClr val="FFFFFF"/>
                </a:solidFill>
              </a:rPr>
              <a:t> imagery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Displays </a:t>
            </a:r>
            <a:r>
              <a:rPr b="1" lang="en">
                <a:solidFill>
                  <a:srgbClr val="FFFFFF"/>
                </a:solidFill>
              </a:rPr>
              <a:t>NAIP</a:t>
            </a:r>
            <a:r>
              <a:rPr lang="en">
                <a:solidFill>
                  <a:srgbClr val="FFFFFF"/>
                </a:solidFill>
              </a:rPr>
              <a:t> until you zoom in past approx. 1:6,500 and then switches to </a:t>
            </a:r>
            <a:r>
              <a:rPr b="1" lang="en">
                <a:solidFill>
                  <a:srgbClr val="FFFFFF"/>
                </a:solidFill>
              </a:rPr>
              <a:t>Google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" sz="1800">
                <a:solidFill>
                  <a:srgbClr val="FFFFFF"/>
                </a:solidFill>
              </a:rPr>
              <a:t>Google</a:t>
            </a:r>
            <a:r>
              <a:rPr lang="en">
                <a:solidFill>
                  <a:srgbClr val="FFFFFF"/>
                </a:solidFill>
              </a:rPr>
              <a:t> - just the most recent 6” Google imagery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1109075" y="3442566"/>
            <a:ext cx="369300" cy="236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68" y="3335789"/>
            <a:ext cx="2216737" cy="44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688" y="6092377"/>
            <a:ext cx="2229932" cy="4073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Shape 105"/>
          <p:cNvGrpSpPr/>
          <p:nvPr/>
        </p:nvGrpSpPr>
        <p:grpSpPr>
          <a:xfrm>
            <a:off x="5804724" y="4771168"/>
            <a:ext cx="2229952" cy="833314"/>
            <a:chOff x="2865762" y="1363262"/>
            <a:chExt cx="1609725" cy="428637"/>
          </a:xfrm>
        </p:grpSpPr>
        <p:pic>
          <p:nvPicPr>
            <p:cNvPr id="106" name="Shape 10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65762" y="1363262"/>
              <a:ext cx="1609725" cy="219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Shape 10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65762" y="1582350"/>
              <a:ext cx="1609725" cy="209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Shape 108"/>
          <p:cNvPicPr preferRelativeResize="0"/>
          <p:nvPr/>
        </p:nvPicPr>
        <p:blipFill rotWithShape="1">
          <a:blip r:embed="rId7">
            <a:alphaModFix/>
          </a:blip>
          <a:srcRect b="2439" l="0" r="0" t="0"/>
          <a:stretch/>
        </p:blipFill>
        <p:spPr>
          <a:xfrm>
            <a:off x="402762" y="4076008"/>
            <a:ext cx="2229927" cy="247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749" y="946133"/>
            <a:ext cx="2229932" cy="212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9">
            <a:alphaModFix/>
          </a:blip>
          <a:srcRect b="1931" l="0" r="0" t="0"/>
          <a:stretch/>
        </p:blipFill>
        <p:spPr>
          <a:xfrm>
            <a:off x="5804701" y="996587"/>
            <a:ext cx="2229927" cy="3141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1138325" y="3544166"/>
            <a:ext cx="1071475" cy="738881"/>
          </a:xfrm>
          <a:custGeom>
            <a:pathLst>
              <a:path extrusionOk="0" h="22167" w="42859">
                <a:moveTo>
                  <a:pt x="0" y="0"/>
                </a:moveTo>
                <a:cubicBezTo>
                  <a:pt x="7132" y="1026"/>
                  <a:pt x="41768" y="2463"/>
                  <a:pt x="42795" y="6158"/>
                </a:cubicBezTo>
                <a:cubicBezTo>
                  <a:pt x="43821" y="9852"/>
                  <a:pt x="12263" y="19498"/>
                  <a:pt x="6157" y="2216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stealth"/>
            <a:tailEnd len="lg" w="lg" type="oval"/>
          </a:ln>
        </p:spPr>
      </p:sp>
      <p:sp>
        <p:nvSpPr>
          <p:cNvPr id="112" name="Shape 112"/>
          <p:cNvSpPr/>
          <p:nvPr/>
        </p:nvSpPr>
        <p:spPr>
          <a:xfrm>
            <a:off x="1138325" y="3513500"/>
            <a:ext cx="4702903" cy="461688"/>
          </a:xfrm>
          <a:custGeom>
            <a:pathLst>
              <a:path extrusionOk="0" h="13851" w="185959">
                <a:moveTo>
                  <a:pt x="0" y="1228"/>
                </a:moveTo>
                <a:cubicBezTo>
                  <a:pt x="17651" y="1176"/>
                  <a:pt x="74916" y="-1183"/>
                  <a:pt x="105910" y="920"/>
                </a:cubicBezTo>
                <a:cubicBezTo>
                  <a:pt x="136903" y="3023"/>
                  <a:pt x="172617" y="11695"/>
                  <a:pt x="185959" y="1385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stealth"/>
            <a:tailEnd len="lg" w="lg" type="oval"/>
          </a:ln>
        </p:spPr>
      </p:sp>
      <p:sp>
        <p:nvSpPr>
          <p:cNvPr id="113" name="Shape 113"/>
          <p:cNvSpPr/>
          <p:nvPr/>
        </p:nvSpPr>
        <p:spPr>
          <a:xfrm>
            <a:off x="753475" y="1446300"/>
            <a:ext cx="2043166" cy="1974683"/>
          </a:xfrm>
          <a:custGeom>
            <a:pathLst>
              <a:path extrusionOk="0" h="59242" w="80503">
                <a:moveTo>
                  <a:pt x="47730" y="1052"/>
                </a:moveTo>
                <a:cubicBezTo>
                  <a:pt x="51989" y="1565"/>
                  <a:pt x="68768" y="-3155"/>
                  <a:pt x="73284" y="4131"/>
                </a:cubicBezTo>
                <a:cubicBezTo>
                  <a:pt x="77799" y="11417"/>
                  <a:pt x="86112" y="36201"/>
                  <a:pt x="74823" y="44771"/>
                </a:cubicBezTo>
                <a:cubicBezTo>
                  <a:pt x="63534" y="53340"/>
                  <a:pt x="17300" y="53135"/>
                  <a:pt x="5550" y="55547"/>
                </a:cubicBezTo>
                <a:cubicBezTo>
                  <a:pt x="-6200" y="57958"/>
                  <a:pt x="4524" y="58626"/>
                  <a:pt x="4319" y="5924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stealth"/>
            <a:tailEnd len="lg" w="lg" type="oval"/>
          </a:ln>
        </p:spPr>
      </p:sp>
      <p:sp>
        <p:nvSpPr>
          <p:cNvPr id="114" name="Shape 114"/>
          <p:cNvSpPr/>
          <p:nvPr/>
        </p:nvSpPr>
        <p:spPr>
          <a:xfrm>
            <a:off x="1992675" y="1397233"/>
            <a:ext cx="512265" cy="833345"/>
          </a:xfrm>
          <a:custGeom>
            <a:pathLst>
              <a:path extrusionOk="0" h="22783" w="18950">
                <a:moveTo>
                  <a:pt x="616" y="0"/>
                </a:moveTo>
                <a:cubicBezTo>
                  <a:pt x="3232" y="1231"/>
                  <a:pt x="13546" y="4566"/>
                  <a:pt x="16317" y="7389"/>
                </a:cubicBezTo>
                <a:cubicBezTo>
                  <a:pt x="19087" y="10211"/>
                  <a:pt x="19960" y="14367"/>
                  <a:pt x="17241" y="16933"/>
                </a:cubicBezTo>
                <a:cubicBezTo>
                  <a:pt x="14521" y="19498"/>
                  <a:pt x="2873" y="21808"/>
                  <a:pt x="0" y="2278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oval"/>
          </a:ln>
        </p:spPr>
      </p:sp>
      <p:sp>
        <p:nvSpPr>
          <p:cNvPr id="115" name="Shape 115"/>
          <p:cNvSpPr txBox="1"/>
          <p:nvPr/>
        </p:nvSpPr>
        <p:spPr>
          <a:xfrm>
            <a:off x="22250" y="166733"/>
            <a:ext cx="9044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Hybrid Basemap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053787" y="1132466"/>
            <a:ext cx="2471700" cy="5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Basemap - </a:t>
            </a:r>
            <a:r>
              <a:rPr b="1" i="1" lang="en" sz="1800">
                <a:solidFill>
                  <a:srgbClr val="FFFFFF"/>
                </a:solidFill>
              </a:rPr>
              <a:t>Hybrid</a:t>
            </a:r>
            <a:r>
              <a:rPr lang="en">
                <a:solidFill>
                  <a:srgbClr val="FFFFFF"/>
                </a:solidFill>
              </a:rPr>
              <a:t> -</a:t>
            </a:r>
            <a:r>
              <a:rPr lang="en">
                <a:solidFill>
                  <a:srgbClr val="FFFFFF"/>
                </a:solidFill>
              </a:rPr>
              <a:t> composite</a:t>
            </a:r>
            <a:r>
              <a:rPr lang="en">
                <a:solidFill>
                  <a:srgbClr val="FFFFFF"/>
                </a:solidFill>
              </a:rPr>
              <a:t> of </a:t>
            </a:r>
            <a:r>
              <a:rPr b="1" lang="en">
                <a:solidFill>
                  <a:srgbClr val="FFFFFF"/>
                </a:solidFill>
              </a:rPr>
              <a:t>Utah</a:t>
            </a:r>
            <a:r>
              <a:rPr lang="en">
                <a:solidFill>
                  <a:srgbClr val="FFFFFF"/>
                </a:solidFill>
              </a:rPr>
              <a:t> and Basemap - </a:t>
            </a:r>
            <a:r>
              <a:rPr b="1" lang="en">
                <a:solidFill>
                  <a:srgbClr val="FFFFFF"/>
                </a:solidFill>
              </a:rPr>
              <a:t>Overlay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1109075" y="3442566"/>
            <a:ext cx="369300" cy="236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946500" y="1367466"/>
            <a:ext cx="369300" cy="236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93900" y="53333"/>
            <a:ext cx="8963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Discover is not just a Base Map and Imagery Server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90500" y="1482100"/>
            <a:ext cx="8163000" cy="5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en" sz="2400">
                <a:solidFill>
                  <a:srgbClr val="FFFFFF"/>
                </a:solidFill>
              </a:rPr>
              <a:t>Provides endless valuable usage metrics !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b="1" lang="en" sz="2000">
                <a:solidFill>
                  <a:srgbClr val="FFFFFF"/>
                </a:solidFill>
              </a:rPr>
              <a:t>How much does it get used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b="1" lang="en" sz="2000">
                <a:solidFill>
                  <a:srgbClr val="FFFFFF"/>
                </a:solidFill>
              </a:rPr>
              <a:t>How long are user requests to the server taking (in </a:t>
            </a:r>
            <a:r>
              <a:rPr b="1" lang="en" sz="2000">
                <a:solidFill>
                  <a:srgbClr val="FFFFFF"/>
                </a:solidFill>
              </a:rPr>
              <a:t>real-time)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b="1" lang="en" sz="2000">
                <a:solidFill>
                  <a:srgbClr val="FFFFFF"/>
                </a:solidFill>
              </a:rPr>
              <a:t>How much data is being transferred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b="1" lang="en" sz="2000">
                <a:solidFill>
                  <a:srgbClr val="FFFFFF"/>
                </a:solidFill>
              </a:rPr>
              <a:t>What layers are being used Or not being used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b="1" lang="en" sz="2000">
                <a:solidFill>
                  <a:srgbClr val="FFFFFF"/>
                </a:solidFill>
              </a:rPr>
              <a:t>Where are they being used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b="1" lang="en" sz="2000">
                <a:solidFill>
                  <a:srgbClr val="FFFFFF"/>
                </a:solidFill>
              </a:rPr>
              <a:t>Who are the top users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20472" l="15609" r="16047" t="23820"/>
          <a:stretch/>
        </p:blipFill>
        <p:spPr>
          <a:xfrm>
            <a:off x="398698" y="5869466"/>
            <a:ext cx="2865274" cy="77326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37" y="1463099"/>
            <a:ext cx="8934724" cy="49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2250" y="471533"/>
            <a:ext cx="9044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Total Requests to the Server / Day</a:t>
            </a:r>
          </a:p>
        </p:txBody>
      </p:sp>
      <p:cxnSp>
        <p:nvCxnSpPr>
          <p:cNvPr id="135" name="Shape 135"/>
          <p:cNvCxnSpPr/>
          <p:nvPr/>
        </p:nvCxnSpPr>
        <p:spPr>
          <a:xfrm flipH="1" rot="10800000">
            <a:off x="4587775" y="5666075"/>
            <a:ext cx="9600" cy="2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6" name="Shape 136"/>
          <p:cNvSpPr txBox="1"/>
          <p:nvPr/>
        </p:nvSpPr>
        <p:spPr>
          <a:xfrm>
            <a:off x="3868850" y="5835350"/>
            <a:ext cx="15135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UGIC 2016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349" y="1224950"/>
            <a:ext cx="6443300" cy="525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2250" y="369933"/>
            <a:ext cx="9044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WMTS &amp; WMS Requests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app and download.PNG" id="149" name="Shape 149"/>
          <p:cNvPicPr preferRelativeResize="0"/>
          <p:nvPr/>
        </p:nvPicPr>
        <p:blipFill rotWithShape="1">
          <a:blip r:embed="rId4">
            <a:alphaModFix/>
          </a:blip>
          <a:srcRect b="0" l="19" r="19" t="0"/>
          <a:stretch/>
        </p:blipFill>
        <p:spPr>
          <a:xfrm>
            <a:off x="1336037" y="1155500"/>
            <a:ext cx="6471924" cy="528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2250" y="293733"/>
            <a:ext cx="9044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Web Browser Usage and Downloads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1775" y="206200"/>
            <a:ext cx="90528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250 Million Total Requests To Date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 19 Total Terabytes of Data Transferred To Date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descr="Usage_Layer.PNG" id="157" name="Shape 157"/>
          <p:cNvPicPr preferRelativeResize="0"/>
          <p:nvPr/>
        </p:nvPicPr>
        <p:blipFill rotWithShape="1">
          <a:blip r:embed="rId4">
            <a:alphaModFix/>
          </a:blip>
          <a:srcRect b="68199" l="0" r="0" t="0"/>
          <a:stretch/>
        </p:blipFill>
        <p:spPr>
          <a:xfrm>
            <a:off x="236475" y="1605600"/>
            <a:ext cx="8671050" cy="23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246012" y="1083866"/>
            <a:ext cx="6384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From the beginning of time to </a:t>
            </a:r>
            <a:r>
              <a:rPr lang="en" sz="1800">
                <a:solidFill>
                  <a:srgbClr val="FFFFFF"/>
                </a:solidFill>
              </a:rPr>
              <a:t>April 20</a:t>
            </a:r>
            <a:r>
              <a:rPr b="1" lang="en" sz="1800">
                <a:solidFill>
                  <a:srgbClr val="FF0000"/>
                </a:solidFill>
              </a:rPr>
              <a:t>16</a:t>
            </a:r>
            <a:r>
              <a:rPr lang="en" sz="1800">
                <a:solidFill>
                  <a:srgbClr val="FFFFFF"/>
                </a:solidFill>
              </a:rPr>
              <a:t> Usage by Layer</a:t>
            </a:r>
          </a:p>
        </p:txBody>
      </p:sp>
      <p:pic>
        <p:nvPicPr>
          <p:cNvPr descr="Layer usage.PNG" id="159" name="Shape 159"/>
          <p:cNvPicPr preferRelativeResize="0"/>
          <p:nvPr/>
        </p:nvPicPr>
        <p:blipFill rotWithShape="1">
          <a:blip r:embed="rId5">
            <a:alphaModFix/>
          </a:blip>
          <a:srcRect b="1276" l="0" r="0" t="1276"/>
          <a:stretch/>
        </p:blipFill>
        <p:spPr>
          <a:xfrm>
            <a:off x="236462" y="4450400"/>
            <a:ext cx="8671074" cy="234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246012" y="3915966"/>
            <a:ext cx="6384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From the beginning of time to April 20</a:t>
            </a:r>
            <a:r>
              <a:rPr b="1" lang="en" sz="1800">
                <a:solidFill>
                  <a:srgbClr val="FF0000"/>
                </a:solidFill>
              </a:rPr>
              <a:t>17</a:t>
            </a:r>
            <a:r>
              <a:rPr lang="en" sz="1800">
                <a:solidFill>
                  <a:schemeClr val="dk1"/>
                </a:solidFill>
              </a:rPr>
              <a:t> Usage by Layer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925" y="5567466"/>
            <a:ext cx="1221875" cy="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