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</p:embeddedFont>
    <p:embeddedFont>
      <p:font typeface="Amarant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6E4A9E-F4F7-4CCA-BF4C-A720D4C52290}">
  <a:tblStyle styleId="{B56E4A9E-F4F7-4CCA-BF4C-A720D4C522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marant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6750025" y="4663225"/>
            <a:ext cx="150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Aurelio Gallardo</a:t>
            </a:r>
            <a:endParaRPr sz="1100"/>
          </a:p>
        </p:txBody>
      </p:sp>
      <p:pic>
        <p:nvPicPr>
          <p:cNvPr descr="by-nc-sa.eu_petit.png"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8625" y="4703695"/>
            <a:ext cx="596619" cy="2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iwo.bq.com" TargetMode="External"/><Relationship Id="rId4" Type="http://schemas.openxmlformats.org/officeDocument/2006/relationships/hyperlink" Target="http://diwo.bq.com/montaje-del-printbot-evolution/" TargetMode="External"/><Relationship Id="rId9" Type="http://schemas.openxmlformats.org/officeDocument/2006/relationships/hyperlink" Target="http://diwo.bq.com/wp-content/uploads/2015/03/PrintBot_EvolutionV1.0.fcstd" TargetMode="External"/><Relationship Id="rId5" Type="http://schemas.openxmlformats.org/officeDocument/2006/relationships/hyperlink" Target="http://diwo.bq.com/printbot-evolution-skins/" TargetMode="External"/><Relationship Id="rId6" Type="http://schemas.openxmlformats.org/officeDocument/2006/relationships/hyperlink" Target="http://diwo.bq.com/builds/printbot-evolution-piel-alacrank/" TargetMode="External"/><Relationship Id="rId7" Type="http://schemas.openxmlformats.org/officeDocument/2006/relationships/hyperlink" Target="http://diwo.bq.com/printbot-evolution-phant/" TargetMode="External"/><Relationship Id="rId8" Type="http://schemas.openxmlformats.org/officeDocument/2006/relationships/hyperlink" Target="http://diwo.bq.com/wp-content/uploads/2015/03/PrintBot_EVOLUTION_STL.zi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iwo.bq.com/montaje-del-printbot-evolutio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://3d.bq.com/zum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://visualino.ne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7.jp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PrintBOT Evolution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Aurelio Gallardo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Pieles e Instrucciones de Montaje. Piezas.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70000" y="1352600"/>
            <a:ext cx="7722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marante"/>
                <a:ea typeface="Amarante"/>
                <a:cs typeface="Amarante"/>
                <a:sym typeface="Amarante"/>
              </a:rPr>
              <a:t>Página general DIWO: </a:t>
            </a:r>
            <a:r>
              <a:rPr lang="es" u="sng">
                <a:solidFill>
                  <a:schemeClr val="accent5"/>
                </a:solidFill>
                <a:latin typeface="Amarante"/>
                <a:ea typeface="Amarante"/>
                <a:cs typeface="Amarante"/>
                <a:sym typeface="Amarante"/>
                <a:hlinkClick r:id="rId3"/>
              </a:rPr>
              <a:t>http://diwo.bq.com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Instrucciones de montaje: </a:t>
            </a: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4"/>
              </a:rPr>
              <a:t>http://diwo.bq.com/montaje-del-printbot-evolution/</a:t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marante"/>
                <a:ea typeface="Amarante"/>
                <a:cs typeface="Amarante"/>
                <a:sym typeface="Amarante"/>
              </a:rPr>
              <a:t>Plantillas e instrucciones del dragón: </a:t>
            </a: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5"/>
              </a:rPr>
              <a:t>http://diwo.bq.com/printbot-evolution-skins/</a:t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marante"/>
                <a:ea typeface="Amarante"/>
                <a:cs typeface="Amarante"/>
                <a:sym typeface="Amarante"/>
              </a:rPr>
              <a:t>Piel alacrán: </a:t>
            </a: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6"/>
              </a:rPr>
              <a:t>http://diwo.bq.com/builds/printbot-evolution-piel-alacrank/</a:t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marante"/>
                <a:ea typeface="Amarante"/>
                <a:cs typeface="Amarante"/>
                <a:sym typeface="Amarante"/>
              </a:rPr>
              <a:t>Piel elefante: </a:t>
            </a: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7"/>
              </a:rPr>
              <a:t>http://diwo.bq.com/printbot-evolution-phant/</a:t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marante"/>
                <a:ea typeface="Amarante"/>
                <a:cs typeface="Amarante"/>
                <a:sym typeface="Amarante"/>
              </a:rPr>
              <a:t>Piezas del PrintBot: </a:t>
            </a: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8"/>
              </a:rPr>
              <a:t>http://diwo.bq.com/wp-content/uploads/2015/03/PrintBot_EVOLUTION_STL.zip</a:t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9"/>
              </a:rPr>
              <a:t>http://diwo.bq.com/wp-content/uploads/2015/03/PrintBot_EvolutionV1.0.fcstd</a:t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731100" y="769025"/>
            <a:ext cx="7681800" cy="20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Arrancando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Primeros pasos.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marante"/>
              <a:buAutoNum type="arabicPeriod"/>
            </a:pPr>
            <a:r>
              <a:rPr lang="es" sz="2000">
                <a:solidFill>
                  <a:srgbClr val="000000"/>
                </a:solidFill>
                <a:latin typeface="Amarante"/>
                <a:ea typeface="Amarante"/>
                <a:cs typeface="Amarante"/>
                <a:sym typeface="Amarante"/>
              </a:rPr>
              <a:t>Comprobar que la placa funciona: hacer un pequeño programa que haga parpadear el LED en el pin 13. Acceder a Google Chrome, entrar en bitbloq1.</a:t>
            </a:r>
            <a:endParaRPr sz="2000">
              <a:solidFill>
                <a:srgbClr val="000000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marante"/>
              <a:buAutoNum type="arabicPeriod"/>
            </a:pPr>
            <a:r>
              <a:rPr lang="es" sz="2000">
                <a:solidFill>
                  <a:srgbClr val="000000"/>
                </a:solidFill>
                <a:latin typeface="Amarante"/>
                <a:ea typeface="Amarante"/>
                <a:cs typeface="Amarante"/>
                <a:sym typeface="Amarante"/>
              </a:rPr>
              <a:t>Probar los servos de rotación continua y calibrarlos si hace falta. Ponerlos en marcha y detenerlos mediante programación; les hace falta calibración si no se detienen al darles la orden.</a:t>
            </a:r>
            <a:endParaRPr sz="2000">
              <a:solidFill>
                <a:srgbClr val="000000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-355600" lvl="0" marL="45720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AutoNum type="arabicPeriod"/>
            </a:pPr>
            <a:r>
              <a:rPr lang="es" sz="2000">
                <a:solidFill>
                  <a:srgbClr val="000000"/>
                </a:solidFill>
                <a:latin typeface="Amarante"/>
                <a:ea typeface="Amarante"/>
                <a:cs typeface="Amarante"/>
                <a:sym typeface="Amarante"/>
              </a:rPr>
              <a:t>Montarlo.  </a:t>
            </a:r>
            <a:r>
              <a:rPr lang="es" sz="2000" u="sng">
                <a:solidFill>
                  <a:srgbClr val="000000"/>
                </a:solidFill>
                <a:latin typeface="Amarante"/>
                <a:ea typeface="Amarante"/>
                <a:cs typeface="Amarante"/>
                <a:sym typeface="Amarante"/>
                <a:hlinkClick r:id="rId3"/>
              </a:rPr>
              <a:t>http://diwo.bq.com/montaje-del-printbot-evolution/</a:t>
            </a:r>
            <a:endParaRPr sz="2000">
              <a:solidFill>
                <a:srgbClr val="000000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731100" y="769025"/>
            <a:ext cx="7681800" cy="20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Problemas, soluciones, tablas comparativas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Shape 181"/>
          <p:cNvGraphicFramePr/>
          <p:nvPr/>
        </p:nvGraphicFramePr>
        <p:xfrm>
          <a:off x="335700" y="2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{B56E4A9E-F4F7-4CCA-BF4C-A720D4C52290}</a:tableStyleId>
              </a:tblPr>
              <a:tblGrid>
                <a:gridCol w="1059075"/>
                <a:gridCol w="787225"/>
                <a:gridCol w="975475"/>
                <a:gridCol w="1259075"/>
                <a:gridCol w="984525"/>
                <a:gridCol w="643600"/>
                <a:gridCol w="1410725"/>
                <a:gridCol w="1352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IDE Arduino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(*) Comprobar permisos /dev/ttyUSB[n]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32 ó 64 bits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Arduino UNO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Arduino MEGA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Copia Arduino UNO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83F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VISUALINO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BITBLOQ - 1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Windows XP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32 bits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 (Puede ser necesario la primera vez cargar el driver desde la carpeta drivers de Arduino)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UNO -&gt; SI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MEGA -&gt; SI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Copia -&gt; NO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Arduino -&gt; ¿A veces sí, no?</a:t>
                      </a:r>
                      <a:endParaRPr sz="1100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W 7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32 bits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UNO -&gt; SI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MEGA -&gt; SI, ¿?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Copia -&gt; NO</a:t>
                      </a:r>
                      <a:endParaRPr sz="1100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UNO -&gt; SI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MEGA -&gt; NO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Copia -&gt; NO</a:t>
                      </a:r>
                      <a:endParaRPr sz="1100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Ubuntu 15.04 (vivid)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64 bits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¿?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OK*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¿?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UNO -&gt; Ok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Ok, si antes IDE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MEGA, Copia -&gt; ¿?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Ok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UNO -&gt; Ok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MEGA -&gt; ¿?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Copia -&gt; ¿?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Ubuntu 15.10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32 bit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OK*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UNO -&gt; SI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MEGA -&gt; NO (error)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Copia -&gt; SI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OK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UNO -&gt; OK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MEGA -&gt; NO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Copia -&gt; NO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ZUM BT -&gt; SI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y soluciones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UBUNTU: can't open device "/dev/ttyUSB1": Permission denied ioctl("TIOCMGET"): Inappropriate ioctl for device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Solución: como root, chmod 666 /dev/ttyUSB1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UBUNTU: agregar usuarios al grupo dialout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Solución: como root, adduser [usuario] dialout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WINDOWS XP: la primera vez que cargo una placa de un modelo, hay que localizar el controlador en la carpeta drivers de ARduino y cargarlo “a mano”.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VISUALINO: si parece no funcionar, intentar una carga simple desde el IDE de Arduino y volver a usarlo.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Precedentes y experiencia</a:t>
            </a:r>
            <a:endParaRPr/>
          </a:p>
        </p:txBody>
      </p:sp>
      <p:pic>
        <p:nvPicPr>
          <p:cNvPr descr="Arduino Uno - R3.jpg. &amp;quot;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0" y="1732600"/>
            <a:ext cx="2230174" cy="22301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3274613" y="2128438"/>
            <a:ext cx="1031400" cy="1031400"/>
          </a:xfrm>
          <a:prstGeom prst="mathPl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ego_2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200" y="1325488"/>
            <a:ext cx="3962099" cy="26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tiene y qué no tiene PRINTBOT de LEGO?</a:t>
            </a:r>
            <a:endParaRPr/>
          </a:p>
        </p:txBody>
      </p:sp>
      <p:pic>
        <p:nvPicPr>
          <p:cNvPr descr="lego_2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863" y="2061623"/>
            <a:ext cx="1532731" cy="102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_Educativo_BQ_Kit_Printbot_Evolution_l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321" y="1951999"/>
            <a:ext cx="1843125" cy="1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5841150" y="1233582"/>
            <a:ext cx="1843200" cy="801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83F04"/>
                </a:solidFill>
              </a:rPr>
              <a:t>Versatilidad a</a:t>
            </a:r>
            <a:endParaRPr b="1">
              <a:solidFill>
                <a:srgbClr val="783F04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83F04"/>
                </a:solidFill>
              </a:rPr>
              <a:t>la hora de construir</a:t>
            </a:r>
            <a:endParaRPr b="1">
              <a:solidFill>
                <a:srgbClr val="783F04"/>
              </a:solidFill>
            </a:endParaRPr>
          </a:p>
        </p:txBody>
      </p:sp>
      <p:pic>
        <p:nvPicPr>
          <p:cNvPr descr="File:Versus sign.png"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883" y="2230013"/>
            <a:ext cx="682250" cy="6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11700" y="3756725"/>
            <a:ext cx="2291400" cy="801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Más capacidad programación y aceptar actuadores/sensores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914125" y="1233575"/>
            <a:ext cx="999000" cy="57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Más barato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311700" y="1292375"/>
            <a:ext cx="2061900" cy="683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Componentes electrónicos más asequibles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descr="Other resolutions: 320 × 240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8625" y="1707913"/>
            <a:ext cx="1236499" cy="927374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Shape 81"/>
          <p:cNvSpPr/>
          <p:nvPr/>
        </p:nvSpPr>
        <p:spPr>
          <a:xfrm>
            <a:off x="6751925" y="3081875"/>
            <a:ext cx="1843200" cy="683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83F04"/>
                </a:solidFill>
              </a:rPr>
              <a:t>Los servos algo menos potentes</a:t>
            </a:r>
            <a:endParaRPr b="1">
              <a:solidFill>
                <a:srgbClr val="783F04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763350" y="3992300"/>
            <a:ext cx="3921000" cy="57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Trae sensor de luz e infrarrojos </a:t>
            </a:r>
            <a:r>
              <a:rPr b="1" lang="es">
                <a:solidFill>
                  <a:srgbClr val="660000"/>
                </a:solidFill>
              </a:rPr>
              <a:t>pero no micrófono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11700" y="2356088"/>
            <a:ext cx="1615500" cy="1020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 principio se usan pilas y no venden una batería</a:t>
            </a:r>
            <a:endParaRPr b="1"/>
          </a:p>
        </p:txBody>
      </p:sp>
      <p:sp>
        <p:nvSpPr>
          <p:cNvPr id="84" name="Shape 84"/>
          <p:cNvSpPr/>
          <p:nvPr/>
        </p:nvSpPr>
        <p:spPr>
          <a:xfrm>
            <a:off x="3140250" y="3425250"/>
            <a:ext cx="2863500" cy="33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Software (¿y Hardware?) libre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tengo una placa ARDUINO? ¿Sí?  ZUM BT-328</a:t>
            </a:r>
            <a:endParaRPr/>
          </a:p>
        </p:txBody>
      </p:sp>
      <p:pic>
        <p:nvPicPr>
          <p:cNvPr descr="bq-zum-01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39375" y="1691875"/>
            <a:ext cx="3838026" cy="29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501375" y="1244025"/>
            <a:ext cx="51030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marante"/>
              <a:buChar char="●"/>
            </a:pPr>
            <a:r>
              <a:rPr lang="es" sz="1600">
                <a:latin typeface="Amarante"/>
                <a:ea typeface="Amarante"/>
                <a:cs typeface="Amarante"/>
                <a:sym typeface="Amarante"/>
              </a:rPr>
              <a:t>100% compatible ARDUINO. Construida por BQ.</a:t>
            </a:r>
            <a:endParaRPr sz="1600">
              <a:latin typeface="Amarante"/>
              <a:ea typeface="Amarante"/>
              <a:cs typeface="Amarante"/>
              <a:sym typeface="Amarante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Amarante"/>
              <a:buChar char="●"/>
            </a:pPr>
            <a:r>
              <a:rPr lang="es" sz="1600">
                <a:latin typeface="Amarante"/>
                <a:ea typeface="Amarante"/>
                <a:cs typeface="Amarante"/>
                <a:sym typeface="Amarante"/>
              </a:rPr>
              <a:t>Características en: </a:t>
            </a:r>
            <a:r>
              <a:rPr lang="es" sz="1600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4"/>
              </a:rPr>
              <a:t>http://3d.bq.com/zum.html</a:t>
            </a:r>
            <a:endParaRPr sz="1600">
              <a:latin typeface="Amarante"/>
              <a:ea typeface="Amarante"/>
              <a:cs typeface="Amarante"/>
              <a:sym typeface="Amarante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Font typeface="Amarante"/>
              <a:buChar char="○"/>
            </a:pPr>
            <a:r>
              <a:rPr lang="es" sz="1600">
                <a:latin typeface="Amarante"/>
                <a:ea typeface="Amarante"/>
                <a:cs typeface="Amarante"/>
                <a:sym typeface="Amarante"/>
              </a:rPr>
              <a:t>Tiene un módulo bluetooth incorporado</a:t>
            </a:r>
            <a:endParaRPr sz="1600">
              <a:latin typeface="Amarante"/>
              <a:ea typeface="Amarante"/>
              <a:cs typeface="Amarante"/>
              <a:sym typeface="Amarante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Font typeface="Amarante"/>
              <a:buChar char="○"/>
            </a:pPr>
            <a:r>
              <a:rPr lang="es" sz="1600">
                <a:latin typeface="Amarante"/>
                <a:ea typeface="Amarante"/>
                <a:cs typeface="Amarante"/>
                <a:sym typeface="Amarante"/>
              </a:rPr>
              <a:t>Sets de conexión a 3 pines</a:t>
            </a:r>
            <a:endParaRPr sz="1600">
              <a:latin typeface="Amarante"/>
              <a:ea typeface="Amarante"/>
              <a:cs typeface="Amarante"/>
              <a:sym typeface="Amarante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Font typeface="Amarante"/>
              <a:buChar char="○"/>
            </a:pPr>
            <a:r>
              <a:rPr lang="es" sz="1600">
                <a:latin typeface="Amarante"/>
                <a:ea typeface="Amarante"/>
                <a:cs typeface="Amarante"/>
                <a:sym typeface="Amarante"/>
              </a:rPr>
              <a:t>Botón encendido / apagado: puedo cargar programas pero no los ejecuto hasta no encenderlo.</a:t>
            </a:r>
            <a:endParaRPr sz="1600">
              <a:latin typeface="Amarante"/>
              <a:ea typeface="Amarante"/>
              <a:cs typeface="Amarante"/>
              <a:sym typeface="Amarante"/>
            </a:endParaRPr>
          </a:p>
          <a:p>
            <a:pPr indent="-330200" lvl="1" marL="914400" algn="just">
              <a:spcBef>
                <a:spcPts val="1000"/>
              </a:spcBef>
              <a:spcAft>
                <a:spcPts val="1000"/>
              </a:spcAft>
              <a:buSzPts val="1600"/>
              <a:buFont typeface="Amarante"/>
              <a:buChar char="○"/>
            </a:pPr>
            <a:r>
              <a:rPr lang="es" sz="1600">
                <a:latin typeface="Amarante"/>
                <a:ea typeface="Amarante"/>
                <a:cs typeface="Amarante"/>
                <a:sym typeface="Amarante"/>
              </a:rPr>
              <a:t>A 5V entrega hasta 3.2A lo que le permite controlar algunos elementos con más potencia.</a:t>
            </a:r>
            <a:endParaRPr sz="1600"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646401" y="4066853"/>
            <a:ext cx="1044954" cy="895698"/>
          </a:xfrm>
          <a:prstGeom prst="irregularSeal2">
            <a:avLst/>
          </a:prstGeom>
          <a:solidFill>
            <a:srgbClr val="FCE5C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marante"/>
                <a:ea typeface="Amarante"/>
                <a:cs typeface="Amarante"/>
                <a:sym typeface="Amarante"/>
              </a:rPr>
              <a:t>6V 17V</a:t>
            </a:r>
            <a:endParaRPr b="1" sz="1100"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Opciones de programación. ¡¡Todas libres!!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11825" y="1026900"/>
            <a:ext cx="8520600" cy="4017000"/>
          </a:xfrm>
          <a:prstGeom prst="mathPlus">
            <a:avLst>
              <a:gd fmla="val 1348" name="adj1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itbloq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34" y="1425588"/>
            <a:ext cx="749975" cy="7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1845675" y="2175450"/>
            <a:ext cx="2198700" cy="64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http://bitbloq.bq.com</a:t>
            </a:r>
            <a:endParaRPr b="1" sz="2400"/>
          </a:p>
        </p:txBody>
      </p:sp>
      <p:pic>
        <p:nvPicPr>
          <p:cNvPr descr="bitbloq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34" y="1425588"/>
            <a:ext cx="749975" cy="7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5160175" y="2175450"/>
            <a:ext cx="2198700" cy="64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http://bitbloq1.bq.com</a:t>
            </a:r>
            <a:endParaRPr b="1" sz="2400"/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021" y="3198725"/>
            <a:ext cx="749975" cy="7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2347875" y="4105700"/>
            <a:ext cx="1194300" cy="64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VISUALINO</a:t>
            </a:r>
            <a:endParaRPr b="1" sz="2400"/>
          </a:p>
        </p:txBody>
      </p:sp>
      <p:pic>
        <p:nvPicPr>
          <p:cNvPr descr="arduino-logo-5B8F98793E-seeklogo.com.gif"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371" y="3323996"/>
            <a:ext cx="1194300" cy="1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1798360">
            <a:off x="3987945" y="2998332"/>
            <a:ext cx="1403960" cy="347437"/>
          </a:xfrm>
          <a:prstGeom prst="rightArrow">
            <a:avLst>
              <a:gd fmla="val 50238" name="adj1"/>
              <a:gd fmla="val 27551" name="adj2"/>
            </a:avLst>
          </a:prstGeom>
          <a:solidFill>
            <a:srgbClr val="D0E0E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1469">
            <a:off x="3910834" y="3747448"/>
            <a:ext cx="1404000" cy="347400"/>
          </a:xfrm>
          <a:prstGeom prst="rightArrow">
            <a:avLst>
              <a:gd fmla="val 50238" name="adj1"/>
              <a:gd fmla="val 27551" name="adj2"/>
            </a:avLst>
          </a:prstGeom>
          <a:solidFill>
            <a:srgbClr val="D0E0E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5398062">
            <a:off x="5993415" y="3051149"/>
            <a:ext cx="532200" cy="241800"/>
          </a:xfrm>
          <a:prstGeom prst="rightArrow">
            <a:avLst>
              <a:gd fmla="val 50238" name="adj1"/>
              <a:gd fmla="val 27551" name="adj2"/>
            </a:avLst>
          </a:prstGeom>
          <a:solidFill>
            <a:srgbClr val="D0E0E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567525" y="565475"/>
            <a:ext cx="1959600" cy="4315500"/>
          </a:xfrm>
          <a:prstGeom prst="roundRect">
            <a:avLst>
              <a:gd fmla="val 810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BITBLOQ y BITBLOQ1</a:t>
            </a:r>
            <a:endParaRPr/>
          </a:p>
        </p:txBody>
      </p:sp>
      <p:pic>
        <p:nvPicPr>
          <p:cNvPr descr="bitbloq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262750"/>
            <a:ext cx="749975" cy="7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1170350" y="1311938"/>
            <a:ext cx="2198700" cy="64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http://bitbloq.bq.com</a:t>
            </a:r>
            <a:endParaRPr b="1" sz="2400"/>
          </a:p>
        </p:txBody>
      </p:sp>
      <p:pic>
        <p:nvPicPr>
          <p:cNvPr descr="bitbloq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634" y="1262750"/>
            <a:ext cx="749975" cy="7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6715025" y="1311950"/>
            <a:ext cx="2198700" cy="64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http://bitbloq1.bq.com</a:t>
            </a:r>
            <a:endParaRPr b="1" sz="2400"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063" y="1516950"/>
            <a:ext cx="1041874" cy="10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3743250" y="2779725"/>
            <a:ext cx="1657500" cy="110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Tutoriales en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APRENDE y proyectos en EXPLORA</a:t>
            </a:r>
            <a:endParaRPr b="1"/>
          </a:p>
        </p:txBody>
      </p:sp>
      <p:sp>
        <p:nvSpPr>
          <p:cNvPr id="121" name="Shape 121"/>
          <p:cNvSpPr/>
          <p:nvPr/>
        </p:nvSpPr>
        <p:spPr>
          <a:xfrm>
            <a:off x="722275" y="2215863"/>
            <a:ext cx="2063400" cy="64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83F04"/>
                </a:solidFill>
              </a:rPr>
              <a:t>Más difícil instalar (Ubuntu) Web2Board</a:t>
            </a:r>
            <a:endParaRPr b="1">
              <a:solidFill>
                <a:srgbClr val="783F04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06775" y="3119800"/>
            <a:ext cx="2894400" cy="64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83F04"/>
                </a:solidFill>
              </a:rPr>
              <a:t>Recomendado para PRINTBOT EVOLUTION pero con fallos</a:t>
            </a:r>
            <a:endParaRPr b="1">
              <a:solidFill>
                <a:srgbClr val="783F04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306775" y="3978100"/>
            <a:ext cx="2894400" cy="64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Parece que ha mejorado y en todo caso hay que ir probando</a:t>
            </a:r>
            <a:endParaRPr b="1"/>
          </a:p>
        </p:txBody>
      </p:sp>
      <p:pic>
        <p:nvPicPr>
          <p:cNvPr descr="Arduino Uno - R3.jpg. &amp;quot;"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1500" y="3978100"/>
            <a:ext cx="801000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6473025" y="2230050"/>
            <a:ext cx="2061900" cy="1022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Con la que estoy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programando con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mis alumnos. Por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ahora más fiable.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743250" y="759400"/>
            <a:ext cx="1657500" cy="64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Necesito una cuenta de Google</a:t>
            </a:r>
            <a:endParaRPr b="1"/>
          </a:p>
        </p:txBody>
      </p:sp>
      <p:sp>
        <p:nvSpPr>
          <p:cNvPr id="127" name="Shape 127"/>
          <p:cNvSpPr/>
          <p:nvPr/>
        </p:nvSpPr>
        <p:spPr>
          <a:xfrm>
            <a:off x="6472275" y="3481128"/>
            <a:ext cx="2063400" cy="801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83F04"/>
                </a:solidFill>
              </a:rPr>
              <a:t>Puede que BQ abandone este proyecto.</a:t>
            </a:r>
            <a:endParaRPr b="1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Visualino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76" y="292850"/>
            <a:ext cx="801000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488575" y="1406875"/>
            <a:ext cx="80613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Char char="●"/>
            </a:pPr>
            <a:r>
              <a:rPr lang="es" sz="1800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4"/>
              </a:rPr>
              <a:t>http://visualino.net/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Amarante"/>
              <a:buChar char="●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Un programa con ciertos fallos pero en constante evolución y mejora (Víctor R. Ruiz)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Amarante"/>
              <a:buChar char="●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Casi idéntico al bitbloq1. 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Amarante"/>
              <a:buChar char="●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OFFLINE. Preferencias hay que decir dónde está el IDE Arduino.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Amarante"/>
              <a:buChar char="●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La instalación necesita de la instalación previa de la última versión de ARDUINO IDE 1.6.7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algn="just">
              <a:spcBef>
                <a:spcPts val="1000"/>
              </a:spcBef>
              <a:spcAft>
                <a:spcPts val="1000"/>
              </a:spcAft>
              <a:buSzPts val="1800"/>
              <a:buFont typeface="Amarante"/>
              <a:buChar char="●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Uno de los fallos no permite la programación del ARDUINO MEGA bajo UBUNTU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 ARDUINO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88575" y="1406875"/>
            <a:ext cx="80613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Char char="●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Se puede programar la ZUM-BT 328 directamente. Elegir placa (ARDUINO BT), procesador (ATMEGA328) y puerto. 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Font typeface="Amarante"/>
              <a:buChar char="●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En el fondo las opciones anteriores lo que hacen es traducir un código de bloques a la programación del IDE de ARDUINO. De hecho, si queremos usar las opciones anteriores y por lo que sea no podemos cargar los programas en placa desde ellos, todavía podemos exportarlos al formato .ino , abrirlos desde el IDE Arduino y cargarlo desde allí.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arduino-logo-5B8F98793E-seeklogo.com.gif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399" y="233499"/>
            <a:ext cx="919700" cy="9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Electrónica recreativa</a:t>
            </a:r>
            <a:endParaRPr/>
          </a:p>
        </p:txBody>
      </p:sp>
      <p:pic>
        <p:nvPicPr>
          <p:cNvPr descr="bq-zum-01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62908" y="1932833"/>
            <a:ext cx="2396274" cy="1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231725" y="1168900"/>
            <a:ext cx="5442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¿Tengo una placa 100% compatible con ARDUINO?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¡Podemos hacer algo más con ella!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display.jp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50" y="2094812"/>
            <a:ext cx="953875" cy="95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_display_frames.png"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875" y="2094803"/>
            <a:ext cx="1833000" cy="904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tentiometer-40381_960_720.png"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0875" y="2035913"/>
            <a:ext cx="797575" cy="127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resistencia-500x500.png"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2350" y="3309850"/>
            <a:ext cx="797575" cy="79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00717_BB_00_FB.EPS_1000.jpg"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600000">
            <a:off x="4914050" y="3091350"/>
            <a:ext cx="1028300" cy="141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csr04-e1416573917986.png" id="154" name="Shape 1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7625" y="3466225"/>
            <a:ext cx="1206393" cy="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