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marante"/>
      <p:regular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rant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Open ..."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025" y="4568875"/>
            <a:ext cx="922275" cy="3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6254975" y="4613725"/>
            <a:ext cx="14898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Aurelio Gallardo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ircuits.io/circuits/4056018-luz-de-escalera-staircases-light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layground.arduino.cc/Code/TimingRollov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2.jpg"/><Relationship Id="rId9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11.jp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Escaleras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0038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Aurelio Gallardo Rodríguez,  BY-SA-NC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en: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https://circuits.io/circuits/4056018-luz-de-escalera-staircases-lights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declaración de variables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long diferencia = 0; 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para que tenga valores positivos y negativos variable LONG, no del tipo 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UNSIGNED LONG. En el intervalo -2,147,483,648 to 2,147,483,647.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Representa la diferencia temporal en milisegundos en el que las luces 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estarán activadas.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int pinSalida=13; </a:t>
            </a:r>
            <a:r>
              <a:rPr b="1" lang="es" sz="1800"/>
              <a:t>// Donde emite la señal. Conectar a LED / Relé.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int pinPulsador = 6; </a:t>
            </a:r>
            <a:r>
              <a:rPr b="1" lang="es" sz="1800"/>
              <a:t>// Pulsador de activación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int activado = 0; </a:t>
            </a:r>
            <a:r>
              <a:rPr b="1" lang="es" sz="1800"/>
              <a:t>// señal de activación 0→ OFF  1→ ON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int estadoBotonActual = 0; </a:t>
            </a:r>
            <a:r>
              <a:rPr b="1" lang="es" sz="1800"/>
              <a:t>// estado de los pulsadores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int estadoBotonPrevio = 0; </a:t>
            </a:r>
            <a:r>
              <a:rPr b="1" lang="es" sz="1800"/>
              <a:t>// valor previo del estado de los pulsadores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SETUP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void setup()  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   {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   	pinMode(pinSalida,OUTPUT); 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   	pinMode(pinPulsador,INPUT);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	</a:t>
            </a:r>
            <a:r>
              <a:rPr b="1" lang="es" sz="1800"/>
              <a:t>// Inicializa el display LCD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   	lcd.begin(16, 2); </a:t>
            </a:r>
            <a:r>
              <a:rPr b="1" lang="es" sz="1800"/>
              <a:t>// Fijar el número de caracteres y de filas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   	lcd.print("Luz de escalera"); </a:t>
            </a:r>
            <a:r>
              <a:rPr b="1" lang="es" sz="1800"/>
              <a:t>// Enviar el mensaje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  	Serial.begin(9600);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   }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LOOP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void loop()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   {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   	// tiempo = millis()+maxTiempo2; // Suma maxTiempo2 (desbordamiento);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        </a:t>
            </a:r>
            <a:r>
              <a:rPr b="1" lang="es" sz="1600"/>
              <a:t>// Si descomento, provoco un desbordamiento inmediato</a:t>
            </a:r>
            <a:r>
              <a:rPr b="1" lang="es" sz="1600">
                <a:solidFill>
                  <a:srgbClr val="674EA7"/>
                </a:solidFill>
              </a:rPr>
              <a:t> 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   	tiempo = millis(); </a:t>
            </a:r>
            <a:r>
              <a:rPr b="1" lang="es" sz="1600"/>
              <a:t>// Señal de tiempo. Situación normal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  	 </a:t>
            </a:r>
            <a:endParaRPr b="1" sz="1600">
              <a:solidFill>
                <a:srgbClr val="674EA7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maxTiempo2 es un valor que si se lo sumo a millis (empieza a contar desde     // cero al arrancar ARDUINO) provocará un desbordamiento a los 20 segundos </a:t>
            </a:r>
            <a:endParaRPr b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aproximadamente. Así puedo testear el comportamiento del programa ante el // mismo. La situación normal es la de la siguiente línea: tiempo=millis();</a:t>
            </a:r>
            <a:endParaRPr b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Ver </a:t>
            </a:r>
            <a:r>
              <a:rPr b="1" lang="es" sz="1600" u="sng">
                <a:solidFill>
                  <a:schemeClr val="hlink"/>
                </a:solidFill>
                <a:hlinkClick r:id="rId3"/>
              </a:rPr>
              <a:t>http://playground.arduino.cc/Code/TimingRollover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LOOP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/</a:t>
            </a:r>
            <a:r>
              <a:rPr b="1" lang="es" sz="1600"/>
              <a:t>/ tiempo de encendido de la luz según el valor del potenciómetro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lapso = map(analogRead(A0),0,1023,0,34); </a:t>
            </a:r>
            <a:r>
              <a:rPr b="1" lang="es" sz="1600"/>
              <a:t>// Pongo uno más (34) de lo necesario 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porque es casi</a:t>
            </a:r>
            <a:r>
              <a:rPr b="1" lang="es" sz="1600">
                <a:solidFill>
                  <a:srgbClr val="674EA7"/>
                </a:solidFill>
              </a:rPr>
              <a:t> </a:t>
            </a:r>
            <a:r>
              <a:rPr b="1" lang="es" sz="1600"/>
              <a:t>imposible que alcance 1023, y por tanto el valor 33, que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correspondería a 6 min.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lapso = lapso * 10 + 30; </a:t>
            </a:r>
            <a:r>
              <a:rPr b="1" lang="es" sz="1600"/>
              <a:t>// empezando en 30, de 10 en 10 segundos. Ultimo a 360 s, 6 // minutos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 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Pulsando el botón pinPulsador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estadoBotonActual = digitalRead(pinPulsador); 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Leer estado del pulsador</a:t>
            </a:r>
            <a:endParaRPr b="1" sz="1600"/>
          </a:p>
        </p:txBody>
      </p:sp>
      <p:pic>
        <p:nvPicPr>
          <p:cNvPr descr="instalac.gif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425" y="2932923"/>
            <a:ext cx="2843750" cy="12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LOOP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Información que se manda por el puerto Serie.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Serial.print("¿Activado?: ");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Serial.print(activado);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Serial.print(" - tiempo: ");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Serial.print(tiempo); // tiempo del contador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Serial.print(" - tempo: ");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Serial.print(tempo); // tiempo de pulsacion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Serial.print(" - Diferencia: ");</a:t>
            </a:r>
            <a:endParaRPr b="1" sz="16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74EA7"/>
                </a:solidFill>
              </a:rPr>
              <a:t>Serial.println(diferencia); // tiempo de pulsacion</a:t>
            </a:r>
            <a:endParaRPr b="1" sz="16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LOOP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if (estadoBotonActual==HIGH &amp;&amp; estadoBotonPrevio==LOW &amp;&amp; activado == LOW) { /</a:t>
            </a:r>
            <a:r>
              <a:rPr b="1" lang="es" sz="1600"/>
              <a:t>/ si pasa de bajo a alto --&gt; flanco de subida y además la condición de activado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está en OFF → LOW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	activado = HIGH; </a:t>
            </a:r>
            <a:r>
              <a:rPr b="1" lang="es" sz="1600"/>
              <a:t>// condición de activado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	tempo = tiempo + lapso*1000; </a:t>
            </a:r>
            <a:r>
              <a:rPr b="1" lang="es" sz="1600"/>
              <a:t>// Cambiar a lapso * 1000, para segundos  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     	</a:t>
            </a:r>
            <a:r>
              <a:rPr b="1" i="1" lang="es" sz="1600">
                <a:solidFill>
                  <a:srgbClr val="990000"/>
                </a:solidFill>
              </a:rPr>
              <a:t>diferencia = calculaDiferencia(tempo,tiempo);</a:t>
            </a:r>
            <a:r>
              <a:rPr b="1" lang="es" sz="1600">
                <a:solidFill>
                  <a:srgbClr val="351C75"/>
                </a:solidFill>
              </a:rPr>
              <a:t> </a:t>
            </a:r>
            <a:r>
              <a:rPr b="1" lang="es" sz="1600"/>
              <a:t>// función que calcula diferencia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	</a:t>
            </a:r>
            <a:r>
              <a:rPr b="1" lang="es" sz="1600"/>
              <a:t>// Información al pulsar a presentar por puerto en serie.</a:t>
            </a:r>
            <a:endParaRPr b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Serial.println( (String) lapso + " - tempo:"+ (String) tempo +   " - tiempo:"+ (String) tiempo );   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}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estadoBotonPrevio=estadoBotonActual;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Importante el estado previo es ahora el actual.</a:t>
            </a:r>
            <a:endParaRPr b="1" sz="1600"/>
          </a:p>
        </p:txBody>
      </p:sp>
      <p:pic>
        <p:nvPicPr>
          <p:cNvPr descr="Important, Stamp, Imprint ...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525" y="3521964"/>
            <a:ext cx="1348150" cy="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LOOP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/</a:t>
            </a:r>
            <a:r>
              <a:rPr b="1" lang="es" sz="1600"/>
              <a:t>/ Mientras tempo sea mayor que tiempo y activado esté activo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if (diferencia&gt;0 &amp;&amp; activado==HIGH) {  </a:t>
            </a:r>
            <a:endParaRPr b="1" sz="1600">
              <a:solidFill>
                <a:srgbClr val="351C75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Si está activado y la diferencia es positiva, mayor que cero.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</a:t>
            </a:r>
            <a:r>
              <a:rPr b="1" lang="es" sz="1600">
                <a:solidFill>
                  <a:srgbClr val="980000"/>
                </a:solidFill>
              </a:rPr>
              <a:t>	digitalWrite(pinSalida,HIGH);</a:t>
            </a:r>
            <a:r>
              <a:rPr b="1" lang="es" sz="1600"/>
              <a:t> // escribe valor alto en la salida (activa relé)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lcd.setCursor(0, 1);  </a:t>
            </a:r>
            <a:r>
              <a:rPr b="1" lang="es" sz="1600"/>
              <a:t>// cursor del lcd en la columa 0, línea 1 (2ª línea)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lcd.print("            	");  // vaciar contenido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lcd.setCursor(0, 1);  </a:t>
            </a:r>
            <a:r>
              <a:rPr b="1" lang="es" sz="1600"/>
              <a:t>/ cursor del lcd en la columa 0, línea 1 (2ª línea)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</a:t>
            </a:r>
            <a:r>
              <a:rPr b="1" lang="es" sz="1600"/>
              <a:t>	// lcd.print((String) ((tempo-tiempo)/1000) + " s");  // Segundos que faltan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lcd.print(convertirAminseg(1+diferencia/1000)); </a:t>
            </a:r>
            <a:r>
              <a:rPr b="1" lang="es" sz="1600"/>
              <a:t>// presentación min - segundos.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</a:t>
            </a:r>
            <a:r>
              <a:rPr b="1" lang="es" sz="1600">
                <a:solidFill>
                  <a:srgbClr val="980000"/>
                </a:solidFill>
              </a:rPr>
              <a:t>diferencia = calculaDiferencia(tempo,tiempo);</a:t>
            </a:r>
            <a:r>
              <a:rPr b="1" lang="es" sz="1600">
                <a:solidFill>
                  <a:srgbClr val="351C75"/>
                </a:solidFill>
              </a:rPr>
              <a:t> </a:t>
            </a:r>
            <a:r>
              <a:rPr b="1" lang="es" sz="1600"/>
              <a:t>// Vuelve a recalcular diferencia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	} else { </a:t>
            </a:r>
            <a:r>
              <a:rPr b="1" lang="es" sz="1600"/>
              <a:t>// Y si no...</a:t>
            </a:r>
            <a:endParaRPr b="1" sz="1600"/>
          </a:p>
        </p:txBody>
      </p:sp>
      <p:pic>
        <p:nvPicPr>
          <p:cNvPr descr="Important, Stamp, Imprint ...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150" y="840564"/>
            <a:ext cx="1348150" cy="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LOOP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445500" y="1201500"/>
            <a:ext cx="83868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</a:t>
            </a:r>
            <a:r>
              <a:rPr b="1" lang="es" sz="1600"/>
              <a:t>// Y si no… Dentro del else</a:t>
            </a:r>
            <a:endParaRPr b="1" sz="16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980000"/>
                </a:solidFill>
              </a:rPr>
              <a:t>digitalWrite(pinSalida,LOW);</a:t>
            </a:r>
            <a:r>
              <a:rPr b="1" lang="es" sz="1600">
                <a:solidFill>
                  <a:srgbClr val="351C75"/>
                </a:solidFill>
              </a:rPr>
              <a:t> </a:t>
            </a:r>
            <a:r>
              <a:rPr b="1" lang="es" sz="1600"/>
              <a:t>// escribe valor bajo en la salida. Desactiva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</a:t>
            </a:r>
            <a:r>
              <a:rPr b="1" lang="es" sz="1600">
                <a:solidFill>
                  <a:srgbClr val="980000"/>
                </a:solidFill>
              </a:rPr>
              <a:t>activado = LOW; </a:t>
            </a:r>
            <a:r>
              <a:rPr b="1" lang="es" sz="1600"/>
              <a:t>// me aseguro que este flag está desactivado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</a:t>
            </a:r>
            <a:r>
              <a:rPr b="1" lang="es" sz="1600">
                <a:solidFill>
                  <a:srgbClr val="980000"/>
                </a:solidFill>
              </a:rPr>
              <a:t>	tempo = 0;</a:t>
            </a:r>
            <a:r>
              <a:rPr b="1" lang="es" sz="1600"/>
              <a:t> // me aseguro que es cero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</a:t>
            </a:r>
            <a:r>
              <a:rPr b="1" lang="es" sz="1600">
                <a:solidFill>
                  <a:srgbClr val="980000"/>
                </a:solidFill>
              </a:rPr>
              <a:t>diferencia = 0; </a:t>
            </a:r>
            <a:r>
              <a:rPr b="1" lang="es" sz="1600"/>
              <a:t>// me aseguro que es cero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lcd.setCursor(0, 1);  </a:t>
            </a:r>
            <a:r>
              <a:rPr b="1" lang="es" sz="1600"/>
              <a:t>// cursor del lcd en la columa 0, línea 1 (2ª línea)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lcd.print("            	");  </a:t>
            </a:r>
            <a:r>
              <a:rPr b="1" lang="es" sz="1600"/>
              <a:t>// vaciar contenido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lcd.setCursor(0, 1); </a:t>
            </a:r>
            <a:r>
              <a:rPr b="1" lang="es" sz="1600"/>
              <a:t>// cursor del lcd en la columa 0, línea 1 (2ª línea)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	lcd.print("Activado: " + convertirAminseg(lapso));  </a:t>
            </a:r>
            <a:endParaRPr b="1" sz="1600">
              <a:solidFill>
                <a:srgbClr val="351C75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Muestra información del tiempo de encendido.         	 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	} </a:t>
            </a:r>
            <a:r>
              <a:rPr b="1" lang="es" sz="1600"/>
              <a:t>// Fin del ELSE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	delay(5);</a:t>
            </a:r>
            <a:r>
              <a:rPr b="1" lang="es" sz="1600"/>
              <a:t> // pequeño retraso.</a:t>
            </a:r>
            <a:endParaRPr b="1" sz="1600"/>
          </a:p>
        </p:txBody>
      </p:sp>
      <p:pic>
        <p:nvPicPr>
          <p:cNvPr descr="Important, Stamp, Imprint ...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150" y="840564"/>
            <a:ext cx="1348150" cy="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r>
              <a:rPr lang="es"/>
              <a:t>: convertir segundos a formato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minutos - segundos.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45500" y="1675050"/>
            <a:ext cx="83868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String convertirAminseg (unsigned long valor ) {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String segPrev= ""; </a:t>
            </a:r>
            <a:r>
              <a:rPr b="1" lang="es" sz="1600"/>
              <a:t>// Definición de variable local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int minutos = 0; </a:t>
            </a:r>
            <a:r>
              <a:rPr b="1" lang="es" sz="1600"/>
              <a:t>// Definición de variable local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int segundos = 0;  </a:t>
            </a:r>
            <a:r>
              <a:rPr b="1" lang="es" sz="1600"/>
              <a:t>// Definición de variable local</a:t>
            </a:r>
            <a:r>
              <a:rPr b="1" lang="es" sz="1600">
                <a:solidFill>
                  <a:srgbClr val="351C75"/>
                </a:solidFill>
              </a:rPr>
              <a:t>  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minutos = valor/60;</a:t>
            </a:r>
            <a:r>
              <a:rPr b="1" lang="es" sz="1600"/>
              <a:t> // Divido entre 60, cálculo de minutos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segundos = valor % 60; </a:t>
            </a:r>
            <a:r>
              <a:rPr b="1" lang="es" sz="1600"/>
              <a:t>// Resto entre 60, cálculo de segundos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	if (segundos&lt;10) { segPrev="0"; } else { segPrev=""; }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return (String) minutos + "'"+ segPrev + (String) segundos + '"';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	</a:t>
            </a:r>
            <a:r>
              <a:rPr b="1" lang="es" sz="1600"/>
              <a:t>// Cadena a devolver en formato xx’ yy”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}</a:t>
            </a:r>
            <a:endParaRPr b="1" sz="16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Funciones: calcula diferencia temporal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445500" y="1463325"/>
            <a:ext cx="83868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long calculaDiferencia( unsigned long tempo2, unsigned long tiempo2) {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     long difer=0;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	</a:t>
            </a:r>
            <a:r>
              <a:rPr b="1" lang="es" sz="1600">
                <a:solidFill>
                  <a:srgbClr val="980000"/>
                </a:solidFill>
              </a:rPr>
              <a:t>if (tempo2&gt;tiempo2) {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	</a:t>
            </a:r>
            <a:r>
              <a:rPr b="1" lang="es" sz="1600">
                <a:solidFill>
                  <a:srgbClr val="980000"/>
                </a:solidFill>
              </a:rPr>
              <a:t>difer = tempo2 - tiempo2;</a:t>
            </a:r>
            <a:r>
              <a:rPr b="1" lang="es" sz="1600">
                <a:solidFill>
                  <a:srgbClr val="351C75"/>
                </a:solidFill>
              </a:rPr>
              <a:t> </a:t>
            </a:r>
            <a:r>
              <a:rPr b="1" lang="es" sz="1600"/>
              <a:t>// calcula diferencia normalmente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	</a:t>
            </a:r>
            <a:r>
              <a:rPr b="1" lang="es" sz="1600">
                <a:solidFill>
                  <a:srgbClr val="980000"/>
                </a:solidFill>
              </a:rPr>
              <a:t>} else {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980000"/>
                </a:solidFill>
              </a:rPr>
              <a:t>  	difer = maxTiempo-tiempo2+tempo2; </a:t>
            </a:r>
            <a:endParaRPr b="1" sz="1600">
              <a:solidFill>
                <a:srgbClr val="98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// el máximo tiempo - tiempo + tempo. En caso de próximo a desbordamiento</a:t>
            </a:r>
            <a:endParaRPr b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	}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	return difer;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51C75"/>
                </a:solidFill>
              </a:rPr>
              <a:t>   }</a:t>
            </a:r>
            <a:endParaRPr b="1" sz="1600">
              <a:solidFill>
                <a:srgbClr val="351C75"/>
              </a:solidFill>
            </a:endParaRPr>
          </a:p>
        </p:txBody>
      </p:sp>
      <p:pic>
        <p:nvPicPr>
          <p:cNvPr descr="Important, Stamp, Imprint ...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875" y="2391277"/>
            <a:ext cx="1348150" cy="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pequeño proyecto es un magnífico ejemplo de lo que se puede pretender en clase de Tecnología: lanzar una necesidad y encontrar los medios necesarios para satisfacerla. La situación es la siguiente: en una comunidad de vecinos se ha estropeado el aparato que controla el encendido y apagado automático de las luces de las escaleras, esas que al pulsar un pulsador en cualquiera de las plantas se encienden y se mantienen encendidas durante un tiempo.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¿Podré diseñar un dispositivo basado en Arduino que realice esta función? ¿Qué programa tendría? ¿Qué dificultades me encontraré? Perfecta excusa para desarrollar el método de proyectos en clase.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no desbordamiento (normal)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847675"/>
            <a:ext cx="8520600" cy="24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Pulso el botón, y el valor de lectura analógica es 0.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Después de mapear, lapso vale 0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Al recalcular con </a:t>
            </a:r>
            <a:r>
              <a:rPr b="1" lang="es" sz="1700">
                <a:solidFill>
                  <a:srgbClr val="351C75"/>
                </a:solidFill>
              </a:rPr>
              <a:t>lapso</a:t>
            </a:r>
            <a:r>
              <a:rPr lang="es" sz="1700">
                <a:solidFill>
                  <a:srgbClr val="351C75"/>
                </a:solidFill>
              </a:rPr>
              <a:t> = </a:t>
            </a:r>
            <a:r>
              <a:rPr b="1" lang="es" sz="1700">
                <a:solidFill>
                  <a:srgbClr val="351C75"/>
                </a:solidFill>
              </a:rPr>
              <a:t>lapso</a:t>
            </a:r>
            <a:r>
              <a:rPr lang="es" sz="1700">
                <a:solidFill>
                  <a:srgbClr val="351C75"/>
                </a:solidFill>
              </a:rPr>
              <a:t> * 10 + 30 </a:t>
            </a:r>
            <a:r>
              <a:rPr lang="es" sz="1700"/>
              <a:t>, lapso = 30 (30 segundos)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s" sz="1700">
                <a:solidFill>
                  <a:srgbClr val="351C75"/>
                </a:solidFill>
              </a:rPr>
              <a:t>tiempo</a:t>
            </a:r>
            <a:r>
              <a:rPr lang="es" sz="1700">
                <a:solidFill>
                  <a:srgbClr val="351C75"/>
                </a:solidFill>
              </a:rPr>
              <a:t> = 253558 ms</a:t>
            </a:r>
            <a:r>
              <a:rPr lang="es" sz="1700"/>
              <a:t> (lectura de milis)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AutoNum type="arabicPeriod"/>
            </a:pPr>
            <a:r>
              <a:rPr b="1" lang="es" sz="1700">
                <a:solidFill>
                  <a:srgbClr val="351C75"/>
                </a:solidFill>
              </a:rPr>
              <a:t>tempo</a:t>
            </a:r>
            <a:r>
              <a:rPr lang="es" sz="1700">
                <a:solidFill>
                  <a:srgbClr val="351C75"/>
                </a:solidFill>
              </a:rPr>
              <a:t> = </a:t>
            </a:r>
            <a:r>
              <a:rPr b="1" lang="es" sz="1700">
                <a:solidFill>
                  <a:srgbClr val="351C75"/>
                </a:solidFill>
              </a:rPr>
              <a:t>tiempo</a:t>
            </a:r>
            <a:r>
              <a:rPr lang="es" sz="1700">
                <a:solidFill>
                  <a:srgbClr val="351C75"/>
                </a:solidFill>
              </a:rPr>
              <a:t> + </a:t>
            </a:r>
            <a:r>
              <a:rPr b="1" lang="es" sz="1700">
                <a:solidFill>
                  <a:srgbClr val="351C75"/>
                </a:solidFill>
              </a:rPr>
              <a:t>lapso</a:t>
            </a:r>
            <a:r>
              <a:rPr lang="es" sz="1700">
                <a:solidFill>
                  <a:srgbClr val="351C75"/>
                </a:solidFill>
              </a:rPr>
              <a:t> * 1000 = </a:t>
            </a:r>
            <a:r>
              <a:rPr lang="es" sz="1700">
                <a:solidFill>
                  <a:srgbClr val="351C75"/>
                </a:solidFill>
              </a:rPr>
              <a:t>253558 ms + 30000 ms = 283558 ms</a:t>
            </a:r>
            <a:endParaRPr sz="1700">
              <a:solidFill>
                <a:srgbClr val="351C75"/>
              </a:solidFill>
            </a:endParaRPr>
          </a:p>
          <a:p>
            <a:pPr indent="-33655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AutoNum type="arabicPeriod"/>
            </a:pPr>
            <a:r>
              <a:rPr b="1" lang="es" sz="1700">
                <a:solidFill>
                  <a:srgbClr val="351C75"/>
                </a:solidFill>
              </a:rPr>
              <a:t>diferencia</a:t>
            </a:r>
            <a:r>
              <a:rPr lang="es" sz="1700">
                <a:solidFill>
                  <a:srgbClr val="351C75"/>
                </a:solidFill>
              </a:rPr>
              <a:t> = </a:t>
            </a:r>
            <a:r>
              <a:rPr b="1" lang="es" sz="1700">
                <a:solidFill>
                  <a:srgbClr val="351C75"/>
                </a:solidFill>
              </a:rPr>
              <a:t>tempo</a:t>
            </a:r>
            <a:r>
              <a:rPr lang="es" sz="1700">
                <a:solidFill>
                  <a:srgbClr val="351C75"/>
                </a:solidFill>
              </a:rPr>
              <a:t> - </a:t>
            </a:r>
            <a:r>
              <a:rPr b="1" lang="es" sz="1700">
                <a:solidFill>
                  <a:srgbClr val="351C75"/>
                </a:solidFill>
              </a:rPr>
              <a:t>tiempo</a:t>
            </a:r>
            <a:r>
              <a:rPr lang="es" sz="1700">
                <a:solidFill>
                  <a:srgbClr val="351C75"/>
                </a:solidFill>
              </a:rPr>
              <a:t> = 30000 ms. </a:t>
            </a:r>
            <a:r>
              <a:rPr lang="es" sz="1700">
                <a:solidFill>
                  <a:srgbClr val="000000"/>
                </a:solidFill>
              </a:rPr>
              <a:t>Como tiempo aumenta y tempo se mantiene, </a:t>
            </a:r>
            <a:r>
              <a:rPr b="1" lang="es" sz="1700">
                <a:solidFill>
                  <a:srgbClr val="980000"/>
                </a:solidFill>
              </a:rPr>
              <a:t>diferencia</a:t>
            </a:r>
            <a:r>
              <a:rPr lang="es" sz="1700">
                <a:solidFill>
                  <a:srgbClr val="980000"/>
                </a:solidFill>
              </a:rPr>
              <a:t>&gt;0 </a:t>
            </a:r>
            <a:r>
              <a:rPr lang="es" sz="1700">
                <a:solidFill>
                  <a:srgbClr val="000000"/>
                </a:solidFill>
              </a:rPr>
              <a:t>hasta que </a:t>
            </a:r>
            <a:r>
              <a:rPr b="1" i="1" lang="es" sz="1700">
                <a:solidFill>
                  <a:srgbClr val="000000"/>
                </a:solidFill>
              </a:rPr>
              <a:t>tiempo</a:t>
            </a:r>
            <a:r>
              <a:rPr lang="es" sz="1700">
                <a:solidFill>
                  <a:srgbClr val="000000"/>
                </a:solidFill>
              </a:rPr>
              <a:t> “alcance” a </a:t>
            </a:r>
            <a:r>
              <a:rPr b="1" i="1" lang="es" sz="1700">
                <a:solidFill>
                  <a:srgbClr val="000000"/>
                </a:solidFill>
              </a:rPr>
              <a:t>tempo</a:t>
            </a:r>
            <a:r>
              <a:rPr lang="es" sz="1700">
                <a:solidFill>
                  <a:srgbClr val="000000"/>
                </a:solidFill>
              </a:rPr>
              <a:t>; cuando lo haga </a:t>
            </a:r>
            <a:r>
              <a:rPr b="1" lang="es" sz="1700">
                <a:solidFill>
                  <a:srgbClr val="980000"/>
                </a:solidFill>
              </a:rPr>
              <a:t>diferencia</a:t>
            </a:r>
            <a:r>
              <a:rPr lang="es" sz="1700">
                <a:solidFill>
                  <a:srgbClr val="980000"/>
                </a:solidFill>
              </a:rPr>
              <a:t>&lt;=0</a:t>
            </a:r>
            <a:r>
              <a:rPr lang="es" sz="1700">
                <a:solidFill>
                  <a:srgbClr val="000000"/>
                </a:solidFill>
              </a:rPr>
              <a:t> y se desactivará.</a:t>
            </a:r>
            <a:endParaRPr sz="1700">
              <a:solidFill>
                <a:srgbClr val="000000"/>
              </a:solidFill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576000" y="4277950"/>
            <a:ext cx="778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Shape 197"/>
          <p:cNvSpPr/>
          <p:nvPr/>
        </p:nvSpPr>
        <p:spPr>
          <a:xfrm>
            <a:off x="6093125" y="3480900"/>
            <a:ext cx="1357500" cy="772200"/>
          </a:xfrm>
          <a:prstGeom prst="downArrow">
            <a:avLst>
              <a:gd fmla="val 7064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tempo</a:t>
            </a:r>
            <a:endParaRPr b="1"/>
          </a:p>
        </p:txBody>
      </p:sp>
      <p:sp>
        <p:nvSpPr>
          <p:cNvPr id="198" name="Shape 198"/>
          <p:cNvSpPr/>
          <p:nvPr/>
        </p:nvSpPr>
        <p:spPr>
          <a:xfrm>
            <a:off x="2431675" y="3480900"/>
            <a:ext cx="1357500" cy="772200"/>
          </a:xfrm>
          <a:prstGeom prst="downArrow">
            <a:avLst>
              <a:gd fmla="val 7064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tiempo</a:t>
            </a:r>
            <a:endParaRPr b="1"/>
          </a:p>
        </p:txBody>
      </p:sp>
      <p:cxnSp>
        <p:nvCxnSpPr>
          <p:cNvPr id="199" name="Shape 199"/>
          <p:cNvCxnSpPr>
            <a:stCxn id="198" idx="2"/>
            <a:endCxn id="197" idx="2"/>
          </p:cNvCxnSpPr>
          <p:nvPr/>
        </p:nvCxnSpPr>
        <p:spPr>
          <a:xfrm flipH="1" rot="-5400000">
            <a:off x="4940875" y="2422650"/>
            <a:ext cx="600" cy="3661500"/>
          </a:xfrm>
          <a:prstGeom prst="bentConnector3">
            <a:avLst>
              <a:gd fmla="val 4772916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0" name="Shape 200"/>
          <p:cNvSpPr txBox="1"/>
          <p:nvPr/>
        </p:nvSpPr>
        <p:spPr>
          <a:xfrm>
            <a:off x="4299750" y="4215688"/>
            <a:ext cx="113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8761D"/>
                </a:solidFill>
              </a:rPr>
              <a:t>diferencia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926100" y="3636575"/>
            <a:ext cx="1220400" cy="4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2" name="Shape 202"/>
          <p:cNvCxnSpPr>
            <a:stCxn id="201" idx="3"/>
            <a:endCxn id="197" idx="0"/>
          </p:cNvCxnSpPr>
          <p:nvPr/>
        </p:nvCxnSpPr>
        <p:spPr>
          <a:xfrm flipH="1" rot="10800000">
            <a:off x="5146500" y="3481025"/>
            <a:ext cx="1625400" cy="364200"/>
          </a:xfrm>
          <a:prstGeom prst="bentConnector4">
            <a:avLst>
              <a:gd fmla="val -760" name="adj1"/>
              <a:gd fmla="val 165417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desbordamiento (rollover)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34100"/>
            <a:ext cx="85206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 startAt="4"/>
            </a:pPr>
            <a:r>
              <a:rPr b="1" lang="es" sz="1700">
                <a:solidFill>
                  <a:srgbClr val="351C75"/>
                </a:solidFill>
              </a:rPr>
              <a:t>tiempo</a:t>
            </a:r>
            <a:r>
              <a:rPr lang="es" sz="1700">
                <a:solidFill>
                  <a:srgbClr val="351C75"/>
                </a:solidFill>
              </a:rPr>
              <a:t> = </a:t>
            </a:r>
            <a:r>
              <a:rPr lang="es" sz="1700">
                <a:solidFill>
                  <a:srgbClr val="351C75"/>
                </a:solidFill>
              </a:rPr>
              <a:t>4294944749</a:t>
            </a:r>
            <a:r>
              <a:rPr lang="es" sz="1700">
                <a:solidFill>
                  <a:srgbClr val="351C75"/>
                </a:solidFill>
              </a:rPr>
              <a:t> ms</a:t>
            </a:r>
            <a:r>
              <a:rPr lang="es" sz="1700"/>
              <a:t> (lectura de milis) . Próximo a desbordarse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AutoNum type="arabicPeriod" startAt="4"/>
            </a:pPr>
            <a:r>
              <a:rPr b="1" lang="es" sz="1700">
                <a:solidFill>
                  <a:srgbClr val="351C75"/>
                </a:solidFill>
              </a:rPr>
              <a:t>tempo</a:t>
            </a:r>
            <a:r>
              <a:rPr lang="es" sz="1700">
                <a:solidFill>
                  <a:srgbClr val="351C75"/>
                </a:solidFill>
              </a:rPr>
              <a:t> = </a:t>
            </a:r>
            <a:r>
              <a:rPr b="1" lang="es" sz="1700">
                <a:solidFill>
                  <a:srgbClr val="351C75"/>
                </a:solidFill>
              </a:rPr>
              <a:t>tiempo</a:t>
            </a:r>
            <a:r>
              <a:rPr lang="es" sz="1700">
                <a:solidFill>
                  <a:srgbClr val="351C75"/>
                </a:solidFill>
              </a:rPr>
              <a:t> + </a:t>
            </a:r>
            <a:r>
              <a:rPr b="1" lang="es" sz="1700">
                <a:solidFill>
                  <a:srgbClr val="351C75"/>
                </a:solidFill>
              </a:rPr>
              <a:t>lapso</a:t>
            </a:r>
            <a:r>
              <a:rPr lang="es" sz="1700">
                <a:solidFill>
                  <a:srgbClr val="351C75"/>
                </a:solidFill>
              </a:rPr>
              <a:t> * 1000 = </a:t>
            </a:r>
            <a:r>
              <a:rPr lang="es" sz="1700">
                <a:solidFill>
                  <a:srgbClr val="351C75"/>
                </a:solidFill>
              </a:rPr>
              <a:t>4294944749</a:t>
            </a:r>
            <a:r>
              <a:rPr lang="es" sz="1700">
                <a:solidFill>
                  <a:srgbClr val="351C75"/>
                </a:solidFill>
              </a:rPr>
              <a:t> ms + 30000 ms = 4294974749 ms</a:t>
            </a:r>
            <a:endParaRPr sz="1700">
              <a:solidFill>
                <a:srgbClr val="351C75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AutoNum type="arabicPeriod" startAt="4"/>
            </a:pPr>
            <a:r>
              <a:rPr lang="es" sz="1700">
                <a:solidFill>
                  <a:srgbClr val="000000"/>
                </a:solidFill>
              </a:rPr>
              <a:t>Pero</a:t>
            </a:r>
            <a:r>
              <a:rPr lang="es" sz="1700">
                <a:solidFill>
                  <a:srgbClr val="351C75"/>
                </a:solidFill>
              </a:rPr>
              <a:t> </a:t>
            </a:r>
            <a:r>
              <a:rPr b="1" lang="es" sz="1700">
                <a:solidFill>
                  <a:srgbClr val="351C75"/>
                </a:solidFill>
              </a:rPr>
              <a:t>tempo</a:t>
            </a:r>
            <a:r>
              <a:rPr lang="es" sz="1700">
                <a:solidFill>
                  <a:srgbClr val="351C75"/>
                </a:solidFill>
              </a:rPr>
              <a:t> &gt; 4294967295 ms, </a:t>
            </a:r>
            <a:r>
              <a:rPr lang="es" sz="1700">
                <a:solidFill>
                  <a:srgbClr val="000000"/>
                </a:solidFill>
              </a:rPr>
              <a:t>por lo que ARDUINO desborda y lo convierte en </a:t>
            </a:r>
            <a:r>
              <a:rPr b="1" lang="es" sz="1700">
                <a:solidFill>
                  <a:srgbClr val="351C75"/>
                </a:solidFill>
              </a:rPr>
              <a:t>7452 ms</a:t>
            </a:r>
            <a:r>
              <a:rPr lang="es" sz="1700">
                <a:solidFill>
                  <a:srgbClr val="351C75"/>
                </a:solidFill>
              </a:rPr>
              <a:t> = </a:t>
            </a:r>
            <a:r>
              <a:rPr lang="es" sz="1700">
                <a:solidFill>
                  <a:srgbClr val="351C75"/>
                </a:solidFill>
              </a:rPr>
              <a:t>4294974749 ms - 4294967295 ms</a:t>
            </a:r>
            <a:endParaRPr sz="1700">
              <a:solidFill>
                <a:srgbClr val="351C75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700"/>
              <a:buAutoNum type="arabicPeriod" startAt="4"/>
            </a:pPr>
            <a:r>
              <a:rPr lang="es" sz="1700">
                <a:solidFill>
                  <a:srgbClr val="000000"/>
                </a:solidFill>
              </a:rPr>
              <a:t>Mientras tiempo&gt;tempo se calcula la diferencia como</a:t>
            </a:r>
            <a:r>
              <a:rPr lang="es" sz="1700">
                <a:solidFill>
                  <a:srgbClr val="351C75"/>
                </a:solidFill>
              </a:rPr>
              <a:t> diferencia =  </a:t>
            </a:r>
            <a:r>
              <a:rPr b="1" lang="es" sz="1700">
                <a:solidFill>
                  <a:srgbClr val="351C75"/>
                </a:solidFill>
              </a:rPr>
              <a:t>maxTiempo-tiempo+tempo</a:t>
            </a:r>
            <a:r>
              <a:rPr lang="es" sz="1700">
                <a:solidFill>
                  <a:srgbClr val="351C75"/>
                </a:solidFill>
              </a:rPr>
              <a:t>, </a:t>
            </a:r>
            <a:r>
              <a:rPr lang="es" sz="1700">
                <a:solidFill>
                  <a:srgbClr val="000000"/>
                </a:solidFill>
              </a:rPr>
              <a:t>Inicialmente en el ejemplo</a:t>
            </a:r>
            <a:r>
              <a:rPr lang="es" sz="1700">
                <a:solidFill>
                  <a:srgbClr val="351C75"/>
                </a:solidFill>
              </a:rPr>
              <a:t> </a:t>
            </a:r>
            <a:r>
              <a:rPr b="1" lang="es" sz="1700">
                <a:solidFill>
                  <a:srgbClr val="351C75"/>
                </a:solidFill>
              </a:rPr>
              <a:t>diferencia</a:t>
            </a:r>
            <a:r>
              <a:rPr lang="es" sz="1700">
                <a:solidFill>
                  <a:srgbClr val="351C75"/>
                </a:solidFill>
              </a:rPr>
              <a:t>= </a:t>
            </a:r>
            <a:r>
              <a:rPr lang="es" sz="1700">
                <a:solidFill>
                  <a:srgbClr val="351C75"/>
                </a:solidFill>
              </a:rPr>
              <a:t>4294967295 ms - 4294944749 ms + 7452 ms = 30000 ms,  </a:t>
            </a:r>
            <a:r>
              <a:rPr lang="es" sz="1700">
                <a:solidFill>
                  <a:srgbClr val="000000"/>
                </a:solidFill>
              </a:rPr>
              <a:t>y como </a:t>
            </a:r>
            <a:r>
              <a:rPr b="1" lang="es" sz="1700">
                <a:solidFill>
                  <a:srgbClr val="980000"/>
                </a:solidFill>
              </a:rPr>
              <a:t>tiempo</a:t>
            </a:r>
            <a:r>
              <a:rPr lang="es" sz="1700">
                <a:solidFill>
                  <a:srgbClr val="000000"/>
                </a:solidFill>
              </a:rPr>
              <a:t> aumenta, </a:t>
            </a:r>
            <a:r>
              <a:rPr b="1" lang="es" sz="1700">
                <a:solidFill>
                  <a:srgbClr val="980000"/>
                </a:solidFill>
              </a:rPr>
              <a:t>diferencia</a:t>
            </a:r>
            <a:r>
              <a:rPr lang="es" sz="1700">
                <a:solidFill>
                  <a:srgbClr val="000000"/>
                </a:solidFill>
              </a:rPr>
              <a:t> disminuye. Cuando </a:t>
            </a:r>
            <a:r>
              <a:rPr b="1" lang="es" sz="1700">
                <a:solidFill>
                  <a:srgbClr val="351C75"/>
                </a:solidFill>
              </a:rPr>
              <a:t>tiempo</a:t>
            </a:r>
            <a:r>
              <a:rPr lang="es" sz="1700">
                <a:solidFill>
                  <a:srgbClr val="351C75"/>
                </a:solidFill>
              </a:rPr>
              <a:t> = </a:t>
            </a:r>
            <a:r>
              <a:rPr b="1" lang="es" sz="1700">
                <a:solidFill>
                  <a:srgbClr val="351C75"/>
                </a:solidFill>
              </a:rPr>
              <a:t>maxTiempo</a:t>
            </a:r>
            <a:r>
              <a:rPr lang="es" sz="1700">
                <a:solidFill>
                  <a:srgbClr val="000000"/>
                </a:solidFill>
              </a:rPr>
              <a:t>, </a:t>
            </a:r>
            <a:r>
              <a:rPr b="1" lang="es" sz="1700">
                <a:solidFill>
                  <a:srgbClr val="351C75"/>
                </a:solidFill>
              </a:rPr>
              <a:t>diferencia</a:t>
            </a:r>
            <a:r>
              <a:rPr lang="es" sz="1700">
                <a:solidFill>
                  <a:srgbClr val="351C75"/>
                </a:solidFill>
              </a:rPr>
              <a:t> = 7452 ms</a:t>
            </a:r>
            <a:r>
              <a:rPr lang="es" sz="1700">
                <a:solidFill>
                  <a:srgbClr val="000000"/>
                </a:solidFill>
              </a:rPr>
              <a:t> y en el instante siguiente </a:t>
            </a:r>
            <a:r>
              <a:rPr b="1" lang="es" sz="1700">
                <a:solidFill>
                  <a:srgbClr val="351C75"/>
                </a:solidFill>
              </a:rPr>
              <a:t>tiempo</a:t>
            </a:r>
            <a:r>
              <a:rPr lang="es" sz="1700">
                <a:solidFill>
                  <a:srgbClr val="351C75"/>
                </a:solidFill>
              </a:rPr>
              <a:t> = 0ms, </a:t>
            </a:r>
            <a:r>
              <a:rPr b="1" lang="es" sz="1700">
                <a:solidFill>
                  <a:srgbClr val="351C75"/>
                </a:solidFill>
              </a:rPr>
              <a:t>tempo</a:t>
            </a:r>
            <a:r>
              <a:rPr lang="es" sz="1700">
                <a:solidFill>
                  <a:srgbClr val="351C75"/>
                </a:solidFill>
              </a:rPr>
              <a:t> = 7452 ms </a:t>
            </a:r>
            <a:r>
              <a:rPr lang="es" sz="1700">
                <a:solidFill>
                  <a:srgbClr val="000000"/>
                </a:solidFill>
              </a:rPr>
              <a:t>y estaríamos en la situación de la diapositiva anterior (situación normal).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desbordamiento (rollover)</a:t>
            </a:r>
            <a:endParaRPr/>
          </a:p>
        </p:txBody>
      </p:sp>
      <p:cxnSp>
        <p:nvCxnSpPr>
          <p:cNvPr id="214" name="Shape 214"/>
          <p:cNvCxnSpPr/>
          <p:nvPr/>
        </p:nvCxnSpPr>
        <p:spPr>
          <a:xfrm>
            <a:off x="439000" y="2185675"/>
            <a:ext cx="778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Shape 215"/>
          <p:cNvSpPr/>
          <p:nvPr/>
        </p:nvSpPr>
        <p:spPr>
          <a:xfrm>
            <a:off x="4760550" y="1413475"/>
            <a:ext cx="1357500" cy="772200"/>
          </a:xfrm>
          <a:prstGeom prst="downArrow">
            <a:avLst>
              <a:gd fmla="val 7064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tiempo</a:t>
            </a:r>
            <a:endParaRPr b="1"/>
          </a:p>
        </p:txBody>
      </p:sp>
      <p:sp>
        <p:nvSpPr>
          <p:cNvPr id="216" name="Shape 216"/>
          <p:cNvSpPr/>
          <p:nvPr/>
        </p:nvSpPr>
        <p:spPr>
          <a:xfrm>
            <a:off x="6192725" y="1660225"/>
            <a:ext cx="734700" cy="2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7" name="Shape 217"/>
          <p:cNvCxnSpPr/>
          <p:nvPr/>
        </p:nvCxnSpPr>
        <p:spPr>
          <a:xfrm>
            <a:off x="439000" y="3842000"/>
            <a:ext cx="778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/>
          <p:nvPr/>
        </p:nvSpPr>
        <p:spPr>
          <a:xfrm>
            <a:off x="1148900" y="3044350"/>
            <a:ext cx="1357500" cy="772200"/>
          </a:xfrm>
          <a:prstGeom prst="downArrow">
            <a:avLst>
              <a:gd fmla="val 7064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tempo</a:t>
            </a:r>
            <a:endParaRPr b="1"/>
          </a:p>
        </p:txBody>
      </p:sp>
      <p:cxnSp>
        <p:nvCxnSpPr>
          <p:cNvPr id="219" name="Shape 219"/>
          <p:cNvCxnSpPr>
            <a:endCxn id="218" idx="2"/>
          </p:cNvCxnSpPr>
          <p:nvPr/>
        </p:nvCxnSpPr>
        <p:spPr>
          <a:xfrm flipH="1" rot="10800000">
            <a:off x="426650" y="3816550"/>
            <a:ext cx="1401000" cy="486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0" name="Shape 220"/>
          <p:cNvSpPr txBox="1"/>
          <p:nvPr/>
        </p:nvSpPr>
        <p:spPr>
          <a:xfrm>
            <a:off x="6118050" y="2770950"/>
            <a:ext cx="113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8761D"/>
                </a:solidFill>
              </a:rPr>
              <a:t>diferencia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221" name="Shape 221"/>
          <p:cNvCxnSpPr>
            <a:endCxn id="215" idx="2"/>
          </p:cNvCxnSpPr>
          <p:nvPr/>
        </p:nvCxnSpPr>
        <p:spPr>
          <a:xfrm rot="10800000">
            <a:off x="5439300" y="2185675"/>
            <a:ext cx="2771100" cy="510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2" name="Shape 222"/>
          <p:cNvSpPr/>
          <p:nvPr/>
        </p:nvSpPr>
        <p:spPr>
          <a:xfrm>
            <a:off x="476450" y="3336100"/>
            <a:ext cx="336300" cy="18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3" name="Shape 223"/>
          <p:cNvCxnSpPr/>
          <p:nvPr/>
        </p:nvCxnSpPr>
        <p:spPr>
          <a:xfrm>
            <a:off x="426550" y="1114625"/>
            <a:ext cx="0" cy="33378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8222800" y="1167400"/>
            <a:ext cx="0" cy="33378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Shape 225"/>
          <p:cNvSpPr txBox="1"/>
          <p:nvPr/>
        </p:nvSpPr>
        <p:spPr>
          <a:xfrm rot="5400000">
            <a:off x="6826450" y="2655700"/>
            <a:ext cx="3459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maxTime = </a:t>
            </a:r>
            <a:r>
              <a:rPr b="1" lang="es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4294967295 ms = 2</a:t>
            </a:r>
            <a:r>
              <a:rPr b="1" baseline="30000" lang="es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32</a:t>
            </a:r>
            <a:r>
              <a:rPr b="1" lang="es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 ms</a:t>
            </a:r>
            <a:endParaRPr b="1"/>
          </a:p>
        </p:txBody>
      </p:sp>
      <p:sp>
        <p:nvSpPr>
          <p:cNvPr id="226" name="Shape 226"/>
          <p:cNvSpPr txBox="1"/>
          <p:nvPr/>
        </p:nvSpPr>
        <p:spPr>
          <a:xfrm>
            <a:off x="476450" y="1114625"/>
            <a:ext cx="660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 ms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</a:t>
            </a:r>
            <a:endParaRPr/>
          </a:p>
        </p:txBody>
      </p:sp>
      <p:pic>
        <p:nvPicPr>
          <p:cNvPr descr="... Arduino Uno | by Snootlab" id="71" name="Shape 71"/>
          <p:cNvPicPr preferRelativeResize="0"/>
          <p:nvPr/>
        </p:nvPicPr>
        <p:blipFill rotWithShape="1">
          <a:blip r:embed="rId3">
            <a:alphaModFix/>
          </a:blip>
          <a:srcRect b="5197" l="14308" r="12161" t="14597"/>
          <a:stretch/>
        </p:blipFill>
        <p:spPr>
          <a:xfrm>
            <a:off x="810000" y="1245200"/>
            <a:ext cx="1646999" cy="11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688500" y="2450250"/>
            <a:ext cx="1687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Arduino Uno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File:16x2 Character LCD ...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306" y="2891027"/>
            <a:ext cx="1550377" cy="10335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89750" y="3857100"/>
            <a:ext cx="1687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LCD 16x2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3128625" y="1017713"/>
            <a:ext cx="3810900" cy="1163362"/>
            <a:chOff x="3191325" y="1384163"/>
            <a:chExt cx="3810900" cy="1163362"/>
          </a:xfrm>
        </p:grpSpPr>
        <p:pic>
          <p:nvPicPr>
            <p:cNvPr descr="File:Potentiometer.jpg" id="76" name="Shape 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2150" y="1384163"/>
              <a:ext cx="785849" cy="920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Shape 77"/>
            <p:cNvSpPr txBox="1"/>
            <p:nvPr/>
          </p:nvSpPr>
          <p:spPr>
            <a:xfrm>
              <a:off x="3191325" y="2304525"/>
              <a:ext cx="16875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Amarante"/>
                  <a:ea typeface="Amarante"/>
                  <a:cs typeface="Amarante"/>
                  <a:sym typeface="Amarante"/>
                </a:rPr>
                <a:t>Potenciómetro 10KΩ</a:t>
              </a:r>
              <a:endParaRPr b="1" sz="1200">
                <a:latin typeface="Amarante"/>
                <a:ea typeface="Amarante"/>
                <a:cs typeface="Amarante"/>
                <a:sym typeface="Amaran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Amarante"/>
                  <a:ea typeface="Amarante"/>
                  <a:cs typeface="Amarante"/>
                  <a:sym typeface="Amarante"/>
                </a:rPr>
                <a:t>Control del tiempo</a:t>
              </a:r>
              <a:endParaRPr b="1" sz="1200">
                <a:latin typeface="Amarante"/>
                <a:ea typeface="Amarante"/>
                <a:cs typeface="Amarante"/>
                <a:sym typeface="Amarante"/>
              </a:endParaRPr>
            </a:p>
          </p:txBody>
        </p:sp>
        <p:pic>
          <p:nvPicPr>
            <p:cNvPr descr="File:Potentiometer.jpg" id="78" name="Shape 7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65550" y="1384163"/>
              <a:ext cx="785849" cy="920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5314725" y="2304525"/>
              <a:ext cx="16875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Amarante"/>
                  <a:ea typeface="Amarante"/>
                  <a:cs typeface="Amarante"/>
                  <a:sym typeface="Amarante"/>
                </a:rPr>
                <a:t>Potenciómetro 10KΩ</a:t>
              </a:r>
              <a:endParaRPr b="1" sz="1200">
                <a:latin typeface="Amarante"/>
                <a:ea typeface="Amarante"/>
                <a:cs typeface="Amarante"/>
                <a:sym typeface="Amaran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Amarante"/>
                  <a:ea typeface="Amarante"/>
                  <a:cs typeface="Amarante"/>
                  <a:sym typeface="Amarante"/>
                </a:rPr>
                <a:t>Opcional - Brillo LCD</a:t>
              </a:r>
              <a:endParaRPr b="1" sz="1200">
                <a:latin typeface="Amarante"/>
                <a:ea typeface="Amarante"/>
                <a:cs typeface="Amarante"/>
                <a:sym typeface="Amarante"/>
              </a:endParaRPr>
            </a:p>
          </p:txBody>
        </p:sp>
      </p:grpSp>
      <p:pic>
        <p:nvPicPr>
          <p:cNvPr descr="Open ...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1150" y="1245196"/>
            <a:ext cx="785850" cy="6483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7160325" y="2025000"/>
            <a:ext cx="1687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Pulsador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Representa a los 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pulsadores de la escalera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File:5mm Red LED.jpg" id="82" name="Shape 82"/>
          <p:cNvPicPr preferRelativeResize="0"/>
          <p:nvPr/>
        </p:nvPicPr>
        <p:blipFill rotWithShape="1">
          <a:blip r:embed="rId7">
            <a:alphaModFix/>
          </a:blip>
          <a:srcRect b="0" l="9600" r="9591" t="0"/>
          <a:stretch/>
        </p:blipFill>
        <p:spPr>
          <a:xfrm>
            <a:off x="7723050" y="3083646"/>
            <a:ext cx="785851" cy="64832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272225" y="3670825"/>
            <a:ext cx="1687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LED, piloto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de activación del relé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modulo-rele-relay-de-1-canal-5v-10a-arduino-pic-avr-robotica-17851-MLA20145775313_082014-O.jpg" id="84" name="Shape 84"/>
          <p:cNvPicPr preferRelativeResize="0"/>
          <p:nvPr/>
        </p:nvPicPr>
        <p:blipFill rotWithShape="1">
          <a:blip r:embed="rId8">
            <a:alphaModFix/>
          </a:blip>
          <a:srcRect b="7539" l="0" r="0" t="-7540"/>
          <a:stretch/>
        </p:blipFill>
        <p:spPr>
          <a:xfrm>
            <a:off x="3197188" y="2796550"/>
            <a:ext cx="1550375" cy="10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632500" y="3857100"/>
            <a:ext cx="2530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Módulo Relé Arduino. Comprobar que el amperaje máximo se ajusta a la carga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resistencia-carbon-2w-560-ohms.jpg" id="86" name="Shape 86"/>
          <p:cNvPicPr preferRelativeResize="0"/>
          <p:nvPr/>
        </p:nvPicPr>
        <p:blipFill rotWithShape="1">
          <a:blip r:embed="rId9">
            <a:alphaModFix/>
          </a:blip>
          <a:srcRect b="38233" l="0" r="0" t="35145"/>
          <a:stretch/>
        </p:blipFill>
        <p:spPr>
          <a:xfrm>
            <a:off x="5454525" y="3083650"/>
            <a:ext cx="1344328" cy="357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282938" y="3614100"/>
            <a:ext cx="1687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Dos Res. de 560Ω 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marante"/>
                <a:ea typeface="Amarante"/>
                <a:cs typeface="Amarante"/>
                <a:sym typeface="Amarante"/>
              </a:rPr>
              <a:t>Una de 10KΩ</a:t>
            </a:r>
            <a:endParaRPr b="1" sz="1200"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600" y="1017725"/>
            <a:ext cx="6950801" cy="3333776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298200" y="202025"/>
            <a:ext cx="46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conexión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98200" y="202025"/>
            <a:ext cx="46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conexión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5" y="840650"/>
            <a:ext cx="7395525" cy="3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Conexionado del LCD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9168" l="72206" r="0" t="48032"/>
          <a:stretch/>
        </p:blipFill>
        <p:spPr>
          <a:xfrm>
            <a:off x="567000" y="1314725"/>
            <a:ext cx="4760893" cy="26947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Shape 106"/>
          <p:cNvSpPr txBox="1"/>
          <p:nvPr/>
        </p:nvSpPr>
        <p:spPr>
          <a:xfrm>
            <a:off x="5697000" y="985500"/>
            <a:ext cx="31353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derecha a izquierda: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LED: a tierra.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LED: a través de resistencia de 560Ω a Vcc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Arduino: 9-10-11-12 → LCD D4-D5-D6-D7 (datos 4 bits)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izquierda a derecha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Vcc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GND (para luminosidad máxima); opcional a potenciómetro para regularlo.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RS → 7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RW→ GND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 → 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conexiones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445500" y="1390500"/>
            <a:ext cx="83868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Pulsador</a:t>
            </a:r>
            <a:r>
              <a:rPr lang="es" sz="1800"/>
              <a:t> → a pin de entrada digital 6. Emula los pulsadores de la escalera, que, estarán en paralelo (operación OR; al pulsar cualquiera de ellos, activa el circuito).</a:t>
            </a:r>
            <a:endParaRPr sz="1800"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Diodo LED</a:t>
            </a:r>
            <a:r>
              <a:rPr lang="es" sz="1800"/>
              <a:t> → salida digital  al pin 13. Aplicar al relé.</a:t>
            </a:r>
            <a:endParaRPr sz="1800"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Potenciómetro</a:t>
            </a:r>
            <a:r>
              <a:rPr lang="es" sz="1800"/>
              <a:t> regulador de tiempo de activación → entrada analógica A0.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</a:t>
            </a:r>
            <a:r>
              <a:rPr lang="es"/>
              <a:t>declaración</a:t>
            </a:r>
            <a:r>
              <a:rPr lang="es"/>
              <a:t> de variables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#include &lt;LiquidCrystal.h&gt;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LiquidCrystal lcd(7, 8, 9, 10, 11, 12); </a:t>
            </a:r>
            <a:r>
              <a:rPr b="1" lang="es" sz="1800"/>
              <a:t>//	( RS, EN, d4, d5, d6, d7)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Necesitamos incluir la biblioteca LiquidCrystal y crear el objeto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lcd de dicha clase, pasando como parámetros los pines RS (selector de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registro, EN enabled) y D4, D5, D6, D7 → datos 4 bits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unsigned long tempo = 0; </a:t>
            </a:r>
            <a:r>
              <a:rPr b="1" lang="es" sz="1800"/>
              <a:t>// Variable que registra el tiempo de corte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unsigned long tiempo = 0; /</a:t>
            </a:r>
            <a:r>
              <a:rPr b="1" lang="es" sz="1800"/>
              <a:t>/ Variable que registra el tiempo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unsigned long lapso = 0;</a:t>
            </a:r>
            <a:r>
              <a:rPr b="1" lang="es" sz="1800"/>
              <a:t> // Tiempo que dura las luces encendidas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Programa: declaración de variables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45500" y="1201500"/>
            <a:ext cx="83868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tiempo registra el paso del tiempo, en milisegundos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tempo → al activar un pulsador, se le suma, en milisegundos, el valor de 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la variable lapso, programable mediante el potenciómetro, mientras no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estén activadas las luces.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unsigned long maxTiempo = 0xFFFFFFFF; /</a:t>
            </a:r>
            <a:r>
              <a:rPr b="1" lang="es" sz="1800"/>
              <a:t>/ o 4294967295 (ms)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máx 32 bits, que corresponde a unos 49 días. Valor de desbordamiento 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// de la función millis. A partir de este valor se reinicia a 0.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unsigned long maxTiempo2 = 0xFFFFA000; // </a:t>
            </a:r>
            <a:r>
              <a:rPr b="1" lang="es" sz="1800"/>
              <a:t>4294942720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</a:rPr>
              <a:t>/</a:t>
            </a:r>
            <a:r>
              <a:rPr b="1" lang="es" sz="1800"/>
              <a:t>/ Que corresponde a 49 días menos unos 20 segundos.  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