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7.xml"/><Relationship Id="rId22" Type="http://schemas.openxmlformats.org/officeDocument/2006/relationships/font" Target="fonts/MavenPro-bold.fntdata"/><Relationship Id="rId10" Type="http://schemas.openxmlformats.org/officeDocument/2006/relationships/slide" Target="slides/slide6.xml"/><Relationship Id="rId21" Type="http://schemas.openxmlformats.org/officeDocument/2006/relationships/font" Target="fonts/MavenPro-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Nunito-italic.fntdata"/><Relationship Id="rId6" Type="http://schemas.openxmlformats.org/officeDocument/2006/relationships/slide" Target="slides/slide2.xml"/><Relationship Id="rId18" Type="http://schemas.openxmlformats.org/officeDocument/2006/relationships/font" Target="fonts/Nuni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37d1903116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7d1903116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39d45c51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9d45c51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36ecfbf92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6ecfbf92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3773263ac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773263ac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3773263acd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773263acd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36ecfbf9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6ecfbf9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3776771b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776771b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36ecfbf92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6ecfbf92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3776771b8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776771b8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36ecfbf92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6ecfbf92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39d45c51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9d45c51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hyperlink" Target="http://www.naylampmechatronics.com/blog/35_Tutorial--LCD-con-I2C-controla-un-LCD-con-so.html" TargetMode="External"/><Relationship Id="rId5" Type="http://schemas.openxmlformats.org/officeDocument/2006/relationships/image" Target="../media/image4.png"/><Relationship Id="rId6" Type="http://schemas.openxmlformats.org/officeDocument/2006/relationships/hyperlink" Target="https://www.dfrobot.com/wiki/index.php/DFPlayer_Mini_SKU:DFR029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rive.google.com/drive/folders/1np8R2ayieKPG3w5L6LvEEpI6D9iZhTKV?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26775" y="2181370"/>
            <a:ext cx="4255500" cy="110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Proyecto Boom</a:t>
            </a:r>
            <a:endParaRPr/>
          </a:p>
        </p:txBody>
      </p:sp>
      <p:sp>
        <p:nvSpPr>
          <p:cNvPr id="278" name="Google Shape;278;p13"/>
          <p:cNvSpPr txBox="1"/>
          <p:nvPr>
            <p:ph idx="1" type="subTitle"/>
          </p:nvPr>
        </p:nvSpPr>
        <p:spPr>
          <a:xfrm>
            <a:off x="526775"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Juego realizado con Arduino</a:t>
            </a:r>
            <a:endParaRPr/>
          </a:p>
        </p:txBody>
      </p:sp>
      <p:pic>
        <p:nvPicPr>
          <p:cNvPr id="279" name="Google Shape;279;p13"/>
          <p:cNvPicPr preferRelativeResize="0"/>
          <p:nvPr/>
        </p:nvPicPr>
        <p:blipFill>
          <a:blip r:embed="rId3">
            <a:alphaModFix/>
          </a:blip>
          <a:stretch>
            <a:fillRect/>
          </a:stretch>
        </p:blipFill>
        <p:spPr>
          <a:xfrm>
            <a:off x="5504050" y="285749"/>
            <a:ext cx="3263900" cy="2848500"/>
          </a:xfrm>
          <a:prstGeom prst="rect">
            <a:avLst/>
          </a:prstGeom>
          <a:noFill/>
          <a:ln>
            <a:noFill/>
          </a:ln>
        </p:spPr>
      </p:pic>
      <p:pic>
        <p:nvPicPr>
          <p:cNvPr id="280" name="Google Shape;280;p13"/>
          <p:cNvPicPr preferRelativeResize="0"/>
          <p:nvPr/>
        </p:nvPicPr>
        <p:blipFill>
          <a:blip r:embed="rId4">
            <a:alphaModFix/>
          </a:blip>
          <a:stretch>
            <a:fillRect/>
          </a:stretch>
        </p:blipFill>
        <p:spPr>
          <a:xfrm>
            <a:off x="526775" y="1111748"/>
            <a:ext cx="4072450" cy="76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pic>
        <p:nvPicPr>
          <p:cNvPr id="351" name="Google Shape;351;p22"/>
          <p:cNvPicPr preferRelativeResize="0"/>
          <p:nvPr/>
        </p:nvPicPr>
        <p:blipFill>
          <a:blip r:embed="rId3">
            <a:alphaModFix/>
          </a:blip>
          <a:stretch>
            <a:fillRect/>
          </a:stretch>
        </p:blipFill>
        <p:spPr>
          <a:xfrm>
            <a:off x="1197988" y="152400"/>
            <a:ext cx="6748024"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Programa Depurado</a:t>
            </a:r>
            <a:endParaRPr/>
          </a:p>
        </p:txBody>
      </p:sp>
      <p:pic>
        <p:nvPicPr>
          <p:cNvPr id="357" name="Google Shape;357;p23"/>
          <p:cNvPicPr preferRelativeResize="0"/>
          <p:nvPr/>
        </p:nvPicPr>
        <p:blipFill>
          <a:blip r:embed="rId3">
            <a:alphaModFix/>
          </a:blip>
          <a:stretch>
            <a:fillRect/>
          </a:stretch>
        </p:blipFill>
        <p:spPr>
          <a:xfrm>
            <a:off x="3390300" y="1143000"/>
            <a:ext cx="2857500" cy="285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24"/>
          <p:cNvSpPr txBox="1"/>
          <p:nvPr>
            <p:ph type="title"/>
          </p:nvPr>
        </p:nvSpPr>
        <p:spPr>
          <a:xfrm>
            <a:off x="1303800" y="639825"/>
            <a:ext cx="7030500" cy="4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Leyenda</a:t>
            </a:r>
            <a:endParaRPr/>
          </a:p>
        </p:txBody>
      </p:sp>
      <p:sp>
        <p:nvSpPr>
          <p:cNvPr id="363" name="Google Shape;363;p24"/>
          <p:cNvSpPr txBox="1"/>
          <p:nvPr>
            <p:ph idx="1" type="body"/>
          </p:nvPr>
        </p:nvSpPr>
        <p:spPr>
          <a:xfrm>
            <a:off x="1428750" y="1677300"/>
            <a:ext cx="4595400" cy="178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s" sz="3000">
                <a:solidFill>
                  <a:srgbClr val="000000"/>
                </a:solidFill>
                <a:latin typeface="Comic Sans MS"/>
                <a:ea typeface="Comic Sans MS"/>
                <a:cs typeface="Comic Sans MS"/>
                <a:sym typeface="Comic Sans MS"/>
              </a:rPr>
              <a:t>“El guerrero más valiente es el que lanza bombas de paz”</a:t>
            </a:r>
            <a:endParaRPr i="1" sz="3000">
              <a:solidFill>
                <a:srgbClr val="000000"/>
              </a:solidFill>
              <a:latin typeface="Comic Sans MS"/>
              <a:ea typeface="Comic Sans MS"/>
              <a:cs typeface="Comic Sans MS"/>
              <a:sym typeface="Comic Sans MS"/>
            </a:endParaRPr>
          </a:p>
          <a:p>
            <a:pPr indent="0" lvl="0" marL="0" rtl="0" algn="just">
              <a:spcBef>
                <a:spcPts val="1600"/>
              </a:spcBef>
              <a:spcAft>
                <a:spcPts val="1600"/>
              </a:spcAft>
              <a:buNone/>
            </a:pPr>
            <a:r>
              <a:t/>
            </a:r>
            <a:endParaRPr i="1" sz="1400">
              <a:solidFill>
                <a:srgbClr val="000000"/>
              </a:solidFill>
              <a:latin typeface="Comic Sans MS"/>
              <a:ea typeface="Comic Sans MS"/>
              <a:cs typeface="Comic Sans MS"/>
              <a:sym typeface="Comic Sans MS"/>
            </a:endParaRPr>
          </a:p>
        </p:txBody>
      </p:sp>
      <p:pic>
        <p:nvPicPr>
          <p:cNvPr id="364" name="Google Shape;364;p24"/>
          <p:cNvPicPr preferRelativeResize="0"/>
          <p:nvPr/>
        </p:nvPicPr>
        <p:blipFill>
          <a:blip r:embed="rId3">
            <a:alphaModFix/>
          </a:blip>
          <a:stretch>
            <a:fillRect/>
          </a:stretch>
        </p:blipFill>
        <p:spPr>
          <a:xfrm>
            <a:off x="6426650" y="1514475"/>
            <a:ext cx="2057400" cy="2114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6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Fotografías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632275" y="257625"/>
            <a:ext cx="7030500" cy="6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Instrucciones para quien lo controle</a:t>
            </a:r>
            <a:endParaRPr/>
          </a:p>
        </p:txBody>
      </p:sp>
      <p:pic>
        <p:nvPicPr>
          <p:cNvPr id="291" name="Google Shape;291;p15"/>
          <p:cNvPicPr preferRelativeResize="0"/>
          <p:nvPr/>
        </p:nvPicPr>
        <p:blipFill>
          <a:blip r:embed="rId3">
            <a:alphaModFix/>
          </a:blip>
          <a:stretch>
            <a:fillRect/>
          </a:stretch>
        </p:blipFill>
        <p:spPr>
          <a:xfrm>
            <a:off x="1632275" y="892425"/>
            <a:ext cx="6398549" cy="40059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cxnSp>
        <p:nvCxnSpPr>
          <p:cNvPr id="296" name="Google Shape;296;p16"/>
          <p:cNvCxnSpPr>
            <a:stCxn id="297" idx="3"/>
            <a:endCxn id="298" idx="1"/>
          </p:cNvCxnSpPr>
          <p:nvPr/>
        </p:nvCxnSpPr>
        <p:spPr>
          <a:xfrm flipH="1">
            <a:off x="884475" y="2024650"/>
            <a:ext cx="6613200" cy="2220600"/>
          </a:xfrm>
          <a:prstGeom prst="curvedConnector5">
            <a:avLst>
              <a:gd fmla="val -3601" name="adj1"/>
              <a:gd fmla="val 50002" name="adj2"/>
              <a:gd fmla="val 103601" name="adj3"/>
            </a:avLst>
          </a:prstGeom>
          <a:noFill/>
          <a:ln cap="flat" cmpd="sng" w="9525">
            <a:solidFill>
              <a:schemeClr val="dk2"/>
            </a:solidFill>
            <a:prstDash val="solid"/>
            <a:round/>
            <a:headEnd len="med" w="med" type="none"/>
            <a:tailEnd len="med" w="med" type="stealth"/>
          </a:ln>
        </p:spPr>
      </p:cxnSp>
      <p:sp>
        <p:nvSpPr>
          <p:cNvPr id="299" name="Google Shape;299;p16"/>
          <p:cNvSpPr txBox="1"/>
          <p:nvPr>
            <p:ph type="title"/>
          </p:nvPr>
        </p:nvSpPr>
        <p:spPr>
          <a:xfrm>
            <a:off x="1632275" y="693050"/>
            <a:ext cx="7030500" cy="6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Instrucciones del compresor</a:t>
            </a:r>
            <a:endParaRPr/>
          </a:p>
        </p:txBody>
      </p:sp>
      <p:sp>
        <p:nvSpPr>
          <p:cNvPr id="300" name="Google Shape;300;p16"/>
          <p:cNvSpPr/>
          <p:nvPr/>
        </p:nvSpPr>
        <p:spPr>
          <a:xfrm>
            <a:off x="971625" y="1738888"/>
            <a:ext cx="1347000" cy="571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t>Encender el juego</a:t>
            </a:r>
            <a:endParaRPr sz="1800"/>
          </a:p>
        </p:txBody>
      </p:sp>
      <p:sp>
        <p:nvSpPr>
          <p:cNvPr id="301" name="Google Shape;301;p16"/>
          <p:cNvSpPr/>
          <p:nvPr/>
        </p:nvSpPr>
        <p:spPr>
          <a:xfrm>
            <a:off x="3386850" y="1738900"/>
            <a:ext cx="1521300" cy="571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t>Seleccionar solución</a:t>
            </a:r>
            <a:endParaRPr sz="1800"/>
          </a:p>
        </p:txBody>
      </p:sp>
      <p:sp>
        <p:nvSpPr>
          <p:cNvPr id="297" name="Google Shape;297;p16"/>
          <p:cNvSpPr/>
          <p:nvPr/>
        </p:nvSpPr>
        <p:spPr>
          <a:xfrm>
            <a:off x="5976375" y="1738900"/>
            <a:ext cx="1521300" cy="571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t>Empezar juego</a:t>
            </a:r>
            <a:endParaRPr sz="1800"/>
          </a:p>
        </p:txBody>
      </p:sp>
      <p:sp>
        <p:nvSpPr>
          <p:cNvPr id="302" name="Google Shape;302;p16"/>
          <p:cNvSpPr/>
          <p:nvPr/>
        </p:nvSpPr>
        <p:spPr>
          <a:xfrm>
            <a:off x="5976375" y="2721450"/>
            <a:ext cx="1521300" cy="5715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t>Encender compresor</a:t>
            </a:r>
            <a:endParaRPr sz="1800"/>
          </a:p>
        </p:txBody>
      </p:sp>
      <p:sp>
        <p:nvSpPr>
          <p:cNvPr id="298" name="Google Shape;298;p16"/>
          <p:cNvSpPr/>
          <p:nvPr/>
        </p:nvSpPr>
        <p:spPr>
          <a:xfrm>
            <a:off x="884475" y="3959575"/>
            <a:ext cx="1521300" cy="571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t>jugando...</a:t>
            </a:r>
            <a:endParaRPr sz="1800"/>
          </a:p>
        </p:txBody>
      </p:sp>
      <p:sp>
        <p:nvSpPr>
          <p:cNvPr id="303" name="Google Shape;303;p16"/>
          <p:cNvSpPr/>
          <p:nvPr/>
        </p:nvSpPr>
        <p:spPr>
          <a:xfrm>
            <a:off x="3386850" y="3959575"/>
            <a:ext cx="1521300" cy="571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t>Gana o pierde</a:t>
            </a:r>
            <a:endParaRPr sz="1800"/>
          </a:p>
        </p:txBody>
      </p:sp>
      <p:sp>
        <p:nvSpPr>
          <p:cNvPr id="304" name="Google Shape;304;p16"/>
          <p:cNvSpPr/>
          <p:nvPr/>
        </p:nvSpPr>
        <p:spPr>
          <a:xfrm>
            <a:off x="5976375" y="3959575"/>
            <a:ext cx="1521300" cy="571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t>Reiniciar...</a:t>
            </a:r>
            <a:endParaRPr sz="1800"/>
          </a:p>
        </p:txBody>
      </p:sp>
      <p:sp>
        <p:nvSpPr>
          <p:cNvPr id="305" name="Google Shape;305;p16"/>
          <p:cNvSpPr/>
          <p:nvPr/>
        </p:nvSpPr>
        <p:spPr>
          <a:xfrm>
            <a:off x="3386850" y="2721450"/>
            <a:ext cx="1521300" cy="5715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t>Apagar compresor</a:t>
            </a:r>
            <a:endParaRPr sz="1800"/>
          </a:p>
        </p:txBody>
      </p:sp>
      <p:cxnSp>
        <p:nvCxnSpPr>
          <p:cNvPr id="306" name="Google Shape;306;p16"/>
          <p:cNvCxnSpPr>
            <a:stCxn id="300" idx="3"/>
            <a:endCxn id="301" idx="1"/>
          </p:cNvCxnSpPr>
          <p:nvPr/>
        </p:nvCxnSpPr>
        <p:spPr>
          <a:xfrm>
            <a:off x="2318625" y="2024638"/>
            <a:ext cx="1068300" cy="0"/>
          </a:xfrm>
          <a:prstGeom prst="straightConnector1">
            <a:avLst/>
          </a:prstGeom>
          <a:noFill/>
          <a:ln cap="flat" cmpd="sng" w="9525">
            <a:solidFill>
              <a:schemeClr val="dk2"/>
            </a:solidFill>
            <a:prstDash val="solid"/>
            <a:round/>
            <a:headEnd len="med" w="med" type="none"/>
            <a:tailEnd len="med" w="med" type="triangle"/>
          </a:ln>
        </p:spPr>
      </p:cxnSp>
      <p:cxnSp>
        <p:nvCxnSpPr>
          <p:cNvPr id="307" name="Google Shape;307;p16"/>
          <p:cNvCxnSpPr>
            <a:stCxn id="301" idx="3"/>
            <a:endCxn id="297" idx="1"/>
          </p:cNvCxnSpPr>
          <p:nvPr/>
        </p:nvCxnSpPr>
        <p:spPr>
          <a:xfrm>
            <a:off x="4908150" y="2024650"/>
            <a:ext cx="1068300" cy="0"/>
          </a:xfrm>
          <a:prstGeom prst="straightConnector1">
            <a:avLst/>
          </a:prstGeom>
          <a:noFill/>
          <a:ln cap="flat" cmpd="sng" w="9525">
            <a:solidFill>
              <a:schemeClr val="dk2"/>
            </a:solidFill>
            <a:prstDash val="solid"/>
            <a:round/>
            <a:headEnd len="med" w="med" type="none"/>
            <a:tailEnd len="med" w="med" type="triangle"/>
          </a:ln>
        </p:spPr>
      </p:cxnSp>
      <p:cxnSp>
        <p:nvCxnSpPr>
          <p:cNvPr id="308" name="Google Shape;308;p16"/>
          <p:cNvCxnSpPr>
            <a:stCxn id="298" idx="3"/>
            <a:endCxn id="303" idx="1"/>
          </p:cNvCxnSpPr>
          <p:nvPr/>
        </p:nvCxnSpPr>
        <p:spPr>
          <a:xfrm>
            <a:off x="2405775" y="4245325"/>
            <a:ext cx="981000" cy="0"/>
          </a:xfrm>
          <a:prstGeom prst="straightConnector1">
            <a:avLst/>
          </a:prstGeom>
          <a:noFill/>
          <a:ln cap="flat" cmpd="sng" w="9525">
            <a:solidFill>
              <a:schemeClr val="dk2"/>
            </a:solidFill>
            <a:prstDash val="solid"/>
            <a:round/>
            <a:headEnd len="med" w="med" type="none"/>
            <a:tailEnd len="med" w="med" type="triangle"/>
          </a:ln>
        </p:spPr>
      </p:cxnSp>
      <p:cxnSp>
        <p:nvCxnSpPr>
          <p:cNvPr id="309" name="Google Shape;309;p16"/>
          <p:cNvCxnSpPr>
            <a:stCxn id="303" idx="3"/>
            <a:endCxn id="304" idx="1"/>
          </p:cNvCxnSpPr>
          <p:nvPr/>
        </p:nvCxnSpPr>
        <p:spPr>
          <a:xfrm>
            <a:off x="4908150" y="4245325"/>
            <a:ext cx="1068300" cy="0"/>
          </a:xfrm>
          <a:prstGeom prst="straightConnector1">
            <a:avLst/>
          </a:prstGeom>
          <a:noFill/>
          <a:ln cap="flat" cmpd="sng" w="9525">
            <a:solidFill>
              <a:schemeClr val="dk2"/>
            </a:solidFill>
            <a:prstDash val="solid"/>
            <a:round/>
            <a:headEnd len="med" w="med" type="none"/>
            <a:tailEnd len="med" w="med" type="triangle"/>
          </a:ln>
        </p:spPr>
      </p:cxnSp>
      <p:cxnSp>
        <p:nvCxnSpPr>
          <p:cNvPr id="310" name="Google Shape;310;p16"/>
          <p:cNvCxnSpPr>
            <a:stCxn id="303" idx="0"/>
            <a:endCxn id="305" idx="2"/>
          </p:cNvCxnSpPr>
          <p:nvPr/>
        </p:nvCxnSpPr>
        <p:spPr>
          <a:xfrm rot="10800000">
            <a:off x="4147500" y="3292975"/>
            <a:ext cx="0" cy="666600"/>
          </a:xfrm>
          <a:prstGeom prst="straightConnector1">
            <a:avLst/>
          </a:prstGeom>
          <a:noFill/>
          <a:ln cap="flat" cmpd="sng" w="28575">
            <a:solidFill>
              <a:srgbClr val="8E7CC3"/>
            </a:solidFill>
            <a:prstDash val="solid"/>
            <a:round/>
            <a:headEnd len="med" w="med" type="none"/>
            <a:tailEnd len="med" w="med" type="triangle"/>
          </a:ln>
        </p:spPr>
      </p:cxnSp>
      <p:cxnSp>
        <p:nvCxnSpPr>
          <p:cNvPr id="311" name="Google Shape;311;p16"/>
          <p:cNvCxnSpPr>
            <a:stCxn id="297" idx="2"/>
            <a:endCxn id="302" idx="0"/>
          </p:cNvCxnSpPr>
          <p:nvPr/>
        </p:nvCxnSpPr>
        <p:spPr>
          <a:xfrm>
            <a:off x="6737025" y="2310400"/>
            <a:ext cx="0" cy="411000"/>
          </a:xfrm>
          <a:prstGeom prst="straightConnector1">
            <a:avLst/>
          </a:prstGeom>
          <a:noFill/>
          <a:ln cap="flat" cmpd="sng" w="28575">
            <a:solidFill>
              <a:srgbClr val="8E7CC3"/>
            </a:solidFill>
            <a:prstDash val="solid"/>
            <a:round/>
            <a:headEnd len="med" w="med" type="none"/>
            <a:tailEnd len="med" w="med" type="triangle"/>
          </a:ln>
        </p:spPr>
      </p:cxnSp>
      <p:pic>
        <p:nvPicPr>
          <p:cNvPr id="312" name="Google Shape;312;p16"/>
          <p:cNvPicPr preferRelativeResize="0"/>
          <p:nvPr/>
        </p:nvPicPr>
        <p:blipFill>
          <a:blip r:embed="rId3">
            <a:alphaModFix/>
          </a:blip>
          <a:stretch>
            <a:fillRect/>
          </a:stretch>
        </p:blipFill>
        <p:spPr>
          <a:xfrm>
            <a:off x="4573322" y="2598944"/>
            <a:ext cx="810725" cy="217050"/>
          </a:xfrm>
          <a:prstGeom prst="rect">
            <a:avLst/>
          </a:prstGeom>
          <a:noFill/>
          <a:ln>
            <a:noFill/>
          </a:ln>
        </p:spPr>
      </p:pic>
      <p:pic>
        <p:nvPicPr>
          <p:cNvPr id="313" name="Google Shape;313;p16"/>
          <p:cNvPicPr preferRelativeResize="0"/>
          <p:nvPr/>
        </p:nvPicPr>
        <p:blipFill>
          <a:blip r:embed="rId3">
            <a:alphaModFix/>
          </a:blip>
          <a:stretch>
            <a:fillRect/>
          </a:stretch>
        </p:blipFill>
        <p:spPr>
          <a:xfrm>
            <a:off x="7311072" y="2598944"/>
            <a:ext cx="810725" cy="217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17"/>
          <p:cNvSpPr txBox="1"/>
          <p:nvPr>
            <p:ph type="title"/>
          </p:nvPr>
        </p:nvSpPr>
        <p:spPr>
          <a:xfrm>
            <a:off x="1303800" y="290525"/>
            <a:ext cx="70305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Esquema</a:t>
            </a:r>
            <a:endParaRPr/>
          </a:p>
        </p:txBody>
      </p:sp>
      <p:pic>
        <p:nvPicPr>
          <p:cNvPr id="319" name="Google Shape;319;p17"/>
          <p:cNvPicPr preferRelativeResize="0"/>
          <p:nvPr/>
        </p:nvPicPr>
        <p:blipFill>
          <a:blip r:embed="rId3">
            <a:alphaModFix/>
          </a:blip>
          <a:stretch>
            <a:fillRect/>
          </a:stretch>
        </p:blipFill>
        <p:spPr>
          <a:xfrm>
            <a:off x="1728276" y="888425"/>
            <a:ext cx="6794875" cy="400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Componentes esenciales</a:t>
            </a:r>
            <a:endParaRPr/>
          </a:p>
        </p:txBody>
      </p:sp>
      <p:pic>
        <p:nvPicPr>
          <p:cNvPr id="325" name="Google Shape;325;p18"/>
          <p:cNvPicPr preferRelativeResize="0"/>
          <p:nvPr/>
        </p:nvPicPr>
        <p:blipFill>
          <a:blip r:embed="rId3">
            <a:alphaModFix/>
          </a:blip>
          <a:stretch>
            <a:fillRect/>
          </a:stretch>
        </p:blipFill>
        <p:spPr>
          <a:xfrm>
            <a:off x="519875" y="2638400"/>
            <a:ext cx="4514851" cy="2257425"/>
          </a:xfrm>
          <a:prstGeom prst="rect">
            <a:avLst/>
          </a:prstGeom>
          <a:noFill/>
          <a:ln>
            <a:noFill/>
          </a:ln>
        </p:spPr>
      </p:pic>
      <p:sp>
        <p:nvSpPr>
          <p:cNvPr id="326" name="Google Shape;326;p18"/>
          <p:cNvSpPr txBox="1"/>
          <p:nvPr/>
        </p:nvSpPr>
        <p:spPr>
          <a:xfrm>
            <a:off x="519800" y="1401525"/>
            <a:ext cx="4515000" cy="107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t>LCD I2C: </a:t>
            </a:r>
            <a:r>
              <a:rPr lang="es" sz="1800" u="sng">
                <a:solidFill>
                  <a:schemeClr val="hlink"/>
                </a:solidFill>
                <a:hlinkClick r:id="rId4"/>
              </a:rPr>
              <a:t>http://www.naylampmechatronics.com/blog/35_Tutorial--LCD-con-I2C-controla-un-LCD-con-so.html</a:t>
            </a:r>
            <a:endParaRPr sz="1800"/>
          </a:p>
        </p:txBody>
      </p:sp>
      <p:pic>
        <p:nvPicPr>
          <p:cNvPr id="327" name="Google Shape;327;p18"/>
          <p:cNvPicPr preferRelativeResize="0"/>
          <p:nvPr/>
        </p:nvPicPr>
        <p:blipFill>
          <a:blip r:embed="rId5">
            <a:alphaModFix/>
          </a:blip>
          <a:stretch>
            <a:fillRect/>
          </a:stretch>
        </p:blipFill>
        <p:spPr>
          <a:xfrm>
            <a:off x="5469538" y="2836700"/>
            <a:ext cx="3147175" cy="1860812"/>
          </a:xfrm>
          <a:prstGeom prst="rect">
            <a:avLst/>
          </a:prstGeom>
          <a:noFill/>
          <a:ln>
            <a:noFill/>
          </a:ln>
        </p:spPr>
      </p:pic>
      <p:sp>
        <p:nvSpPr>
          <p:cNvPr id="328" name="Google Shape;328;p18"/>
          <p:cNvSpPr txBox="1"/>
          <p:nvPr/>
        </p:nvSpPr>
        <p:spPr>
          <a:xfrm>
            <a:off x="5374825" y="1401525"/>
            <a:ext cx="3336600" cy="12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t>DFPLAYER MINI:</a:t>
            </a:r>
            <a:endParaRPr b="1" sz="1800"/>
          </a:p>
          <a:p>
            <a:pPr indent="0" lvl="0" marL="0" rtl="0" algn="ctr">
              <a:spcBef>
                <a:spcPts val="0"/>
              </a:spcBef>
              <a:spcAft>
                <a:spcPts val="0"/>
              </a:spcAft>
              <a:buNone/>
            </a:pPr>
            <a:r>
              <a:rPr lang="es" sz="1800" u="sng">
                <a:solidFill>
                  <a:schemeClr val="hlink"/>
                </a:solidFill>
                <a:hlinkClick r:id="rId6"/>
              </a:rPr>
              <a:t>https://www.dfrobot.com/wiki/index.php/DFPlayer_Mini_SKU:DFR0299</a:t>
            </a:r>
            <a:r>
              <a:rPr lang="es" sz="1800"/>
              <a:t>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19"/>
          <p:cNvSpPr txBox="1"/>
          <p:nvPr>
            <p:ph type="title"/>
          </p:nvPr>
        </p:nvSpPr>
        <p:spPr>
          <a:xfrm>
            <a:off x="1303800" y="598575"/>
            <a:ext cx="70305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Programación</a:t>
            </a:r>
            <a:endParaRPr/>
          </a:p>
        </p:txBody>
      </p:sp>
      <p:sp>
        <p:nvSpPr>
          <p:cNvPr id="334" name="Google Shape;334;p19"/>
          <p:cNvSpPr txBox="1"/>
          <p:nvPr/>
        </p:nvSpPr>
        <p:spPr>
          <a:xfrm>
            <a:off x="1465575" y="1635150"/>
            <a:ext cx="6609000" cy="1241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2400"/>
              <a:t>El programa completo se encuentra en el enlace:</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rPr lang="es" sz="2400" u="sng">
                <a:solidFill>
                  <a:schemeClr val="hlink"/>
                </a:solidFill>
                <a:hlinkClick r:id="rId3"/>
              </a:rPr>
              <a:t>https://drive.google.com/drive/folders/1np8R2ayieKPG3w5L6LvEEpI6D9iZhTKV?usp=sharing</a:t>
            </a:r>
            <a:endParaRPr sz="2400"/>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0"/>
          <p:cNvSpPr txBox="1"/>
          <p:nvPr>
            <p:ph type="title"/>
          </p:nvPr>
        </p:nvSpPr>
        <p:spPr>
          <a:xfrm>
            <a:off x="1303800" y="1223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Componentes de la banda</a:t>
            </a:r>
            <a:endParaRPr/>
          </a:p>
        </p:txBody>
      </p:sp>
      <p:sp>
        <p:nvSpPr>
          <p:cNvPr id="340" name="Google Shape;340;p20"/>
          <p:cNvSpPr txBox="1"/>
          <p:nvPr>
            <p:ph idx="1" type="body"/>
          </p:nvPr>
        </p:nvSpPr>
        <p:spPr>
          <a:xfrm>
            <a:off x="1129400" y="762000"/>
            <a:ext cx="7470300" cy="39870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s" sz="1400"/>
              <a:t>Dª. Juani Serrano (ByG) y </a:t>
            </a:r>
            <a:r>
              <a:rPr lang="es" sz="1400"/>
              <a:t>D. Juan Carlos González (FIL): autores intelectuales.</a:t>
            </a:r>
            <a:endParaRPr sz="1400"/>
          </a:p>
          <a:p>
            <a:pPr indent="-317500" lvl="0" marL="457200" rtl="0" algn="just">
              <a:spcBef>
                <a:spcPts val="0"/>
              </a:spcBef>
              <a:spcAft>
                <a:spcPts val="0"/>
              </a:spcAft>
              <a:buSzPts val="1400"/>
              <a:buChar char="➔"/>
            </a:pPr>
            <a:r>
              <a:rPr lang="es" sz="1400"/>
              <a:t>D. Miguel Parra (EPV): el artista.</a:t>
            </a:r>
            <a:endParaRPr sz="1400"/>
          </a:p>
          <a:p>
            <a:pPr indent="-317500" lvl="0" marL="457200" rtl="0" algn="just">
              <a:spcBef>
                <a:spcPts val="0"/>
              </a:spcBef>
              <a:spcAft>
                <a:spcPts val="0"/>
              </a:spcAft>
              <a:buSzPts val="1400"/>
              <a:buChar char="➔"/>
            </a:pPr>
            <a:r>
              <a:rPr lang="es" sz="1400"/>
              <a:t>Comando de información y apoyo: </a:t>
            </a:r>
            <a:r>
              <a:rPr b="1" lang="es" sz="1400"/>
              <a:t>(1º BAC C) Aida Aguilera, </a:t>
            </a:r>
            <a:r>
              <a:rPr b="1" lang="es" sz="1400"/>
              <a:t>Alicia Boy, Natalia Corbacho, Marcos Cruces, Irene Cuadrado, Esther De Jódar, Irene Del Valle, Andrés Diosdado, Giulietta Fabro, María Herrera, Javier Jaime, Blanca Marín, Eduardo Martínez, Teresa Palma, Ángela Ramírez , Carla Ramírez, Marta Revuelta, María Rodríguez, Julia Román, Laura Sánchez, Cristian Sánchez y Paula Vázquez.</a:t>
            </a:r>
            <a:endParaRPr b="1" sz="1400"/>
          </a:p>
          <a:p>
            <a:pPr indent="-317500" lvl="0" marL="457200" rtl="0" algn="just">
              <a:spcBef>
                <a:spcPts val="0"/>
              </a:spcBef>
              <a:spcAft>
                <a:spcPts val="0"/>
              </a:spcAft>
              <a:buSzPts val="1400"/>
              <a:buChar char="➔"/>
            </a:pPr>
            <a:r>
              <a:rPr lang="es" sz="1400"/>
              <a:t>El brazo ejecutor: (</a:t>
            </a:r>
            <a:r>
              <a:rPr b="1" lang="es" sz="1400"/>
              <a:t>1º BAC D)  Juan Antonio Armario Padilla, Alejandro Beltrán Alcántara, David Castellanos Mateos, Jorge Domínguez Pérez, Ángel Donet Granado, Antonio Gandón Fernández, Juan Alberto Garrido Cobos, Manuel Gestoso Tejero, Lucas González López, Samuel Ibarra Sánchez, Carlos Montero Medina, Javier Pascual Domínguez, Tomás Ramírez Morales, Alejandro Reguera García, Álvaro Romero López, Rubén Ruíz Fernández, Daniel Ruiz Losada y (</a:t>
            </a:r>
            <a:r>
              <a:rPr b="1" lang="es" sz="1400"/>
              <a:t>1º BAC C) Jesús Jiménez Pérez,</a:t>
            </a:r>
            <a:r>
              <a:rPr b="1" lang="es" sz="1400"/>
              <a:t> </a:t>
            </a:r>
            <a:r>
              <a:rPr lang="es" sz="1400"/>
              <a:t>D. Aurelio Gallardo Rodríguez (TEC).</a:t>
            </a:r>
            <a:endParaRPr sz="1400"/>
          </a:p>
          <a:p>
            <a:pPr indent="-317500" lvl="0" marL="457200" rtl="0" algn="just">
              <a:spcBef>
                <a:spcPts val="0"/>
              </a:spcBef>
              <a:spcAft>
                <a:spcPts val="0"/>
              </a:spcAft>
              <a:buSzPts val="1400"/>
              <a:buChar char="➔"/>
            </a:pPr>
            <a:r>
              <a:rPr lang="es" sz="1400"/>
              <a:t>Participaron en los hechos 40 alumnos/as, una profesora y tres profesores.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1"/>
          <p:cNvSpPr txBox="1"/>
          <p:nvPr>
            <p:ph type="title"/>
          </p:nvPr>
        </p:nvSpPr>
        <p:spPr>
          <a:xfrm>
            <a:off x="1303800" y="1223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Componentes de la banda</a:t>
            </a:r>
            <a:endParaRPr/>
          </a:p>
        </p:txBody>
      </p:sp>
      <p:sp>
        <p:nvSpPr>
          <p:cNvPr id="346" name="Google Shape;346;p21"/>
          <p:cNvSpPr txBox="1"/>
          <p:nvPr>
            <p:ph idx="1" type="body"/>
          </p:nvPr>
        </p:nvSpPr>
        <p:spPr>
          <a:xfrm>
            <a:off x="1129400" y="762000"/>
            <a:ext cx="7470300" cy="27465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s" sz="1400"/>
              <a:t>Dª. Juani Serrano (ByG) y D. Juan Carlos González (FIL): autores intelectuales.</a:t>
            </a:r>
            <a:endParaRPr sz="1400"/>
          </a:p>
          <a:p>
            <a:pPr indent="-317500" lvl="0" marL="457200" rtl="0" algn="just">
              <a:spcBef>
                <a:spcPts val="0"/>
              </a:spcBef>
              <a:spcAft>
                <a:spcPts val="0"/>
              </a:spcAft>
              <a:buSzPts val="1400"/>
              <a:buChar char="➔"/>
            </a:pPr>
            <a:r>
              <a:rPr lang="es" sz="1400"/>
              <a:t>D. Miguel Parra (EPV): el artista.</a:t>
            </a:r>
            <a:endParaRPr sz="1400"/>
          </a:p>
          <a:p>
            <a:pPr indent="-317500" lvl="0" marL="457200" rtl="0" algn="just">
              <a:spcBef>
                <a:spcPts val="0"/>
              </a:spcBef>
              <a:spcAft>
                <a:spcPts val="0"/>
              </a:spcAft>
              <a:buSzPts val="1400"/>
              <a:buChar char="➔"/>
            </a:pPr>
            <a:r>
              <a:rPr lang="es" sz="1400"/>
              <a:t>Comando de información en la Feria de la Ciencia: </a:t>
            </a:r>
            <a:r>
              <a:rPr b="1" lang="es" sz="1400"/>
              <a:t>alumnado 1º BAC Ciencias</a:t>
            </a:r>
            <a:endParaRPr b="1" sz="1400"/>
          </a:p>
          <a:p>
            <a:pPr indent="-317500" lvl="0" marL="457200" rtl="0" algn="just">
              <a:spcBef>
                <a:spcPts val="0"/>
              </a:spcBef>
              <a:spcAft>
                <a:spcPts val="0"/>
              </a:spcAft>
              <a:buSzPts val="1400"/>
              <a:buChar char="➔"/>
            </a:pPr>
            <a:r>
              <a:rPr lang="es" sz="1400"/>
              <a:t>El brazo ejecutor: (</a:t>
            </a:r>
            <a:r>
              <a:rPr b="1" lang="es" sz="1400"/>
              <a:t>1º BAC D)  Juan Antonio Armario Padilla, Alejandro Beltrán Alcántara, David Castellanos Mateos, Jorge Domínguez Pérez, Ángel Donet Granado, Antonio Gandón Fernández, Juan Alberto Garrido Cobos, Manuel Gestoso Tejero, Lucas González López, Samuel Ibarra Sánchez, Carlos Montero Medina, Javier Pascual Domínguez, Tomás Ramírez Morales, Alejandro Reguera García, Álvaro Romero López, Rubén Ruíz Fernández, Daniel Ruiz Losada y (1º BAC C) Jesús Jiménez Pérez, </a:t>
            </a:r>
            <a:r>
              <a:rPr lang="es" sz="1400"/>
              <a:t>D. Aurelio Gallardo Rodríguez (TEC).</a:t>
            </a:r>
            <a:endParaRPr sz="1400"/>
          </a:p>
          <a:p>
            <a:pPr indent="-317500" lvl="0" marL="457200" rtl="0" algn="just">
              <a:spcBef>
                <a:spcPts val="0"/>
              </a:spcBef>
              <a:spcAft>
                <a:spcPts val="0"/>
              </a:spcAft>
              <a:buSzPts val="1400"/>
              <a:buChar char="➔"/>
            </a:pPr>
            <a:r>
              <a:rPr lang="es" sz="1400"/>
              <a:t>Participaron en los hechos 40 alumnos/as, una profesora y tres profesores.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