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
      <p:font typeface="Amarant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CDED2B-8D8A-4150-AD4C-6C58D160FB85}">
  <a:tblStyle styleId="{2ACDED2B-8D8A-4150-AD4C-6C58D160FB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Amarante-regular.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III</a:t>
            </a:r>
            <a:endParaRPr/>
          </a:p>
        </p:txBody>
      </p:sp>
      <p:pic>
        <p:nvPicPr>
          <p:cNvPr descr="zUAzDQaP.png" id="56" name="Shape 56"/>
          <p:cNvPicPr preferRelativeResize="0"/>
          <p:nvPr/>
        </p:nvPicPr>
        <p:blipFill>
          <a:blip r:embed="rId3">
            <a:alphaModFix/>
          </a:blip>
          <a:stretch>
            <a:fillRect/>
          </a:stretch>
        </p:blipFill>
        <p:spPr>
          <a:xfrm>
            <a:off x="1830975" y="132400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9600"/>
              <a:t>Salidas analógicas</a:t>
            </a:r>
            <a:endParaRPr sz="9600"/>
          </a:p>
        </p:txBody>
      </p:sp>
      <p:pic>
        <p:nvPicPr>
          <p:cNvPr descr="oscilloscope-41325_960_720.png" id="63" name="Shape 63"/>
          <p:cNvPicPr preferRelativeResize="0"/>
          <p:nvPr/>
        </p:nvPicPr>
        <p:blipFill>
          <a:blip r:embed="rId3">
            <a:alphaModFix/>
          </a:blip>
          <a:stretch>
            <a:fillRect/>
          </a:stretch>
        </p:blipFill>
        <p:spPr>
          <a:xfrm>
            <a:off x="5652075" y="1198750"/>
            <a:ext cx="2603525" cy="137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 mundo es analógico</a:t>
            </a:r>
            <a:endParaRPr/>
          </a:p>
        </p:txBody>
      </p:sp>
      <p:sp>
        <p:nvSpPr>
          <p:cNvPr id="69" name="Shape 69"/>
          <p:cNvSpPr txBox="1"/>
          <p:nvPr/>
        </p:nvSpPr>
        <p:spPr>
          <a:xfrm>
            <a:off x="395850" y="1161625"/>
            <a:ext cx="5282100" cy="227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El mundo es analógico: no es TODO o NADA, como lo digital. Antes aprendimos a usar las </a:t>
            </a:r>
            <a:r>
              <a:rPr b="1" i="1" lang="es">
                <a:solidFill>
                  <a:srgbClr val="1155CC"/>
                </a:solidFill>
                <a:latin typeface="Amarante"/>
                <a:ea typeface="Amarante"/>
                <a:cs typeface="Amarante"/>
                <a:sym typeface="Amarante"/>
              </a:rPr>
              <a:t>salidas digitales</a:t>
            </a:r>
            <a:r>
              <a:rPr lang="es">
                <a:latin typeface="Amarante"/>
                <a:ea typeface="Amarante"/>
                <a:cs typeface="Amarante"/>
                <a:sym typeface="Amarante"/>
              </a:rPr>
              <a:t>, en las que un LED estaba apagado (estado BAJO o cero voltios) o encendido (estado ALTO o 5V). Pero… ¿Por qué no puedo hacer que un LED se encienda… un poquito, un poquito más… o casi se encienda? Pues sí, se puede hacer usando </a:t>
            </a:r>
            <a:r>
              <a:rPr b="1" i="1" lang="es">
                <a:solidFill>
                  <a:srgbClr val="1155CC"/>
                </a:solidFill>
                <a:latin typeface="Amarante"/>
                <a:ea typeface="Amarante"/>
                <a:cs typeface="Amarante"/>
                <a:sym typeface="Amarante"/>
              </a:rPr>
              <a:t>salidas analógicas</a:t>
            </a:r>
            <a:r>
              <a:rPr lang="es">
                <a:latin typeface="Amarante"/>
                <a:ea typeface="Amarante"/>
                <a:cs typeface="Amarante"/>
                <a:sym typeface="Amarante"/>
              </a:rPr>
              <a:t>. </a:t>
            </a:r>
            <a:endParaRPr>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rtl="0" algn="just">
              <a:spcBef>
                <a:spcPts val="0"/>
              </a:spcBef>
              <a:spcAft>
                <a:spcPts val="0"/>
              </a:spcAft>
              <a:buNone/>
            </a:pPr>
            <a:r>
              <a:rPr lang="es">
                <a:latin typeface="Amarante"/>
                <a:ea typeface="Amarante"/>
                <a:cs typeface="Amarante"/>
                <a:sym typeface="Amarante"/>
              </a:rPr>
              <a:t>En dichas salidas escribiré un valor de 0 a 255, que se corresponderá con un valor de tensión de 0V a 5V. Algo parecido a las </a:t>
            </a:r>
            <a:r>
              <a:rPr b="1" i="1" lang="es">
                <a:solidFill>
                  <a:srgbClr val="FF0000"/>
                </a:solidFill>
                <a:latin typeface="Amarante"/>
                <a:ea typeface="Amarante"/>
                <a:cs typeface="Amarante"/>
                <a:sym typeface="Amarante"/>
              </a:rPr>
              <a:t>entradas analógicas</a:t>
            </a:r>
            <a:r>
              <a:rPr lang="es">
                <a:latin typeface="Amarante"/>
                <a:ea typeface="Amarante"/>
                <a:cs typeface="Amarante"/>
                <a:sym typeface="Amarante"/>
              </a:rPr>
              <a:t>, que ya estudiamos en la segunda parte.</a:t>
            </a:r>
            <a:endParaRPr>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algn="just">
              <a:spcBef>
                <a:spcPts val="0"/>
              </a:spcBef>
              <a:spcAft>
                <a:spcPts val="0"/>
              </a:spcAft>
              <a:buNone/>
            </a:pPr>
            <a:r>
              <a:rPr lang="es">
                <a:latin typeface="Amarante"/>
                <a:ea typeface="Amarante"/>
                <a:cs typeface="Amarante"/>
                <a:sym typeface="Amarante"/>
              </a:rPr>
              <a:t>Las salidas digitales pueden convertirse en analógicas si tienen el signo </a:t>
            </a:r>
            <a:r>
              <a:rPr b="1" lang="es" sz="1800">
                <a:solidFill>
                  <a:srgbClr val="0000FF"/>
                </a:solidFill>
                <a:latin typeface="Amarante"/>
                <a:ea typeface="Amarante"/>
                <a:cs typeface="Amarante"/>
                <a:sym typeface="Amarante"/>
              </a:rPr>
              <a:t>~</a:t>
            </a:r>
            <a:r>
              <a:rPr lang="es">
                <a:latin typeface="Amarante"/>
                <a:ea typeface="Amarante"/>
                <a:cs typeface="Amarante"/>
                <a:sym typeface="Amarante"/>
              </a:rPr>
              <a:t> . Las que no tienen ese signo NO pueden convertirse en analógicas. </a:t>
            </a:r>
            <a:endParaRPr>
              <a:latin typeface="Amarante"/>
              <a:ea typeface="Amarante"/>
              <a:cs typeface="Amarante"/>
              <a:sym typeface="Amarante"/>
            </a:endParaRPr>
          </a:p>
        </p:txBody>
      </p:sp>
      <p:graphicFrame>
        <p:nvGraphicFramePr>
          <p:cNvPr id="70" name="Shape 70"/>
          <p:cNvGraphicFramePr/>
          <p:nvPr/>
        </p:nvGraphicFramePr>
        <p:xfrm>
          <a:off x="6238350" y="1912775"/>
          <a:ext cx="3000000" cy="3000000"/>
        </p:xfrm>
        <a:graphic>
          <a:graphicData uri="http://schemas.openxmlformats.org/drawingml/2006/table">
            <a:tbl>
              <a:tblPr>
                <a:noFill/>
                <a:tableStyleId>{2ACDED2B-8D8A-4150-AD4C-6C58D160FB85}</a:tableStyleId>
              </a:tblPr>
              <a:tblGrid>
                <a:gridCol w="874775"/>
                <a:gridCol w="874775"/>
                <a:gridCol w="874775"/>
              </a:tblGrid>
              <a:tr h="381000">
                <a:tc>
                  <a:txBody>
                    <a:bodyPr>
                      <a:noAutofit/>
                    </a:bodyPr>
                    <a:lstStyle/>
                    <a:p>
                      <a:pPr indent="0" lvl="0" marL="0" algn="ctr">
                        <a:spcBef>
                          <a:spcPts val="0"/>
                        </a:spcBef>
                        <a:spcAft>
                          <a:spcPts val="0"/>
                        </a:spcAft>
                        <a:buNone/>
                      </a:pPr>
                      <a:r>
                        <a:rPr b="1" lang="es">
                          <a:solidFill>
                            <a:srgbClr val="0000FF"/>
                          </a:solidFill>
                          <a:latin typeface="Amarante"/>
                          <a:ea typeface="Amarante"/>
                          <a:cs typeface="Amarante"/>
                          <a:sym typeface="Amarante"/>
                        </a:rPr>
                        <a:t>Voltaje</a:t>
                      </a:r>
                      <a:endParaRPr b="1">
                        <a:solidFill>
                          <a:srgbClr val="0000FF"/>
                        </a:solidFill>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b="1">
                        <a:solidFill>
                          <a:srgbClr val="0000FF"/>
                        </a:solidFill>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s">
                          <a:solidFill>
                            <a:srgbClr val="0000FF"/>
                          </a:solidFill>
                          <a:latin typeface="Amarante"/>
                          <a:ea typeface="Amarante"/>
                          <a:cs typeface="Amarante"/>
                          <a:sym typeface="Amarante"/>
                        </a:rPr>
                        <a:t>Valor</a:t>
                      </a:r>
                      <a:endParaRPr b="1">
                        <a:solidFill>
                          <a:srgbClr val="0000FF"/>
                        </a:solidFill>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0 V</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s">
                          <a:latin typeface="Amarante"/>
                          <a:ea typeface="Amarante"/>
                          <a:cs typeface="Amarante"/>
                          <a:sym typeface="Amarante"/>
                        </a:rPr>
                        <a:t>0</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2,5 V</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s">
                          <a:latin typeface="Amarante"/>
                          <a:ea typeface="Amarante"/>
                          <a:cs typeface="Amarante"/>
                          <a:sym typeface="Amarante"/>
                        </a:rPr>
                        <a:t>128</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5 V</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s">
                          <a:latin typeface="Amarante"/>
                          <a:ea typeface="Amarante"/>
                          <a:cs typeface="Amarante"/>
                          <a:sym typeface="Amarante"/>
                        </a:rPr>
                        <a:t>255</a:t>
                      </a:r>
                      <a:endParaRPr>
                        <a:latin typeface="Amarante"/>
                        <a:ea typeface="Amarante"/>
                        <a:cs typeface="Amarante"/>
                        <a:sym typeface="Amarant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71" name="Shape 71"/>
          <p:cNvCxnSpPr/>
          <p:nvPr/>
        </p:nvCxnSpPr>
        <p:spPr>
          <a:xfrm flipH="1" rot="10800000">
            <a:off x="7330925" y="2503967"/>
            <a:ext cx="439200" cy="11700"/>
          </a:xfrm>
          <a:prstGeom prst="straightConnector1">
            <a:avLst/>
          </a:prstGeom>
          <a:noFill/>
          <a:ln cap="flat" cmpd="sng" w="9525">
            <a:solidFill>
              <a:schemeClr val="dk2"/>
            </a:solidFill>
            <a:prstDash val="solid"/>
            <a:round/>
            <a:headEnd len="med" w="med" type="none"/>
            <a:tailEnd len="med" w="med" type="triangle"/>
          </a:ln>
        </p:spPr>
      </p:cxnSp>
      <p:cxnSp>
        <p:nvCxnSpPr>
          <p:cNvPr id="72" name="Shape 72"/>
          <p:cNvCxnSpPr/>
          <p:nvPr/>
        </p:nvCxnSpPr>
        <p:spPr>
          <a:xfrm flipH="1" rot="10800000">
            <a:off x="7330925" y="2885467"/>
            <a:ext cx="439200" cy="11700"/>
          </a:xfrm>
          <a:prstGeom prst="straightConnector1">
            <a:avLst/>
          </a:prstGeom>
          <a:noFill/>
          <a:ln cap="flat" cmpd="sng" w="9525">
            <a:solidFill>
              <a:schemeClr val="dk2"/>
            </a:solidFill>
            <a:prstDash val="solid"/>
            <a:round/>
            <a:headEnd len="med" w="med" type="none"/>
            <a:tailEnd len="med" w="med" type="triangle"/>
          </a:ln>
        </p:spPr>
      </p:cxnSp>
      <p:cxnSp>
        <p:nvCxnSpPr>
          <p:cNvPr id="73" name="Shape 73"/>
          <p:cNvCxnSpPr/>
          <p:nvPr/>
        </p:nvCxnSpPr>
        <p:spPr>
          <a:xfrm flipH="1" rot="10800000">
            <a:off x="7330925" y="3334592"/>
            <a:ext cx="439200" cy="11700"/>
          </a:xfrm>
          <a:prstGeom prst="straightConnector1">
            <a:avLst/>
          </a:prstGeom>
          <a:noFill/>
          <a:ln cap="flat" cmpd="sng" w="9525">
            <a:solidFill>
              <a:schemeClr val="dk2"/>
            </a:solidFill>
            <a:prstDash val="solid"/>
            <a:round/>
            <a:headEnd len="med" w="med" type="none"/>
            <a:tailEnd len="med" w="med" type="triangle"/>
          </a:ln>
        </p:spPr>
      </p:cxnSp>
      <p:pic>
        <p:nvPicPr>
          <p:cNvPr id="74" name="Shape 7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339125" y="3752700"/>
            <a:ext cx="2422800" cy="639350"/>
          </a:xfrm>
          <a:prstGeom prst="rect">
            <a:avLst/>
          </a:prstGeom>
          <a:noFill/>
          <a:ln>
            <a:noFill/>
          </a:ln>
        </p:spPr>
      </p:pic>
      <p:grpSp>
        <p:nvGrpSpPr>
          <p:cNvPr id="75" name="Shape 75"/>
          <p:cNvGrpSpPr/>
          <p:nvPr/>
        </p:nvGrpSpPr>
        <p:grpSpPr>
          <a:xfrm>
            <a:off x="7150016" y="443093"/>
            <a:ext cx="801000" cy="1364865"/>
            <a:chOff x="7150016" y="431543"/>
            <a:chExt cx="801000" cy="1364865"/>
          </a:xfrm>
        </p:grpSpPr>
        <p:pic>
          <p:nvPicPr>
            <p:cNvPr descr="arduino_placa_by_keikkun4-d7f9if3.png" id="76" name="Shape 76"/>
            <p:cNvPicPr preferRelativeResize="0"/>
            <p:nvPr/>
          </p:nvPicPr>
          <p:blipFill rotWithShape="1">
            <a:blip r:embed="rId4">
              <a:alphaModFix/>
            </a:blip>
            <a:srcRect b="79663" l="49508" r="35653" t="7281"/>
            <a:stretch/>
          </p:blipFill>
          <p:spPr>
            <a:xfrm rot="5400000">
              <a:off x="6868084" y="713475"/>
              <a:ext cx="1364865" cy="801000"/>
            </a:xfrm>
            <a:prstGeom prst="rect">
              <a:avLst/>
            </a:prstGeom>
            <a:noFill/>
            <a:ln>
              <a:noFill/>
            </a:ln>
          </p:spPr>
        </p:pic>
        <p:sp>
          <p:nvSpPr>
            <p:cNvPr id="77" name="Shape 77"/>
            <p:cNvSpPr/>
            <p:nvPr/>
          </p:nvSpPr>
          <p:spPr>
            <a:xfrm>
              <a:off x="7214200" y="537469"/>
              <a:ext cx="626400" cy="855300"/>
            </a:xfrm>
            <a:prstGeom prst="flowChartConnector">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311700" y="2433050"/>
            <a:ext cx="6739126" cy="2403525"/>
          </a:xfrm>
          <a:prstGeom prst="rect">
            <a:avLst/>
          </a:prstGeom>
          <a:noFill/>
          <a:ln>
            <a:noFill/>
          </a:ln>
        </p:spPr>
      </p:pic>
      <p:sp>
        <p:nvSpPr>
          <p:cNvPr id="83" name="Shape 8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Encender un led… Poquito a poco.</a:t>
            </a:r>
            <a:endParaRPr/>
          </a:p>
        </p:txBody>
      </p:sp>
      <p:grpSp>
        <p:nvGrpSpPr>
          <p:cNvPr id="84" name="Shape 84"/>
          <p:cNvGrpSpPr/>
          <p:nvPr/>
        </p:nvGrpSpPr>
        <p:grpSpPr>
          <a:xfrm>
            <a:off x="5765731" y="375728"/>
            <a:ext cx="3140475" cy="2554412"/>
            <a:chOff x="381050" y="1196325"/>
            <a:chExt cx="3939875" cy="3102650"/>
          </a:xfrm>
        </p:grpSpPr>
        <p:pic>
          <p:nvPicPr>
            <p:cNvPr id="85" name="Shape 85"/>
            <p:cNvPicPr preferRelativeResize="0"/>
            <p:nvPr/>
          </p:nvPicPr>
          <p:blipFill>
            <a:blip r:embed="rId4">
              <a:alphaModFix/>
            </a:blip>
            <a:stretch>
              <a:fillRect/>
            </a:stretch>
          </p:blipFill>
          <p:spPr>
            <a:xfrm>
              <a:off x="381050" y="1727975"/>
              <a:ext cx="3675575" cy="2571000"/>
            </a:xfrm>
            <a:prstGeom prst="rect">
              <a:avLst/>
            </a:prstGeom>
            <a:noFill/>
            <a:ln>
              <a:noFill/>
            </a:ln>
          </p:spPr>
        </p:pic>
        <p:sp>
          <p:nvSpPr>
            <p:cNvPr id="86" name="Shape 86"/>
            <p:cNvSpPr/>
            <p:nvPr/>
          </p:nvSpPr>
          <p:spPr>
            <a:xfrm>
              <a:off x="899725" y="1196325"/>
              <a:ext cx="3421200" cy="658800"/>
            </a:xfrm>
            <a:prstGeom prst="downArrow">
              <a:avLst>
                <a:gd fmla="val 79729" name="adj1"/>
                <a:gd fmla="val 26312" name="adj2"/>
              </a:avLst>
            </a:prstGeom>
            <a:solidFill>
              <a:srgbClr val="CFE2F3"/>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
                  <a:latin typeface="Amarante"/>
                  <a:ea typeface="Amarante"/>
                  <a:cs typeface="Amarante"/>
                  <a:sym typeface="Amarante"/>
                </a:rPr>
                <a:t>Conectarlo a la salida 11, analógica</a:t>
              </a:r>
              <a:endParaRPr>
                <a:latin typeface="Amarante"/>
                <a:ea typeface="Amarante"/>
                <a:cs typeface="Amarante"/>
                <a:sym typeface="Amarante"/>
              </a:endParaRPr>
            </a:p>
          </p:txBody>
        </p:sp>
      </p:grpSp>
      <p:sp>
        <p:nvSpPr>
          <p:cNvPr id="87" name="Shape 87"/>
          <p:cNvSpPr/>
          <p:nvPr/>
        </p:nvSpPr>
        <p:spPr>
          <a:xfrm>
            <a:off x="534575" y="1404350"/>
            <a:ext cx="4854600" cy="901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Como los LEDs se encienden completamente con pocos voltios (unos 2V) el máximo en el bucle es el número 50 que corresponde a 0.98V. Así se ve mejor el efecto.</a:t>
            </a:r>
            <a:endParaRPr>
              <a:latin typeface="Amarante"/>
              <a:ea typeface="Amarante"/>
              <a:cs typeface="Amarante"/>
              <a:sym typeface="Amarante"/>
            </a:endParaRPr>
          </a:p>
        </p:txBody>
      </p:sp>
      <p:cxnSp>
        <p:nvCxnSpPr>
          <p:cNvPr id="88" name="Shape 88"/>
          <p:cNvCxnSpPr/>
          <p:nvPr/>
        </p:nvCxnSpPr>
        <p:spPr>
          <a:xfrm rot="5400000">
            <a:off x="4187125" y="2629550"/>
            <a:ext cx="1363800" cy="531600"/>
          </a:xfrm>
          <a:prstGeom prst="bentConnector3">
            <a:avLst>
              <a:gd fmla="val 50000" name="adj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600"/>
              <a:t>Encender un led… Poquito a poco. Controlado por potenciómetro.</a:t>
            </a:r>
            <a:endParaRPr sz="3600"/>
          </a:p>
        </p:txBody>
      </p:sp>
      <p:pic>
        <p:nvPicPr>
          <p:cNvPr id="94" name="Shape 94"/>
          <p:cNvPicPr preferRelativeResize="0"/>
          <p:nvPr/>
        </p:nvPicPr>
        <p:blipFill>
          <a:blip r:embed="rId3">
            <a:alphaModFix/>
          </a:blip>
          <a:stretch>
            <a:fillRect/>
          </a:stretch>
        </p:blipFill>
        <p:spPr>
          <a:xfrm rot="5400000">
            <a:off x="-608212" y="2013762"/>
            <a:ext cx="3854249" cy="2014425"/>
          </a:xfrm>
          <a:prstGeom prst="rect">
            <a:avLst/>
          </a:prstGeom>
          <a:noFill/>
          <a:ln>
            <a:noFill/>
          </a:ln>
        </p:spPr>
      </p:pic>
      <p:sp>
        <p:nvSpPr>
          <p:cNvPr id="95" name="Shape 95"/>
          <p:cNvSpPr txBox="1"/>
          <p:nvPr/>
        </p:nvSpPr>
        <p:spPr>
          <a:xfrm>
            <a:off x="2326125" y="3080325"/>
            <a:ext cx="6611400" cy="147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1º.- Montar el programa y el circuito. Cargarlo. Comprobar para qué valores (ajustando el potenciómetro) el led se empieza a encender (mínimo) y para qué valores está ya totalmente iluminado (máximo).</a:t>
            </a:r>
            <a:endParaRPr>
              <a:latin typeface="Amarante"/>
              <a:ea typeface="Amarante"/>
              <a:cs typeface="Amarante"/>
              <a:sym typeface="Amarante"/>
            </a:endParaRPr>
          </a:p>
          <a:p>
            <a:pPr indent="0" lvl="0" marL="0" rtl="0" algn="just">
              <a:spcBef>
                <a:spcPts val="0"/>
              </a:spcBef>
              <a:spcAft>
                <a:spcPts val="0"/>
              </a:spcAft>
              <a:buNone/>
            </a:pPr>
            <a:r>
              <a:rPr lang="es">
                <a:latin typeface="Amarante"/>
                <a:ea typeface="Amarante"/>
                <a:cs typeface="Amarante"/>
                <a:sym typeface="Amarante"/>
              </a:rPr>
              <a:t>2º.- Ajustar la variable valor cambiando 0-255 por los valores mínimo y máximo. Por ejemplo, a mi me sale cambiar a 112-232.</a:t>
            </a:r>
            <a:endParaRPr>
              <a:latin typeface="Amarante"/>
              <a:ea typeface="Amarante"/>
              <a:cs typeface="Amarante"/>
              <a:sym typeface="Amarante"/>
            </a:endParaRPr>
          </a:p>
          <a:p>
            <a:pPr indent="0" lvl="0" marL="0" algn="just">
              <a:spcBef>
                <a:spcPts val="0"/>
              </a:spcBef>
              <a:spcAft>
                <a:spcPts val="0"/>
              </a:spcAft>
              <a:buNone/>
            </a:pPr>
            <a:r>
              <a:rPr lang="es">
                <a:latin typeface="Amarante"/>
                <a:ea typeface="Amarante"/>
                <a:cs typeface="Amarante"/>
                <a:sym typeface="Amarante"/>
              </a:rPr>
              <a:t>3º.- El circuito está pensado para R=1KΩ y C=100μF. Estos valores pueden cambiarse dependiendo del LED usado. El condensador “suaviza” las transiciones.</a:t>
            </a:r>
            <a:endParaRPr>
              <a:latin typeface="Amarante"/>
              <a:ea typeface="Amarante"/>
              <a:cs typeface="Amarante"/>
              <a:sym typeface="Amarante"/>
            </a:endParaRPr>
          </a:p>
        </p:txBody>
      </p:sp>
      <p:pic>
        <p:nvPicPr>
          <p:cNvPr id="96" name="Shape 96"/>
          <p:cNvPicPr preferRelativeResize="0"/>
          <p:nvPr/>
        </p:nvPicPr>
        <p:blipFill>
          <a:blip r:embed="rId4">
            <a:alphaModFix/>
          </a:blip>
          <a:stretch>
            <a:fillRect/>
          </a:stretch>
        </p:blipFill>
        <p:spPr>
          <a:xfrm>
            <a:off x="2326131" y="955150"/>
            <a:ext cx="5376218" cy="212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44875" y="1065309"/>
            <a:ext cx="5763670" cy="4138800"/>
          </a:xfrm>
          <a:prstGeom prst="rect">
            <a:avLst/>
          </a:prstGeom>
          <a:noFill/>
          <a:ln>
            <a:noFill/>
          </a:ln>
        </p:spPr>
      </p:pic>
      <p:sp>
        <p:nvSpPr>
          <p:cNvPr id="102" name="Shape 10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600"/>
              <a:t>Efecto luces fantasmales.</a:t>
            </a:r>
            <a:endParaRPr sz="3600"/>
          </a:p>
        </p:txBody>
      </p:sp>
      <p:pic>
        <p:nvPicPr>
          <p:cNvPr id="103" name="Shape 103"/>
          <p:cNvPicPr preferRelativeResize="0"/>
          <p:nvPr/>
        </p:nvPicPr>
        <p:blipFill>
          <a:blip r:embed="rId4">
            <a:alphaModFix/>
          </a:blip>
          <a:stretch>
            <a:fillRect/>
          </a:stretch>
        </p:blipFill>
        <p:spPr>
          <a:xfrm>
            <a:off x="8001325" y="392425"/>
            <a:ext cx="878425" cy="591975"/>
          </a:xfrm>
          <a:prstGeom prst="rect">
            <a:avLst/>
          </a:prstGeom>
          <a:noFill/>
          <a:ln>
            <a:noFill/>
          </a:ln>
        </p:spPr>
      </p:pic>
      <p:sp>
        <p:nvSpPr>
          <p:cNvPr id="104" name="Shape 104"/>
          <p:cNvSpPr txBox="1"/>
          <p:nvPr/>
        </p:nvSpPr>
        <p:spPr>
          <a:xfrm>
            <a:off x="414000" y="1093850"/>
            <a:ext cx="2316600" cy="33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latin typeface="Amarante"/>
              <a:ea typeface="Amarante"/>
              <a:cs typeface="Amarante"/>
              <a:sym typeface="Amarante"/>
            </a:endParaRPr>
          </a:p>
        </p:txBody>
      </p:sp>
      <p:sp>
        <p:nvSpPr>
          <p:cNvPr id="105" name="Shape 105"/>
          <p:cNvSpPr/>
          <p:nvPr/>
        </p:nvSpPr>
        <p:spPr>
          <a:xfrm>
            <a:off x="5599300" y="1700150"/>
            <a:ext cx="3155400" cy="6702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r">
              <a:spcBef>
                <a:spcPts val="0"/>
              </a:spcBef>
              <a:spcAft>
                <a:spcPts val="0"/>
              </a:spcAft>
              <a:buNone/>
            </a:pPr>
            <a:r>
              <a:rPr lang="es">
                <a:solidFill>
                  <a:srgbClr val="0000FF"/>
                </a:solidFill>
                <a:latin typeface="Amarante"/>
                <a:ea typeface="Amarante"/>
                <a:cs typeface="Amarante"/>
                <a:sym typeface="Amarante"/>
              </a:rPr>
              <a:t>¿Qué hace el potenciómetro?</a:t>
            </a:r>
            <a:endParaRPr>
              <a:solidFill>
                <a:srgbClr val="0000FF"/>
              </a:solidFill>
              <a:latin typeface="Amarante"/>
              <a:ea typeface="Amarante"/>
              <a:cs typeface="Amarante"/>
              <a:sym typeface="Amarante"/>
            </a:endParaRPr>
          </a:p>
        </p:txBody>
      </p:sp>
      <p:sp>
        <p:nvSpPr>
          <p:cNvPr id="106" name="Shape 106"/>
          <p:cNvSpPr/>
          <p:nvPr/>
        </p:nvSpPr>
        <p:spPr>
          <a:xfrm>
            <a:off x="6138400" y="2391384"/>
            <a:ext cx="2616300" cy="5919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0000FF"/>
                </a:solidFill>
                <a:latin typeface="Amarante"/>
                <a:ea typeface="Amarante"/>
                <a:cs typeface="Amarante"/>
                <a:sym typeface="Amarante"/>
              </a:rPr>
              <a:t>¿y la función mapear?</a:t>
            </a:r>
            <a:endParaRPr>
              <a:solidFill>
                <a:srgbClr val="0000FF"/>
              </a:solidFill>
              <a:latin typeface="Amarante"/>
              <a:ea typeface="Amarante"/>
              <a:cs typeface="Amarante"/>
              <a:sym typeface="Amarante"/>
            </a:endParaRPr>
          </a:p>
        </p:txBody>
      </p:sp>
      <p:sp>
        <p:nvSpPr>
          <p:cNvPr id="107" name="Shape 107"/>
          <p:cNvSpPr/>
          <p:nvPr/>
        </p:nvSpPr>
        <p:spPr>
          <a:xfrm>
            <a:off x="5493400" y="3086100"/>
            <a:ext cx="3261300" cy="5919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0000FF"/>
                </a:solidFill>
                <a:latin typeface="Amarante"/>
                <a:ea typeface="Amarante"/>
                <a:cs typeface="Amarante"/>
                <a:sym typeface="Amarante"/>
              </a:rPr>
              <a:t>¿Qué hace el bloque condicional?</a:t>
            </a:r>
            <a:endParaRPr>
              <a:solidFill>
                <a:srgbClr val="0000FF"/>
              </a:solidFill>
              <a:latin typeface="Amarante"/>
              <a:ea typeface="Amarante"/>
              <a:cs typeface="Amarante"/>
              <a:sym typeface="Amarante"/>
            </a:endParaRPr>
          </a:p>
        </p:txBody>
      </p:sp>
      <p:sp>
        <p:nvSpPr>
          <p:cNvPr id="108" name="Shape 108"/>
          <p:cNvSpPr/>
          <p:nvPr/>
        </p:nvSpPr>
        <p:spPr>
          <a:xfrm rot="183779">
            <a:off x="4890224" y="3795506"/>
            <a:ext cx="3851502" cy="591839"/>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0000FF"/>
                </a:solidFill>
                <a:latin typeface="Amarante"/>
                <a:ea typeface="Amarante"/>
                <a:cs typeface="Amarante"/>
                <a:sym typeface="Amarante"/>
              </a:rPr>
              <a:t>¿Cómo afecta SIGNO a la variable VALOR?</a:t>
            </a:r>
            <a:endParaRPr>
              <a:solidFill>
                <a:srgbClr val="0000FF"/>
              </a:solidFill>
              <a:latin typeface="Amarante"/>
              <a:ea typeface="Amarante"/>
              <a:cs typeface="Amarante"/>
              <a:sym typeface="Amarant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87075" y="1025325"/>
            <a:ext cx="6411575" cy="3522925"/>
          </a:xfrm>
          <a:prstGeom prst="rect">
            <a:avLst/>
          </a:prstGeom>
          <a:noFill/>
          <a:ln>
            <a:noFill/>
          </a:ln>
        </p:spPr>
      </p:pic>
      <p:sp>
        <p:nvSpPr>
          <p:cNvPr id="114" name="Shape 1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600"/>
              <a:t>Efecto fuego belén.</a:t>
            </a:r>
            <a:endParaRPr sz="3600"/>
          </a:p>
        </p:txBody>
      </p:sp>
      <p:pic>
        <p:nvPicPr>
          <p:cNvPr id="115" name="Shape 115"/>
          <p:cNvPicPr preferRelativeResize="0"/>
          <p:nvPr/>
        </p:nvPicPr>
        <p:blipFill>
          <a:blip r:embed="rId4">
            <a:alphaModFix/>
          </a:blip>
          <a:stretch>
            <a:fillRect/>
          </a:stretch>
        </p:blipFill>
        <p:spPr>
          <a:xfrm>
            <a:off x="8001325" y="392425"/>
            <a:ext cx="878425" cy="591975"/>
          </a:xfrm>
          <a:prstGeom prst="rect">
            <a:avLst/>
          </a:prstGeom>
          <a:noFill/>
          <a:ln>
            <a:noFill/>
          </a:ln>
        </p:spPr>
      </p:pic>
      <p:sp>
        <p:nvSpPr>
          <p:cNvPr id="116" name="Shape 116"/>
          <p:cNvSpPr/>
          <p:nvPr/>
        </p:nvSpPr>
        <p:spPr>
          <a:xfrm>
            <a:off x="6059500" y="1700150"/>
            <a:ext cx="2695200" cy="6702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0000FF"/>
                </a:solidFill>
                <a:latin typeface="Amarante"/>
                <a:ea typeface="Amarante"/>
                <a:cs typeface="Amarante"/>
                <a:sym typeface="Amarante"/>
              </a:rPr>
              <a:t>¿Qué hace el potenciómetro?</a:t>
            </a:r>
            <a:endParaRPr>
              <a:solidFill>
                <a:srgbClr val="0000FF"/>
              </a:solidFill>
              <a:latin typeface="Amarante"/>
              <a:ea typeface="Amarante"/>
              <a:cs typeface="Amarante"/>
              <a:sym typeface="Amarante"/>
            </a:endParaRPr>
          </a:p>
        </p:txBody>
      </p:sp>
      <p:sp>
        <p:nvSpPr>
          <p:cNvPr id="117" name="Shape 117"/>
          <p:cNvSpPr/>
          <p:nvPr/>
        </p:nvSpPr>
        <p:spPr>
          <a:xfrm>
            <a:off x="4094575" y="2588200"/>
            <a:ext cx="2504100" cy="5919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solidFill>
                  <a:srgbClr val="0000FF"/>
                </a:solidFill>
                <a:latin typeface="Amarante"/>
                <a:ea typeface="Amarante"/>
                <a:cs typeface="Amarante"/>
                <a:sym typeface="Amarante"/>
              </a:rPr>
              <a:t>¿y la función aleatorio?</a:t>
            </a:r>
            <a:endParaRPr>
              <a:solidFill>
                <a:srgbClr val="0000FF"/>
              </a:solidFill>
              <a:latin typeface="Amarante"/>
              <a:ea typeface="Amarante"/>
              <a:cs typeface="Amarante"/>
              <a:sym typeface="Amarante"/>
            </a:endParaRPr>
          </a:p>
        </p:txBody>
      </p:sp>
      <p:sp>
        <p:nvSpPr>
          <p:cNvPr id="118" name="Shape 118"/>
          <p:cNvSpPr/>
          <p:nvPr/>
        </p:nvSpPr>
        <p:spPr>
          <a:xfrm>
            <a:off x="6598650" y="2275800"/>
            <a:ext cx="2156100" cy="5919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0000FF"/>
                </a:solidFill>
                <a:latin typeface="Amarante"/>
                <a:ea typeface="Amarante"/>
                <a:cs typeface="Amarante"/>
                <a:sym typeface="Amarante"/>
              </a:rPr>
              <a:t>¿y la función mapear?</a:t>
            </a:r>
            <a:endParaRPr>
              <a:solidFill>
                <a:srgbClr val="0000FF"/>
              </a:solidFill>
              <a:latin typeface="Amarante"/>
              <a:ea typeface="Amarante"/>
              <a:cs typeface="Amarante"/>
              <a:sym typeface="Amarante"/>
            </a:endParaRPr>
          </a:p>
        </p:txBody>
      </p:sp>
      <p:sp>
        <p:nvSpPr>
          <p:cNvPr id="119" name="Shape 119"/>
          <p:cNvSpPr/>
          <p:nvPr/>
        </p:nvSpPr>
        <p:spPr>
          <a:xfrm>
            <a:off x="5907450" y="2229568"/>
            <a:ext cx="175175" cy="3123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grpSp>
        <p:nvGrpSpPr>
          <p:cNvPr id="120" name="Shape 120"/>
          <p:cNvGrpSpPr/>
          <p:nvPr/>
        </p:nvGrpSpPr>
        <p:grpSpPr>
          <a:xfrm>
            <a:off x="6446650" y="3237900"/>
            <a:ext cx="1920900" cy="970800"/>
            <a:chOff x="6735600" y="3369300"/>
            <a:chExt cx="1920900" cy="970800"/>
          </a:xfrm>
        </p:grpSpPr>
        <p:sp>
          <p:nvSpPr>
            <p:cNvPr id="121" name="Shape 121"/>
            <p:cNvSpPr/>
            <p:nvPr/>
          </p:nvSpPr>
          <p:spPr>
            <a:xfrm>
              <a:off x="8251525" y="3433804"/>
              <a:ext cx="316150" cy="513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122" name="Shape 122"/>
            <p:cNvSpPr txBox="1"/>
            <p:nvPr/>
          </p:nvSpPr>
          <p:spPr>
            <a:xfrm>
              <a:off x="6735600" y="3369300"/>
              <a:ext cx="1920900" cy="97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0000FF"/>
                  </a:solidFill>
                </a:rPr>
                <a:t>El número 500 permite una velocidad muy lenta. Así se “ve” mejor el efecto.</a:t>
              </a:r>
              <a:endParaRPr b="1">
                <a:solidFill>
                  <a:srgbClr val="0000FF"/>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