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Amatic SC"/>
      <p:regular r:id="rId30"/>
      <p:bold r:id="rId31"/>
    </p:embeddedFont>
    <p:embeddedFont>
      <p:font typeface="Source Code Pro"/>
      <p:regular r:id="rId32"/>
      <p:bold r:id="rId33"/>
    </p:embeddedFont>
    <p:embeddedFont>
      <p:font typeface="Amarant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7.xml"/><Relationship Id="rId33" Type="http://schemas.openxmlformats.org/officeDocument/2006/relationships/font" Target="fonts/SourceCodePro-bold.fntdata"/><Relationship Id="rId10" Type="http://schemas.openxmlformats.org/officeDocument/2006/relationships/slide" Target="slides/slide6.xml"/><Relationship Id="rId32" Type="http://schemas.openxmlformats.org/officeDocument/2006/relationships/font" Target="fonts/SourceCodePro-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Amarante-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1" name="Shape 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7" name="Shape 47"/>
          <p:cNvSpPr txBox="1"/>
          <p:nvPr>
            <p:ph idx="1" type="body"/>
          </p:nvPr>
        </p:nvSpPr>
        <p:spPr>
          <a:xfrm>
            <a:off x="311700" y="33046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Shape 1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pic>
        <p:nvPicPr>
          <p:cNvPr descr="by-nc-sa.eu_petit.png" id="18" name="Shape 18"/>
          <p:cNvPicPr preferRelativeResize="0"/>
          <p:nvPr/>
        </p:nvPicPr>
        <p:blipFill>
          <a:blip r:embed="rId2">
            <a:alphaModFix/>
          </a:blip>
          <a:stretch>
            <a:fillRect/>
          </a:stretch>
        </p:blipFill>
        <p:spPr>
          <a:xfrm>
            <a:off x="8299650" y="4774300"/>
            <a:ext cx="532650" cy="185100"/>
          </a:xfrm>
          <a:prstGeom prst="rect">
            <a:avLst/>
          </a:prstGeom>
          <a:noFill/>
          <a:ln>
            <a:noFill/>
          </a:ln>
        </p:spPr>
      </p:pic>
      <p:sp>
        <p:nvSpPr>
          <p:cNvPr id="19" name="Shape 19"/>
          <p:cNvSpPr txBox="1"/>
          <p:nvPr/>
        </p:nvSpPr>
        <p:spPr>
          <a:xfrm>
            <a:off x="7773075" y="4644325"/>
            <a:ext cx="1141800" cy="1401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lang="es" sz="600"/>
              <a:t>Aurelio Gallardo Rodríguez</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Shape 22"/>
          <p:cNvSpPr txBox="1"/>
          <p:nvPr>
            <p:ph idx="1" type="body"/>
          </p:nvPr>
        </p:nvSpPr>
        <p:spPr>
          <a:xfrm>
            <a:off x="3117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Shape 23"/>
          <p:cNvSpPr txBox="1"/>
          <p:nvPr>
            <p:ph idx="2" type="body"/>
          </p:nvPr>
        </p:nvSpPr>
        <p:spPr>
          <a:xfrm>
            <a:off x="48324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8" name="Shape 38"/>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9" name="Shape 39"/>
          <p:cNvSpPr txBox="1"/>
          <p:nvPr>
            <p:ph idx="1" type="subTitle"/>
          </p:nvPr>
        </p:nvSpPr>
        <p:spPr>
          <a:xfrm>
            <a:off x="265500" y="2845223"/>
            <a:ext cx="4045200" cy="1345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Shape 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hyperlink" Target="http://www.youtube.com/watch?v=Gt_JPdOwH7s" TargetMode="External"/><Relationship Id="rId6"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VISUALINO</a:t>
            </a:r>
            <a:endParaRPr/>
          </a:p>
          <a:p>
            <a:pPr indent="0" lvl="0" marL="0">
              <a:spcBef>
                <a:spcPts val="0"/>
              </a:spcBef>
              <a:spcAft>
                <a:spcPts val="0"/>
              </a:spcAft>
              <a:buNone/>
            </a:pPr>
            <a:r>
              <a:rPr lang="es" sz="3000"/>
              <a:t>(Apuntes y Proyectos. Parte II)</a:t>
            </a:r>
            <a:endParaRPr/>
          </a:p>
        </p:txBody>
      </p:sp>
      <p:pic>
        <p:nvPicPr>
          <p:cNvPr descr="zUAzDQaP.png" id="56" name="Shape 56"/>
          <p:cNvPicPr preferRelativeResize="0"/>
          <p:nvPr/>
        </p:nvPicPr>
        <p:blipFill>
          <a:blip r:embed="rId3">
            <a:alphaModFix/>
          </a:blip>
          <a:stretch>
            <a:fillRect/>
          </a:stretch>
        </p:blipFill>
        <p:spPr>
          <a:xfrm>
            <a:off x="1634475" y="1277750"/>
            <a:ext cx="1219200" cy="1219200"/>
          </a:xfrm>
          <a:prstGeom prst="rect">
            <a:avLst/>
          </a:prstGeom>
          <a:noFill/>
          <a:ln>
            <a:noFill/>
          </a:ln>
        </p:spPr>
      </p:pic>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por Aurelio Gallardo Rodríguez BY - SA - NC </a:t>
            </a:r>
            <a:endParaRPr sz="2400">
              <a:latin typeface="Amarante"/>
              <a:ea typeface="Amarante"/>
              <a:cs typeface="Amarante"/>
              <a:sym typeface="Amaran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Resistencias fotodependientes</a:t>
            </a:r>
            <a:endParaRPr/>
          </a:p>
        </p:txBody>
      </p:sp>
      <p:sp>
        <p:nvSpPr>
          <p:cNvPr id="144" name="Shape 144"/>
          <p:cNvSpPr txBox="1"/>
          <p:nvPr/>
        </p:nvSpPr>
        <p:spPr>
          <a:xfrm>
            <a:off x="523000" y="1080700"/>
            <a:ext cx="8183400" cy="3467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Amarante"/>
                <a:ea typeface="Amarante"/>
                <a:cs typeface="Amarante"/>
                <a:sym typeface="Amarante"/>
              </a:rPr>
              <a:t>Las LDR son dispositivos que cambian su valor de resistencia cuando inciden en ellas más o menos luz. Para poder usarlas haz lo siguiente:</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330200" lvl="0" marL="457200" rtl="0" algn="just">
              <a:spcBef>
                <a:spcPts val="0"/>
              </a:spcBef>
              <a:spcAft>
                <a:spcPts val="0"/>
              </a:spcAft>
              <a:buSzPts val="1600"/>
              <a:buFont typeface="Amarante"/>
              <a:buAutoNum type="arabicPeriod"/>
            </a:pPr>
            <a:r>
              <a:rPr lang="es" sz="1600">
                <a:latin typeface="Amarante"/>
                <a:ea typeface="Amarante"/>
                <a:cs typeface="Amarante"/>
                <a:sym typeface="Amarante"/>
              </a:rPr>
              <a:t>Con un ohmímetro, mide el valor de la resistencia a oscuras, metidas en un cajón o tapándolas completamente con algo. Anota el valor Raoscuras (si no puedes medirla porque es demasiado alta coge el valor 1000KΩ o 1MΩ)</a:t>
            </a:r>
            <a:endParaRPr sz="1600">
              <a:latin typeface="Amarante"/>
              <a:ea typeface="Amarante"/>
              <a:cs typeface="Amarante"/>
              <a:sym typeface="Amarante"/>
            </a:endParaRPr>
          </a:p>
          <a:p>
            <a:pPr indent="-330200" lvl="0" marL="457200" rtl="0" algn="just">
              <a:spcBef>
                <a:spcPts val="0"/>
              </a:spcBef>
              <a:spcAft>
                <a:spcPts val="0"/>
              </a:spcAft>
              <a:buSzPts val="1600"/>
              <a:buFont typeface="Amarante"/>
              <a:buAutoNum type="arabicPeriod"/>
            </a:pPr>
            <a:r>
              <a:rPr lang="es" sz="1600">
                <a:latin typeface="Amarante"/>
                <a:ea typeface="Amarante"/>
                <a:cs typeface="Amarante"/>
                <a:sym typeface="Amarante"/>
              </a:rPr>
              <a:t>Anota el valor cuando incide unas condiciones buenas de luz (iluminándolas con una linterna o similar). Ese es el valor Riluminada.</a:t>
            </a:r>
            <a:endParaRPr sz="1600">
              <a:latin typeface="Amarante"/>
              <a:ea typeface="Amarante"/>
              <a:cs typeface="Amarante"/>
              <a:sym typeface="Amarante"/>
            </a:endParaRPr>
          </a:p>
          <a:p>
            <a:pPr indent="-330200" lvl="0" marL="457200" rtl="0" algn="just">
              <a:spcBef>
                <a:spcPts val="0"/>
              </a:spcBef>
              <a:spcAft>
                <a:spcPts val="0"/>
              </a:spcAft>
              <a:buSzPts val="1600"/>
              <a:buFont typeface="Amarante"/>
              <a:buAutoNum type="arabicPeriod"/>
            </a:pPr>
            <a:r>
              <a:rPr lang="es" sz="1600">
                <a:latin typeface="Amarante"/>
                <a:ea typeface="Amarante"/>
                <a:cs typeface="Amarante"/>
                <a:sym typeface="Amarante"/>
              </a:rPr>
              <a:t>Escoge un valor intermedio. Busca una resistencia de ese valor y ponla en serie con ella para fabricar un divisor de tensiones. </a:t>
            </a:r>
            <a:endParaRPr sz="1600">
              <a:latin typeface="Amarante"/>
              <a:ea typeface="Amarante"/>
              <a:cs typeface="Amarante"/>
              <a:sym typeface="Amarante"/>
            </a:endParaRPr>
          </a:p>
          <a:p>
            <a:pPr indent="-330200" lvl="0" marL="457200" rtl="0" algn="just">
              <a:spcBef>
                <a:spcPts val="0"/>
              </a:spcBef>
              <a:spcAft>
                <a:spcPts val="0"/>
              </a:spcAft>
              <a:buSzPts val="1600"/>
              <a:buFont typeface="Amarante"/>
              <a:buAutoNum type="arabicPeriod"/>
            </a:pPr>
            <a:r>
              <a:rPr lang="es" sz="1600">
                <a:latin typeface="Amarante"/>
                <a:ea typeface="Amarante"/>
                <a:cs typeface="Amarante"/>
                <a:sym typeface="Amarante"/>
              </a:rPr>
              <a:t>Usa el programa de comunicación serie sencillo que usaste con el potenciómetro para obtener valores con la LDR tapada y sin tapar. Averigua un valor intermedio.</a:t>
            </a:r>
            <a:endParaRPr sz="1600">
              <a:latin typeface="Amarante"/>
              <a:ea typeface="Amarante"/>
              <a:cs typeface="Amarante"/>
              <a:sym typeface="Amarant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Resistencias fotodependientes</a:t>
            </a:r>
            <a:endParaRPr/>
          </a:p>
        </p:txBody>
      </p:sp>
      <p:pic>
        <p:nvPicPr>
          <p:cNvPr id="150" name="Shape 150"/>
          <p:cNvPicPr preferRelativeResize="0"/>
          <p:nvPr/>
        </p:nvPicPr>
        <p:blipFill>
          <a:blip r:embed="rId3">
            <a:alphaModFix/>
          </a:blip>
          <a:stretch>
            <a:fillRect/>
          </a:stretch>
        </p:blipFill>
        <p:spPr>
          <a:xfrm>
            <a:off x="4302602" y="2740975"/>
            <a:ext cx="3343926" cy="2210176"/>
          </a:xfrm>
          <a:prstGeom prst="rect">
            <a:avLst/>
          </a:prstGeom>
          <a:noFill/>
          <a:ln>
            <a:noFill/>
          </a:ln>
        </p:spPr>
      </p:pic>
      <p:pic>
        <p:nvPicPr>
          <p:cNvPr id="151" name="Shape 151"/>
          <p:cNvPicPr preferRelativeResize="0"/>
          <p:nvPr/>
        </p:nvPicPr>
        <p:blipFill>
          <a:blip r:embed="rId4">
            <a:alphaModFix/>
          </a:blip>
          <a:stretch>
            <a:fillRect/>
          </a:stretch>
        </p:blipFill>
        <p:spPr>
          <a:xfrm>
            <a:off x="2399200" y="990238"/>
            <a:ext cx="6571801" cy="1812250"/>
          </a:xfrm>
          <a:prstGeom prst="rect">
            <a:avLst/>
          </a:prstGeom>
          <a:noFill/>
          <a:ln>
            <a:noFill/>
          </a:ln>
        </p:spPr>
      </p:pic>
      <p:pic>
        <p:nvPicPr>
          <p:cNvPr descr="ldr-schema_esquema.png" id="152" name="Shape 152"/>
          <p:cNvPicPr preferRelativeResize="0"/>
          <p:nvPr/>
        </p:nvPicPr>
        <p:blipFill>
          <a:blip r:embed="rId5">
            <a:alphaModFix/>
          </a:blip>
          <a:stretch>
            <a:fillRect/>
          </a:stretch>
        </p:blipFill>
        <p:spPr>
          <a:xfrm>
            <a:off x="311703" y="2109412"/>
            <a:ext cx="2384700" cy="25255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Alarma de cajón</a:t>
            </a:r>
            <a:endParaRPr/>
          </a:p>
        </p:txBody>
      </p:sp>
      <p:sp>
        <p:nvSpPr>
          <p:cNvPr id="158" name="Shape 158"/>
          <p:cNvSpPr txBox="1"/>
          <p:nvPr/>
        </p:nvSpPr>
        <p:spPr>
          <a:xfrm>
            <a:off x="476775" y="1080700"/>
            <a:ext cx="8229600" cy="276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Amarante"/>
                <a:ea typeface="Amarante"/>
                <a:cs typeface="Amarante"/>
                <a:sym typeface="Amarante"/>
              </a:rPr>
              <a:t>Imagina que en un cajón (o en una caja fuerte) tienes algo muy valioso escondido. Estás preocupado/a de que nadie te robe lo que tienes. Intenta hacer una alarma con un zumbador que suene cuando alguien abra el cajón.</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lang="es" sz="1600">
                <a:latin typeface="Amarante"/>
                <a:ea typeface="Amarante"/>
                <a:cs typeface="Amarante"/>
                <a:sym typeface="Amarante"/>
              </a:rPr>
              <a:t>Fundamento: Al iluminar la LDR cambia el valor que detecta ARDUINO. Detecta ese cambio para activar el zumbador.</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lang="es" sz="1600">
                <a:latin typeface="Amarante"/>
                <a:ea typeface="Amarante"/>
                <a:cs typeface="Amarante"/>
                <a:sym typeface="Amarante"/>
              </a:rPr>
              <a:t>Ampliación. Modifica la alarma de cajón para que haga lo contrario: que se encienda un LED cuando esté a oscuras. Sería un circuito que permite encender una farola cuando cae la noche o hay circunstancias de oscuridad (días muy nublados).</a:t>
            </a:r>
            <a:endParaRPr sz="1600">
              <a:latin typeface="Amarante"/>
              <a:ea typeface="Amarante"/>
              <a:cs typeface="Amarante"/>
              <a:sym typeface="Amarante"/>
            </a:endParaRPr>
          </a:p>
        </p:txBody>
      </p:sp>
      <p:pic>
        <p:nvPicPr>
          <p:cNvPr id="159" name="Shape 159"/>
          <p:cNvPicPr preferRelativeResize="0"/>
          <p:nvPr/>
        </p:nvPicPr>
        <p:blipFill>
          <a:blip r:embed="rId3">
            <a:alphaModFix/>
          </a:blip>
          <a:stretch>
            <a:fillRect/>
          </a:stretch>
        </p:blipFill>
        <p:spPr>
          <a:xfrm>
            <a:off x="7388701" y="131025"/>
            <a:ext cx="1317676" cy="870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Alarma de cajón</a:t>
            </a:r>
            <a:endParaRPr/>
          </a:p>
        </p:txBody>
      </p:sp>
      <p:pic>
        <p:nvPicPr>
          <p:cNvPr id="165" name="Shape 165"/>
          <p:cNvPicPr preferRelativeResize="0"/>
          <p:nvPr/>
        </p:nvPicPr>
        <p:blipFill>
          <a:blip r:embed="rId3">
            <a:alphaModFix/>
          </a:blip>
          <a:stretch>
            <a:fillRect/>
          </a:stretch>
        </p:blipFill>
        <p:spPr>
          <a:xfrm>
            <a:off x="7388701" y="131025"/>
            <a:ext cx="1317676" cy="870926"/>
          </a:xfrm>
          <a:prstGeom prst="rect">
            <a:avLst/>
          </a:prstGeom>
          <a:noFill/>
          <a:ln>
            <a:noFill/>
          </a:ln>
        </p:spPr>
      </p:pic>
      <p:pic>
        <p:nvPicPr>
          <p:cNvPr id="166" name="Shape 166"/>
          <p:cNvPicPr preferRelativeResize="0"/>
          <p:nvPr/>
        </p:nvPicPr>
        <p:blipFill>
          <a:blip r:embed="rId4">
            <a:alphaModFix/>
          </a:blip>
          <a:stretch>
            <a:fillRect/>
          </a:stretch>
        </p:blipFill>
        <p:spPr>
          <a:xfrm>
            <a:off x="441350" y="1126950"/>
            <a:ext cx="5051625" cy="3155425"/>
          </a:xfrm>
          <a:prstGeom prst="rect">
            <a:avLst/>
          </a:prstGeom>
          <a:noFill/>
          <a:ln>
            <a:noFill/>
          </a:ln>
        </p:spPr>
      </p:pic>
      <p:sp>
        <p:nvSpPr>
          <p:cNvPr id="167" name="Shape 167"/>
          <p:cNvSpPr txBox="1"/>
          <p:nvPr/>
        </p:nvSpPr>
        <p:spPr>
          <a:xfrm>
            <a:off x="5828325" y="1496825"/>
            <a:ext cx="3003900" cy="210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t>Para la otra alarma (la de farola) hay dos posibilidades:</a:t>
            </a:r>
            <a:endParaRPr/>
          </a:p>
          <a:p>
            <a:pPr indent="0" lvl="0" marL="0" rtl="0" algn="just">
              <a:spcBef>
                <a:spcPts val="0"/>
              </a:spcBef>
              <a:spcAft>
                <a:spcPts val="0"/>
              </a:spcAft>
              <a:buNone/>
            </a:pPr>
            <a:r>
              <a:t/>
            </a:r>
            <a:endParaRPr/>
          </a:p>
          <a:p>
            <a:pPr indent="0" lvl="0" marL="0" algn="just">
              <a:spcBef>
                <a:spcPts val="0"/>
              </a:spcBef>
              <a:spcAft>
                <a:spcPts val="0"/>
              </a:spcAft>
              <a:buNone/>
            </a:pPr>
            <a:r>
              <a:rPr lang="es"/>
              <a:t>O hacer un nuevo programa, que “suene” o “encienda un LED” cuando se baje de cierto grado de luz o se puede dar la vuelta al LDR y a la resistencia (cambiar valor de resistencia).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Ideas con LDRs</a:t>
            </a:r>
            <a:endParaRPr/>
          </a:p>
        </p:txBody>
      </p:sp>
      <p:pic>
        <p:nvPicPr>
          <p:cNvPr id="173" name="Shape 173"/>
          <p:cNvPicPr preferRelativeResize="0"/>
          <p:nvPr/>
        </p:nvPicPr>
        <p:blipFill>
          <a:blip r:embed="rId3">
            <a:alphaModFix/>
          </a:blip>
          <a:stretch>
            <a:fillRect/>
          </a:stretch>
        </p:blipFill>
        <p:spPr>
          <a:xfrm>
            <a:off x="7388701" y="131025"/>
            <a:ext cx="1317676" cy="870926"/>
          </a:xfrm>
          <a:prstGeom prst="rect">
            <a:avLst/>
          </a:prstGeom>
          <a:noFill/>
          <a:ln>
            <a:noFill/>
          </a:ln>
        </p:spPr>
      </p:pic>
      <p:sp>
        <p:nvSpPr>
          <p:cNvPr id="174" name="Shape 174"/>
          <p:cNvSpPr txBox="1"/>
          <p:nvPr/>
        </p:nvSpPr>
        <p:spPr>
          <a:xfrm>
            <a:off x="453675" y="1496825"/>
            <a:ext cx="8378700" cy="2103600"/>
          </a:xfrm>
          <a:prstGeom prst="rect">
            <a:avLst/>
          </a:prstGeom>
          <a:noFill/>
          <a:ln>
            <a:noFill/>
          </a:ln>
        </p:spPr>
        <p:txBody>
          <a:bodyPr anchorCtr="0" anchor="t" bIns="91425" lIns="91425" spcFirstLastPara="1" rIns="91425" wrap="square" tIns="91425">
            <a:noAutofit/>
          </a:bodyPr>
          <a:lstStyle/>
          <a:p>
            <a:pPr indent="-419100" lvl="0" marL="457200" rtl="0" algn="just">
              <a:spcBef>
                <a:spcPts val="0"/>
              </a:spcBef>
              <a:spcAft>
                <a:spcPts val="0"/>
              </a:spcAft>
              <a:buSzPts val="3000"/>
              <a:buFont typeface="Amarante"/>
              <a:buAutoNum type="arabicPeriod"/>
            </a:pPr>
            <a:r>
              <a:rPr lang="es" sz="3000">
                <a:latin typeface="Amarante"/>
                <a:ea typeface="Amarante"/>
                <a:cs typeface="Amarante"/>
                <a:sym typeface="Amarante"/>
              </a:rPr>
              <a:t>Describe cómo podrías hacer un interruptor con un LDR.</a:t>
            </a:r>
            <a:endParaRPr sz="3000">
              <a:latin typeface="Amarante"/>
              <a:ea typeface="Amarante"/>
              <a:cs typeface="Amarante"/>
              <a:sym typeface="Amarante"/>
            </a:endParaRPr>
          </a:p>
          <a:p>
            <a:pPr indent="-419100" lvl="0" marL="457200" rtl="0" algn="just">
              <a:spcBef>
                <a:spcPts val="0"/>
              </a:spcBef>
              <a:spcAft>
                <a:spcPts val="0"/>
              </a:spcAft>
              <a:buSzPts val="3000"/>
              <a:buFont typeface="Amarante"/>
              <a:buAutoNum type="arabicPeriod"/>
            </a:pPr>
            <a:r>
              <a:rPr lang="es" sz="3000">
                <a:latin typeface="Amarante"/>
                <a:ea typeface="Amarante"/>
                <a:cs typeface="Amarante"/>
                <a:sym typeface="Amarante"/>
              </a:rPr>
              <a:t>Inventa un juego con dos LDRs. </a:t>
            </a:r>
            <a:endParaRPr sz="3000">
              <a:latin typeface="Amarante"/>
              <a:ea typeface="Amarante"/>
              <a:cs typeface="Amarante"/>
              <a:sym typeface="Amarant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ctrTitle"/>
          </p:nvPr>
        </p:nvSpPr>
        <p:spPr>
          <a:xfrm>
            <a:off x="311700" y="39215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Sensores de Temperatura</a:t>
            </a:r>
            <a:endParaRPr sz="7200"/>
          </a:p>
          <a:p>
            <a:pPr indent="0" lvl="0" marL="0" rtl="0">
              <a:spcBef>
                <a:spcPts val="0"/>
              </a:spcBef>
              <a:spcAft>
                <a:spcPts val="0"/>
              </a:spcAft>
              <a:buNone/>
            </a:pPr>
            <a:r>
              <a:rPr lang="es" sz="3600"/>
              <a:t>(NTC-PTC)</a:t>
            </a:r>
            <a:endParaRPr sz="3600"/>
          </a:p>
        </p:txBody>
      </p:sp>
      <p:pic>
        <p:nvPicPr>
          <p:cNvPr descr="29049-pt-large.jpg" id="180" name="Shape 180"/>
          <p:cNvPicPr preferRelativeResize="0"/>
          <p:nvPr/>
        </p:nvPicPr>
        <p:blipFill>
          <a:blip r:embed="rId3">
            <a:alphaModFix/>
          </a:blip>
          <a:stretch>
            <a:fillRect/>
          </a:stretch>
        </p:blipFill>
        <p:spPr>
          <a:xfrm rot="4196574">
            <a:off x="6105308" y="1167638"/>
            <a:ext cx="2381635" cy="1278120"/>
          </a:xfrm>
          <a:prstGeom prst="rect">
            <a:avLst/>
          </a:prstGeom>
          <a:noFill/>
          <a:ln>
            <a:noFill/>
          </a:ln>
        </p:spPr>
      </p:pic>
      <p:pic>
        <p:nvPicPr>
          <p:cNvPr descr="500717_BB_00_FB.EPS_1000.jpg" id="181" name="Shape 181"/>
          <p:cNvPicPr preferRelativeResize="0"/>
          <p:nvPr/>
        </p:nvPicPr>
        <p:blipFill rotWithShape="1">
          <a:blip r:embed="rId4">
            <a:alphaModFix/>
          </a:blip>
          <a:srcRect b="0" l="34530" r="33570" t="0"/>
          <a:stretch/>
        </p:blipFill>
        <p:spPr>
          <a:xfrm>
            <a:off x="5851450" y="665300"/>
            <a:ext cx="728175" cy="228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Resistencias termodependientes</a:t>
            </a:r>
            <a:endParaRPr/>
          </a:p>
        </p:txBody>
      </p:sp>
      <p:sp>
        <p:nvSpPr>
          <p:cNvPr id="187" name="Shape 187"/>
          <p:cNvSpPr txBox="1"/>
          <p:nvPr/>
        </p:nvSpPr>
        <p:spPr>
          <a:xfrm>
            <a:off x="523000" y="1080700"/>
            <a:ext cx="7986900" cy="271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Amarante"/>
                <a:ea typeface="Amarante"/>
                <a:cs typeface="Amarante"/>
                <a:sym typeface="Amarante"/>
              </a:rPr>
              <a:t>Las NTC-PTC son resistencias cuyos valores dependen de la temperatura. Las NTC descienden su resistencia al aumentar la temperatura y las PTC al contrario, aumentan su resistencia cuando aumenta la temperatura.</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lang="es" sz="1600">
                <a:latin typeface="Amarante"/>
                <a:ea typeface="Amarante"/>
                <a:cs typeface="Amarante"/>
                <a:sym typeface="Amarante"/>
              </a:rPr>
              <a:t>En todo caso, hay que estudiarlas ANTES de poder usarlas (calibración). Sin embargo, para ciertas aplicaciones basta con probarlas experimentalmente. Por ejemplo, poner una NTC en serie con una resistencia de 10KΩ y comprobar los valores a temperatura ambiente y calentándola al apretarla con los dedos. Hacer un programa que encienda un LED cuando pase de cierto valor. Comprobar cómo la temperatura es un parámetro que no cambia tan rápidamente como la cantidad de luz.</a:t>
            </a:r>
            <a:endParaRPr sz="1600">
              <a:latin typeface="Amarante"/>
              <a:ea typeface="Amarante"/>
              <a:cs typeface="Amarante"/>
              <a:sym typeface="Amarant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Resistencias termodependientes</a:t>
            </a:r>
            <a:endParaRPr/>
          </a:p>
        </p:txBody>
      </p:sp>
      <p:pic>
        <p:nvPicPr>
          <p:cNvPr id="193" name="Shape 193"/>
          <p:cNvPicPr preferRelativeResize="0"/>
          <p:nvPr/>
        </p:nvPicPr>
        <p:blipFill>
          <a:blip r:embed="rId3">
            <a:alphaModFix/>
          </a:blip>
          <a:stretch>
            <a:fillRect/>
          </a:stretch>
        </p:blipFill>
        <p:spPr>
          <a:xfrm>
            <a:off x="933450" y="1311875"/>
            <a:ext cx="7277100" cy="324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ctrTitle"/>
          </p:nvPr>
        </p:nvSpPr>
        <p:spPr>
          <a:xfrm>
            <a:off x="311700" y="39215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Sensor de ultrasonidos</a:t>
            </a:r>
            <a:endParaRPr sz="3600"/>
          </a:p>
        </p:txBody>
      </p:sp>
      <p:pic>
        <p:nvPicPr>
          <p:cNvPr descr="hcsr04-e1416573917986.png" id="199" name="Shape 199"/>
          <p:cNvPicPr preferRelativeResize="0"/>
          <p:nvPr/>
        </p:nvPicPr>
        <p:blipFill>
          <a:blip r:embed="rId3">
            <a:alphaModFix/>
          </a:blip>
          <a:stretch>
            <a:fillRect/>
          </a:stretch>
        </p:blipFill>
        <p:spPr>
          <a:xfrm>
            <a:off x="5424750" y="791725"/>
            <a:ext cx="2865525" cy="189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Sensor de ultrasonidos</a:t>
            </a:r>
            <a:endParaRPr/>
          </a:p>
        </p:txBody>
      </p:sp>
      <p:sp>
        <p:nvSpPr>
          <p:cNvPr id="205" name="Shape 205"/>
          <p:cNvSpPr txBox="1"/>
          <p:nvPr/>
        </p:nvSpPr>
        <p:spPr>
          <a:xfrm>
            <a:off x="523000" y="1080700"/>
            <a:ext cx="3895200" cy="288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Amarante"/>
                <a:ea typeface="Amarante"/>
                <a:cs typeface="Amarante"/>
                <a:sym typeface="Amarante"/>
              </a:rPr>
              <a:t>El sensor de ultrasonidos tiene cuatro conexiones. Tensión de alimentación o Vcc que hay que conectar a 5V, tierra o GND, ECHO y TRIGGER. La combinación de los dos últimos nos da una distancia a un obstáculo que se encuentre enfrente de nosotros.</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lang="es" sz="1600">
                <a:latin typeface="Amarante"/>
                <a:ea typeface="Amarante"/>
                <a:cs typeface="Amarante"/>
                <a:sym typeface="Amarante"/>
              </a:rPr>
              <a:t>Hacer un programa que “pite” cuando se acerque un obstáculo a menos de 30cm de nosotros.</a:t>
            </a:r>
            <a:endParaRPr sz="1600">
              <a:latin typeface="Amarante"/>
              <a:ea typeface="Amarante"/>
              <a:cs typeface="Amarante"/>
              <a:sym typeface="Amarante"/>
            </a:endParaRPr>
          </a:p>
        </p:txBody>
      </p:sp>
      <p:pic>
        <p:nvPicPr>
          <p:cNvPr id="206" name="Shape 206"/>
          <p:cNvPicPr preferRelativeResize="0"/>
          <p:nvPr/>
        </p:nvPicPr>
        <p:blipFill>
          <a:blip r:embed="rId3">
            <a:alphaModFix/>
          </a:blip>
          <a:stretch>
            <a:fillRect/>
          </a:stretch>
        </p:blipFill>
        <p:spPr>
          <a:xfrm>
            <a:off x="5006950" y="932025"/>
            <a:ext cx="3491975" cy="3479100"/>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392150"/>
            <a:ext cx="58224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sz="9600"/>
              <a:t>Potenciómetro</a:t>
            </a:r>
            <a:endParaRPr sz="9600"/>
          </a:p>
        </p:txBody>
      </p:sp>
      <p:pic>
        <p:nvPicPr>
          <p:cNvPr descr="potentiometer-40381_960_720.png" id="63" name="Shape 63"/>
          <p:cNvPicPr preferRelativeResize="0"/>
          <p:nvPr/>
        </p:nvPicPr>
        <p:blipFill>
          <a:blip r:embed="rId3">
            <a:alphaModFix/>
          </a:blip>
          <a:stretch>
            <a:fillRect/>
          </a:stretch>
        </p:blipFill>
        <p:spPr>
          <a:xfrm>
            <a:off x="6030076" y="826400"/>
            <a:ext cx="2093925" cy="3357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Sensor de ultrasonidos</a:t>
            </a:r>
            <a:endParaRPr/>
          </a:p>
        </p:txBody>
      </p:sp>
      <p:pic>
        <p:nvPicPr>
          <p:cNvPr id="212" name="Shape 212"/>
          <p:cNvPicPr preferRelativeResize="0"/>
          <p:nvPr/>
        </p:nvPicPr>
        <p:blipFill>
          <a:blip r:embed="rId3">
            <a:alphaModFix/>
          </a:blip>
          <a:stretch>
            <a:fillRect/>
          </a:stretch>
        </p:blipFill>
        <p:spPr>
          <a:xfrm>
            <a:off x="7698350" y="332063"/>
            <a:ext cx="890599" cy="887325"/>
          </a:xfrm>
          <a:prstGeom prst="rect">
            <a:avLst/>
          </a:prstGeom>
          <a:noFill/>
          <a:ln cap="flat" cmpd="sng" w="38100">
            <a:solidFill>
              <a:srgbClr val="000000"/>
            </a:solidFill>
            <a:prstDash val="solid"/>
            <a:round/>
            <a:headEnd len="sm" w="sm" type="none"/>
            <a:tailEnd len="sm" w="sm" type="none"/>
          </a:ln>
        </p:spPr>
      </p:pic>
      <p:pic>
        <p:nvPicPr>
          <p:cNvPr id="213" name="Shape 213"/>
          <p:cNvPicPr preferRelativeResize="0"/>
          <p:nvPr/>
        </p:nvPicPr>
        <p:blipFill>
          <a:blip r:embed="rId4">
            <a:alphaModFix/>
          </a:blip>
          <a:stretch>
            <a:fillRect/>
          </a:stretch>
        </p:blipFill>
        <p:spPr>
          <a:xfrm>
            <a:off x="311700" y="932025"/>
            <a:ext cx="5146774" cy="3812425"/>
          </a:xfrm>
          <a:prstGeom prst="rect">
            <a:avLst/>
          </a:prstGeom>
          <a:noFill/>
          <a:ln>
            <a:noFill/>
          </a:ln>
        </p:spPr>
      </p:pic>
      <p:sp>
        <p:nvSpPr>
          <p:cNvPr id="214" name="Shape 214"/>
          <p:cNvSpPr/>
          <p:nvPr/>
        </p:nvSpPr>
        <p:spPr>
          <a:xfrm>
            <a:off x="4940350" y="1727975"/>
            <a:ext cx="3648600" cy="58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r">
              <a:spcBef>
                <a:spcPts val="0"/>
              </a:spcBef>
              <a:spcAft>
                <a:spcPts val="0"/>
              </a:spcAft>
              <a:buNone/>
            </a:pPr>
            <a:r>
              <a:rPr lang="es">
                <a:latin typeface="Amarante"/>
                <a:ea typeface="Amarante"/>
                <a:cs typeface="Amarante"/>
                <a:sym typeface="Amarante"/>
              </a:rPr>
              <a:t>Activa el sensor de distancias</a:t>
            </a:r>
            <a:endParaRPr>
              <a:latin typeface="Amarante"/>
              <a:ea typeface="Amarante"/>
              <a:cs typeface="Amarante"/>
              <a:sym typeface="Amarante"/>
            </a:endParaRPr>
          </a:p>
        </p:txBody>
      </p:sp>
      <p:sp>
        <p:nvSpPr>
          <p:cNvPr id="215" name="Shape 215"/>
          <p:cNvSpPr/>
          <p:nvPr/>
        </p:nvSpPr>
        <p:spPr>
          <a:xfrm>
            <a:off x="4940475" y="2543500"/>
            <a:ext cx="3648600" cy="58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Reconoce la distancia de corte</a:t>
            </a:r>
            <a:endParaRPr>
              <a:latin typeface="Amarante"/>
              <a:ea typeface="Amarante"/>
              <a:cs typeface="Amarante"/>
              <a:sym typeface="Amarante"/>
            </a:endParaRPr>
          </a:p>
        </p:txBody>
      </p:sp>
      <p:sp>
        <p:nvSpPr>
          <p:cNvPr id="216" name="Shape 216"/>
          <p:cNvSpPr/>
          <p:nvPr/>
        </p:nvSpPr>
        <p:spPr>
          <a:xfrm>
            <a:off x="5758975" y="3216025"/>
            <a:ext cx="2830200" cy="58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Toca un tono y enciende el LED</a:t>
            </a:r>
            <a:endParaRPr>
              <a:latin typeface="Amarante"/>
              <a:ea typeface="Amarante"/>
              <a:cs typeface="Amarante"/>
              <a:sym typeface="Amarante"/>
            </a:endParaRPr>
          </a:p>
        </p:txBody>
      </p:sp>
      <p:sp>
        <p:nvSpPr>
          <p:cNvPr id="217" name="Shape 217"/>
          <p:cNvSpPr/>
          <p:nvPr/>
        </p:nvSpPr>
        <p:spPr>
          <a:xfrm>
            <a:off x="5458475" y="4048250"/>
            <a:ext cx="3130800" cy="58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Apaga el LED si está fuera del rango</a:t>
            </a:r>
            <a:endParaRPr>
              <a:latin typeface="Amarante"/>
              <a:ea typeface="Amarante"/>
              <a:cs typeface="Amarante"/>
              <a:sym typeface="Amarant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Péndulo con ARDUINO</a:t>
            </a:r>
            <a:endParaRPr/>
          </a:p>
        </p:txBody>
      </p:sp>
      <p:pic>
        <p:nvPicPr>
          <p:cNvPr id="223" name="Shape 223"/>
          <p:cNvPicPr preferRelativeResize="0"/>
          <p:nvPr/>
        </p:nvPicPr>
        <p:blipFill>
          <a:blip r:embed="rId3">
            <a:alphaModFix/>
          </a:blip>
          <a:stretch>
            <a:fillRect/>
          </a:stretch>
        </p:blipFill>
        <p:spPr>
          <a:xfrm>
            <a:off x="7986770" y="332075"/>
            <a:ext cx="602180" cy="599949"/>
          </a:xfrm>
          <a:prstGeom prst="rect">
            <a:avLst/>
          </a:prstGeom>
          <a:noFill/>
          <a:ln cap="flat" cmpd="sng" w="38100">
            <a:solidFill>
              <a:srgbClr val="000000"/>
            </a:solidFill>
            <a:prstDash val="solid"/>
            <a:round/>
            <a:headEnd len="sm" w="sm" type="none"/>
            <a:tailEnd len="sm" w="sm" type="none"/>
          </a:ln>
        </p:spPr>
      </p:pic>
      <p:sp>
        <p:nvSpPr>
          <p:cNvPr id="224" name="Shape 224"/>
          <p:cNvSpPr txBox="1"/>
          <p:nvPr/>
        </p:nvSpPr>
        <p:spPr>
          <a:xfrm>
            <a:off x="442075" y="1069150"/>
            <a:ext cx="8146800" cy="313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Amarante"/>
                <a:ea typeface="Amarante"/>
                <a:cs typeface="Amarante"/>
                <a:sym typeface="Amarante"/>
              </a:rPr>
              <a:t>El estudio del péndulo, en Físicas, ha tenido siempre mucha trascendencia. A Galileo se le atribuye originariamente las primeras fórmulas del mismo.</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lang="es" sz="1600">
                <a:latin typeface="Amarante"/>
                <a:ea typeface="Amarante"/>
                <a:cs typeface="Amarante"/>
                <a:sym typeface="Amarante"/>
              </a:rPr>
              <a:t>Cuando hacemos oscilar un péndulo levemente, podemos observar que el tiempo que tarda en oscilar no depende de la masa del péndulo, sino de su longitud y del valor de la gravedad. Se demuestra que para oscilaciones pequeñas, se cumple:</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lang="es" sz="1600">
                <a:latin typeface="Amarante"/>
                <a:ea typeface="Amarante"/>
                <a:cs typeface="Amarante"/>
                <a:sym typeface="Amarante"/>
              </a:rPr>
              <a:t>Siendo </a:t>
            </a:r>
            <a:r>
              <a:rPr b="1" lang="es" sz="1600">
                <a:solidFill>
                  <a:srgbClr val="0000FF"/>
                </a:solidFill>
                <a:latin typeface="Amarante"/>
                <a:ea typeface="Amarante"/>
                <a:cs typeface="Amarante"/>
                <a:sym typeface="Amarante"/>
              </a:rPr>
              <a:t>l</a:t>
            </a:r>
            <a:r>
              <a:rPr lang="es" sz="1600">
                <a:latin typeface="Amarante"/>
                <a:ea typeface="Amarante"/>
                <a:cs typeface="Amarante"/>
                <a:sym typeface="Amarante"/>
              </a:rPr>
              <a:t> la longitud de la cuerda (en metros), </a:t>
            </a:r>
            <a:r>
              <a:rPr b="1" lang="es" sz="1600">
                <a:solidFill>
                  <a:srgbClr val="0000FF"/>
                </a:solidFill>
                <a:latin typeface="Amarante"/>
                <a:ea typeface="Amarante"/>
                <a:cs typeface="Amarante"/>
                <a:sym typeface="Amarante"/>
              </a:rPr>
              <a:t>g</a:t>
            </a:r>
            <a:r>
              <a:rPr lang="es" sz="1600">
                <a:latin typeface="Amarante"/>
                <a:ea typeface="Amarante"/>
                <a:cs typeface="Amarante"/>
                <a:sym typeface="Amarante"/>
              </a:rPr>
              <a:t>=9.8 m/s2 y </a:t>
            </a:r>
            <a:r>
              <a:rPr b="1" lang="es" sz="1600">
                <a:solidFill>
                  <a:srgbClr val="0000FF"/>
                </a:solidFill>
                <a:latin typeface="Amarante"/>
                <a:ea typeface="Amarante"/>
                <a:cs typeface="Amarante"/>
                <a:sym typeface="Amarante"/>
              </a:rPr>
              <a:t>π</a:t>
            </a:r>
            <a:r>
              <a:rPr lang="es" sz="1600">
                <a:latin typeface="Amarante"/>
                <a:ea typeface="Amarante"/>
                <a:cs typeface="Amarante"/>
                <a:sym typeface="Amarante"/>
              </a:rPr>
              <a:t>=3.1416</a:t>
            </a:r>
            <a:endParaRPr sz="1600">
              <a:latin typeface="Amarante"/>
              <a:ea typeface="Amarante"/>
              <a:cs typeface="Amarante"/>
              <a:sym typeface="Amarante"/>
            </a:endParaRPr>
          </a:p>
          <a:p>
            <a:pPr indent="0" lvl="0" marL="0" rtl="0" algn="just">
              <a:spcBef>
                <a:spcPts val="0"/>
              </a:spcBef>
              <a:spcAft>
                <a:spcPts val="0"/>
              </a:spcAft>
              <a:buNone/>
            </a:pPr>
            <a:r>
              <a:t/>
            </a:r>
            <a:endParaRPr sz="1600">
              <a:latin typeface="Amarante"/>
              <a:ea typeface="Amarante"/>
              <a:cs typeface="Amarante"/>
              <a:sym typeface="Amarante"/>
            </a:endParaRPr>
          </a:p>
          <a:p>
            <a:pPr indent="0" lvl="0" marL="0" rtl="0" algn="just">
              <a:spcBef>
                <a:spcPts val="0"/>
              </a:spcBef>
              <a:spcAft>
                <a:spcPts val="0"/>
              </a:spcAft>
              <a:buNone/>
            </a:pPr>
            <a:r>
              <a:rPr b="1" lang="es" sz="1600">
                <a:latin typeface="Amarante"/>
                <a:ea typeface="Amarante"/>
                <a:cs typeface="Amarante"/>
                <a:sym typeface="Amarante"/>
              </a:rPr>
              <a:t>Experimento</a:t>
            </a:r>
            <a:r>
              <a:rPr lang="es" sz="1600">
                <a:latin typeface="Amarante"/>
                <a:ea typeface="Amarante"/>
                <a:cs typeface="Amarante"/>
                <a:sym typeface="Amarante"/>
              </a:rPr>
              <a:t>: monta un péndulo de longitud conocida y calcula su período. Hazlo oscilar delante de un sensor de ultrasonidos e inventa un programa que calcule dicho período. Comprueba la exactitud de ambos valores.</a:t>
            </a:r>
            <a:endParaRPr sz="1600">
              <a:latin typeface="Amarante"/>
              <a:ea typeface="Amarante"/>
              <a:cs typeface="Amarante"/>
              <a:sym typeface="Amarante"/>
            </a:endParaRPr>
          </a:p>
        </p:txBody>
      </p:sp>
      <p:pic>
        <p:nvPicPr>
          <p:cNvPr descr="T \approx 2 \pi \sqrt{\ell\over g}" id="225" name="Shape 225"/>
          <p:cNvPicPr preferRelativeResize="0"/>
          <p:nvPr/>
        </p:nvPicPr>
        <p:blipFill>
          <a:blip r:embed="rId4">
            <a:alphaModFix/>
          </a:blip>
          <a:stretch>
            <a:fillRect/>
          </a:stretch>
        </p:blipFill>
        <p:spPr>
          <a:xfrm>
            <a:off x="7010849" y="2734475"/>
            <a:ext cx="1105788" cy="599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 problema del sensor SR04</a:t>
            </a:r>
            <a:endParaRPr/>
          </a:p>
        </p:txBody>
      </p:sp>
      <p:pic>
        <p:nvPicPr>
          <p:cNvPr descr="hcsr04-e1416573917986.png" id="231" name="Shape 231"/>
          <p:cNvPicPr preferRelativeResize="0"/>
          <p:nvPr/>
        </p:nvPicPr>
        <p:blipFill>
          <a:blip r:embed="rId3">
            <a:alphaModFix/>
          </a:blip>
          <a:stretch>
            <a:fillRect/>
          </a:stretch>
        </p:blipFill>
        <p:spPr>
          <a:xfrm>
            <a:off x="311700" y="1196275"/>
            <a:ext cx="2314950" cy="1527875"/>
          </a:xfrm>
          <a:prstGeom prst="rect">
            <a:avLst/>
          </a:prstGeom>
          <a:noFill/>
          <a:ln>
            <a:noFill/>
          </a:ln>
        </p:spPr>
      </p:pic>
      <p:sp>
        <p:nvSpPr>
          <p:cNvPr id="232" name="Shape 232"/>
          <p:cNvSpPr txBox="1"/>
          <p:nvPr/>
        </p:nvSpPr>
        <p:spPr>
          <a:xfrm>
            <a:off x="2892600" y="1317613"/>
            <a:ext cx="5939700" cy="1285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
                <a:latin typeface="Amarante"/>
                <a:ea typeface="Amarante"/>
                <a:cs typeface="Amarante"/>
                <a:sym typeface="Amarante"/>
              </a:rPr>
              <a:t>El sensor de ultrasonidos SR04 tiene un problema (que al parecer no tiene su hermano el SR05) y es que cuando mide una “distancia infinita” (fuera </a:t>
            </a:r>
            <a:r>
              <a:rPr lang="es" sz="1600">
                <a:latin typeface="Amarante"/>
                <a:ea typeface="Amarante"/>
                <a:cs typeface="Amarante"/>
                <a:sym typeface="Amarante"/>
              </a:rPr>
              <a:t>de </a:t>
            </a:r>
            <a:r>
              <a:rPr lang="es">
                <a:latin typeface="Amarante"/>
                <a:ea typeface="Amarante"/>
                <a:cs typeface="Amarante"/>
                <a:sym typeface="Amarante"/>
              </a:rPr>
              <a:t>rango) se queda “colgado”. El dispositivo, una vez disparado (TRIGGER), espera un pulso por el pin ECHO. Si no tiene o no funciona un timeout que lo saque de la espera, se quedará bloqueado al no recibir el eco.</a:t>
            </a:r>
            <a:endParaRPr>
              <a:latin typeface="Amarante"/>
              <a:ea typeface="Amarante"/>
              <a:cs typeface="Amarante"/>
              <a:sym typeface="Amarante"/>
            </a:endParaRPr>
          </a:p>
        </p:txBody>
      </p:sp>
      <p:sp>
        <p:nvSpPr>
          <p:cNvPr id="233" name="Shape 233"/>
          <p:cNvSpPr txBox="1"/>
          <p:nvPr/>
        </p:nvSpPr>
        <p:spPr>
          <a:xfrm>
            <a:off x="311700" y="2724150"/>
            <a:ext cx="8520600" cy="184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En foros de internet se encuentran dos soluciones (por ahora). La primera es asequible con VISUALINO; la segunda sólo con el IDE de ARDUINO. </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Apagar/encender el sensor. Vamos, reinicializarlo (no el programa, el sensor). Se puede conseguir alimentando el sensor (Vcc) a través de un transistor que se active por otro pin de ARDUINO que cuando detecte un bloqueo lo apague momentáneamente.</a:t>
            </a:r>
            <a:endParaRPr>
              <a:latin typeface="Amarante"/>
              <a:ea typeface="Amarante"/>
              <a:cs typeface="Amarante"/>
              <a:sym typeface="Amarante"/>
            </a:endParaRPr>
          </a:p>
          <a:p>
            <a:pPr indent="-317500" lvl="0" marL="457200" rtl="0" algn="just">
              <a:spcBef>
                <a:spcPts val="0"/>
              </a:spcBef>
              <a:spcAft>
                <a:spcPts val="0"/>
              </a:spcAft>
              <a:buSzPts val="1400"/>
              <a:buFont typeface="Amarante"/>
              <a:buChar char="●"/>
            </a:pPr>
            <a:r>
              <a:rPr lang="es">
                <a:latin typeface="Amarante"/>
                <a:ea typeface="Amarante"/>
                <a:cs typeface="Amarante"/>
                <a:sym typeface="Amarante"/>
              </a:rPr>
              <a:t>Al detectar un bloqueo, realizar la siguiente secuencia en ARDUINO: definir el pin ECHO como salida, ponerlo en estado bajo, hacer un pequeño delay (empezar con 100ms) y volverlo a definir como entrada. Eso debe sacarlo de su bloqueo.</a:t>
            </a:r>
            <a:endParaRPr>
              <a:latin typeface="Amarante"/>
              <a:ea typeface="Amarante"/>
              <a:cs typeface="Amarante"/>
              <a:sym typeface="Amarant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Problema ejemplo con SR04</a:t>
            </a:r>
            <a:endParaRPr/>
          </a:p>
        </p:txBody>
      </p:sp>
      <p:pic>
        <p:nvPicPr>
          <p:cNvPr id="239" name="Shape 239"/>
          <p:cNvPicPr preferRelativeResize="0"/>
          <p:nvPr/>
        </p:nvPicPr>
        <p:blipFill>
          <a:blip r:embed="rId3">
            <a:alphaModFix/>
          </a:blip>
          <a:stretch>
            <a:fillRect/>
          </a:stretch>
        </p:blipFill>
        <p:spPr>
          <a:xfrm>
            <a:off x="372000" y="1093850"/>
            <a:ext cx="4358275" cy="3935575"/>
          </a:xfrm>
          <a:prstGeom prst="rect">
            <a:avLst/>
          </a:prstGeom>
          <a:noFill/>
          <a:ln>
            <a:noFill/>
          </a:ln>
        </p:spPr>
      </p:pic>
      <p:sp>
        <p:nvSpPr>
          <p:cNvPr id="240" name="Shape 240"/>
          <p:cNvSpPr/>
          <p:nvPr/>
        </p:nvSpPr>
        <p:spPr>
          <a:xfrm>
            <a:off x="4567200" y="1288775"/>
            <a:ext cx="4265100" cy="58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Activa el 4: Encender SR04 // Apaga LED 13</a:t>
            </a:r>
            <a:endParaRPr>
              <a:latin typeface="Amarante"/>
              <a:ea typeface="Amarante"/>
              <a:cs typeface="Amarante"/>
              <a:sym typeface="Amarante"/>
            </a:endParaRPr>
          </a:p>
        </p:txBody>
      </p:sp>
      <p:sp>
        <p:nvSpPr>
          <p:cNvPr id="241" name="Shape 241"/>
          <p:cNvSpPr/>
          <p:nvPr/>
        </p:nvSpPr>
        <p:spPr>
          <a:xfrm>
            <a:off x="4567200" y="2030675"/>
            <a:ext cx="4265100" cy="58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Almacena distancia detectada por el sensor</a:t>
            </a:r>
            <a:endParaRPr>
              <a:latin typeface="Amarante"/>
              <a:ea typeface="Amarante"/>
              <a:cs typeface="Amarante"/>
              <a:sym typeface="Amarante"/>
            </a:endParaRPr>
          </a:p>
        </p:txBody>
      </p:sp>
      <p:sp>
        <p:nvSpPr>
          <p:cNvPr id="242" name="Shape 242"/>
          <p:cNvSpPr/>
          <p:nvPr/>
        </p:nvSpPr>
        <p:spPr>
          <a:xfrm>
            <a:off x="3852600" y="2547350"/>
            <a:ext cx="4979700" cy="903000"/>
          </a:xfrm>
          <a:prstGeom prst="leftArrow">
            <a:avLst>
              <a:gd fmla="val 50000" name="adj1"/>
              <a:gd fmla="val 3446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Si es “infinita”, mayor de 990, pin 4 bajo (apagar sensor). Enciende LED y espera un poco (50ms)</a:t>
            </a:r>
            <a:endParaRPr>
              <a:latin typeface="Amarante"/>
              <a:ea typeface="Amarante"/>
              <a:cs typeface="Amarante"/>
              <a:sym typeface="Amarante"/>
            </a:endParaRPr>
          </a:p>
        </p:txBody>
      </p:sp>
      <p:sp>
        <p:nvSpPr>
          <p:cNvPr id="243" name="Shape 243"/>
          <p:cNvSpPr/>
          <p:nvPr/>
        </p:nvSpPr>
        <p:spPr>
          <a:xfrm>
            <a:off x="4302625" y="3557000"/>
            <a:ext cx="4529700" cy="1280100"/>
          </a:xfrm>
          <a:prstGeom prst="leftArrow">
            <a:avLst>
              <a:gd fmla="val 50000" name="adj1"/>
              <a:gd fmla="val 7042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Amarante"/>
                <a:ea typeface="Amarante"/>
                <a:cs typeface="Amarante"/>
                <a:sym typeface="Amarante"/>
              </a:rPr>
              <a:t>En un rango definido (5,100), imprime distancia por puerto serie y toca un tono variable según la distancia.</a:t>
            </a:r>
            <a:endParaRPr>
              <a:latin typeface="Amarante"/>
              <a:ea typeface="Amarante"/>
              <a:cs typeface="Amarante"/>
              <a:sym typeface="Amarant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Problema ejemplo con SR04</a:t>
            </a:r>
            <a:endParaRPr/>
          </a:p>
        </p:txBody>
      </p:sp>
      <p:pic>
        <p:nvPicPr>
          <p:cNvPr descr="ultrasonic_bb.png" id="249" name="Shape 249"/>
          <p:cNvPicPr preferRelativeResize="0"/>
          <p:nvPr/>
        </p:nvPicPr>
        <p:blipFill>
          <a:blip r:embed="rId3">
            <a:alphaModFix/>
          </a:blip>
          <a:stretch>
            <a:fillRect/>
          </a:stretch>
        </p:blipFill>
        <p:spPr>
          <a:xfrm>
            <a:off x="311700" y="1288750"/>
            <a:ext cx="5397277" cy="3207475"/>
          </a:xfrm>
          <a:prstGeom prst="rect">
            <a:avLst/>
          </a:prstGeom>
          <a:noFill/>
          <a:ln>
            <a:noFill/>
          </a:ln>
        </p:spPr>
      </p:pic>
      <p:sp>
        <p:nvSpPr>
          <p:cNvPr id="250" name="Shape 250"/>
          <p:cNvSpPr/>
          <p:nvPr/>
        </p:nvSpPr>
        <p:spPr>
          <a:xfrm>
            <a:off x="3285500" y="1521500"/>
            <a:ext cx="2277000" cy="5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marante"/>
                <a:ea typeface="Amarante"/>
                <a:cs typeface="Amarante"/>
                <a:sym typeface="Amarante"/>
              </a:rPr>
              <a:t>Transistor NPN BC109 o equivalente. R = 470Ω</a:t>
            </a:r>
            <a:endParaRPr>
              <a:latin typeface="Amarante"/>
              <a:ea typeface="Amarante"/>
              <a:cs typeface="Amarante"/>
              <a:sym typeface="Amarante"/>
            </a:endParaRPr>
          </a:p>
        </p:txBody>
      </p:sp>
      <p:pic>
        <p:nvPicPr>
          <p:cNvPr descr="IMG_20160120_231742.jpg" id="251" name="Shape 251"/>
          <p:cNvPicPr preferRelativeResize="0"/>
          <p:nvPr/>
        </p:nvPicPr>
        <p:blipFill>
          <a:blip r:embed="rId4">
            <a:alphaModFix/>
          </a:blip>
          <a:stretch>
            <a:fillRect/>
          </a:stretch>
        </p:blipFill>
        <p:spPr>
          <a:xfrm>
            <a:off x="6426720" y="968024"/>
            <a:ext cx="2405590" cy="3207474"/>
          </a:xfrm>
          <a:prstGeom prst="rect">
            <a:avLst/>
          </a:prstGeom>
          <a:noFill/>
          <a:ln cap="flat" cmpd="sng" w="38100">
            <a:solidFill>
              <a:srgbClr val="434343"/>
            </a:solidFill>
            <a:prstDash val="solid"/>
            <a:round/>
            <a:headEnd len="sm" w="sm" type="none"/>
            <a:tailEnd len="sm" w="sm" type="none"/>
          </a:ln>
        </p:spPr>
      </p:pic>
      <p:cxnSp>
        <p:nvCxnSpPr>
          <p:cNvPr id="252" name="Shape 252"/>
          <p:cNvCxnSpPr/>
          <p:nvPr/>
        </p:nvCxnSpPr>
        <p:spPr>
          <a:xfrm rot="10800000">
            <a:off x="7180675" y="2040025"/>
            <a:ext cx="219600" cy="150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Y así se hace el péndulo</a:t>
            </a:r>
            <a:endParaRPr/>
          </a:p>
        </p:txBody>
      </p:sp>
      <p:sp>
        <p:nvSpPr>
          <p:cNvPr id="258" name="Shape 258"/>
          <p:cNvSpPr txBox="1"/>
          <p:nvPr/>
        </p:nvSpPr>
        <p:spPr>
          <a:xfrm>
            <a:off x="419000" y="1093850"/>
            <a:ext cx="4808400" cy="32709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Amarante"/>
              <a:buChar char="●"/>
            </a:pPr>
            <a:r>
              <a:rPr lang="es" sz="1200">
                <a:latin typeface="Amarante"/>
                <a:ea typeface="Amarante"/>
                <a:cs typeface="Amarante"/>
                <a:sym typeface="Amarante"/>
              </a:rPr>
              <a:t>Montar un péndulo. Simplemente algo que pese colgado de una cuerda. Cuanto más largo podamos montarlo, mejor deben salir los resultados.</a:t>
            </a:r>
            <a:endParaRPr sz="1200">
              <a:latin typeface="Amarante"/>
              <a:ea typeface="Amarante"/>
              <a:cs typeface="Amarante"/>
              <a:sym typeface="Amarante"/>
            </a:endParaRPr>
          </a:p>
          <a:p>
            <a:pPr indent="-304800" lvl="0" marL="457200" rtl="0" algn="just">
              <a:spcBef>
                <a:spcPts val="0"/>
              </a:spcBef>
              <a:spcAft>
                <a:spcPts val="0"/>
              </a:spcAft>
              <a:buSzPts val="1200"/>
              <a:buFont typeface="Amarante"/>
              <a:buChar char="●"/>
            </a:pPr>
            <a:r>
              <a:rPr lang="es" sz="1200">
                <a:latin typeface="Amarante"/>
                <a:ea typeface="Amarante"/>
                <a:cs typeface="Amarante"/>
                <a:sym typeface="Amarante"/>
              </a:rPr>
              <a:t>Dirigir el sensor hacia una superficie de manera que siempre mantenga una lectura constante de distancia. El péndulo debe estar montado de forma que su oscilación corte el haz del sensor.</a:t>
            </a:r>
            <a:endParaRPr sz="1200">
              <a:latin typeface="Amarante"/>
              <a:ea typeface="Amarante"/>
              <a:cs typeface="Amarante"/>
              <a:sym typeface="Amarante"/>
            </a:endParaRPr>
          </a:p>
          <a:p>
            <a:pPr indent="-304800" lvl="0" marL="457200" rtl="0" algn="just">
              <a:spcBef>
                <a:spcPts val="0"/>
              </a:spcBef>
              <a:spcAft>
                <a:spcPts val="0"/>
              </a:spcAft>
              <a:buSzPts val="1200"/>
              <a:buFont typeface="Amarante"/>
              <a:buChar char="●"/>
            </a:pPr>
            <a:r>
              <a:rPr lang="es" sz="1200">
                <a:latin typeface="Amarante"/>
                <a:ea typeface="Amarante"/>
                <a:cs typeface="Amarante"/>
                <a:sym typeface="Amarante"/>
              </a:rPr>
              <a:t>El programa debe registrar datos en serie. Esos datos, recogidos en el monitor, deben pasarse a una hoja de cálculo, en una columna. En la hoja de cálculo, añadir una columna temporal que empiece en 0 y de paso sea el tiempo (delay) espera que pusimos en el programa (en mi caso 20ms). Representar gráficamente los resultados. Deducir el período en función de los valles o picos de la gráfica y compararlos con los de la fórmula.</a:t>
            </a:r>
            <a:endParaRPr sz="1200">
              <a:latin typeface="Amarante"/>
              <a:ea typeface="Amarante"/>
              <a:cs typeface="Amarante"/>
              <a:sym typeface="Amarante"/>
            </a:endParaRPr>
          </a:p>
          <a:p>
            <a:pPr indent="-304800" lvl="0" marL="457200" algn="just">
              <a:spcBef>
                <a:spcPts val="0"/>
              </a:spcBef>
              <a:spcAft>
                <a:spcPts val="0"/>
              </a:spcAft>
              <a:buSzPts val="1200"/>
              <a:buFont typeface="Amarante"/>
              <a:buChar char="●"/>
            </a:pPr>
            <a:r>
              <a:rPr lang="es" sz="1200">
                <a:latin typeface="Amarante"/>
                <a:ea typeface="Amarante"/>
                <a:cs typeface="Amarante"/>
                <a:sym typeface="Amarante"/>
              </a:rPr>
              <a:t>CONSEJOS: péndulos largos, oscilaciones pequeñas. Intentar que el péndulo no gire sobre sí mismo (péndulo cónico). </a:t>
            </a:r>
            <a:endParaRPr sz="1200">
              <a:latin typeface="Amarante"/>
              <a:ea typeface="Amarante"/>
              <a:cs typeface="Amarante"/>
              <a:sym typeface="Amarante"/>
            </a:endParaRPr>
          </a:p>
        </p:txBody>
      </p:sp>
      <p:pic>
        <p:nvPicPr>
          <p:cNvPr id="259" name="Shape 259"/>
          <p:cNvPicPr preferRelativeResize="0"/>
          <p:nvPr/>
        </p:nvPicPr>
        <p:blipFill>
          <a:blip r:embed="rId3">
            <a:alphaModFix/>
          </a:blip>
          <a:stretch>
            <a:fillRect/>
          </a:stretch>
        </p:blipFill>
        <p:spPr>
          <a:xfrm>
            <a:off x="5550925" y="690475"/>
            <a:ext cx="3443224" cy="2308625"/>
          </a:xfrm>
          <a:prstGeom prst="rect">
            <a:avLst/>
          </a:prstGeom>
          <a:noFill/>
          <a:ln>
            <a:noFill/>
          </a:ln>
        </p:spPr>
      </p:pic>
      <p:pic>
        <p:nvPicPr>
          <p:cNvPr id="260" name="Shape 260"/>
          <p:cNvPicPr preferRelativeResize="0"/>
          <p:nvPr/>
        </p:nvPicPr>
        <p:blipFill>
          <a:blip r:embed="rId4">
            <a:alphaModFix/>
          </a:blip>
          <a:stretch>
            <a:fillRect/>
          </a:stretch>
        </p:blipFill>
        <p:spPr>
          <a:xfrm>
            <a:off x="5550925" y="3315825"/>
            <a:ext cx="3281375" cy="1048925"/>
          </a:xfrm>
          <a:prstGeom prst="rect">
            <a:avLst/>
          </a:prstGeom>
          <a:noFill/>
          <a:ln>
            <a:noFill/>
          </a:ln>
        </p:spPr>
      </p:pic>
      <p:sp>
        <p:nvSpPr>
          <p:cNvPr id="261" name="Shape 261"/>
          <p:cNvSpPr/>
          <p:nvPr/>
        </p:nvSpPr>
        <p:spPr>
          <a:xfrm>
            <a:off x="6575641" y="3115002"/>
            <a:ext cx="138600" cy="346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a:off x="7964791" y="3115002"/>
            <a:ext cx="138600" cy="346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¿Qué es un potenciómetro? Conexión a arduino</a:t>
            </a:r>
            <a:endParaRPr/>
          </a:p>
        </p:txBody>
      </p:sp>
      <p:sp>
        <p:nvSpPr>
          <p:cNvPr id="69" name="Shape 69"/>
          <p:cNvSpPr txBox="1"/>
          <p:nvPr/>
        </p:nvSpPr>
        <p:spPr>
          <a:xfrm>
            <a:off x="488350" y="1335000"/>
            <a:ext cx="8171700" cy="11097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Un potenciómetro es una </a:t>
            </a:r>
            <a:r>
              <a:rPr b="1" i="1" lang="es">
                <a:latin typeface="Amarante"/>
                <a:ea typeface="Amarante"/>
                <a:cs typeface="Amarante"/>
                <a:sym typeface="Amarante"/>
              </a:rPr>
              <a:t>resistencia variable</a:t>
            </a:r>
            <a:r>
              <a:rPr lang="es">
                <a:latin typeface="Amarante"/>
                <a:ea typeface="Amarante"/>
                <a:cs typeface="Amarante"/>
                <a:sym typeface="Amarante"/>
              </a:rPr>
              <a:t>. Si por ejemplo, su valor es de 100KΩ, quiere decir que mediante un elemento móvil (como un deslizador o vástago rotatorio), puedo poner entre uno de sus extremos y el pin central un valor menor que 100KΩ. Por ejemplo, supongamos que entre las patas A y B tengo 10KΩ. Entre las patas B y C tendré 90KΩ.</a:t>
            </a:r>
            <a:endParaRPr>
              <a:latin typeface="Amarante"/>
              <a:ea typeface="Amarante"/>
              <a:cs typeface="Amarante"/>
              <a:sym typeface="Amarante"/>
            </a:endParaRPr>
          </a:p>
        </p:txBody>
      </p:sp>
      <p:grpSp>
        <p:nvGrpSpPr>
          <p:cNvPr id="70" name="Shape 70"/>
          <p:cNvGrpSpPr/>
          <p:nvPr/>
        </p:nvGrpSpPr>
        <p:grpSpPr>
          <a:xfrm>
            <a:off x="609175" y="2502400"/>
            <a:ext cx="1626700" cy="2051600"/>
            <a:chOff x="609175" y="2502400"/>
            <a:chExt cx="1626700" cy="2051600"/>
          </a:xfrm>
        </p:grpSpPr>
        <p:pic>
          <p:nvPicPr>
            <p:cNvPr descr="potentiometer-40381_960_720.png" id="71" name="Shape 71"/>
            <p:cNvPicPr preferRelativeResize="0"/>
            <p:nvPr/>
          </p:nvPicPr>
          <p:blipFill>
            <a:blip r:embed="rId3">
              <a:alphaModFix/>
            </a:blip>
            <a:stretch>
              <a:fillRect/>
            </a:stretch>
          </p:blipFill>
          <p:spPr>
            <a:xfrm>
              <a:off x="609175" y="2502400"/>
              <a:ext cx="1279400" cy="2051600"/>
            </a:xfrm>
            <a:prstGeom prst="rect">
              <a:avLst/>
            </a:prstGeom>
            <a:noFill/>
            <a:ln>
              <a:noFill/>
            </a:ln>
          </p:spPr>
        </p:pic>
        <p:sp>
          <p:nvSpPr>
            <p:cNvPr id="72" name="Shape 72"/>
            <p:cNvSpPr txBox="1"/>
            <p:nvPr/>
          </p:nvSpPr>
          <p:spPr>
            <a:xfrm>
              <a:off x="1958375" y="3577325"/>
              <a:ext cx="2775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latin typeface="Amarante"/>
                  <a:ea typeface="Amarante"/>
                  <a:cs typeface="Amarante"/>
                  <a:sym typeface="Amarante"/>
                </a:rPr>
                <a:t>A</a:t>
              </a:r>
              <a:endParaRPr>
                <a:latin typeface="Amarante"/>
                <a:ea typeface="Amarante"/>
                <a:cs typeface="Amarante"/>
                <a:sym typeface="Amarante"/>
              </a:endParaRPr>
            </a:p>
          </p:txBody>
        </p:sp>
        <p:sp>
          <p:nvSpPr>
            <p:cNvPr id="73" name="Shape 73"/>
            <p:cNvSpPr txBox="1"/>
            <p:nvPr/>
          </p:nvSpPr>
          <p:spPr>
            <a:xfrm>
              <a:off x="1958375" y="3845300"/>
              <a:ext cx="2775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latin typeface="Amarante"/>
                  <a:ea typeface="Amarante"/>
                  <a:cs typeface="Amarante"/>
                  <a:sym typeface="Amarante"/>
                </a:rPr>
                <a:t>B</a:t>
              </a:r>
              <a:endParaRPr>
                <a:latin typeface="Amarante"/>
                <a:ea typeface="Amarante"/>
                <a:cs typeface="Amarante"/>
                <a:sym typeface="Amarante"/>
              </a:endParaRPr>
            </a:p>
          </p:txBody>
        </p:sp>
        <p:sp>
          <p:nvSpPr>
            <p:cNvPr id="74" name="Shape 74"/>
            <p:cNvSpPr txBox="1"/>
            <p:nvPr/>
          </p:nvSpPr>
          <p:spPr>
            <a:xfrm>
              <a:off x="1958375" y="4062800"/>
              <a:ext cx="277500" cy="369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latin typeface="Amarante"/>
                  <a:ea typeface="Amarante"/>
                  <a:cs typeface="Amarante"/>
                  <a:sym typeface="Amarante"/>
                </a:rPr>
                <a:t>C</a:t>
              </a:r>
              <a:endParaRPr>
                <a:latin typeface="Amarante"/>
                <a:ea typeface="Amarante"/>
                <a:cs typeface="Amarante"/>
                <a:sym typeface="Amarante"/>
              </a:endParaRPr>
            </a:p>
          </p:txBody>
        </p:sp>
      </p:grpSp>
      <p:sp>
        <p:nvSpPr>
          <p:cNvPr id="75" name="Shape 75"/>
          <p:cNvSpPr txBox="1"/>
          <p:nvPr/>
        </p:nvSpPr>
        <p:spPr>
          <a:xfrm>
            <a:off x="2719100" y="2447450"/>
            <a:ext cx="3571500" cy="216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Con los potenciómetros se diseñan fácilmente </a:t>
            </a:r>
            <a:r>
              <a:rPr b="1" i="1" lang="es">
                <a:latin typeface="Amarante"/>
                <a:ea typeface="Amarante"/>
                <a:cs typeface="Amarante"/>
                <a:sym typeface="Amarante"/>
              </a:rPr>
              <a:t>divisores de tensiones</a:t>
            </a:r>
            <a:r>
              <a:rPr lang="es">
                <a:latin typeface="Amarante"/>
                <a:ea typeface="Amarante"/>
                <a:cs typeface="Amarante"/>
                <a:sym typeface="Amarante"/>
              </a:rPr>
              <a:t>. No entraremos en analizarlos con profundidad. Simplemente decir que si conecto en A la tensión del ARDUINO (5V) y en C el pin de tierra (GND) en la pata B central obtendré valores de tensión entre 0 y 5 Volt. simplemente accionando el elemento móvil.</a:t>
            </a:r>
            <a:endParaRPr>
              <a:latin typeface="Amarante"/>
              <a:ea typeface="Amarante"/>
              <a:cs typeface="Amarante"/>
              <a:sym typeface="Amarante"/>
            </a:endParaRPr>
          </a:p>
        </p:txBody>
      </p:sp>
      <p:grpSp>
        <p:nvGrpSpPr>
          <p:cNvPr id="76" name="Shape 76"/>
          <p:cNvGrpSpPr/>
          <p:nvPr/>
        </p:nvGrpSpPr>
        <p:grpSpPr>
          <a:xfrm>
            <a:off x="6608450" y="2265100"/>
            <a:ext cx="2200975" cy="2059050"/>
            <a:chOff x="6608450" y="2265100"/>
            <a:chExt cx="2200975" cy="2059050"/>
          </a:xfrm>
        </p:grpSpPr>
        <p:pic>
          <p:nvPicPr>
            <p:cNvPr descr="Diagrama-Divisor-Tension.png" id="77" name="Shape 77"/>
            <p:cNvPicPr preferRelativeResize="0"/>
            <p:nvPr/>
          </p:nvPicPr>
          <p:blipFill>
            <a:blip r:embed="rId4">
              <a:alphaModFix/>
            </a:blip>
            <a:stretch>
              <a:fillRect/>
            </a:stretch>
          </p:blipFill>
          <p:spPr>
            <a:xfrm>
              <a:off x="6608450" y="2272550"/>
              <a:ext cx="2051600" cy="2051600"/>
            </a:xfrm>
            <a:prstGeom prst="rect">
              <a:avLst/>
            </a:prstGeom>
            <a:noFill/>
            <a:ln>
              <a:noFill/>
            </a:ln>
          </p:spPr>
        </p:pic>
        <p:sp>
          <p:nvSpPr>
            <p:cNvPr id="78" name="Shape 78"/>
            <p:cNvSpPr txBox="1"/>
            <p:nvPr/>
          </p:nvSpPr>
          <p:spPr>
            <a:xfrm>
              <a:off x="7133000" y="2265100"/>
              <a:ext cx="417600" cy="2196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s"/>
                <a:t>5V</a:t>
              </a:r>
              <a:endParaRPr/>
            </a:p>
          </p:txBody>
        </p:sp>
        <p:sp>
          <p:nvSpPr>
            <p:cNvPr id="79" name="Shape 79"/>
            <p:cNvSpPr txBox="1"/>
            <p:nvPr/>
          </p:nvSpPr>
          <p:spPr>
            <a:xfrm>
              <a:off x="8028825" y="3241050"/>
              <a:ext cx="780600" cy="219600"/>
            </a:xfrm>
            <a:prstGeom prst="rect">
              <a:avLst/>
            </a:prstGeom>
            <a:solidFill>
              <a:srgbClr val="FFFFFF"/>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lang="es"/>
                <a:t>PIN A0</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¿Cómo lee ARDUINO las entradas variables?</a:t>
            </a:r>
            <a:endParaRPr/>
          </a:p>
        </p:txBody>
      </p:sp>
      <p:sp>
        <p:nvSpPr>
          <p:cNvPr id="85" name="Shape 85"/>
          <p:cNvSpPr txBox="1"/>
          <p:nvPr/>
        </p:nvSpPr>
        <p:spPr>
          <a:xfrm>
            <a:off x="488350" y="1335000"/>
            <a:ext cx="6380100" cy="298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Cuando por ejemplo diseñamos los botones, el pin que recibía la señal de ARDUINO podía estar en </a:t>
            </a:r>
            <a:r>
              <a:rPr b="1" lang="es">
                <a:solidFill>
                  <a:srgbClr val="0B5394"/>
                </a:solidFill>
                <a:latin typeface="Amarante"/>
                <a:ea typeface="Amarante"/>
                <a:cs typeface="Amarante"/>
                <a:sym typeface="Amarante"/>
              </a:rPr>
              <a:t>ALTO</a:t>
            </a:r>
            <a:r>
              <a:rPr lang="es">
                <a:latin typeface="Amarante"/>
                <a:ea typeface="Amarante"/>
                <a:cs typeface="Amarante"/>
                <a:sym typeface="Amarante"/>
              </a:rPr>
              <a:t> o </a:t>
            </a:r>
            <a:r>
              <a:rPr b="1" lang="es">
                <a:solidFill>
                  <a:srgbClr val="0B5394"/>
                </a:solidFill>
                <a:latin typeface="Amarante"/>
                <a:ea typeface="Amarante"/>
                <a:cs typeface="Amarante"/>
                <a:sym typeface="Amarante"/>
              </a:rPr>
              <a:t>BAJO</a:t>
            </a:r>
            <a:r>
              <a:rPr lang="es">
                <a:latin typeface="Amarante"/>
                <a:ea typeface="Amarante"/>
                <a:cs typeface="Amarante"/>
                <a:sym typeface="Amarante"/>
              </a:rPr>
              <a:t>, es decir activado (1) o desactivado (0). El botón definía uno de los pines de ARDUINO como </a:t>
            </a:r>
            <a:r>
              <a:rPr b="1" i="1" lang="es">
                <a:latin typeface="Amarante"/>
                <a:ea typeface="Amarante"/>
                <a:cs typeface="Amarante"/>
                <a:sym typeface="Amarante"/>
              </a:rPr>
              <a:t>entrada digital</a:t>
            </a:r>
            <a:r>
              <a:rPr lang="es">
                <a:latin typeface="Amarante"/>
                <a:ea typeface="Amarante"/>
                <a:cs typeface="Amarante"/>
                <a:sym typeface="Amarante"/>
              </a:rPr>
              <a:t>. Los leds también se encendían en ALTO (1) o se apagaban en BAJO (0); eran </a:t>
            </a:r>
            <a:r>
              <a:rPr b="1" i="1" lang="es">
                <a:latin typeface="Amarante"/>
                <a:ea typeface="Amarante"/>
                <a:cs typeface="Amarante"/>
                <a:sym typeface="Amarante"/>
              </a:rPr>
              <a:t>salidas digitales</a:t>
            </a:r>
            <a:r>
              <a:rPr lang="es">
                <a:latin typeface="Amarante"/>
                <a:ea typeface="Amarante"/>
                <a:cs typeface="Amarante"/>
                <a:sym typeface="Amarante"/>
              </a:rPr>
              <a:t>.</a:t>
            </a:r>
            <a:endParaRPr>
              <a:latin typeface="Amarante"/>
              <a:ea typeface="Amarante"/>
              <a:cs typeface="Amarante"/>
              <a:sym typeface="Amarante"/>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latin typeface="Amarante"/>
                <a:ea typeface="Amarante"/>
                <a:cs typeface="Amarante"/>
                <a:sym typeface="Amarante"/>
              </a:rPr>
              <a:t>Pero ¿qué ocurre ahora con el potenciómetro? En principio podremos obtener con él valores intermedios. No sólo tengo 0 y/o 5 Volts. sino todos los valores entre esos números: 1V, 2V, 3.4V, etc. Claro, ahora no puedo usar entradas digitales, porque las entradas digitales sólo se definen para dos valores y tengo muchos más. Ahora necesito otro tipo de entradas, las </a:t>
            </a:r>
            <a:r>
              <a:rPr b="1" i="1" lang="es">
                <a:solidFill>
                  <a:srgbClr val="0000FF"/>
                </a:solidFill>
                <a:latin typeface="Amarante"/>
                <a:ea typeface="Amarante"/>
                <a:cs typeface="Amarante"/>
                <a:sym typeface="Amarante"/>
              </a:rPr>
              <a:t>entradas analógicas</a:t>
            </a:r>
            <a:r>
              <a:rPr lang="es">
                <a:latin typeface="Amarante"/>
                <a:ea typeface="Amarante"/>
                <a:cs typeface="Amarante"/>
                <a:sym typeface="Amarante"/>
              </a:rPr>
              <a:t> en ARDUINO: </a:t>
            </a:r>
            <a:r>
              <a:rPr b="1" lang="es">
                <a:solidFill>
                  <a:srgbClr val="980000"/>
                </a:solidFill>
                <a:latin typeface="Amarante"/>
                <a:ea typeface="Amarante"/>
                <a:cs typeface="Amarante"/>
                <a:sym typeface="Amarante"/>
              </a:rPr>
              <a:t>A0, A1, A2, A3, A4 y A5</a:t>
            </a:r>
            <a:r>
              <a:rPr lang="es">
                <a:latin typeface="Amarante"/>
                <a:ea typeface="Amarante"/>
                <a:cs typeface="Amarante"/>
                <a:sym typeface="Amarante"/>
              </a:rPr>
              <a:t>. Estas entradas se usan, en general, para leer potenciómetros y señales de sensores (algunos).</a:t>
            </a:r>
            <a:endParaRPr>
              <a:latin typeface="Amarante"/>
              <a:ea typeface="Amarante"/>
              <a:cs typeface="Amarante"/>
              <a:sym typeface="Amarante"/>
            </a:endParaRPr>
          </a:p>
        </p:txBody>
      </p:sp>
      <p:pic>
        <p:nvPicPr>
          <p:cNvPr id="86" name="Shape 86"/>
          <p:cNvPicPr preferRelativeResize="0"/>
          <p:nvPr/>
        </p:nvPicPr>
        <p:blipFill>
          <a:blip r:embed="rId3">
            <a:alphaModFix/>
          </a:blip>
          <a:stretch>
            <a:fillRect/>
          </a:stretch>
        </p:blipFill>
        <p:spPr>
          <a:xfrm rot="5400000">
            <a:off x="6555725" y="2092475"/>
            <a:ext cx="238125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¿Cómo lee ARDUINO las entradas variables?</a:t>
            </a:r>
            <a:endParaRPr/>
          </a:p>
        </p:txBody>
      </p:sp>
      <p:pic>
        <p:nvPicPr>
          <p:cNvPr id="92" name="Shape 92"/>
          <p:cNvPicPr preferRelativeResize="0"/>
          <p:nvPr/>
        </p:nvPicPr>
        <p:blipFill>
          <a:blip r:embed="rId3">
            <a:alphaModFix/>
          </a:blip>
          <a:stretch>
            <a:fillRect/>
          </a:stretch>
        </p:blipFill>
        <p:spPr>
          <a:xfrm rot="-5400000">
            <a:off x="-345536" y="2167888"/>
            <a:ext cx="3583049" cy="1922126"/>
          </a:xfrm>
          <a:prstGeom prst="rect">
            <a:avLst/>
          </a:prstGeom>
          <a:noFill/>
          <a:ln>
            <a:noFill/>
          </a:ln>
        </p:spPr>
      </p:pic>
      <p:pic>
        <p:nvPicPr>
          <p:cNvPr id="93" name="Shape 93"/>
          <p:cNvPicPr preferRelativeResize="0"/>
          <p:nvPr/>
        </p:nvPicPr>
        <p:blipFill>
          <a:blip r:embed="rId4">
            <a:alphaModFix/>
          </a:blip>
          <a:stretch>
            <a:fillRect/>
          </a:stretch>
        </p:blipFill>
        <p:spPr>
          <a:xfrm>
            <a:off x="2494900" y="1337425"/>
            <a:ext cx="6571801" cy="1812250"/>
          </a:xfrm>
          <a:prstGeom prst="rect">
            <a:avLst/>
          </a:prstGeom>
          <a:noFill/>
          <a:ln>
            <a:noFill/>
          </a:ln>
        </p:spPr>
      </p:pic>
      <p:pic>
        <p:nvPicPr>
          <p:cNvPr id="94" name="Shape 94"/>
          <p:cNvPicPr preferRelativeResize="0"/>
          <p:nvPr/>
        </p:nvPicPr>
        <p:blipFill>
          <a:blip r:embed="rId5">
            <a:alphaModFix/>
          </a:blip>
          <a:stretch>
            <a:fillRect/>
          </a:stretch>
        </p:blipFill>
        <p:spPr>
          <a:xfrm>
            <a:off x="7971488" y="2533400"/>
            <a:ext cx="746137" cy="801000"/>
          </a:xfrm>
          <a:prstGeom prst="rect">
            <a:avLst/>
          </a:prstGeom>
          <a:noFill/>
          <a:ln cap="flat" cmpd="sng" w="38100">
            <a:solidFill>
              <a:srgbClr val="1155CC"/>
            </a:solidFill>
            <a:prstDash val="solid"/>
            <a:round/>
            <a:headEnd len="sm" w="sm" type="none"/>
            <a:tailEnd len="sm" w="sm" type="none"/>
          </a:ln>
        </p:spPr>
      </p:pic>
      <p:sp>
        <p:nvSpPr>
          <p:cNvPr id="95" name="Shape 95"/>
          <p:cNvSpPr txBox="1"/>
          <p:nvPr/>
        </p:nvSpPr>
        <p:spPr>
          <a:xfrm>
            <a:off x="2604525" y="3577350"/>
            <a:ext cx="6227700" cy="80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Amarante"/>
                <a:ea typeface="Amarante"/>
                <a:cs typeface="Amarante"/>
                <a:sym typeface="Amarante"/>
              </a:rPr>
              <a:t>Aparentemente no ocurre nada. Pero si en el programa pulsas el botón MONITOR y giras el potenciómetro, verás que obtienes una lista de números entre 0 y 1023. </a:t>
            </a:r>
            <a:endParaRPr>
              <a:latin typeface="Amarante"/>
              <a:ea typeface="Amarante"/>
              <a:cs typeface="Amarante"/>
              <a:sym typeface="Amarant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¿Cómo lee ARDUINO las entradas variables?</a:t>
            </a:r>
            <a:endParaRPr/>
          </a:p>
        </p:txBody>
      </p:sp>
      <p:grpSp>
        <p:nvGrpSpPr>
          <p:cNvPr id="101" name="Shape 101"/>
          <p:cNvGrpSpPr/>
          <p:nvPr/>
        </p:nvGrpSpPr>
        <p:grpSpPr>
          <a:xfrm>
            <a:off x="210950" y="1284075"/>
            <a:ext cx="6914075" cy="3368300"/>
            <a:chOff x="638625" y="1295625"/>
            <a:chExt cx="6914075" cy="3368300"/>
          </a:xfrm>
        </p:grpSpPr>
        <p:sp>
          <p:nvSpPr>
            <p:cNvPr id="102" name="Shape 102"/>
            <p:cNvSpPr txBox="1"/>
            <p:nvPr/>
          </p:nvSpPr>
          <p:spPr>
            <a:xfrm>
              <a:off x="638625" y="1300325"/>
              <a:ext cx="2057400" cy="336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800">
                  <a:latin typeface="Amarante"/>
                  <a:ea typeface="Amarante"/>
                  <a:cs typeface="Amarante"/>
                  <a:sym typeface="Amarante"/>
                </a:rPr>
                <a:t>0 Voltios</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1 Voltio</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2 Voltios</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2,5 Voltios</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3,5 Voltios</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4 Voltios</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4,5 Voltios</a:t>
              </a:r>
              <a:endParaRPr sz="1800">
                <a:latin typeface="Amarante"/>
                <a:ea typeface="Amarante"/>
                <a:cs typeface="Amarante"/>
                <a:sym typeface="Amarante"/>
              </a:endParaRPr>
            </a:p>
            <a:p>
              <a:pPr indent="0" lvl="0" marL="0" rtl="0" algn="r">
                <a:spcBef>
                  <a:spcPts val="0"/>
                </a:spcBef>
                <a:spcAft>
                  <a:spcPts val="0"/>
                </a:spcAft>
                <a:buNone/>
              </a:pPr>
              <a:r>
                <a:rPr lang="es" sz="1800">
                  <a:latin typeface="Amarante"/>
                  <a:ea typeface="Amarante"/>
                  <a:cs typeface="Amarante"/>
                  <a:sym typeface="Amarante"/>
                </a:rPr>
                <a:t>5 Voltios</a:t>
              </a:r>
              <a:endParaRPr sz="1800">
                <a:latin typeface="Amarante"/>
                <a:ea typeface="Amarante"/>
                <a:cs typeface="Amarante"/>
                <a:sym typeface="Amarante"/>
              </a:endParaRPr>
            </a:p>
            <a:p>
              <a:pPr indent="0" lvl="0" marL="0" rtl="0" algn="r">
                <a:spcBef>
                  <a:spcPts val="0"/>
                </a:spcBef>
                <a:spcAft>
                  <a:spcPts val="0"/>
                </a:spcAft>
                <a:buNone/>
              </a:pPr>
              <a:r>
                <a:t/>
              </a:r>
              <a:endParaRPr/>
            </a:p>
            <a:p>
              <a:pPr indent="0" lvl="0" marL="0" algn="r">
                <a:spcBef>
                  <a:spcPts val="0"/>
                </a:spcBef>
                <a:spcAft>
                  <a:spcPts val="0"/>
                </a:spcAft>
                <a:buNone/>
              </a:pPr>
              <a:r>
                <a:t/>
              </a:r>
              <a:endParaRPr/>
            </a:p>
          </p:txBody>
        </p:sp>
        <p:sp>
          <p:nvSpPr>
            <p:cNvPr id="103" name="Shape 103"/>
            <p:cNvSpPr txBox="1"/>
            <p:nvPr/>
          </p:nvSpPr>
          <p:spPr>
            <a:xfrm>
              <a:off x="5495300" y="1295625"/>
              <a:ext cx="2057400" cy="336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1800">
                  <a:latin typeface="Amarante"/>
                  <a:ea typeface="Amarante"/>
                  <a:cs typeface="Amarante"/>
                  <a:sym typeface="Amarante"/>
                </a:rPr>
                <a:t>0</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205 </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409</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511</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716</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818</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921</a:t>
              </a:r>
              <a:endParaRPr sz="1800">
                <a:latin typeface="Amarante"/>
                <a:ea typeface="Amarante"/>
                <a:cs typeface="Amarante"/>
                <a:sym typeface="Amarante"/>
              </a:endParaRPr>
            </a:p>
            <a:p>
              <a:pPr indent="0" lvl="0" marL="0" rtl="0">
                <a:spcBef>
                  <a:spcPts val="0"/>
                </a:spcBef>
                <a:spcAft>
                  <a:spcPts val="0"/>
                </a:spcAft>
                <a:buNone/>
              </a:pPr>
              <a:r>
                <a:rPr lang="es" sz="1800">
                  <a:latin typeface="Amarante"/>
                  <a:ea typeface="Amarante"/>
                  <a:cs typeface="Amarante"/>
                  <a:sym typeface="Amarante"/>
                </a:rPr>
                <a:t>1023</a:t>
              </a:r>
              <a:endParaRPr sz="1800">
                <a:latin typeface="Amarante"/>
                <a:ea typeface="Amarante"/>
                <a:cs typeface="Amarante"/>
                <a:sym typeface="Amarante"/>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cxnSp>
          <p:nvCxnSpPr>
            <p:cNvPr id="104" name="Shape 104"/>
            <p:cNvCxnSpPr/>
            <p:nvPr/>
          </p:nvCxnSpPr>
          <p:spPr>
            <a:xfrm>
              <a:off x="2766513" y="1543050"/>
              <a:ext cx="2658300" cy="0"/>
            </a:xfrm>
            <a:prstGeom prst="straightConnector1">
              <a:avLst/>
            </a:prstGeom>
            <a:noFill/>
            <a:ln cap="flat" cmpd="sng" w="9525">
              <a:solidFill>
                <a:schemeClr val="dk2"/>
              </a:solidFill>
              <a:prstDash val="solid"/>
              <a:round/>
              <a:headEnd len="med" w="med" type="none"/>
              <a:tailEnd len="med" w="med" type="triangle"/>
            </a:ln>
          </p:spPr>
        </p:cxnSp>
        <p:cxnSp>
          <p:nvCxnSpPr>
            <p:cNvPr id="105" name="Shape 105"/>
            <p:cNvCxnSpPr/>
            <p:nvPr/>
          </p:nvCxnSpPr>
          <p:spPr>
            <a:xfrm>
              <a:off x="2766500" y="4573500"/>
              <a:ext cx="2658300" cy="0"/>
            </a:xfrm>
            <a:prstGeom prst="straightConnector1">
              <a:avLst/>
            </a:prstGeom>
            <a:noFill/>
            <a:ln cap="flat" cmpd="sng" w="9525">
              <a:solidFill>
                <a:schemeClr val="dk2"/>
              </a:solidFill>
              <a:prstDash val="solid"/>
              <a:round/>
              <a:headEnd len="med" w="med" type="none"/>
              <a:tailEnd len="med" w="med" type="triangle"/>
            </a:ln>
          </p:spPr>
        </p:cxnSp>
        <p:cxnSp>
          <p:nvCxnSpPr>
            <p:cNvPr id="106" name="Shape 106"/>
            <p:cNvCxnSpPr/>
            <p:nvPr/>
          </p:nvCxnSpPr>
          <p:spPr>
            <a:xfrm>
              <a:off x="2766500" y="1811025"/>
              <a:ext cx="2658300" cy="0"/>
            </a:xfrm>
            <a:prstGeom prst="straightConnector1">
              <a:avLst/>
            </a:prstGeom>
            <a:noFill/>
            <a:ln cap="flat" cmpd="sng" w="9525">
              <a:solidFill>
                <a:schemeClr val="dk2"/>
              </a:solidFill>
              <a:prstDash val="solid"/>
              <a:round/>
              <a:headEnd len="med" w="med" type="none"/>
              <a:tailEnd len="med" w="med" type="triangle"/>
            </a:ln>
          </p:spPr>
        </p:cxnSp>
        <p:cxnSp>
          <p:nvCxnSpPr>
            <p:cNvPr id="107" name="Shape 107"/>
            <p:cNvCxnSpPr/>
            <p:nvPr/>
          </p:nvCxnSpPr>
          <p:spPr>
            <a:xfrm>
              <a:off x="2766513" y="2079000"/>
              <a:ext cx="2658300" cy="0"/>
            </a:xfrm>
            <a:prstGeom prst="straightConnector1">
              <a:avLst/>
            </a:prstGeom>
            <a:noFill/>
            <a:ln cap="flat" cmpd="sng" w="9525">
              <a:solidFill>
                <a:schemeClr val="dk2"/>
              </a:solidFill>
              <a:prstDash val="solid"/>
              <a:round/>
              <a:headEnd len="med" w="med" type="none"/>
              <a:tailEnd len="med" w="med" type="triangle"/>
            </a:ln>
          </p:spPr>
        </p:cxnSp>
        <p:cxnSp>
          <p:nvCxnSpPr>
            <p:cNvPr id="108" name="Shape 108"/>
            <p:cNvCxnSpPr/>
            <p:nvPr/>
          </p:nvCxnSpPr>
          <p:spPr>
            <a:xfrm>
              <a:off x="2696013" y="3470275"/>
              <a:ext cx="2658300" cy="0"/>
            </a:xfrm>
            <a:prstGeom prst="straightConnector1">
              <a:avLst/>
            </a:prstGeom>
            <a:noFill/>
            <a:ln cap="flat" cmpd="sng" w="9525">
              <a:solidFill>
                <a:schemeClr val="dk2"/>
              </a:solidFill>
              <a:prstDash val="solid"/>
              <a:round/>
              <a:headEnd len="med" w="med" type="none"/>
              <a:tailEnd len="med" w="med" type="triangle"/>
            </a:ln>
          </p:spPr>
        </p:cxnSp>
        <p:cxnSp>
          <p:nvCxnSpPr>
            <p:cNvPr id="109" name="Shape 109"/>
            <p:cNvCxnSpPr/>
            <p:nvPr/>
          </p:nvCxnSpPr>
          <p:spPr>
            <a:xfrm>
              <a:off x="2719142" y="2624366"/>
              <a:ext cx="2658300" cy="0"/>
            </a:xfrm>
            <a:prstGeom prst="straightConnector1">
              <a:avLst/>
            </a:prstGeom>
            <a:noFill/>
            <a:ln cap="flat" cmpd="sng" w="9525">
              <a:solidFill>
                <a:schemeClr val="dk2"/>
              </a:solidFill>
              <a:prstDash val="solid"/>
              <a:round/>
              <a:headEnd len="med" w="med" type="none"/>
              <a:tailEnd len="med" w="med" type="triangle"/>
            </a:ln>
          </p:spPr>
        </p:cxnSp>
        <p:cxnSp>
          <p:nvCxnSpPr>
            <p:cNvPr id="110" name="Shape 110"/>
            <p:cNvCxnSpPr/>
            <p:nvPr/>
          </p:nvCxnSpPr>
          <p:spPr>
            <a:xfrm>
              <a:off x="2766513" y="4321350"/>
              <a:ext cx="2658300" cy="0"/>
            </a:xfrm>
            <a:prstGeom prst="straightConnector1">
              <a:avLst/>
            </a:prstGeom>
            <a:noFill/>
            <a:ln cap="flat" cmpd="sng" w="9525">
              <a:solidFill>
                <a:schemeClr val="dk2"/>
              </a:solidFill>
              <a:prstDash val="solid"/>
              <a:round/>
              <a:headEnd len="med" w="med" type="none"/>
              <a:tailEnd len="med" w="med" type="triangle"/>
            </a:ln>
          </p:spPr>
        </p:cxnSp>
      </p:grpSp>
      <p:pic>
        <p:nvPicPr>
          <p:cNvPr descr="CodeCogsEqn.gif" id="111" name="Shape 111"/>
          <p:cNvPicPr preferRelativeResize="0"/>
          <p:nvPr/>
        </p:nvPicPr>
        <p:blipFill>
          <a:blip r:embed="rId3">
            <a:alphaModFix/>
          </a:blip>
          <a:stretch>
            <a:fillRect/>
          </a:stretch>
        </p:blipFill>
        <p:spPr>
          <a:xfrm>
            <a:off x="6051010" y="2491197"/>
            <a:ext cx="2577975" cy="623425"/>
          </a:xfrm>
          <a:prstGeom prst="rect">
            <a:avLst/>
          </a:prstGeom>
          <a:noFill/>
          <a:ln>
            <a:noFill/>
          </a:ln>
        </p:spPr>
      </p:pic>
      <p:sp>
        <p:nvSpPr>
          <p:cNvPr id="112" name="Shape 112"/>
          <p:cNvSpPr txBox="1"/>
          <p:nvPr/>
        </p:nvSpPr>
        <p:spPr>
          <a:xfrm>
            <a:off x="6051038" y="1577725"/>
            <a:ext cx="2577900" cy="681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 sz="3600"/>
              <a:t>Fórmula</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Varios leds que encienden correlativamente</a:t>
            </a:r>
            <a:endParaRPr/>
          </a:p>
        </p:txBody>
      </p:sp>
      <p:pic>
        <p:nvPicPr>
          <p:cNvPr id="118" name="Shape 118"/>
          <p:cNvPicPr preferRelativeResize="0"/>
          <p:nvPr/>
        </p:nvPicPr>
        <p:blipFill>
          <a:blip r:embed="rId3">
            <a:alphaModFix/>
          </a:blip>
          <a:stretch>
            <a:fillRect/>
          </a:stretch>
        </p:blipFill>
        <p:spPr>
          <a:xfrm>
            <a:off x="4890800" y="1150038"/>
            <a:ext cx="4091375" cy="2843425"/>
          </a:xfrm>
          <a:prstGeom prst="rect">
            <a:avLst/>
          </a:prstGeom>
          <a:noFill/>
          <a:ln>
            <a:noFill/>
          </a:ln>
        </p:spPr>
      </p:pic>
      <p:pic>
        <p:nvPicPr>
          <p:cNvPr id="119" name="Shape 119"/>
          <p:cNvPicPr preferRelativeResize="0"/>
          <p:nvPr/>
        </p:nvPicPr>
        <p:blipFill>
          <a:blip r:embed="rId4">
            <a:alphaModFix/>
          </a:blip>
          <a:stretch>
            <a:fillRect/>
          </a:stretch>
        </p:blipFill>
        <p:spPr>
          <a:xfrm>
            <a:off x="311700" y="1011400"/>
            <a:ext cx="4524750" cy="4018700"/>
          </a:xfrm>
          <a:prstGeom prst="rect">
            <a:avLst/>
          </a:prstGeom>
          <a:noFill/>
          <a:ln>
            <a:noFill/>
          </a:ln>
        </p:spPr>
      </p:pic>
      <p:sp>
        <p:nvSpPr>
          <p:cNvPr id="120" name="Shape 120"/>
          <p:cNvSpPr txBox="1"/>
          <p:nvPr/>
        </p:nvSpPr>
        <p:spPr>
          <a:xfrm>
            <a:off x="3422900" y="1093850"/>
            <a:ext cx="1467900" cy="801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s"/>
              <a:t>Necesario para definir los pines como de salida</a:t>
            </a:r>
            <a:endParaRPr/>
          </a:p>
        </p:txBody>
      </p:sp>
      <p:cxnSp>
        <p:nvCxnSpPr>
          <p:cNvPr id="121" name="Shape 121"/>
          <p:cNvCxnSpPr>
            <a:endCxn id="120" idx="2"/>
          </p:cNvCxnSpPr>
          <p:nvPr/>
        </p:nvCxnSpPr>
        <p:spPr>
          <a:xfrm flipH="1" rot="10800000">
            <a:off x="3239150" y="1894850"/>
            <a:ext cx="917700" cy="480300"/>
          </a:xfrm>
          <a:prstGeom prst="bentConnector2">
            <a:avLst/>
          </a:prstGeom>
          <a:noFill/>
          <a:ln cap="flat" cmpd="sng" w="38100">
            <a:solidFill>
              <a:srgbClr val="0000FF"/>
            </a:solidFill>
            <a:prstDash val="solid"/>
            <a:round/>
            <a:headEnd len="med" w="med" type="none"/>
            <a:tailEnd len="med" w="med" type="stealth"/>
          </a:ln>
        </p:spPr>
      </p:cxnSp>
      <p:sp>
        <p:nvSpPr>
          <p:cNvPr id="122" name="Shape 122"/>
          <p:cNvSpPr/>
          <p:nvPr/>
        </p:nvSpPr>
        <p:spPr>
          <a:xfrm>
            <a:off x="4753400" y="4166100"/>
            <a:ext cx="1676100" cy="864000"/>
          </a:xfrm>
          <a:prstGeom prst="wedgeRoundRectCallout">
            <a:avLst>
              <a:gd fmla="val -54138" name="adj1"/>
              <a:gd fmla="val -13954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just">
              <a:spcBef>
                <a:spcPts val="0"/>
              </a:spcBef>
              <a:spcAft>
                <a:spcPts val="0"/>
              </a:spcAft>
              <a:buNone/>
            </a:pPr>
            <a:r>
              <a:rPr lang="es">
                <a:latin typeface="Amarante"/>
                <a:ea typeface="Amarante"/>
                <a:cs typeface="Amarante"/>
                <a:sym typeface="Amarante"/>
              </a:rPr>
              <a:t>MAPEAR: forma fácil de hacer proporciones y reglas de tres.</a:t>
            </a:r>
            <a:endParaRPr>
              <a:latin typeface="Amarante"/>
              <a:ea typeface="Amarante"/>
              <a:cs typeface="Amarante"/>
              <a:sym typeface="Amarant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131025"/>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Varios leds que encienden correlativamente</a:t>
            </a:r>
            <a:endParaRPr/>
          </a:p>
        </p:txBody>
      </p:sp>
      <p:pic>
        <p:nvPicPr>
          <p:cNvPr id="128" name="Shape 128"/>
          <p:cNvPicPr preferRelativeResize="0"/>
          <p:nvPr/>
        </p:nvPicPr>
        <p:blipFill>
          <a:blip r:embed="rId3">
            <a:alphaModFix/>
          </a:blip>
          <a:stretch>
            <a:fillRect/>
          </a:stretch>
        </p:blipFill>
        <p:spPr>
          <a:xfrm>
            <a:off x="7768850" y="131016"/>
            <a:ext cx="1243200" cy="864000"/>
          </a:xfrm>
          <a:prstGeom prst="rect">
            <a:avLst/>
          </a:prstGeom>
          <a:noFill/>
          <a:ln>
            <a:noFill/>
          </a:ln>
        </p:spPr>
      </p:pic>
      <p:sp>
        <p:nvSpPr>
          <p:cNvPr id="129" name="Shape 129"/>
          <p:cNvSpPr txBox="1"/>
          <p:nvPr/>
        </p:nvSpPr>
        <p:spPr>
          <a:xfrm>
            <a:off x="534575" y="1381225"/>
            <a:ext cx="6033600" cy="3467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Amarante"/>
              <a:buAutoNum type="arabicPeriod"/>
            </a:pPr>
            <a:r>
              <a:rPr lang="es" sz="1800">
                <a:latin typeface="Amarante"/>
                <a:ea typeface="Amarante"/>
                <a:cs typeface="Amarante"/>
                <a:sym typeface="Amarante"/>
              </a:rPr>
              <a:t>¿Qué modificación hay que hacer para que los LEDs avancen correlativamente PERO no se vayan apagando?</a:t>
            </a:r>
            <a:endParaRPr sz="1800">
              <a:latin typeface="Amarante"/>
              <a:ea typeface="Amarante"/>
              <a:cs typeface="Amarante"/>
              <a:sym typeface="Amarante"/>
            </a:endParaRPr>
          </a:p>
          <a:p>
            <a:pPr indent="-342900" lvl="0" marL="457200" rtl="0" algn="just">
              <a:spcBef>
                <a:spcPts val="0"/>
              </a:spcBef>
              <a:spcAft>
                <a:spcPts val="0"/>
              </a:spcAft>
              <a:buSzPts val="1800"/>
              <a:buFont typeface="Amarante"/>
              <a:buAutoNum type="arabicPeriod"/>
            </a:pPr>
            <a:r>
              <a:rPr lang="es" sz="1800">
                <a:latin typeface="Amarante"/>
                <a:ea typeface="Amarante"/>
                <a:cs typeface="Amarante"/>
                <a:sym typeface="Amarante"/>
              </a:rPr>
              <a:t>Tal como está hecho el programa, siempre se queda uno encendido. ¿Qué tengo que hacer para que empiecen desde “todos apagados”?</a:t>
            </a:r>
            <a:endParaRPr sz="1800">
              <a:latin typeface="Amarante"/>
              <a:ea typeface="Amarante"/>
              <a:cs typeface="Amarante"/>
              <a:sym typeface="Amarante"/>
            </a:endParaRPr>
          </a:p>
          <a:p>
            <a:pPr indent="-342900" lvl="0" marL="457200" rtl="0" algn="just">
              <a:spcBef>
                <a:spcPts val="0"/>
              </a:spcBef>
              <a:spcAft>
                <a:spcPts val="0"/>
              </a:spcAft>
              <a:buSzPts val="1800"/>
              <a:buFont typeface="Amarante"/>
              <a:buAutoNum type="arabicPeriod"/>
            </a:pPr>
            <a:r>
              <a:rPr lang="es" sz="1800">
                <a:latin typeface="Amarante"/>
                <a:ea typeface="Amarante"/>
                <a:cs typeface="Amarante"/>
                <a:sym typeface="Amarante"/>
              </a:rPr>
              <a:t>Propuesta: utilizando el bloque “zumbador avanzado” (zum bloqs) intenta que suene un tono diferente musical en función del led que se esté iluminando.</a:t>
            </a:r>
            <a:endParaRPr sz="1800">
              <a:latin typeface="Amarante"/>
              <a:ea typeface="Amarante"/>
              <a:cs typeface="Amarante"/>
              <a:sym typeface="Amarante"/>
            </a:endParaRPr>
          </a:p>
          <a:p>
            <a:pPr indent="-342900" lvl="0" marL="457200" algn="just">
              <a:spcBef>
                <a:spcPts val="0"/>
              </a:spcBef>
              <a:spcAft>
                <a:spcPts val="0"/>
              </a:spcAft>
              <a:buSzPts val="1800"/>
              <a:buFont typeface="Amarante"/>
              <a:buAutoNum type="arabicPeriod"/>
            </a:pPr>
            <a:r>
              <a:rPr lang="es" sz="1800">
                <a:latin typeface="Amarante"/>
                <a:ea typeface="Amarante"/>
                <a:cs typeface="Amarante"/>
                <a:sym typeface="Amarante"/>
              </a:rPr>
              <a:t>Ampliación: intenta hacer las luces del coche fantástico.</a:t>
            </a:r>
            <a:endParaRPr sz="1800">
              <a:latin typeface="Amarante"/>
              <a:ea typeface="Amarante"/>
              <a:cs typeface="Amarante"/>
              <a:sym typeface="Amarante"/>
            </a:endParaRPr>
          </a:p>
        </p:txBody>
      </p:sp>
      <p:pic>
        <p:nvPicPr>
          <p:cNvPr id="130" name="Shape 130"/>
          <p:cNvPicPr preferRelativeResize="0"/>
          <p:nvPr/>
        </p:nvPicPr>
        <p:blipFill>
          <a:blip r:embed="rId4">
            <a:alphaModFix/>
          </a:blip>
          <a:stretch>
            <a:fillRect/>
          </a:stretch>
        </p:blipFill>
        <p:spPr>
          <a:xfrm>
            <a:off x="6867850" y="1494100"/>
            <a:ext cx="1836688" cy="801000"/>
          </a:xfrm>
          <a:prstGeom prst="rect">
            <a:avLst/>
          </a:prstGeom>
          <a:noFill/>
          <a:ln>
            <a:noFill/>
          </a:ln>
        </p:spPr>
      </p:pic>
      <p:sp>
        <p:nvSpPr>
          <p:cNvPr id="131" name="Shape 131"/>
          <p:cNvSpPr txBox="1"/>
          <p:nvPr/>
        </p:nvSpPr>
        <p:spPr>
          <a:xfrm>
            <a:off x="6890450" y="2409925"/>
            <a:ext cx="2001000" cy="405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
                <a:latin typeface="Amarante"/>
                <a:ea typeface="Amarante"/>
                <a:cs typeface="Amarante"/>
                <a:sym typeface="Amarante"/>
              </a:rPr>
              <a:t>https://youtu.be/Gt_JPdOwH7s</a:t>
            </a:r>
            <a:endParaRPr/>
          </a:p>
        </p:txBody>
      </p:sp>
      <p:sp>
        <p:nvSpPr>
          <p:cNvPr descr="En este video os presento un pequeño proyecto con Arduino que imita las luces del cohe fantastico." id="132" name="Shape 132" title="Luces del coche fantastico con Arduino">
            <a:hlinkClick r:id="rId5"/>
          </p:cNvPr>
          <p:cNvSpPr/>
          <p:nvPr/>
        </p:nvSpPr>
        <p:spPr>
          <a:xfrm>
            <a:off x="6972598" y="2930050"/>
            <a:ext cx="1836700" cy="1377553"/>
          </a:xfrm>
          <a:prstGeom prst="rect">
            <a:avLst/>
          </a:prstGeom>
          <a:blipFill>
            <a:blip r:embed="rId6">
              <a:alphaModFix/>
            </a:blip>
            <a:stretch>
              <a:fillRect/>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ctrTitle"/>
          </p:nvPr>
        </p:nvSpPr>
        <p:spPr>
          <a:xfrm>
            <a:off x="311700" y="39215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9600"/>
              <a:t>Sensores de luz</a:t>
            </a:r>
            <a:endParaRPr sz="9600"/>
          </a:p>
          <a:p>
            <a:pPr indent="0" lvl="0" marL="0" rtl="0">
              <a:spcBef>
                <a:spcPts val="0"/>
              </a:spcBef>
              <a:spcAft>
                <a:spcPts val="0"/>
              </a:spcAft>
              <a:buNone/>
            </a:pPr>
            <a:r>
              <a:rPr lang="es" sz="3600"/>
              <a:t>(LDR - light dependent resistor)</a:t>
            </a:r>
            <a:endParaRPr sz="3600"/>
          </a:p>
        </p:txBody>
      </p:sp>
      <p:pic>
        <p:nvPicPr>
          <p:cNvPr descr="fotoresistencia-500x500.png" id="138" name="Shape 138"/>
          <p:cNvPicPr preferRelativeResize="0"/>
          <p:nvPr/>
        </p:nvPicPr>
        <p:blipFill>
          <a:blip r:embed="rId3">
            <a:alphaModFix/>
          </a:blip>
          <a:stretch>
            <a:fillRect/>
          </a:stretch>
        </p:blipFill>
        <p:spPr>
          <a:xfrm>
            <a:off x="6224625" y="889775"/>
            <a:ext cx="2192775" cy="219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