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Amatic SC"/>
      <p:regular r:id="rId34"/>
      <p:bold r:id="rId35"/>
    </p:embeddedFont>
    <p:embeddedFont>
      <p:font typeface="Source Code Pro"/>
      <p:regular r:id="rId36"/>
      <p:bold r:id="rId37"/>
    </p:embeddedFont>
    <p:embeddedFont>
      <p:font typeface="Amarante"/>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AmaticSC-bold.fntdata"/><Relationship Id="rId12" Type="http://schemas.openxmlformats.org/officeDocument/2006/relationships/slide" Target="slides/slide8.xml"/><Relationship Id="rId34" Type="http://schemas.openxmlformats.org/officeDocument/2006/relationships/font" Target="fonts/AmaticSC-regular.fntdata"/><Relationship Id="rId15" Type="http://schemas.openxmlformats.org/officeDocument/2006/relationships/slide" Target="slides/slide11.xml"/><Relationship Id="rId37" Type="http://schemas.openxmlformats.org/officeDocument/2006/relationships/font" Target="fonts/SourceCodePro-bold.fntdata"/><Relationship Id="rId14" Type="http://schemas.openxmlformats.org/officeDocument/2006/relationships/slide" Target="slides/slide10.xml"/><Relationship Id="rId36" Type="http://schemas.openxmlformats.org/officeDocument/2006/relationships/font" Target="fonts/SourceCodePro-regular.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Amarante-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3" name="Shape 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8" name="Shape 8"/>
        <p:cNvGrpSpPr/>
        <p:nvPr/>
      </p:nvGrpSpPr>
      <p:grpSpPr>
        <a:xfrm>
          <a:off x="0" y="0"/>
          <a:ext cx="0" cy="0"/>
          <a:chOff x="0" y="0"/>
          <a:chExt cx="0" cy="0"/>
        </a:xfrm>
      </p:grpSpPr>
      <p:sp>
        <p:nvSpPr>
          <p:cNvPr id="9" name="Shape 9"/>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 name="Shape 10"/>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1" name="Shape 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Shape 46"/>
          <p:cNvSpPr txBox="1"/>
          <p:nvPr>
            <p:ph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p:txBody>
      </p:sp>
      <p:sp>
        <p:nvSpPr>
          <p:cNvPr id="47" name="Shape 47"/>
          <p:cNvSpPr txBox="1"/>
          <p:nvPr>
            <p:ph idx="1" type="body"/>
          </p:nvPr>
        </p:nvSpPr>
        <p:spPr>
          <a:xfrm>
            <a:off x="311700" y="3304625"/>
            <a:ext cx="8520600" cy="1300800"/>
          </a:xfrm>
          <a:prstGeom prst="rect">
            <a:avLst/>
          </a:prstGeom>
          <a:noFill/>
          <a:ln>
            <a:noFill/>
          </a:ln>
        </p:spPr>
        <p:txBody>
          <a:bodyPr anchorCtr="0" anchor="ctr" bIns="91425" lIns="91425" spcFirstLastPara="1" rIns="91425" wrap="square" tIns="91425"/>
          <a:lstStyle>
            <a:lvl1pPr indent="-317500" lvl="0" marL="457200" algn="ctr">
              <a:spcBef>
                <a:spcPts val="0"/>
              </a:spcBef>
              <a:spcAft>
                <a:spcPts val="0"/>
              </a:spcAft>
              <a:buClr>
                <a:schemeClr val="accent1"/>
              </a:buClr>
              <a:buSzPts val="14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Shape 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2" name="Shape 12"/>
        <p:cNvGrpSpPr/>
        <p:nvPr/>
      </p:nvGrpSpPr>
      <p:grpSpPr>
        <a:xfrm>
          <a:off x="0" y="0"/>
          <a:ext cx="0" cy="0"/>
          <a:chOff x="0" y="0"/>
          <a:chExt cx="0" cy="0"/>
        </a:xfrm>
      </p:grpSpPr>
      <p:sp>
        <p:nvSpPr>
          <p:cNvPr id="13" name="Shape 1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Shape 16"/>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7" name="Shape 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pic>
        <p:nvPicPr>
          <p:cNvPr descr="by-nc-sa.eu_petit.png" id="18" name="Shape 18"/>
          <p:cNvPicPr preferRelativeResize="0"/>
          <p:nvPr/>
        </p:nvPicPr>
        <p:blipFill>
          <a:blip r:embed="rId2">
            <a:alphaModFix/>
          </a:blip>
          <a:stretch>
            <a:fillRect/>
          </a:stretch>
        </p:blipFill>
        <p:spPr>
          <a:xfrm>
            <a:off x="8299650" y="4774300"/>
            <a:ext cx="532650" cy="185100"/>
          </a:xfrm>
          <a:prstGeom prst="rect">
            <a:avLst/>
          </a:prstGeom>
          <a:noFill/>
          <a:ln>
            <a:noFill/>
          </a:ln>
        </p:spPr>
      </p:pic>
      <p:sp>
        <p:nvSpPr>
          <p:cNvPr id="19" name="Shape 19"/>
          <p:cNvSpPr txBox="1"/>
          <p:nvPr/>
        </p:nvSpPr>
        <p:spPr>
          <a:xfrm>
            <a:off x="7773075" y="4644325"/>
            <a:ext cx="1141800" cy="1401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r>
              <a:rPr lang="es" sz="600"/>
              <a:t>Aurelio Gallardo Rodríguez</a:t>
            </a:r>
            <a:endParaRPr sz="6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2" name="Shape 22"/>
          <p:cNvSpPr txBox="1"/>
          <p:nvPr>
            <p:ph idx="1" type="body"/>
          </p:nvPr>
        </p:nvSpPr>
        <p:spPr>
          <a:xfrm>
            <a:off x="311700" y="1228675"/>
            <a:ext cx="3999900" cy="3340200"/>
          </a:xfrm>
          <a:prstGeom prst="rect">
            <a:avLst/>
          </a:prstGeom>
          <a:noFill/>
          <a:ln>
            <a:noFill/>
          </a:ln>
        </p:spPr>
        <p:txBody>
          <a:bodyPr anchorCtr="0" anchor="ctr"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Shape 23"/>
          <p:cNvSpPr txBox="1"/>
          <p:nvPr>
            <p:ph idx="2" type="body"/>
          </p:nvPr>
        </p:nvSpPr>
        <p:spPr>
          <a:xfrm>
            <a:off x="4832400" y="1228675"/>
            <a:ext cx="3999900" cy="3340200"/>
          </a:xfrm>
          <a:prstGeom prst="rect">
            <a:avLst/>
          </a:prstGeom>
          <a:noFill/>
          <a:ln>
            <a:noFill/>
          </a:ln>
        </p:spPr>
        <p:txBody>
          <a:bodyPr anchorCtr="0" anchor="ctr"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0" name="Shape 30"/>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2" name="Shape 32"/>
        <p:cNvGrpSpPr/>
        <p:nvPr/>
      </p:nvGrpSpPr>
      <p:grpSpPr>
        <a:xfrm>
          <a:off x="0" y="0"/>
          <a:ext cx="0" cy="0"/>
          <a:chOff x="0" y="0"/>
          <a:chExt cx="0" cy="0"/>
        </a:xfrm>
      </p:grpSpPr>
      <p:sp>
        <p:nvSpPr>
          <p:cNvPr id="33" name="Shape 33"/>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7" name="Shape 37"/>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8" name="Shape 38"/>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39" name="Shape 39"/>
          <p:cNvSpPr txBox="1"/>
          <p:nvPr>
            <p:ph idx="1" type="subTitle"/>
          </p:nvPr>
        </p:nvSpPr>
        <p:spPr>
          <a:xfrm>
            <a:off x="265500" y="2845223"/>
            <a:ext cx="4045200" cy="13455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0" name="Shape 4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lstStyle>
            <a:lvl1pPr indent="-317500" lvl="0" marL="457200">
              <a:spcBef>
                <a:spcPts val="0"/>
              </a:spcBef>
              <a:spcAft>
                <a:spcPts val="0"/>
              </a:spcAft>
              <a:buClr>
                <a:schemeClr val="accent1"/>
              </a:buClr>
              <a:buSzPts val="14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Shape 43"/>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accent1"/>
                </a:solidFill>
                <a:latin typeface="Source Code Pro"/>
                <a:ea typeface="Source Code Pro"/>
                <a:cs typeface="Source Code Pro"/>
                <a:sym typeface="Source Code Pro"/>
              </a:defRPr>
            </a:lvl1pPr>
            <a:lvl2pPr lvl="1" algn="r">
              <a:spcBef>
                <a:spcPts val="0"/>
              </a:spcBef>
              <a:buNone/>
              <a:defRPr sz="1000">
                <a:solidFill>
                  <a:schemeClr val="accent1"/>
                </a:solidFill>
                <a:latin typeface="Source Code Pro"/>
                <a:ea typeface="Source Code Pro"/>
                <a:cs typeface="Source Code Pro"/>
                <a:sym typeface="Source Code Pro"/>
              </a:defRPr>
            </a:lvl2pPr>
            <a:lvl3pPr lvl="2" algn="r">
              <a:spcBef>
                <a:spcPts val="0"/>
              </a:spcBef>
              <a:buNone/>
              <a:defRPr sz="1000">
                <a:solidFill>
                  <a:schemeClr val="accent1"/>
                </a:solidFill>
                <a:latin typeface="Source Code Pro"/>
                <a:ea typeface="Source Code Pro"/>
                <a:cs typeface="Source Code Pro"/>
                <a:sym typeface="Source Code Pro"/>
              </a:defRPr>
            </a:lvl3pPr>
            <a:lvl4pPr lvl="3" algn="r">
              <a:spcBef>
                <a:spcPts val="0"/>
              </a:spcBef>
              <a:buNone/>
              <a:defRPr sz="1000">
                <a:solidFill>
                  <a:schemeClr val="accent1"/>
                </a:solidFill>
                <a:latin typeface="Source Code Pro"/>
                <a:ea typeface="Source Code Pro"/>
                <a:cs typeface="Source Code Pro"/>
                <a:sym typeface="Source Code Pro"/>
              </a:defRPr>
            </a:lvl4pPr>
            <a:lvl5pPr lvl="4" algn="r">
              <a:spcBef>
                <a:spcPts val="0"/>
              </a:spcBef>
              <a:buNone/>
              <a:defRPr sz="1000">
                <a:solidFill>
                  <a:schemeClr val="accent1"/>
                </a:solidFill>
                <a:latin typeface="Source Code Pro"/>
                <a:ea typeface="Source Code Pro"/>
                <a:cs typeface="Source Code Pro"/>
                <a:sym typeface="Source Code Pro"/>
              </a:defRPr>
            </a:lvl5pPr>
            <a:lvl6pPr lvl="5" algn="r">
              <a:spcBef>
                <a:spcPts val="0"/>
              </a:spcBef>
              <a:buNone/>
              <a:defRPr sz="1000">
                <a:solidFill>
                  <a:schemeClr val="accent1"/>
                </a:solidFill>
                <a:latin typeface="Source Code Pro"/>
                <a:ea typeface="Source Code Pro"/>
                <a:cs typeface="Source Code Pro"/>
                <a:sym typeface="Source Code Pro"/>
              </a:defRPr>
            </a:lvl6pPr>
            <a:lvl7pPr lvl="6" algn="r">
              <a:spcBef>
                <a:spcPts val="0"/>
              </a:spcBef>
              <a:buNone/>
              <a:defRPr sz="1000">
                <a:solidFill>
                  <a:schemeClr val="accent1"/>
                </a:solidFill>
                <a:latin typeface="Source Code Pro"/>
                <a:ea typeface="Source Code Pro"/>
                <a:cs typeface="Source Code Pro"/>
                <a:sym typeface="Source Code Pro"/>
              </a:defRPr>
            </a:lvl7pPr>
            <a:lvl8pPr lvl="7" algn="r">
              <a:spcBef>
                <a:spcPts val="0"/>
              </a:spcBef>
              <a:buNone/>
              <a:defRPr sz="1000">
                <a:solidFill>
                  <a:schemeClr val="accent1"/>
                </a:solidFill>
                <a:latin typeface="Source Code Pro"/>
                <a:ea typeface="Source Code Pro"/>
                <a:cs typeface="Source Code Pro"/>
                <a:sym typeface="Source Code Pro"/>
              </a:defRPr>
            </a:lvl8pPr>
            <a:lvl9pPr lvl="8" algn="r">
              <a:spcBef>
                <a:spcPts val="0"/>
              </a:spcBef>
              <a:buNone/>
              <a:defRPr sz="1000">
                <a:solidFill>
                  <a:schemeClr val="accent1"/>
                </a:solidFill>
                <a:latin typeface="Source Code Pro"/>
                <a:ea typeface="Source Code Pro"/>
                <a:cs typeface="Source Code Pro"/>
                <a:sym typeface="Source Code Pro"/>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4.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gif"/><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www.todorobot.com.ar/tutorial-sobre-motores-paso-a-paso-stepper-motor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9.gif"/><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1.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38.png"/><Relationship Id="rId5"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9.gif"/><Relationship Id="rId4" Type="http://schemas.openxmlformats.org/officeDocument/2006/relationships/image" Target="../media/image2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jpg"/><Relationship Id="rId4" Type="http://schemas.openxmlformats.org/officeDocument/2006/relationships/hyperlink" Target="https://alonsodub.wordpress.com/2012/06/08/control-de-motor-cc-velocidad-y-direccion/"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3.png"/><Relationship Id="rId4" Type="http://schemas.openxmlformats.org/officeDocument/2006/relationships/image" Target="../media/image36.jpg"/><Relationship Id="rId5" Type="http://schemas.openxmlformats.org/officeDocument/2006/relationships/hyperlink" Target="http://electronilab.co/tutoriales/tutorial-de-uso-driver-dual-l298n-para-motores-dc-y-paso-a-paso-con-arduino/" TargetMode="External"/><Relationship Id="rId6" Type="http://schemas.openxmlformats.org/officeDocument/2006/relationships/hyperlink" Target="http://www.instructables.com/id/Bi-Polar-Stepper-Motor-with-L293D-and-Arduin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computointegradoits.blogspot.com.es/2012/05/puente-h.html"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14.png"/><Relationship Id="rId5" Type="http://schemas.openxmlformats.org/officeDocument/2006/relationships/hyperlink" Target="https://youtu.be/krCLMx88gvc"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7.png"/><Relationship Id="rId5"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Shape 55"/>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a:t>VISUALINO</a:t>
            </a:r>
            <a:endParaRPr/>
          </a:p>
          <a:p>
            <a:pPr indent="0" lvl="0" marL="0">
              <a:spcBef>
                <a:spcPts val="0"/>
              </a:spcBef>
              <a:spcAft>
                <a:spcPts val="0"/>
              </a:spcAft>
              <a:buNone/>
            </a:pPr>
            <a:r>
              <a:rPr lang="es" sz="3000"/>
              <a:t>Apuntes y Proyectos IV</a:t>
            </a:r>
            <a:endParaRPr/>
          </a:p>
        </p:txBody>
      </p:sp>
      <p:pic>
        <p:nvPicPr>
          <p:cNvPr descr="zUAzDQaP.png" id="56" name="Shape 56"/>
          <p:cNvPicPr preferRelativeResize="0"/>
          <p:nvPr/>
        </p:nvPicPr>
        <p:blipFill>
          <a:blip r:embed="rId3">
            <a:alphaModFix/>
          </a:blip>
          <a:stretch>
            <a:fillRect/>
          </a:stretch>
        </p:blipFill>
        <p:spPr>
          <a:xfrm>
            <a:off x="1830975" y="1324000"/>
            <a:ext cx="1219200" cy="1219200"/>
          </a:xfrm>
          <a:prstGeom prst="rect">
            <a:avLst/>
          </a:prstGeom>
          <a:noFill/>
          <a:ln>
            <a:noFill/>
          </a:ln>
        </p:spPr>
      </p:pic>
      <p:sp>
        <p:nvSpPr>
          <p:cNvPr id="57" name="Shape 57"/>
          <p:cNvSpPr txBox="1"/>
          <p:nvPr>
            <p:ph idx="1" type="subTitle"/>
          </p:nvPr>
        </p:nvSpPr>
        <p:spPr>
          <a:xfrm>
            <a:off x="311700" y="3890400"/>
            <a:ext cx="8520600" cy="7062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s" sz="2400">
                <a:latin typeface="Amarante"/>
                <a:ea typeface="Amarante"/>
                <a:cs typeface="Amarante"/>
                <a:sym typeface="Amarante"/>
              </a:rPr>
              <a:t>por Aurelio Gallardo Rodríguez BY - SA - NC </a:t>
            </a:r>
            <a:endParaRPr sz="2400">
              <a:latin typeface="Amarante"/>
              <a:ea typeface="Amarante"/>
              <a:cs typeface="Amarante"/>
              <a:sym typeface="Amarant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Proyectos con servos</a:t>
            </a:r>
            <a:endParaRPr/>
          </a:p>
        </p:txBody>
      </p:sp>
      <p:sp>
        <p:nvSpPr>
          <p:cNvPr id="127" name="Shape 127"/>
          <p:cNvSpPr txBox="1"/>
          <p:nvPr/>
        </p:nvSpPr>
        <p:spPr>
          <a:xfrm>
            <a:off x="361200" y="1093850"/>
            <a:ext cx="8391300" cy="8010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Amarante"/>
              <a:buChar char="➔"/>
            </a:pPr>
            <a:r>
              <a:rPr lang="es"/>
              <a:t>Con dos servos de corriente continua, y algún tipo de base y un par de ruedas, montadas y atornilladas sobre el eje de los servos, construye un pequeño coche. Hazlo moverse adelante, atrás, girar… (Para que tenga estabilidad, un tornillo largo en la parte trasera puede hacer de contrapeso).</a:t>
            </a:r>
            <a:endParaRPr/>
          </a:p>
          <a:p>
            <a:pPr indent="-317500" lvl="0" marL="457200" rtl="0" algn="just">
              <a:spcBef>
                <a:spcPts val="1000"/>
              </a:spcBef>
              <a:spcAft>
                <a:spcPts val="0"/>
              </a:spcAft>
              <a:buSzPts val="1400"/>
              <a:buChar char="➔"/>
            </a:pPr>
            <a:r>
              <a:rPr lang="es"/>
              <a:t>Con dicho coche, intenta los siguientes retos</a:t>
            </a:r>
            <a:endParaRPr/>
          </a:p>
          <a:p>
            <a:pPr indent="-317500" lvl="1" marL="914400" rtl="0" algn="just">
              <a:spcBef>
                <a:spcPts val="1000"/>
              </a:spcBef>
              <a:spcAft>
                <a:spcPts val="0"/>
              </a:spcAft>
              <a:buSzPts val="1400"/>
              <a:buChar char="◆"/>
            </a:pPr>
            <a:r>
              <a:rPr b="1" lang="es">
                <a:solidFill>
                  <a:srgbClr val="0000FF"/>
                </a:solidFill>
              </a:rPr>
              <a:t>Proyecto 1: </a:t>
            </a:r>
            <a:r>
              <a:rPr lang="es"/>
              <a:t>Que avance unos 5 metros atravesando la puerta de una habitación, se gire y vuelva a la habitación.</a:t>
            </a:r>
            <a:endParaRPr/>
          </a:p>
          <a:p>
            <a:pPr indent="-317500" lvl="1" marL="914400" rtl="0" algn="just">
              <a:spcBef>
                <a:spcPts val="1000"/>
              </a:spcBef>
              <a:spcAft>
                <a:spcPts val="0"/>
              </a:spcAft>
              <a:buSzPts val="1400"/>
              <a:buChar char="◆"/>
            </a:pPr>
            <a:r>
              <a:rPr b="1" lang="es">
                <a:solidFill>
                  <a:srgbClr val="0000FF"/>
                </a:solidFill>
              </a:rPr>
              <a:t>Proyecto 2: </a:t>
            </a:r>
            <a:r>
              <a:rPr lang="es"/>
              <a:t>Que le dé un par de vueltas a una mesa.</a:t>
            </a:r>
            <a:endParaRPr/>
          </a:p>
          <a:p>
            <a:pPr indent="-317500" lvl="0" marL="457200" rtl="0" algn="just">
              <a:spcBef>
                <a:spcPts val="1000"/>
              </a:spcBef>
              <a:spcAft>
                <a:spcPts val="0"/>
              </a:spcAft>
              <a:buSzPts val="1400"/>
              <a:buChar char="➔"/>
            </a:pPr>
            <a:r>
              <a:rPr b="1" lang="es">
                <a:solidFill>
                  <a:srgbClr val="0000FF"/>
                </a:solidFill>
              </a:rPr>
              <a:t>Proyecto 3: </a:t>
            </a:r>
            <a:r>
              <a:rPr lang="es"/>
              <a:t>Con un servo normal, de posicionamiento (atornillar algún elemento indicador), y con dos sensores LDR, el servo debe apuntar donde se esté recibiendo más cantidad de luz.</a:t>
            </a:r>
            <a:endParaRPr/>
          </a:p>
          <a:p>
            <a:pPr indent="-317500" lvl="0" marL="457200" rtl="0" algn="just">
              <a:spcBef>
                <a:spcPts val="1000"/>
              </a:spcBef>
              <a:spcAft>
                <a:spcPts val="0"/>
              </a:spcAft>
              <a:buSzPts val="1400"/>
              <a:buChar char="➔"/>
            </a:pPr>
            <a:r>
              <a:rPr b="1" lang="es">
                <a:solidFill>
                  <a:srgbClr val="0000FF"/>
                </a:solidFill>
              </a:rPr>
              <a:t>Proyecto 4: </a:t>
            </a:r>
            <a:r>
              <a:rPr lang="es"/>
              <a:t>En el coche anterior, con dos sensores LDR, el coche debe girar hacia donde haya más luz.</a:t>
            </a:r>
            <a:endParaRPr/>
          </a:p>
          <a:p>
            <a:pPr indent="0" lvl="0" marL="0" rtl="0" algn="just">
              <a:spcBef>
                <a:spcPts val="1000"/>
              </a:spcBef>
              <a:spcAft>
                <a:spcPts val="0"/>
              </a:spcAft>
              <a:buNone/>
            </a:pPr>
            <a:r>
              <a:t/>
            </a:r>
            <a:endParaRPr/>
          </a:p>
          <a:p>
            <a:pPr indent="0" lvl="0" marL="0" rtl="0" algn="just">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posible solución proyecto 4 con ldr </a:t>
            </a:r>
            <a:endParaRPr/>
          </a:p>
        </p:txBody>
      </p:sp>
      <p:pic>
        <p:nvPicPr>
          <p:cNvPr id="133" name="Shape 133"/>
          <p:cNvPicPr preferRelativeResize="0"/>
          <p:nvPr/>
        </p:nvPicPr>
        <p:blipFill>
          <a:blip r:embed="rId3">
            <a:alphaModFix/>
          </a:blip>
          <a:stretch>
            <a:fillRect/>
          </a:stretch>
        </p:blipFill>
        <p:spPr>
          <a:xfrm>
            <a:off x="441375" y="1093850"/>
            <a:ext cx="4635676" cy="4076974"/>
          </a:xfrm>
          <a:prstGeom prst="rect">
            <a:avLst/>
          </a:prstGeom>
          <a:noFill/>
          <a:ln>
            <a:noFill/>
          </a:ln>
        </p:spPr>
      </p:pic>
      <p:sp>
        <p:nvSpPr>
          <p:cNvPr id="134" name="Shape 134"/>
          <p:cNvSpPr txBox="1"/>
          <p:nvPr/>
        </p:nvSpPr>
        <p:spPr>
          <a:xfrm>
            <a:off x="5761550" y="2939700"/>
            <a:ext cx="2577300" cy="635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s" sz="2400">
                <a:latin typeface="Amarante"/>
                <a:ea typeface="Amarante"/>
                <a:cs typeface="Amarante"/>
                <a:sym typeface="Amarante"/>
              </a:rPr>
              <a:t>Proyecto susceptible de ser mejorado</a:t>
            </a:r>
            <a:endParaRPr sz="2400">
              <a:latin typeface="Amarante"/>
              <a:ea typeface="Amarante"/>
              <a:cs typeface="Amarante"/>
              <a:sym typeface="Amarante"/>
            </a:endParaRPr>
          </a:p>
        </p:txBody>
      </p:sp>
      <p:pic>
        <p:nvPicPr>
          <p:cNvPr descr="a warning symbol : Free" id="135" name="Shape 135"/>
          <p:cNvPicPr preferRelativeResize="0"/>
          <p:nvPr/>
        </p:nvPicPr>
        <p:blipFill>
          <a:blip r:embed="rId4">
            <a:alphaModFix/>
          </a:blip>
          <a:stretch>
            <a:fillRect/>
          </a:stretch>
        </p:blipFill>
        <p:spPr>
          <a:xfrm>
            <a:off x="6307575" y="1454450"/>
            <a:ext cx="1485250" cy="1485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ctrTitle"/>
          </p:nvPr>
        </p:nvSpPr>
        <p:spPr>
          <a:xfrm>
            <a:off x="334800" y="542400"/>
            <a:ext cx="5822400" cy="2690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7200"/>
              <a:t>Motores corriente continua</a:t>
            </a:r>
            <a:endParaRPr sz="7200"/>
          </a:p>
          <a:p>
            <a:pPr indent="0" lvl="0" marL="0" rtl="0">
              <a:spcBef>
                <a:spcPts val="0"/>
              </a:spcBef>
              <a:spcAft>
                <a:spcPts val="0"/>
              </a:spcAft>
              <a:buNone/>
            </a:pPr>
            <a:r>
              <a:rPr lang="es" sz="2400"/>
              <a:t>( Con ULN2003)</a:t>
            </a:r>
            <a:endParaRPr sz="2400"/>
          </a:p>
        </p:txBody>
      </p:sp>
      <p:pic>
        <p:nvPicPr>
          <p:cNvPr descr="RB-35GM.gif" id="141" name="Shape 141"/>
          <p:cNvPicPr preferRelativeResize="0"/>
          <p:nvPr/>
        </p:nvPicPr>
        <p:blipFill>
          <a:blip r:embed="rId3">
            <a:alphaModFix/>
          </a:blip>
          <a:stretch>
            <a:fillRect/>
          </a:stretch>
        </p:blipFill>
        <p:spPr>
          <a:xfrm>
            <a:off x="5881950" y="405238"/>
            <a:ext cx="2843374" cy="2132525"/>
          </a:xfrm>
          <a:prstGeom prst="rect">
            <a:avLst/>
          </a:prstGeom>
          <a:noFill/>
          <a:ln>
            <a:noFill/>
          </a:ln>
        </p:spPr>
      </p:pic>
      <p:pic>
        <p:nvPicPr>
          <p:cNvPr descr="ULN2003A_Pin_Connection.PNG" id="142" name="Shape 142"/>
          <p:cNvPicPr preferRelativeResize="0"/>
          <p:nvPr/>
        </p:nvPicPr>
        <p:blipFill>
          <a:blip r:embed="rId4">
            <a:alphaModFix/>
          </a:blip>
          <a:stretch>
            <a:fillRect/>
          </a:stretch>
        </p:blipFill>
        <p:spPr>
          <a:xfrm>
            <a:off x="6676488" y="2572971"/>
            <a:ext cx="1369900" cy="659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Activado simple del motor</a:t>
            </a:r>
            <a:endParaRPr/>
          </a:p>
        </p:txBody>
      </p:sp>
      <p:pic>
        <p:nvPicPr>
          <p:cNvPr descr="Motor_uln20013_esquema.png" id="148" name="Shape 148"/>
          <p:cNvPicPr preferRelativeResize="0"/>
          <p:nvPr/>
        </p:nvPicPr>
        <p:blipFill>
          <a:blip r:embed="rId3">
            <a:alphaModFix/>
          </a:blip>
          <a:stretch>
            <a:fillRect/>
          </a:stretch>
        </p:blipFill>
        <p:spPr>
          <a:xfrm>
            <a:off x="5279629" y="1727950"/>
            <a:ext cx="3552676" cy="2802925"/>
          </a:xfrm>
          <a:prstGeom prst="rect">
            <a:avLst/>
          </a:prstGeom>
          <a:noFill/>
          <a:ln>
            <a:noFill/>
          </a:ln>
        </p:spPr>
      </p:pic>
      <p:sp>
        <p:nvSpPr>
          <p:cNvPr id="149" name="Shape 149"/>
          <p:cNvSpPr/>
          <p:nvPr/>
        </p:nvSpPr>
        <p:spPr>
          <a:xfrm>
            <a:off x="6833925" y="1093850"/>
            <a:ext cx="1005600" cy="393000"/>
          </a:xfrm>
          <a:prstGeom prst="foldedCorner">
            <a:avLst>
              <a:gd fmla="val 11093" name="adj"/>
            </a:avLst>
          </a:prstGeom>
          <a:solidFill>
            <a:srgbClr val="CFE2F3"/>
          </a:solid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Amarante"/>
                <a:ea typeface="Amarante"/>
                <a:cs typeface="Amarante"/>
                <a:sym typeface="Amarante"/>
              </a:rPr>
              <a:t>ESQUEMA</a:t>
            </a:r>
            <a:endParaRPr>
              <a:latin typeface="Amarante"/>
              <a:ea typeface="Amarante"/>
              <a:cs typeface="Amarante"/>
              <a:sym typeface="Amarante"/>
            </a:endParaRPr>
          </a:p>
        </p:txBody>
      </p:sp>
      <p:pic>
        <p:nvPicPr>
          <p:cNvPr descr="Motor_uln20013_bb.png" id="150" name="Shape 150"/>
          <p:cNvPicPr preferRelativeResize="0"/>
          <p:nvPr/>
        </p:nvPicPr>
        <p:blipFill rotWithShape="1">
          <a:blip r:embed="rId4">
            <a:alphaModFix/>
          </a:blip>
          <a:srcRect b="7089" l="0" r="0" t="0"/>
          <a:stretch/>
        </p:blipFill>
        <p:spPr>
          <a:xfrm>
            <a:off x="561100" y="1158600"/>
            <a:ext cx="4475999" cy="2187574"/>
          </a:xfrm>
          <a:prstGeom prst="rect">
            <a:avLst/>
          </a:prstGeom>
          <a:noFill/>
          <a:ln>
            <a:noFill/>
          </a:ln>
        </p:spPr>
      </p:pic>
      <p:sp>
        <p:nvSpPr>
          <p:cNvPr id="151" name="Shape 151"/>
          <p:cNvSpPr/>
          <p:nvPr/>
        </p:nvSpPr>
        <p:spPr>
          <a:xfrm>
            <a:off x="1195575" y="1158600"/>
            <a:ext cx="610500" cy="393000"/>
          </a:xfrm>
          <a:prstGeom prst="foldedCorner">
            <a:avLst>
              <a:gd fmla="val 11093" name="adj"/>
            </a:avLst>
          </a:prstGeom>
          <a:solidFill>
            <a:srgbClr val="CFE2F3"/>
          </a:solid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Amarante"/>
                <a:ea typeface="Amarante"/>
                <a:cs typeface="Amarante"/>
                <a:sym typeface="Amarante"/>
              </a:rPr>
              <a:t>REAL</a:t>
            </a:r>
            <a:endParaRPr>
              <a:latin typeface="Amarante"/>
              <a:ea typeface="Amarante"/>
              <a:cs typeface="Amarante"/>
              <a:sym typeface="Amarante"/>
            </a:endParaRPr>
          </a:p>
        </p:txBody>
      </p:sp>
      <p:sp>
        <p:nvSpPr>
          <p:cNvPr id="152" name="Shape 152"/>
          <p:cNvSpPr/>
          <p:nvPr/>
        </p:nvSpPr>
        <p:spPr>
          <a:xfrm>
            <a:off x="359350" y="3484875"/>
            <a:ext cx="4879500" cy="1433100"/>
          </a:xfrm>
          <a:prstGeom prst="roundRect">
            <a:avLst>
              <a:gd fmla="val 16667" name="adj"/>
            </a:avLst>
          </a:prstGeom>
          <a:solidFill>
            <a:srgbClr val="FCE5CD"/>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None/>
            </a:pPr>
            <a:r>
              <a:rPr b="1" lang="es">
                <a:latin typeface="Amarante"/>
                <a:ea typeface="Amarante"/>
                <a:cs typeface="Amarante"/>
                <a:sym typeface="Amarante"/>
              </a:rPr>
              <a:t>NOTA</a:t>
            </a:r>
            <a:r>
              <a:rPr lang="es">
                <a:latin typeface="Amarante"/>
                <a:ea typeface="Amarante"/>
                <a:cs typeface="Amarante"/>
                <a:sym typeface="Amarante"/>
              </a:rPr>
              <a:t>: El motor se conecta a los 5V de tensión del ARDUINO. Si requiere otra fuente de tensión externa, el pin 9 del ULN deberá conectarse a ella e interconectar todos los negativos al GND. Cada salida (colector par darlington) del ULN2003 admite 500mA máximo de corriente. </a:t>
            </a:r>
            <a:endParaRPr>
              <a:latin typeface="Amarante"/>
              <a:ea typeface="Amarante"/>
              <a:cs typeface="Amarante"/>
              <a:sym typeface="Amarant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Activado simple del motor.</a:t>
            </a:r>
            <a:endParaRPr/>
          </a:p>
        </p:txBody>
      </p:sp>
      <p:pic>
        <p:nvPicPr>
          <p:cNvPr id="158" name="Shape 158"/>
          <p:cNvPicPr preferRelativeResize="0"/>
          <p:nvPr/>
        </p:nvPicPr>
        <p:blipFill>
          <a:blip r:embed="rId3">
            <a:alphaModFix/>
          </a:blip>
          <a:stretch>
            <a:fillRect/>
          </a:stretch>
        </p:blipFill>
        <p:spPr>
          <a:xfrm>
            <a:off x="1863050" y="1423988"/>
            <a:ext cx="5800725" cy="2295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Control de la velocidad del motor</a:t>
            </a:r>
            <a:endParaRPr/>
          </a:p>
        </p:txBody>
      </p:sp>
      <p:pic>
        <p:nvPicPr>
          <p:cNvPr id="164" name="Shape 164"/>
          <p:cNvPicPr preferRelativeResize="0"/>
          <p:nvPr/>
        </p:nvPicPr>
        <p:blipFill>
          <a:blip r:embed="rId3">
            <a:alphaModFix/>
          </a:blip>
          <a:stretch>
            <a:fillRect/>
          </a:stretch>
        </p:blipFill>
        <p:spPr>
          <a:xfrm>
            <a:off x="660975" y="1362675"/>
            <a:ext cx="7305675" cy="2936750"/>
          </a:xfrm>
          <a:prstGeom prst="rect">
            <a:avLst/>
          </a:prstGeom>
          <a:noFill/>
          <a:ln>
            <a:noFill/>
          </a:ln>
        </p:spPr>
      </p:pic>
      <p:sp>
        <p:nvSpPr>
          <p:cNvPr id="165" name="Shape 165"/>
          <p:cNvSpPr/>
          <p:nvPr/>
        </p:nvSpPr>
        <p:spPr>
          <a:xfrm>
            <a:off x="5347600" y="1843575"/>
            <a:ext cx="2878200" cy="1086300"/>
          </a:xfrm>
          <a:prstGeom prst="downArrow">
            <a:avLst>
              <a:gd fmla="val 82329" name="adj1"/>
              <a:gd fmla="val 46941" name="adj2"/>
            </a:avLst>
          </a:prstGeom>
          <a:solidFill>
            <a:srgbClr val="CFE2F3"/>
          </a:solid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a:latin typeface="Amarante"/>
                <a:ea typeface="Amarante"/>
                <a:cs typeface="Amarante"/>
                <a:sym typeface="Amarante"/>
              </a:rPr>
              <a:t>Empieza en un valor “alto”. Un valor muy bajo hará que el motor no se mueva.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ctrTitle"/>
          </p:nvPr>
        </p:nvSpPr>
        <p:spPr>
          <a:xfrm>
            <a:off x="334800" y="542400"/>
            <a:ext cx="5822400" cy="2690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7200"/>
              <a:t>Motores Paso a Paso</a:t>
            </a:r>
            <a:endParaRPr sz="7200"/>
          </a:p>
          <a:p>
            <a:pPr indent="0" lvl="0" marL="0" rtl="0">
              <a:spcBef>
                <a:spcPts val="0"/>
              </a:spcBef>
              <a:spcAft>
                <a:spcPts val="0"/>
              </a:spcAft>
              <a:buNone/>
            </a:pPr>
            <a:r>
              <a:rPr lang="es" sz="2400"/>
              <a:t>( Con ULN2003)</a:t>
            </a:r>
            <a:endParaRPr sz="2400"/>
          </a:p>
        </p:txBody>
      </p:sp>
      <p:pic>
        <p:nvPicPr>
          <p:cNvPr descr="ULN2003A_Pin_Connection.PNG" id="171" name="Shape 171"/>
          <p:cNvPicPr preferRelativeResize="0"/>
          <p:nvPr/>
        </p:nvPicPr>
        <p:blipFill>
          <a:blip r:embed="rId3">
            <a:alphaModFix/>
          </a:blip>
          <a:stretch>
            <a:fillRect/>
          </a:stretch>
        </p:blipFill>
        <p:spPr>
          <a:xfrm>
            <a:off x="6676488" y="2572971"/>
            <a:ext cx="1369900" cy="659825"/>
          </a:xfrm>
          <a:prstGeom prst="rect">
            <a:avLst/>
          </a:prstGeom>
          <a:noFill/>
          <a:ln>
            <a:noFill/>
          </a:ln>
        </p:spPr>
      </p:pic>
      <p:pic>
        <p:nvPicPr>
          <p:cNvPr id="172" name="Shape 172"/>
          <p:cNvPicPr preferRelativeResize="0"/>
          <p:nvPr/>
        </p:nvPicPr>
        <p:blipFill rotWithShape="1">
          <a:blip r:embed="rId4">
            <a:alphaModFix/>
          </a:blip>
          <a:srcRect b="22403" l="25320" r="52937" t="18326"/>
          <a:stretch/>
        </p:blipFill>
        <p:spPr>
          <a:xfrm rot="5400000">
            <a:off x="6817488" y="744300"/>
            <a:ext cx="1087925" cy="1668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Sobre motores paso a paso.</a:t>
            </a:r>
            <a:endParaRPr/>
          </a:p>
        </p:txBody>
      </p:sp>
      <p:sp>
        <p:nvSpPr>
          <p:cNvPr id="178" name="Shape 178"/>
          <p:cNvSpPr txBox="1"/>
          <p:nvPr/>
        </p:nvSpPr>
        <p:spPr>
          <a:xfrm>
            <a:off x="430550" y="1069150"/>
            <a:ext cx="8401800" cy="368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s">
                <a:latin typeface="Amarante"/>
                <a:ea typeface="Amarante"/>
                <a:cs typeface="Amarante"/>
                <a:sym typeface="Amarante"/>
              </a:rPr>
              <a:t>No es nuestro objetivo estudiar a fondo este tipo de motores. Simplemente daremos alguna información sobre ellos. Tener en cuenta que:</a:t>
            </a:r>
            <a:endParaRPr>
              <a:latin typeface="Amarante"/>
              <a:ea typeface="Amarante"/>
              <a:cs typeface="Amarante"/>
              <a:sym typeface="Amarante"/>
            </a:endParaRPr>
          </a:p>
          <a:p>
            <a:pPr indent="-317500" lvl="0" marL="457200" rtl="0">
              <a:spcBef>
                <a:spcPts val="1000"/>
              </a:spcBef>
              <a:spcAft>
                <a:spcPts val="0"/>
              </a:spcAft>
              <a:buSzPts val="1400"/>
              <a:buFont typeface="Amarante"/>
              <a:buAutoNum type="arabicPeriod"/>
            </a:pPr>
            <a:r>
              <a:rPr lang="es">
                <a:latin typeface="Amarante"/>
                <a:ea typeface="Amarante"/>
                <a:cs typeface="Amarante"/>
                <a:sym typeface="Amarante"/>
              </a:rPr>
              <a:t>En lo que sigue tendremos como ejemplo un motor paso a paso unipolar de 6 cables; podemos aprender más sobre ellos en esta web: </a:t>
            </a:r>
            <a:r>
              <a:rPr lang="es" u="sng">
                <a:solidFill>
                  <a:schemeClr val="hlink"/>
                </a:solidFill>
                <a:latin typeface="Amarante"/>
                <a:ea typeface="Amarante"/>
                <a:cs typeface="Amarante"/>
                <a:sym typeface="Amarante"/>
                <a:hlinkClick r:id="rId3"/>
              </a:rPr>
              <a:t>http://www.todorobot.com.ar/tutorial-sobre-motores-paso-a-paso-stepper-motors/</a:t>
            </a:r>
            <a:endParaRPr>
              <a:latin typeface="Amarante"/>
              <a:ea typeface="Amarante"/>
              <a:cs typeface="Amarante"/>
              <a:sym typeface="Amarante"/>
            </a:endParaRPr>
          </a:p>
          <a:p>
            <a:pPr indent="-317500" lvl="0" marL="457200" rtl="0">
              <a:spcBef>
                <a:spcPts val="1000"/>
              </a:spcBef>
              <a:spcAft>
                <a:spcPts val="0"/>
              </a:spcAft>
              <a:buSzPts val="1400"/>
              <a:buFont typeface="Amarante"/>
              <a:buAutoNum type="arabicPeriod"/>
            </a:pPr>
            <a:r>
              <a:rPr lang="es">
                <a:latin typeface="Amarante"/>
                <a:ea typeface="Amarante"/>
                <a:cs typeface="Amarante"/>
                <a:sym typeface="Amarante"/>
              </a:rPr>
              <a:t>En la web anterior, leer al final, si lo necesitáis, cómo identificar cada cable.</a:t>
            </a:r>
            <a:endParaRPr>
              <a:latin typeface="Amarante"/>
              <a:ea typeface="Amarante"/>
              <a:cs typeface="Amarante"/>
              <a:sym typeface="Amarante"/>
            </a:endParaRPr>
          </a:p>
          <a:p>
            <a:pPr indent="-317500" lvl="0" marL="457200" rtl="0">
              <a:spcBef>
                <a:spcPts val="1000"/>
              </a:spcBef>
              <a:spcAft>
                <a:spcPts val="0"/>
              </a:spcAft>
              <a:buSzPts val="1400"/>
              <a:buFont typeface="Amarante"/>
              <a:buAutoNum type="arabicPeriod"/>
            </a:pPr>
            <a:r>
              <a:rPr lang="es">
                <a:latin typeface="Amarante"/>
                <a:ea typeface="Amarante"/>
                <a:cs typeface="Amarante"/>
                <a:sym typeface="Amarante"/>
              </a:rPr>
              <a:t>Usaremos para activarlos nuestra placa ARDUINO más un micro ULN2003.</a:t>
            </a:r>
            <a:endParaRPr>
              <a:latin typeface="Amarante"/>
              <a:ea typeface="Amarante"/>
              <a:cs typeface="Amarante"/>
              <a:sym typeface="Amarante"/>
            </a:endParaRPr>
          </a:p>
          <a:p>
            <a:pPr indent="-317500" lvl="0" marL="457200" rtl="0">
              <a:spcBef>
                <a:spcPts val="1000"/>
              </a:spcBef>
              <a:spcAft>
                <a:spcPts val="0"/>
              </a:spcAft>
              <a:buSzPts val="1400"/>
              <a:buFont typeface="Amarante"/>
              <a:buAutoNum type="arabicPeriod"/>
            </a:pPr>
            <a:r>
              <a:rPr lang="es">
                <a:latin typeface="Amarante"/>
                <a:ea typeface="Amarante"/>
                <a:cs typeface="Amarante"/>
                <a:sym typeface="Amarante"/>
              </a:rPr>
              <a:t>Un motor paso a paso nos servirá para poder controlar con precisión la posición de nuestro motor así como la velocidad y sentido de rotación. </a:t>
            </a:r>
            <a:endParaRPr>
              <a:latin typeface="Amarante"/>
              <a:ea typeface="Amarante"/>
              <a:cs typeface="Amarante"/>
              <a:sym typeface="Amarante"/>
            </a:endParaRPr>
          </a:p>
          <a:p>
            <a:pPr indent="-317500" lvl="0" marL="457200" rtl="0">
              <a:spcBef>
                <a:spcPts val="1000"/>
              </a:spcBef>
              <a:spcAft>
                <a:spcPts val="0"/>
              </a:spcAft>
              <a:buSzPts val="1400"/>
              <a:buFont typeface="Amarante"/>
              <a:buAutoNum type="arabicPeriod"/>
            </a:pPr>
            <a:r>
              <a:rPr lang="es">
                <a:latin typeface="Amarante"/>
                <a:ea typeface="Amarante"/>
                <a:cs typeface="Amarante"/>
                <a:sym typeface="Amarante"/>
              </a:rPr>
              <a:t>Los motores paso a paso se pueden encontrar fácilmente en algunos dispositivos electrónicos e informáticos, como impresoras, grabadoras o discos duros.</a:t>
            </a:r>
            <a:endParaRPr>
              <a:latin typeface="Amarante"/>
              <a:ea typeface="Amarante"/>
              <a:cs typeface="Amarante"/>
              <a:sym typeface="Amarante"/>
            </a:endParaRPr>
          </a:p>
          <a:p>
            <a:pPr indent="-317500" lvl="0" marL="457200" rtl="0">
              <a:spcBef>
                <a:spcPts val="1000"/>
              </a:spcBef>
              <a:spcAft>
                <a:spcPts val="1000"/>
              </a:spcAft>
              <a:buSzPts val="1400"/>
              <a:buFont typeface="Amarante"/>
              <a:buAutoNum type="arabicPeriod"/>
            </a:pPr>
            <a:r>
              <a:rPr lang="es">
                <a:latin typeface="Amarante"/>
                <a:ea typeface="Amarante"/>
                <a:cs typeface="Amarante"/>
                <a:sym typeface="Amarante"/>
              </a:rPr>
              <a:t>Se supondrá que se tienen identificados las conexiones. Los pines A, B, C y D se conectarán, a través del ULN2003,  a los pines 8, 9, 10 y 11 de ARDUINO.</a:t>
            </a:r>
            <a:endParaRPr>
              <a:latin typeface="Amarante"/>
              <a:ea typeface="Amarante"/>
              <a:cs typeface="Amarante"/>
              <a:sym typeface="Amarant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Motor paso a paso. </a:t>
            </a:r>
            <a:endParaRPr/>
          </a:p>
        </p:txBody>
      </p:sp>
      <p:sp>
        <p:nvSpPr>
          <p:cNvPr id="184" name="Shape 184"/>
          <p:cNvSpPr txBox="1"/>
          <p:nvPr/>
        </p:nvSpPr>
        <p:spPr>
          <a:xfrm>
            <a:off x="476775" y="1161625"/>
            <a:ext cx="4588800" cy="739800"/>
          </a:xfrm>
          <a:prstGeom prst="rect">
            <a:avLst/>
          </a:prstGeom>
          <a:noFill/>
          <a:ln>
            <a:noFill/>
          </a:ln>
        </p:spPr>
        <p:txBody>
          <a:bodyPr anchorCtr="0" anchor="t" bIns="91425" lIns="91425" spcFirstLastPara="1" rIns="91425" wrap="square" tIns="91425">
            <a:noAutofit/>
          </a:bodyPr>
          <a:lstStyle/>
          <a:p>
            <a:pPr indent="0" lvl="0" marL="0" algn="just">
              <a:spcBef>
                <a:spcPts val="0"/>
              </a:spcBef>
              <a:spcAft>
                <a:spcPts val="0"/>
              </a:spcAft>
              <a:buNone/>
            </a:pPr>
            <a:r>
              <a:rPr lang="es">
                <a:latin typeface="Amarante"/>
                <a:ea typeface="Amarante"/>
                <a:cs typeface="Amarante"/>
                <a:sym typeface="Amarante"/>
              </a:rPr>
              <a:t>En el caso de usar una fuente externa, conectar dicha fuente al pin 9, así como a los cables comunes. El motor del esquema funciona con los 5 Volt. de Arduino.</a:t>
            </a:r>
            <a:endParaRPr/>
          </a:p>
        </p:txBody>
      </p:sp>
      <p:grpSp>
        <p:nvGrpSpPr>
          <p:cNvPr id="185" name="Shape 185"/>
          <p:cNvGrpSpPr/>
          <p:nvPr/>
        </p:nvGrpSpPr>
        <p:grpSpPr>
          <a:xfrm>
            <a:off x="556975" y="2121050"/>
            <a:ext cx="4312050" cy="2465800"/>
            <a:chOff x="556975" y="2121050"/>
            <a:chExt cx="4312050" cy="2465800"/>
          </a:xfrm>
        </p:grpSpPr>
        <p:pic>
          <p:nvPicPr>
            <p:cNvPr id="186" name="Shape 186"/>
            <p:cNvPicPr preferRelativeResize="0"/>
            <p:nvPr/>
          </p:nvPicPr>
          <p:blipFill>
            <a:blip r:embed="rId3">
              <a:alphaModFix/>
            </a:blip>
            <a:stretch>
              <a:fillRect/>
            </a:stretch>
          </p:blipFill>
          <p:spPr>
            <a:xfrm>
              <a:off x="556975" y="2121050"/>
              <a:ext cx="4312050" cy="2375500"/>
            </a:xfrm>
            <a:prstGeom prst="rect">
              <a:avLst/>
            </a:prstGeom>
            <a:noFill/>
            <a:ln>
              <a:noFill/>
            </a:ln>
          </p:spPr>
        </p:pic>
        <p:sp>
          <p:nvSpPr>
            <p:cNvPr id="187" name="Shape 187"/>
            <p:cNvSpPr/>
            <p:nvPr/>
          </p:nvSpPr>
          <p:spPr>
            <a:xfrm>
              <a:off x="603925" y="3928050"/>
              <a:ext cx="1386900" cy="6588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pic>
        <p:nvPicPr>
          <p:cNvPr id="188" name="Shape 188"/>
          <p:cNvPicPr preferRelativeResize="0"/>
          <p:nvPr/>
        </p:nvPicPr>
        <p:blipFill>
          <a:blip r:embed="rId4">
            <a:alphaModFix/>
          </a:blip>
          <a:stretch>
            <a:fillRect/>
          </a:stretch>
        </p:blipFill>
        <p:spPr>
          <a:xfrm>
            <a:off x="5308275" y="151798"/>
            <a:ext cx="3539851" cy="4435050"/>
          </a:xfrm>
          <a:prstGeom prst="rect">
            <a:avLst/>
          </a:prstGeom>
          <a:noFill/>
          <a:ln cap="flat" cmpd="sng" w="19050">
            <a:solidFill>
              <a:srgbClr val="B45F06"/>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Motor paso a paso. Secuencia normal.</a:t>
            </a:r>
            <a:endParaRPr/>
          </a:p>
        </p:txBody>
      </p:sp>
      <p:pic>
        <p:nvPicPr>
          <p:cNvPr id="194" name="Shape 194"/>
          <p:cNvPicPr preferRelativeResize="0"/>
          <p:nvPr/>
        </p:nvPicPr>
        <p:blipFill>
          <a:blip r:embed="rId3">
            <a:alphaModFix/>
          </a:blip>
          <a:stretch>
            <a:fillRect/>
          </a:stretch>
        </p:blipFill>
        <p:spPr>
          <a:xfrm>
            <a:off x="1215775" y="1278000"/>
            <a:ext cx="2637275" cy="2323224"/>
          </a:xfrm>
          <a:prstGeom prst="rect">
            <a:avLst/>
          </a:prstGeom>
          <a:noFill/>
          <a:ln cap="flat" cmpd="sng" w="19050">
            <a:solidFill>
              <a:srgbClr val="B45F06"/>
            </a:solidFill>
            <a:prstDash val="solid"/>
            <a:round/>
            <a:headEnd len="sm" w="sm" type="none"/>
            <a:tailEnd len="sm" w="sm" type="none"/>
          </a:ln>
        </p:spPr>
      </p:pic>
      <p:pic>
        <p:nvPicPr>
          <p:cNvPr id="195" name="Shape 195"/>
          <p:cNvPicPr preferRelativeResize="0"/>
          <p:nvPr/>
        </p:nvPicPr>
        <p:blipFill>
          <a:blip r:embed="rId4">
            <a:alphaModFix/>
          </a:blip>
          <a:stretch>
            <a:fillRect/>
          </a:stretch>
        </p:blipFill>
        <p:spPr>
          <a:xfrm>
            <a:off x="4775775" y="1093838"/>
            <a:ext cx="4195950" cy="3579475"/>
          </a:xfrm>
          <a:prstGeom prst="rect">
            <a:avLst/>
          </a:prstGeom>
          <a:noFill/>
          <a:ln>
            <a:noFill/>
          </a:ln>
        </p:spPr>
      </p:pic>
      <p:sp>
        <p:nvSpPr>
          <p:cNvPr id="196" name="Shape 196"/>
          <p:cNvSpPr txBox="1"/>
          <p:nvPr/>
        </p:nvSpPr>
        <p:spPr>
          <a:xfrm>
            <a:off x="627313" y="3785375"/>
            <a:ext cx="3814200" cy="8010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s">
                <a:latin typeface="Amarante"/>
                <a:ea typeface="Amarante"/>
                <a:cs typeface="Amarante"/>
                <a:sym typeface="Amarante"/>
              </a:rPr>
              <a:t>Giro antihorario.</a:t>
            </a:r>
            <a:endParaRPr>
              <a:latin typeface="Amarante"/>
              <a:ea typeface="Amarante"/>
              <a:cs typeface="Amarante"/>
              <a:sym typeface="Amarante"/>
            </a:endParaRPr>
          </a:p>
          <a:p>
            <a:pPr indent="-317500" lvl="0" marL="457200" rtl="0" algn="just">
              <a:spcBef>
                <a:spcPts val="0"/>
              </a:spcBef>
              <a:spcAft>
                <a:spcPts val="0"/>
              </a:spcAft>
              <a:buSzPts val="1400"/>
              <a:buFont typeface="Amarante"/>
              <a:buChar char="❏"/>
            </a:pPr>
            <a:r>
              <a:rPr lang="es">
                <a:latin typeface="Amarante"/>
                <a:ea typeface="Amarante"/>
                <a:cs typeface="Amarante"/>
                <a:sym typeface="Amarante"/>
              </a:rPr>
              <a:t>Función activarPaso que recibe un paso de 0 a 3</a:t>
            </a:r>
            <a:endParaRPr>
              <a:latin typeface="Amarante"/>
              <a:ea typeface="Amarante"/>
              <a:cs typeface="Amarante"/>
              <a:sym typeface="Amarant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ctrTitle"/>
          </p:nvPr>
        </p:nvSpPr>
        <p:spPr>
          <a:xfrm>
            <a:off x="334800" y="542400"/>
            <a:ext cx="5822400" cy="2690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9600"/>
              <a:t>Servos</a:t>
            </a:r>
            <a:endParaRPr sz="9600"/>
          </a:p>
          <a:p>
            <a:pPr indent="0" lvl="0" marL="0">
              <a:spcBef>
                <a:spcPts val="0"/>
              </a:spcBef>
              <a:spcAft>
                <a:spcPts val="0"/>
              </a:spcAft>
              <a:buNone/>
            </a:pPr>
            <a:r>
              <a:rPr lang="es" sz="2400"/>
              <a:t>(de rotación continua)</a:t>
            </a:r>
            <a:endParaRPr sz="2400"/>
          </a:p>
        </p:txBody>
      </p:sp>
      <p:pic>
        <p:nvPicPr>
          <p:cNvPr descr="servo-motor.png" id="63" name="Shape 63"/>
          <p:cNvPicPr preferRelativeResize="0"/>
          <p:nvPr/>
        </p:nvPicPr>
        <p:blipFill>
          <a:blip r:embed="rId3">
            <a:alphaModFix/>
          </a:blip>
          <a:stretch>
            <a:fillRect/>
          </a:stretch>
        </p:blipFill>
        <p:spPr>
          <a:xfrm>
            <a:off x="5248570" y="836808"/>
            <a:ext cx="2376580" cy="2101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Motor paso a paso. Secuencia normal.</a:t>
            </a:r>
            <a:endParaRPr/>
          </a:p>
        </p:txBody>
      </p:sp>
      <p:pic>
        <p:nvPicPr>
          <p:cNvPr id="202" name="Shape 202"/>
          <p:cNvPicPr preferRelativeResize="0"/>
          <p:nvPr/>
        </p:nvPicPr>
        <p:blipFill>
          <a:blip r:embed="rId3">
            <a:alphaModFix/>
          </a:blip>
          <a:stretch>
            <a:fillRect/>
          </a:stretch>
        </p:blipFill>
        <p:spPr>
          <a:xfrm>
            <a:off x="464475" y="1171174"/>
            <a:ext cx="3814199" cy="3581376"/>
          </a:xfrm>
          <a:prstGeom prst="rect">
            <a:avLst/>
          </a:prstGeom>
          <a:noFill/>
          <a:ln>
            <a:noFill/>
          </a:ln>
        </p:spPr>
      </p:pic>
      <p:sp>
        <p:nvSpPr>
          <p:cNvPr id="203" name="Shape 203"/>
          <p:cNvSpPr txBox="1"/>
          <p:nvPr/>
        </p:nvSpPr>
        <p:spPr>
          <a:xfrm>
            <a:off x="4278675" y="1044025"/>
            <a:ext cx="4693500" cy="3446400"/>
          </a:xfrm>
          <a:prstGeom prst="rect">
            <a:avLst/>
          </a:prstGeom>
          <a:noFill/>
          <a:ln>
            <a:noFill/>
          </a:ln>
        </p:spPr>
        <p:txBody>
          <a:bodyPr anchorCtr="0" anchor="t" bIns="91425" lIns="91425" spcFirstLastPara="1" rIns="91425" wrap="square" tIns="91425">
            <a:noAutofit/>
          </a:bodyPr>
          <a:lstStyle/>
          <a:p>
            <a:pPr indent="-311150" lvl="0" marL="457200" rtl="0" algn="just">
              <a:spcBef>
                <a:spcPts val="0"/>
              </a:spcBef>
              <a:spcAft>
                <a:spcPts val="0"/>
              </a:spcAft>
              <a:buSzPts val="1300"/>
              <a:buFont typeface="Amarante"/>
              <a:buChar char="❏"/>
            </a:pPr>
            <a:r>
              <a:rPr lang="es" sz="1300">
                <a:latin typeface="Amarante"/>
                <a:ea typeface="Amarante"/>
                <a:cs typeface="Amarante"/>
                <a:sym typeface="Amarante"/>
              </a:rPr>
              <a:t>Variable t, tiempo de espera entre activaciones. ¡Cuidado! Una t muy pequeña o cero puede hacer que no funciones bien. En cualquier caso, experimenta.</a:t>
            </a:r>
            <a:endParaRPr sz="1300">
              <a:latin typeface="Amarante"/>
              <a:ea typeface="Amarante"/>
              <a:cs typeface="Amarante"/>
              <a:sym typeface="Amarante"/>
            </a:endParaRPr>
          </a:p>
          <a:p>
            <a:pPr indent="-311150" lvl="0" marL="457200" rtl="0" algn="just">
              <a:spcBef>
                <a:spcPts val="0"/>
              </a:spcBef>
              <a:spcAft>
                <a:spcPts val="0"/>
              </a:spcAft>
              <a:buSzPts val="1300"/>
              <a:buFont typeface="Amarante"/>
              <a:buChar char="❏"/>
            </a:pPr>
            <a:r>
              <a:rPr lang="es" sz="1300">
                <a:latin typeface="Amarante"/>
                <a:ea typeface="Amarante"/>
                <a:cs typeface="Amarante"/>
                <a:sym typeface="Amarante"/>
              </a:rPr>
              <a:t>Declarar variables y decir en qué pin están conectadas.</a:t>
            </a:r>
            <a:endParaRPr sz="1300">
              <a:latin typeface="Amarante"/>
              <a:ea typeface="Amarante"/>
              <a:cs typeface="Amarante"/>
              <a:sym typeface="Amarante"/>
            </a:endParaRPr>
          </a:p>
          <a:p>
            <a:pPr indent="-311150" lvl="0" marL="457200" rtl="0" algn="just">
              <a:spcBef>
                <a:spcPts val="0"/>
              </a:spcBef>
              <a:spcAft>
                <a:spcPts val="0"/>
              </a:spcAft>
              <a:buSzPts val="1300"/>
              <a:buFont typeface="Amarante"/>
              <a:buChar char="❏"/>
            </a:pPr>
            <a:r>
              <a:rPr lang="es" sz="1300">
                <a:latin typeface="Amarante"/>
                <a:ea typeface="Amarante"/>
                <a:cs typeface="Amarante"/>
                <a:sym typeface="Amarante"/>
              </a:rPr>
              <a:t>Empezar en el paso 0</a:t>
            </a:r>
            <a:endParaRPr sz="1300">
              <a:latin typeface="Amarante"/>
              <a:ea typeface="Amarante"/>
              <a:cs typeface="Amarante"/>
              <a:sym typeface="Amarante"/>
            </a:endParaRPr>
          </a:p>
          <a:p>
            <a:pPr indent="-311150" lvl="0" marL="457200" rtl="0" algn="just">
              <a:spcBef>
                <a:spcPts val="0"/>
              </a:spcBef>
              <a:spcAft>
                <a:spcPts val="0"/>
              </a:spcAft>
              <a:buSzPts val="1300"/>
              <a:buFont typeface="Amarante"/>
              <a:buChar char="❏"/>
            </a:pPr>
            <a:r>
              <a:rPr lang="es" sz="1300">
                <a:latin typeface="Amarante"/>
                <a:ea typeface="Amarante"/>
                <a:cs typeface="Amarante"/>
                <a:sym typeface="Amarante"/>
              </a:rPr>
              <a:t>Sumar 1 al paso, y tomar el resto de la división entre cuatro; cuando paso = 3 al sumar 1 se convertirá en 4, pero al calcular el resto se volverá otra vez 0.</a:t>
            </a:r>
            <a:endParaRPr sz="1300">
              <a:latin typeface="Amarante"/>
              <a:ea typeface="Amarante"/>
              <a:cs typeface="Amarante"/>
              <a:sym typeface="Amarante"/>
            </a:endParaRPr>
          </a:p>
          <a:p>
            <a:pPr indent="0" lvl="0" marL="0" rtl="0" algn="just">
              <a:spcBef>
                <a:spcPts val="0"/>
              </a:spcBef>
              <a:spcAft>
                <a:spcPts val="0"/>
              </a:spcAft>
              <a:buNone/>
            </a:pPr>
            <a:r>
              <a:t/>
            </a:r>
            <a:endParaRPr>
              <a:latin typeface="Amarante"/>
              <a:ea typeface="Amarante"/>
              <a:cs typeface="Amarante"/>
              <a:sym typeface="Amarante"/>
            </a:endParaRPr>
          </a:p>
          <a:p>
            <a:pPr indent="0" lvl="0" marL="0" rtl="0" algn="just">
              <a:spcBef>
                <a:spcPts val="0"/>
              </a:spcBef>
              <a:spcAft>
                <a:spcPts val="0"/>
              </a:spcAft>
              <a:buNone/>
            </a:pPr>
            <a:r>
              <a:rPr b="1" lang="es">
                <a:latin typeface="Amarante"/>
                <a:ea typeface="Amarante"/>
                <a:cs typeface="Amarante"/>
                <a:sym typeface="Amarante"/>
              </a:rPr>
              <a:t>Pregunta:</a:t>
            </a:r>
            <a:r>
              <a:rPr lang="es">
                <a:latin typeface="Amarante"/>
                <a:ea typeface="Amarante"/>
                <a:cs typeface="Amarante"/>
                <a:sym typeface="Amarante"/>
              </a:rPr>
              <a:t> ¿Qué modificación o añadido  harías al programa para que girase en el otro sentido?</a:t>
            </a:r>
            <a:endParaRPr>
              <a:latin typeface="Amarante"/>
              <a:ea typeface="Amarante"/>
              <a:cs typeface="Amarante"/>
              <a:sym typeface="Amarante"/>
            </a:endParaRPr>
          </a:p>
          <a:p>
            <a:pPr indent="0" lvl="0" marL="0" rtl="0" algn="just">
              <a:spcBef>
                <a:spcPts val="0"/>
              </a:spcBef>
              <a:spcAft>
                <a:spcPts val="0"/>
              </a:spcAft>
              <a:buNone/>
            </a:pPr>
            <a:r>
              <a:t/>
            </a:r>
            <a:endParaRPr>
              <a:latin typeface="Amarante"/>
              <a:ea typeface="Amarante"/>
              <a:cs typeface="Amarante"/>
              <a:sym typeface="Amarante"/>
            </a:endParaRPr>
          </a:p>
          <a:p>
            <a:pPr indent="0" lvl="0" marL="0" rtl="0" algn="just">
              <a:spcBef>
                <a:spcPts val="0"/>
              </a:spcBef>
              <a:spcAft>
                <a:spcPts val="0"/>
              </a:spcAft>
              <a:buNone/>
            </a:pPr>
            <a:r>
              <a:rPr b="1" lang="es">
                <a:latin typeface="Amarante"/>
                <a:ea typeface="Amarante"/>
                <a:cs typeface="Amarante"/>
                <a:sym typeface="Amarante"/>
              </a:rPr>
              <a:t>Ampliación</a:t>
            </a:r>
            <a:r>
              <a:rPr lang="es">
                <a:latin typeface="Amarante"/>
                <a:ea typeface="Amarante"/>
                <a:cs typeface="Amarante"/>
                <a:sym typeface="Amarante"/>
              </a:rPr>
              <a:t>: diseña un programa, que, con dos botones, avance un poco el motor a izquierda o derecha.</a:t>
            </a:r>
            <a:endParaRPr>
              <a:latin typeface="Amarante"/>
              <a:ea typeface="Amarante"/>
              <a:cs typeface="Amarante"/>
              <a:sym typeface="Amarant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Motor paso a paso. Secuencia WAVE DRIVE</a:t>
            </a:r>
            <a:endParaRPr/>
          </a:p>
        </p:txBody>
      </p:sp>
      <p:pic>
        <p:nvPicPr>
          <p:cNvPr id="209" name="Shape 209"/>
          <p:cNvPicPr preferRelativeResize="0"/>
          <p:nvPr/>
        </p:nvPicPr>
        <p:blipFill>
          <a:blip r:embed="rId3">
            <a:alphaModFix/>
          </a:blip>
          <a:stretch>
            <a:fillRect/>
          </a:stretch>
        </p:blipFill>
        <p:spPr>
          <a:xfrm>
            <a:off x="311700" y="1093850"/>
            <a:ext cx="4337675" cy="3802500"/>
          </a:xfrm>
          <a:prstGeom prst="rect">
            <a:avLst/>
          </a:prstGeom>
          <a:noFill/>
          <a:ln>
            <a:noFill/>
          </a:ln>
        </p:spPr>
      </p:pic>
      <p:pic>
        <p:nvPicPr>
          <p:cNvPr id="210" name="Shape 210"/>
          <p:cNvPicPr preferRelativeResize="0"/>
          <p:nvPr/>
        </p:nvPicPr>
        <p:blipFill>
          <a:blip r:embed="rId4">
            <a:alphaModFix/>
          </a:blip>
          <a:stretch>
            <a:fillRect/>
          </a:stretch>
        </p:blipFill>
        <p:spPr>
          <a:xfrm>
            <a:off x="5238850" y="1267225"/>
            <a:ext cx="3454749" cy="2989675"/>
          </a:xfrm>
          <a:prstGeom prst="rect">
            <a:avLst/>
          </a:prstGeom>
          <a:noFill/>
          <a:ln cap="flat" cmpd="sng" w="19050">
            <a:solidFill>
              <a:srgbClr val="B45F06"/>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Motor paso a paso. Secuencia Medio Paso</a:t>
            </a:r>
            <a:endParaRPr/>
          </a:p>
        </p:txBody>
      </p:sp>
      <p:pic>
        <p:nvPicPr>
          <p:cNvPr id="216" name="Shape 216"/>
          <p:cNvPicPr preferRelativeResize="0"/>
          <p:nvPr/>
        </p:nvPicPr>
        <p:blipFill>
          <a:blip r:embed="rId3">
            <a:alphaModFix/>
          </a:blip>
          <a:stretch>
            <a:fillRect/>
          </a:stretch>
        </p:blipFill>
        <p:spPr>
          <a:xfrm>
            <a:off x="311700" y="1093850"/>
            <a:ext cx="4956863" cy="4202051"/>
          </a:xfrm>
          <a:prstGeom prst="rect">
            <a:avLst/>
          </a:prstGeom>
          <a:noFill/>
          <a:ln>
            <a:noFill/>
          </a:ln>
        </p:spPr>
      </p:pic>
      <p:pic>
        <p:nvPicPr>
          <p:cNvPr id="217" name="Shape 217"/>
          <p:cNvPicPr preferRelativeResize="0"/>
          <p:nvPr/>
        </p:nvPicPr>
        <p:blipFill>
          <a:blip r:embed="rId4">
            <a:alphaModFix/>
          </a:blip>
          <a:stretch>
            <a:fillRect/>
          </a:stretch>
        </p:blipFill>
        <p:spPr>
          <a:xfrm>
            <a:off x="5518175" y="1093850"/>
            <a:ext cx="3314125" cy="1538975"/>
          </a:xfrm>
          <a:prstGeom prst="rect">
            <a:avLst/>
          </a:prstGeom>
          <a:noFill/>
          <a:ln>
            <a:noFill/>
          </a:ln>
        </p:spPr>
      </p:pic>
      <p:pic>
        <p:nvPicPr>
          <p:cNvPr id="218" name="Shape 218"/>
          <p:cNvPicPr preferRelativeResize="0"/>
          <p:nvPr/>
        </p:nvPicPr>
        <p:blipFill>
          <a:blip r:embed="rId5">
            <a:alphaModFix/>
          </a:blip>
          <a:stretch>
            <a:fillRect/>
          </a:stretch>
        </p:blipFill>
        <p:spPr>
          <a:xfrm>
            <a:off x="6573825" y="2725600"/>
            <a:ext cx="1202825" cy="1992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ctrTitle"/>
          </p:nvPr>
        </p:nvSpPr>
        <p:spPr>
          <a:xfrm>
            <a:off x="334800" y="542400"/>
            <a:ext cx="5822400" cy="2690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7200"/>
              <a:t>Motores corriente continua</a:t>
            </a:r>
            <a:endParaRPr sz="7200"/>
          </a:p>
          <a:p>
            <a:pPr indent="0" lvl="0" marL="0" rtl="0">
              <a:spcBef>
                <a:spcPts val="0"/>
              </a:spcBef>
              <a:spcAft>
                <a:spcPts val="0"/>
              </a:spcAft>
              <a:buNone/>
            </a:pPr>
            <a:r>
              <a:rPr lang="es" sz="2400"/>
              <a:t>( Con L293D)</a:t>
            </a:r>
            <a:endParaRPr sz="2400"/>
          </a:p>
        </p:txBody>
      </p:sp>
      <p:pic>
        <p:nvPicPr>
          <p:cNvPr descr="RB-35GM.gif" id="224" name="Shape 224"/>
          <p:cNvPicPr preferRelativeResize="0"/>
          <p:nvPr/>
        </p:nvPicPr>
        <p:blipFill>
          <a:blip r:embed="rId3">
            <a:alphaModFix/>
          </a:blip>
          <a:stretch>
            <a:fillRect/>
          </a:stretch>
        </p:blipFill>
        <p:spPr>
          <a:xfrm>
            <a:off x="6157200" y="414678"/>
            <a:ext cx="2143174" cy="1607375"/>
          </a:xfrm>
          <a:prstGeom prst="rect">
            <a:avLst/>
          </a:prstGeom>
          <a:noFill/>
          <a:ln>
            <a:noFill/>
          </a:ln>
        </p:spPr>
      </p:pic>
      <p:pic>
        <p:nvPicPr>
          <p:cNvPr descr="L293D_Skeleton.jpg" id="225" name="Shape 225"/>
          <p:cNvPicPr preferRelativeResize="0"/>
          <p:nvPr/>
        </p:nvPicPr>
        <p:blipFill>
          <a:blip r:embed="rId4">
            <a:alphaModFix/>
          </a:blip>
          <a:stretch>
            <a:fillRect/>
          </a:stretch>
        </p:blipFill>
        <p:spPr>
          <a:xfrm>
            <a:off x="6320400" y="2212044"/>
            <a:ext cx="1816775" cy="1852725"/>
          </a:xfrm>
          <a:prstGeom prst="rect">
            <a:avLst/>
          </a:prstGeom>
          <a:noFill/>
          <a:ln cap="flat" cmpd="sng" w="19050">
            <a:solidFill>
              <a:srgbClr val="073763"/>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L293D</a:t>
            </a:r>
            <a:endParaRPr/>
          </a:p>
        </p:txBody>
      </p:sp>
      <p:pic>
        <p:nvPicPr>
          <p:cNvPr descr="L293D_Skeleton.jpg" id="231" name="Shape 231"/>
          <p:cNvPicPr preferRelativeResize="0"/>
          <p:nvPr/>
        </p:nvPicPr>
        <p:blipFill>
          <a:blip r:embed="rId3">
            <a:alphaModFix/>
          </a:blip>
          <a:stretch>
            <a:fillRect/>
          </a:stretch>
        </p:blipFill>
        <p:spPr>
          <a:xfrm>
            <a:off x="444050" y="1329919"/>
            <a:ext cx="1816775" cy="1852725"/>
          </a:xfrm>
          <a:prstGeom prst="rect">
            <a:avLst/>
          </a:prstGeom>
          <a:noFill/>
          <a:ln cap="flat" cmpd="sng" w="19050">
            <a:solidFill>
              <a:srgbClr val="073763"/>
            </a:solidFill>
            <a:prstDash val="solid"/>
            <a:round/>
            <a:headEnd len="sm" w="sm" type="none"/>
            <a:tailEnd len="sm" w="sm" type="none"/>
          </a:ln>
        </p:spPr>
      </p:pic>
      <p:sp>
        <p:nvSpPr>
          <p:cNvPr id="232" name="Shape 232"/>
          <p:cNvSpPr txBox="1"/>
          <p:nvPr/>
        </p:nvSpPr>
        <p:spPr>
          <a:xfrm>
            <a:off x="2718775" y="1244025"/>
            <a:ext cx="5727000" cy="29313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Amarante"/>
              <a:buChar char="●"/>
            </a:pPr>
            <a:r>
              <a:rPr lang="es">
                <a:latin typeface="Amarante"/>
                <a:ea typeface="Amarante"/>
                <a:cs typeface="Amarante"/>
                <a:sym typeface="Amarante"/>
              </a:rPr>
              <a:t>Este microchip es capaz de controlar dos motores de corriente continua con un consumo de 600mA en cada motor, y una tensión entre 4,5V y 36V.</a:t>
            </a:r>
            <a:endParaRPr>
              <a:latin typeface="Amarante"/>
              <a:ea typeface="Amarante"/>
              <a:cs typeface="Amarante"/>
              <a:sym typeface="Amarante"/>
            </a:endParaRPr>
          </a:p>
          <a:p>
            <a:pPr indent="-317500" lvl="0" marL="457200" rtl="0" algn="just">
              <a:spcBef>
                <a:spcPts val="0"/>
              </a:spcBef>
              <a:spcAft>
                <a:spcPts val="0"/>
              </a:spcAft>
              <a:buSzPts val="1400"/>
              <a:buFont typeface="Amarante"/>
              <a:buChar char="●"/>
            </a:pPr>
            <a:r>
              <a:rPr lang="es">
                <a:latin typeface="Amarante"/>
                <a:ea typeface="Amarante"/>
                <a:cs typeface="Amarante"/>
                <a:sym typeface="Amarante"/>
              </a:rPr>
              <a:t>Vs y Vss debe estar a la tensión de trabajo del motor. Si es una fuente externa habrá que conectar su positivo a ambos pines, y el negativo conectarlo con el GND de la placa. </a:t>
            </a:r>
            <a:endParaRPr>
              <a:latin typeface="Amarante"/>
              <a:ea typeface="Amarante"/>
              <a:cs typeface="Amarante"/>
              <a:sym typeface="Amarante"/>
            </a:endParaRPr>
          </a:p>
          <a:p>
            <a:pPr indent="-317500" lvl="0" marL="457200" rtl="0" algn="just">
              <a:spcBef>
                <a:spcPts val="0"/>
              </a:spcBef>
              <a:spcAft>
                <a:spcPts val="0"/>
              </a:spcAft>
              <a:buSzPts val="1400"/>
              <a:buFont typeface="Amarante"/>
              <a:buChar char="●"/>
            </a:pPr>
            <a:r>
              <a:rPr lang="es">
                <a:latin typeface="Amarante"/>
                <a:ea typeface="Amarante"/>
                <a:cs typeface="Amarante"/>
                <a:sym typeface="Amarante"/>
              </a:rPr>
              <a:t>Para pequeñas potencias con motores de 5V, se puede probar con la tensión del Arduino.</a:t>
            </a:r>
            <a:endParaRPr>
              <a:latin typeface="Amarante"/>
              <a:ea typeface="Amarante"/>
              <a:cs typeface="Amarante"/>
              <a:sym typeface="Amarante"/>
            </a:endParaRPr>
          </a:p>
          <a:p>
            <a:pPr indent="-317500" lvl="0" marL="457200" rtl="0" algn="just">
              <a:spcBef>
                <a:spcPts val="0"/>
              </a:spcBef>
              <a:spcAft>
                <a:spcPts val="0"/>
              </a:spcAft>
              <a:buSzPts val="1400"/>
              <a:buFont typeface="Amarante"/>
              <a:buChar char="●"/>
            </a:pPr>
            <a:r>
              <a:rPr lang="es">
                <a:latin typeface="Amarante"/>
                <a:ea typeface="Amarante"/>
                <a:cs typeface="Amarante"/>
                <a:sym typeface="Amarante"/>
              </a:rPr>
              <a:t>El pin ENABLE controla la velocidad, conectando a un pin de salida analógica.</a:t>
            </a:r>
            <a:endParaRPr>
              <a:latin typeface="Amarante"/>
              <a:ea typeface="Amarante"/>
              <a:cs typeface="Amarante"/>
              <a:sym typeface="Amarante"/>
            </a:endParaRPr>
          </a:p>
          <a:p>
            <a:pPr indent="-317500" lvl="0" marL="457200" rtl="0" algn="just">
              <a:spcBef>
                <a:spcPts val="0"/>
              </a:spcBef>
              <a:spcAft>
                <a:spcPts val="0"/>
              </a:spcAft>
              <a:buSzPts val="1400"/>
              <a:buFont typeface="Amarante"/>
              <a:buChar char="●"/>
            </a:pPr>
            <a:r>
              <a:rPr lang="es">
                <a:latin typeface="Amarante"/>
                <a:ea typeface="Amarante"/>
                <a:cs typeface="Amarante"/>
                <a:sym typeface="Amarante"/>
              </a:rPr>
              <a:t>Los pines 2 (INPUT1) y 7 (INPUT2) controlan el sentido de giro. Para ello, uno tiene que estar en bajo y el otro en alto.</a:t>
            </a:r>
            <a:endParaRPr>
              <a:latin typeface="Amarante"/>
              <a:ea typeface="Amarante"/>
              <a:cs typeface="Amarante"/>
              <a:sym typeface="Amarante"/>
            </a:endParaRPr>
          </a:p>
          <a:p>
            <a:pPr indent="-317500" lvl="0" marL="457200" algn="just">
              <a:spcBef>
                <a:spcPts val="0"/>
              </a:spcBef>
              <a:spcAft>
                <a:spcPts val="0"/>
              </a:spcAft>
              <a:buSzPts val="1400"/>
              <a:buFont typeface="Amarante"/>
              <a:buChar char="●"/>
            </a:pPr>
            <a:r>
              <a:rPr lang="es">
                <a:latin typeface="Amarante"/>
                <a:ea typeface="Amarante"/>
                <a:cs typeface="Amarante"/>
                <a:sym typeface="Amarante"/>
              </a:rPr>
              <a:t>Para el segundo motor, las conexiones son análogas.</a:t>
            </a:r>
            <a:endParaRPr>
              <a:latin typeface="Amarante"/>
              <a:ea typeface="Amarante"/>
              <a:cs typeface="Amarante"/>
              <a:sym typeface="Amarante"/>
            </a:endParaRPr>
          </a:p>
        </p:txBody>
      </p:sp>
      <p:sp>
        <p:nvSpPr>
          <p:cNvPr id="233" name="Shape 233"/>
          <p:cNvSpPr txBox="1"/>
          <p:nvPr/>
        </p:nvSpPr>
        <p:spPr>
          <a:xfrm>
            <a:off x="444038" y="3537575"/>
            <a:ext cx="1816800" cy="10179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s" u="sng">
                <a:solidFill>
                  <a:schemeClr val="hlink"/>
                </a:solidFill>
                <a:latin typeface="Amarante"/>
                <a:ea typeface="Amarante"/>
                <a:cs typeface="Amarante"/>
                <a:sym typeface="Amarante"/>
                <a:hlinkClick r:id="rId4"/>
              </a:rPr>
              <a:t>https://alonsodub.wordpress.com/2012/06/08/control-de-motor-cc-velocidad-y-direccion/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Conexionado</a:t>
            </a:r>
            <a:endParaRPr/>
          </a:p>
        </p:txBody>
      </p:sp>
      <p:pic>
        <p:nvPicPr>
          <p:cNvPr descr="l293d_boton_bb.png" id="239" name="Shape 239"/>
          <p:cNvPicPr preferRelativeResize="0"/>
          <p:nvPr/>
        </p:nvPicPr>
        <p:blipFill>
          <a:blip r:embed="rId3">
            <a:alphaModFix/>
          </a:blip>
          <a:stretch>
            <a:fillRect/>
          </a:stretch>
        </p:blipFill>
        <p:spPr>
          <a:xfrm>
            <a:off x="1276938" y="1093850"/>
            <a:ext cx="6264426" cy="37094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Cambiar sentido de giro pulsando un botón</a:t>
            </a:r>
            <a:endParaRPr/>
          </a:p>
        </p:txBody>
      </p:sp>
      <p:pic>
        <p:nvPicPr>
          <p:cNvPr id="245" name="Shape 245"/>
          <p:cNvPicPr preferRelativeResize="0"/>
          <p:nvPr/>
        </p:nvPicPr>
        <p:blipFill>
          <a:blip r:embed="rId3">
            <a:alphaModFix/>
          </a:blip>
          <a:stretch>
            <a:fillRect/>
          </a:stretch>
        </p:blipFill>
        <p:spPr>
          <a:xfrm>
            <a:off x="1112400" y="1093850"/>
            <a:ext cx="6094901" cy="4086800"/>
          </a:xfrm>
          <a:prstGeom prst="rect">
            <a:avLst/>
          </a:prstGeom>
          <a:noFill/>
          <a:ln>
            <a:noFill/>
          </a:ln>
        </p:spPr>
      </p:pic>
      <p:sp>
        <p:nvSpPr>
          <p:cNvPr id="246" name="Shape 246"/>
          <p:cNvSpPr/>
          <p:nvPr/>
        </p:nvSpPr>
        <p:spPr>
          <a:xfrm>
            <a:off x="5012300" y="1461150"/>
            <a:ext cx="1547100" cy="583800"/>
          </a:xfrm>
          <a:prstGeom prst="leftArrow">
            <a:avLst>
              <a:gd fmla="val 50000" name="adj1"/>
              <a:gd fmla="val 50000" name="adj2"/>
            </a:avLst>
          </a:prstGeom>
          <a:solidFill>
            <a:srgbClr val="CFE2F3"/>
          </a:solid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a:latin typeface="Amarante"/>
                <a:ea typeface="Amarante"/>
                <a:cs typeface="Amarante"/>
                <a:sym typeface="Amarante"/>
              </a:rPr>
              <a:t>Variables</a:t>
            </a:r>
            <a:endParaRPr/>
          </a:p>
        </p:txBody>
      </p:sp>
      <p:sp>
        <p:nvSpPr>
          <p:cNvPr id="247" name="Shape 247"/>
          <p:cNvSpPr/>
          <p:nvPr/>
        </p:nvSpPr>
        <p:spPr>
          <a:xfrm>
            <a:off x="6338350" y="2211975"/>
            <a:ext cx="2141100" cy="583800"/>
          </a:xfrm>
          <a:prstGeom prst="leftArrow">
            <a:avLst>
              <a:gd fmla="val 50000" name="adj1"/>
              <a:gd fmla="val 50000" name="adj2"/>
            </a:avLst>
          </a:prstGeom>
          <a:solidFill>
            <a:srgbClr val="CFE2F3"/>
          </a:solid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a:latin typeface="Amarante"/>
                <a:ea typeface="Amarante"/>
                <a:cs typeface="Amarante"/>
                <a:sym typeface="Amarante"/>
              </a:rPr>
              <a:t>Máxima potencia</a:t>
            </a:r>
            <a:endParaRPr/>
          </a:p>
        </p:txBody>
      </p:sp>
      <p:sp>
        <p:nvSpPr>
          <p:cNvPr id="248" name="Shape 248"/>
          <p:cNvSpPr/>
          <p:nvPr/>
        </p:nvSpPr>
        <p:spPr>
          <a:xfrm>
            <a:off x="7139050" y="3679475"/>
            <a:ext cx="1340400" cy="583800"/>
          </a:xfrm>
          <a:prstGeom prst="leftArrow">
            <a:avLst>
              <a:gd fmla="val 50000" name="adj1"/>
              <a:gd fmla="val 50000" name="adj2"/>
            </a:avLst>
          </a:prstGeom>
          <a:solidFill>
            <a:srgbClr val="CFE2F3"/>
          </a:solid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a:latin typeface="Amarante"/>
                <a:ea typeface="Amarante"/>
                <a:cs typeface="Amarante"/>
                <a:sym typeface="Amarante"/>
              </a:rPr>
              <a:t>Giro</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3600"/>
              <a:t>Cambio de velocidad enviando por puerto serie nºs del 0 al 9</a:t>
            </a:r>
            <a:endParaRPr sz="3600"/>
          </a:p>
        </p:txBody>
      </p:sp>
      <p:pic>
        <p:nvPicPr>
          <p:cNvPr id="254" name="Shape 254"/>
          <p:cNvPicPr preferRelativeResize="0"/>
          <p:nvPr/>
        </p:nvPicPr>
        <p:blipFill>
          <a:blip r:embed="rId3">
            <a:alphaModFix/>
          </a:blip>
          <a:stretch>
            <a:fillRect/>
          </a:stretch>
        </p:blipFill>
        <p:spPr>
          <a:xfrm>
            <a:off x="311700" y="935250"/>
            <a:ext cx="4800650" cy="4114850"/>
          </a:xfrm>
          <a:prstGeom prst="rect">
            <a:avLst/>
          </a:prstGeom>
          <a:noFill/>
          <a:ln>
            <a:noFill/>
          </a:ln>
        </p:spPr>
      </p:pic>
      <p:sp>
        <p:nvSpPr>
          <p:cNvPr id="255" name="Shape 255"/>
          <p:cNvSpPr txBox="1"/>
          <p:nvPr/>
        </p:nvSpPr>
        <p:spPr>
          <a:xfrm>
            <a:off x="4686600" y="1148150"/>
            <a:ext cx="4145700" cy="14520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Amarante"/>
              <a:buChar char="●"/>
            </a:pPr>
            <a:r>
              <a:rPr lang="es">
                <a:latin typeface="Amarante"/>
                <a:ea typeface="Amarante"/>
                <a:cs typeface="Amarante"/>
                <a:sym typeface="Amarante"/>
              </a:rPr>
              <a:t>Controlado el giro mediante un botón conectado al pin 2.</a:t>
            </a:r>
            <a:endParaRPr>
              <a:latin typeface="Amarante"/>
              <a:ea typeface="Amarante"/>
              <a:cs typeface="Amarante"/>
              <a:sym typeface="Amarante"/>
            </a:endParaRPr>
          </a:p>
          <a:p>
            <a:pPr indent="-317500" lvl="0" marL="457200" rtl="0" algn="just">
              <a:spcBef>
                <a:spcPts val="0"/>
              </a:spcBef>
              <a:spcAft>
                <a:spcPts val="0"/>
              </a:spcAft>
              <a:buSzPts val="1400"/>
              <a:buFont typeface="Amarante"/>
              <a:buChar char="●"/>
            </a:pPr>
            <a:r>
              <a:rPr lang="es">
                <a:latin typeface="Amarante"/>
                <a:ea typeface="Amarante"/>
                <a:cs typeface="Amarante"/>
                <a:sym typeface="Amarante"/>
              </a:rPr>
              <a:t>Velocidad controlada mediante un número introducido por teclado del 0 al 9. 0 → parada total y 9 → máxima potencia. </a:t>
            </a:r>
            <a:endParaRPr>
              <a:latin typeface="Amarante"/>
              <a:ea typeface="Amarante"/>
              <a:cs typeface="Amarante"/>
              <a:sym typeface="Amarante"/>
            </a:endParaRPr>
          </a:p>
        </p:txBody>
      </p:sp>
      <p:sp>
        <p:nvSpPr>
          <p:cNvPr id="256" name="Shape 256"/>
          <p:cNvSpPr/>
          <p:nvPr/>
        </p:nvSpPr>
        <p:spPr>
          <a:xfrm>
            <a:off x="5252650" y="2537675"/>
            <a:ext cx="2141100" cy="583800"/>
          </a:xfrm>
          <a:prstGeom prst="leftArrow">
            <a:avLst>
              <a:gd fmla="val 50000" name="adj1"/>
              <a:gd fmla="val 50000" name="adj2"/>
            </a:avLst>
          </a:prstGeom>
          <a:solidFill>
            <a:srgbClr val="CFE2F3"/>
          </a:solid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a:latin typeface="Amarante"/>
                <a:ea typeface="Amarante"/>
                <a:cs typeface="Amarante"/>
                <a:sym typeface="Amarante"/>
              </a:rPr>
              <a:t>Control de velocidad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3600"/>
              <a:t>Cambio de velocidad enviando por puerto serie nºs del 0 al 9</a:t>
            </a:r>
            <a:endParaRPr sz="3600"/>
          </a:p>
        </p:txBody>
      </p:sp>
      <p:pic>
        <p:nvPicPr>
          <p:cNvPr id="262" name="Shape 262"/>
          <p:cNvPicPr preferRelativeResize="0"/>
          <p:nvPr/>
        </p:nvPicPr>
        <p:blipFill>
          <a:blip r:embed="rId3">
            <a:alphaModFix/>
          </a:blip>
          <a:stretch>
            <a:fillRect/>
          </a:stretch>
        </p:blipFill>
        <p:spPr>
          <a:xfrm>
            <a:off x="396675" y="996825"/>
            <a:ext cx="7275599" cy="4312651"/>
          </a:xfrm>
          <a:prstGeom prst="rect">
            <a:avLst/>
          </a:prstGeom>
          <a:noFill/>
          <a:ln>
            <a:noFill/>
          </a:ln>
        </p:spPr>
      </p:pic>
      <p:sp>
        <p:nvSpPr>
          <p:cNvPr id="263" name="Shape 263"/>
          <p:cNvSpPr/>
          <p:nvPr/>
        </p:nvSpPr>
        <p:spPr>
          <a:xfrm>
            <a:off x="3953725" y="2300400"/>
            <a:ext cx="1262100" cy="868500"/>
          </a:xfrm>
          <a:prstGeom prst="downArrow">
            <a:avLst>
              <a:gd fmla="val 50000" name="adj1"/>
              <a:gd fmla="val 50000" name="adj2"/>
            </a:avLst>
          </a:prstGeom>
          <a:solidFill>
            <a:srgbClr val="CFE2F3"/>
          </a:solid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a:latin typeface="Amarante"/>
                <a:ea typeface="Amarante"/>
                <a:cs typeface="Amarante"/>
                <a:sym typeface="Amarante"/>
              </a:rPr>
              <a:t>Vel: de 0 al 5</a:t>
            </a:r>
            <a:endParaRPr>
              <a:latin typeface="Amarante"/>
              <a:ea typeface="Amarante"/>
              <a:cs typeface="Amarante"/>
              <a:sym typeface="Amarante"/>
            </a:endParaRPr>
          </a:p>
        </p:txBody>
      </p:sp>
      <p:sp>
        <p:nvSpPr>
          <p:cNvPr id="264" name="Shape 264"/>
          <p:cNvSpPr/>
          <p:nvPr/>
        </p:nvSpPr>
        <p:spPr>
          <a:xfrm>
            <a:off x="5568725" y="4080425"/>
            <a:ext cx="2035800" cy="868500"/>
          </a:xfrm>
          <a:prstGeom prst="upArrow">
            <a:avLst>
              <a:gd fmla="val 73337" name="adj1"/>
              <a:gd fmla="val 50000" name="adj2"/>
            </a:avLst>
          </a:prstGeom>
          <a:solidFill>
            <a:srgbClr val="CFE2F3"/>
          </a:solid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SzPts val="1100"/>
              <a:buNone/>
            </a:pPr>
            <a:r>
              <a:rPr lang="es"/>
              <a:t>+ y - : </a:t>
            </a:r>
            <a:r>
              <a:rPr lang="es">
                <a:latin typeface="Amarante"/>
                <a:ea typeface="Amarante"/>
                <a:cs typeface="Amarante"/>
                <a:sym typeface="Amarante"/>
              </a:rPr>
              <a:t>cambian </a:t>
            </a:r>
            <a:r>
              <a:rPr lang="es"/>
              <a:t>sentido de giro</a:t>
            </a:r>
            <a:endParaRPr/>
          </a:p>
        </p:txBody>
      </p:sp>
      <p:sp>
        <p:nvSpPr>
          <p:cNvPr id="265" name="Shape 265"/>
          <p:cNvSpPr/>
          <p:nvPr/>
        </p:nvSpPr>
        <p:spPr>
          <a:xfrm>
            <a:off x="3397325" y="1515450"/>
            <a:ext cx="1547100" cy="583800"/>
          </a:xfrm>
          <a:prstGeom prst="leftArrow">
            <a:avLst>
              <a:gd fmla="val 50000" name="adj1"/>
              <a:gd fmla="val 50000" name="adj2"/>
            </a:avLst>
          </a:prstGeom>
          <a:solidFill>
            <a:srgbClr val="CFE2F3"/>
          </a:solid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a:latin typeface="Amarante"/>
                <a:ea typeface="Amarante"/>
                <a:cs typeface="Amarante"/>
                <a:sym typeface="Amarante"/>
              </a:rPr>
              <a:t>Cond.</a:t>
            </a:r>
            <a:r>
              <a:rPr lang="es"/>
              <a:t> inicial</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4800"/>
              <a:t>L298N-L293D</a:t>
            </a:r>
            <a:endParaRPr sz="4800"/>
          </a:p>
        </p:txBody>
      </p:sp>
      <p:pic>
        <p:nvPicPr>
          <p:cNvPr descr="Control_Motor_paso_a_paso_arduino_L298N_Electronilab.png" id="271" name="Shape 271"/>
          <p:cNvPicPr preferRelativeResize="0"/>
          <p:nvPr/>
        </p:nvPicPr>
        <p:blipFill>
          <a:blip r:embed="rId3">
            <a:alphaModFix/>
          </a:blip>
          <a:stretch>
            <a:fillRect/>
          </a:stretch>
        </p:blipFill>
        <p:spPr>
          <a:xfrm>
            <a:off x="1632373" y="1254875"/>
            <a:ext cx="2266276" cy="2162350"/>
          </a:xfrm>
          <a:prstGeom prst="rect">
            <a:avLst/>
          </a:prstGeom>
          <a:noFill/>
          <a:ln>
            <a:noFill/>
          </a:ln>
        </p:spPr>
      </p:pic>
      <p:pic>
        <p:nvPicPr>
          <p:cNvPr descr="http://i0.wp.com/electronilab.co/wp-content/uploads/2014/05/L298N_1_mot_PWM.jpg" id="272" name="Shape 272"/>
          <p:cNvPicPr preferRelativeResize="0"/>
          <p:nvPr/>
        </p:nvPicPr>
        <p:blipFill>
          <a:blip r:embed="rId4">
            <a:alphaModFix/>
          </a:blip>
          <a:stretch>
            <a:fillRect/>
          </a:stretch>
        </p:blipFill>
        <p:spPr>
          <a:xfrm>
            <a:off x="4617400" y="1254863"/>
            <a:ext cx="3201432" cy="2162350"/>
          </a:xfrm>
          <a:prstGeom prst="rect">
            <a:avLst/>
          </a:prstGeom>
          <a:noFill/>
          <a:ln>
            <a:noFill/>
          </a:ln>
        </p:spPr>
      </p:pic>
      <p:sp>
        <p:nvSpPr>
          <p:cNvPr id="273" name="Shape 273"/>
          <p:cNvSpPr txBox="1"/>
          <p:nvPr/>
        </p:nvSpPr>
        <p:spPr>
          <a:xfrm>
            <a:off x="311700" y="3849675"/>
            <a:ext cx="8520600" cy="801000"/>
          </a:xfrm>
          <a:prstGeom prst="rect">
            <a:avLst/>
          </a:prstGeom>
          <a:noFill/>
          <a:ln>
            <a:noFill/>
          </a:ln>
        </p:spPr>
        <p:txBody>
          <a:bodyPr anchorCtr="0" anchor="ctr" bIns="91425" lIns="91425" spcFirstLastPara="1" rIns="91425" wrap="square" tIns="91425">
            <a:noAutofit/>
          </a:bodyPr>
          <a:lstStyle/>
          <a:p>
            <a:pPr indent="-304800" lvl="0" marL="457200" rtl="0" algn="just">
              <a:spcBef>
                <a:spcPts val="0"/>
              </a:spcBef>
              <a:spcAft>
                <a:spcPts val="0"/>
              </a:spcAft>
              <a:buSzPts val="1200"/>
              <a:buFont typeface="Amarante"/>
              <a:buChar char="●"/>
            </a:pPr>
            <a:r>
              <a:rPr lang="es" sz="1200" u="sng">
                <a:solidFill>
                  <a:schemeClr val="hlink"/>
                </a:solidFill>
                <a:latin typeface="Amarante"/>
                <a:ea typeface="Amarante"/>
                <a:cs typeface="Amarante"/>
                <a:sym typeface="Amarante"/>
                <a:hlinkClick r:id="rId5"/>
              </a:rPr>
              <a:t>http://electronilab.co/tutoriales/tutorial-de-uso-driver-dual-l298n-para-motores-dc-y-paso-a-paso-con-arduino/</a:t>
            </a:r>
            <a:endParaRPr sz="1200">
              <a:latin typeface="Amarante"/>
              <a:ea typeface="Amarante"/>
              <a:cs typeface="Amarante"/>
              <a:sym typeface="Amarante"/>
            </a:endParaRPr>
          </a:p>
          <a:p>
            <a:pPr indent="-317500" lvl="0" marL="457200" rtl="0" algn="just">
              <a:spcBef>
                <a:spcPts val="1000"/>
              </a:spcBef>
              <a:spcAft>
                <a:spcPts val="0"/>
              </a:spcAft>
              <a:buSzPts val="1400"/>
              <a:buFont typeface="Amarante"/>
              <a:buChar char="●"/>
            </a:pPr>
            <a:r>
              <a:rPr lang="es" u="sng">
                <a:solidFill>
                  <a:schemeClr val="hlink"/>
                </a:solidFill>
                <a:latin typeface="Amarante"/>
                <a:ea typeface="Amarante"/>
                <a:cs typeface="Amarante"/>
                <a:sym typeface="Amarante"/>
                <a:hlinkClick r:id="rId6"/>
              </a:rPr>
              <a:t>http://www.instructables.com/id/Bi-Polar-Stepper-Motor-with-L293D-and-Arduino/</a:t>
            </a:r>
            <a:endParaRPr>
              <a:latin typeface="Amarante"/>
              <a:ea typeface="Amarante"/>
              <a:cs typeface="Amarante"/>
              <a:sym typeface="Amarante"/>
            </a:endParaRPr>
          </a:p>
          <a:p>
            <a:pPr indent="0" lvl="0" marL="0" rtl="0" algn="ctr">
              <a:spcBef>
                <a:spcPts val="1000"/>
              </a:spcBef>
              <a:spcAft>
                <a:spcPts val="0"/>
              </a:spcAft>
              <a:buNone/>
            </a:pPr>
            <a:r>
              <a:t/>
            </a:r>
            <a:endParaRPr>
              <a:latin typeface="Amarante"/>
              <a:ea typeface="Amarante"/>
              <a:cs typeface="Amarante"/>
              <a:sym typeface="Amarante"/>
            </a:endParaRPr>
          </a:p>
          <a:p>
            <a:pPr indent="0" lvl="0" marL="0" rtl="0" algn="ctr">
              <a:spcBef>
                <a:spcPts val="0"/>
              </a:spcBef>
              <a:spcAft>
                <a:spcPts val="0"/>
              </a:spcAft>
              <a:buNone/>
            </a:pPr>
            <a:r>
              <a:t/>
            </a:r>
            <a:endParaRPr>
              <a:latin typeface="Amarante"/>
              <a:ea typeface="Amarante"/>
              <a:cs typeface="Amarante"/>
              <a:sym typeface="Amarant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¿Qué son los servos?</a:t>
            </a:r>
            <a:endParaRPr/>
          </a:p>
        </p:txBody>
      </p:sp>
      <p:sp>
        <p:nvSpPr>
          <p:cNvPr id="69" name="Shape 69"/>
          <p:cNvSpPr txBox="1"/>
          <p:nvPr/>
        </p:nvSpPr>
        <p:spPr>
          <a:xfrm>
            <a:off x="488350" y="1300325"/>
            <a:ext cx="8010000" cy="2658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a:latin typeface="Amarante"/>
                <a:ea typeface="Amarante"/>
                <a:cs typeface="Amarante"/>
                <a:sym typeface="Amarante"/>
              </a:rPr>
              <a:t>Un servo es un motor de corriente continua especial; gracias a un sistema de engranajes reductores y electrónica de control integrada, seremos capaces de controlar su posición (ángulo), como su velocidad. </a:t>
            </a:r>
            <a:endParaRPr>
              <a:latin typeface="Amarante"/>
              <a:ea typeface="Amarante"/>
              <a:cs typeface="Amarante"/>
              <a:sym typeface="Amarante"/>
            </a:endParaRPr>
          </a:p>
          <a:p>
            <a:pPr indent="0" lvl="0" marL="0" rtl="0" algn="just">
              <a:spcBef>
                <a:spcPts val="0"/>
              </a:spcBef>
              <a:spcAft>
                <a:spcPts val="0"/>
              </a:spcAft>
              <a:buNone/>
            </a:pPr>
            <a:r>
              <a:t/>
            </a:r>
            <a:endParaRPr>
              <a:latin typeface="Amarante"/>
              <a:ea typeface="Amarante"/>
              <a:cs typeface="Amarante"/>
              <a:sym typeface="Amarante"/>
            </a:endParaRPr>
          </a:p>
          <a:p>
            <a:pPr indent="0" lvl="0" marL="0" rtl="0" algn="just">
              <a:spcBef>
                <a:spcPts val="0"/>
              </a:spcBef>
              <a:spcAft>
                <a:spcPts val="0"/>
              </a:spcAft>
              <a:buNone/>
            </a:pPr>
            <a:r>
              <a:rPr lang="es">
                <a:latin typeface="Amarante"/>
                <a:ea typeface="Amarante"/>
                <a:cs typeface="Amarante"/>
                <a:sym typeface="Amarante"/>
              </a:rPr>
              <a:t>Algunos servos (servos de rotación continua) se usan como motores de corriente continua especiales en los que es fácil programar el sentido de la marcha y su velocidad, pero no su posición. Suelen consumir poco y ser capaces de tener un par motor relativamente elevado. Otros están mejor diseñados para girar en ángulos precisos (entre 0º y 180º, e incluso 0º y 360º).</a:t>
            </a:r>
            <a:endParaRPr>
              <a:latin typeface="Amarante"/>
              <a:ea typeface="Amarante"/>
              <a:cs typeface="Amarante"/>
              <a:sym typeface="Amarante"/>
            </a:endParaRPr>
          </a:p>
          <a:p>
            <a:pPr indent="0" lvl="0" marL="0" rtl="0" algn="just">
              <a:spcBef>
                <a:spcPts val="0"/>
              </a:spcBef>
              <a:spcAft>
                <a:spcPts val="0"/>
              </a:spcAft>
              <a:buNone/>
            </a:pPr>
            <a:r>
              <a:t/>
            </a:r>
            <a:endParaRPr>
              <a:latin typeface="Amarante"/>
              <a:ea typeface="Amarante"/>
              <a:cs typeface="Amarante"/>
              <a:sym typeface="Amarante"/>
            </a:endParaRPr>
          </a:p>
          <a:p>
            <a:pPr indent="0" lvl="0" marL="0" algn="just">
              <a:spcBef>
                <a:spcPts val="0"/>
              </a:spcBef>
              <a:spcAft>
                <a:spcPts val="0"/>
              </a:spcAft>
              <a:buNone/>
            </a:pPr>
            <a:r>
              <a:rPr lang="es">
                <a:latin typeface="Amarante"/>
                <a:ea typeface="Amarante"/>
                <a:cs typeface="Amarante"/>
                <a:sym typeface="Amarante"/>
              </a:rPr>
              <a:t>Los servos se usan mucho como motores para robots (por ejemplo, el printbot de BQ) o para posicionamiento de elementos. </a:t>
            </a:r>
            <a:endParaRPr>
              <a:latin typeface="Amarante"/>
              <a:ea typeface="Amarante"/>
              <a:cs typeface="Amarante"/>
              <a:sym typeface="Amarant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Paso previo: diferencias entre 5V y Vin</a:t>
            </a:r>
            <a:endParaRPr/>
          </a:p>
        </p:txBody>
      </p:sp>
      <p:sp>
        <p:nvSpPr>
          <p:cNvPr id="75" name="Shape 75"/>
          <p:cNvSpPr txBox="1"/>
          <p:nvPr/>
        </p:nvSpPr>
        <p:spPr>
          <a:xfrm>
            <a:off x="1528600" y="1093850"/>
            <a:ext cx="7455300" cy="3387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300">
                <a:latin typeface="Amarante"/>
                <a:ea typeface="Amarante"/>
                <a:cs typeface="Amarante"/>
                <a:sym typeface="Amarante"/>
              </a:rPr>
              <a:t>ARDUINO puede alimentarse de dos formas: bien a través de la tensión proporcionada por el ordenador a través del puerto USB (5V) o bien a través de unas pilas o baterías, admitiendo pilas o baterías que proporcionen entre 7 - 12 Voltios (recomendado).</a:t>
            </a:r>
            <a:endParaRPr sz="1300">
              <a:latin typeface="Amarante"/>
              <a:ea typeface="Amarante"/>
              <a:cs typeface="Amarante"/>
              <a:sym typeface="Amarante"/>
            </a:endParaRPr>
          </a:p>
          <a:p>
            <a:pPr indent="0" lvl="0" marL="0" rtl="0" algn="just">
              <a:spcBef>
                <a:spcPts val="0"/>
              </a:spcBef>
              <a:spcAft>
                <a:spcPts val="0"/>
              </a:spcAft>
              <a:buNone/>
            </a:pPr>
            <a:r>
              <a:t/>
            </a:r>
            <a:endParaRPr sz="1300">
              <a:latin typeface="Amarante"/>
              <a:ea typeface="Amarante"/>
              <a:cs typeface="Amarante"/>
              <a:sym typeface="Amarante"/>
            </a:endParaRPr>
          </a:p>
          <a:p>
            <a:pPr indent="0" lvl="0" marL="0" rtl="0" algn="just">
              <a:spcBef>
                <a:spcPts val="0"/>
              </a:spcBef>
              <a:spcAft>
                <a:spcPts val="0"/>
              </a:spcAft>
              <a:buNone/>
            </a:pPr>
            <a:r>
              <a:rPr lang="es" sz="1300">
                <a:latin typeface="Amarante"/>
                <a:ea typeface="Amarante"/>
                <a:cs typeface="Amarante"/>
                <a:sym typeface="Amarante"/>
              </a:rPr>
              <a:t>Bien, en la primera opción no hay diferencia. Ambos pines 5V, y Vin te proporcionarán aproximadamente la misma tensión (suele ser algo menor de 5V, alrededor de 4.5V) pero en el segundo caso sí tiene importancia. 5V seguirá siendo esa tensión (siempre algo menos) y </a:t>
            </a:r>
            <a:r>
              <a:rPr i="1" lang="es" sz="1300">
                <a:solidFill>
                  <a:srgbClr val="0000FF"/>
                </a:solidFill>
                <a:latin typeface="Amarante"/>
                <a:ea typeface="Amarante"/>
                <a:cs typeface="Amarante"/>
                <a:sym typeface="Amarante"/>
              </a:rPr>
              <a:t>Vin será el valor de tensión de las pilas o la batería</a:t>
            </a:r>
            <a:r>
              <a:rPr lang="es" sz="1300">
                <a:latin typeface="Amarante"/>
                <a:ea typeface="Amarante"/>
                <a:cs typeface="Amarante"/>
                <a:sym typeface="Amarante"/>
              </a:rPr>
              <a:t>. ¿Por qué es importante cuando uso motores? Porque los motores tienen una tensión de trabajo (puede ser 5V o puede ser más) que hay que aplicar, y según la carga, que necesiten un consumo mayor o menor (intensidad en mA). </a:t>
            </a:r>
            <a:r>
              <a:rPr b="1" i="1" lang="es" sz="1300">
                <a:solidFill>
                  <a:srgbClr val="0B5394"/>
                </a:solidFill>
                <a:latin typeface="Amarante"/>
                <a:ea typeface="Amarante"/>
                <a:cs typeface="Amarante"/>
                <a:sym typeface="Amarante"/>
              </a:rPr>
              <a:t>Es posible que algunos motores no tengan suficiente con lo que proporciona el puerto USB y necesiten baterías o pilas más potentes.</a:t>
            </a:r>
            <a:r>
              <a:rPr lang="es" sz="1300">
                <a:solidFill>
                  <a:srgbClr val="0B5394"/>
                </a:solidFill>
                <a:latin typeface="Amarante"/>
                <a:ea typeface="Amarante"/>
                <a:cs typeface="Amarante"/>
                <a:sym typeface="Amarante"/>
              </a:rPr>
              <a:t> </a:t>
            </a:r>
            <a:endParaRPr sz="1300">
              <a:solidFill>
                <a:srgbClr val="0B5394"/>
              </a:solidFill>
              <a:latin typeface="Amarante"/>
              <a:ea typeface="Amarante"/>
              <a:cs typeface="Amarante"/>
              <a:sym typeface="Amarante"/>
            </a:endParaRPr>
          </a:p>
          <a:p>
            <a:pPr indent="0" lvl="0" marL="0" rtl="0" algn="just">
              <a:spcBef>
                <a:spcPts val="0"/>
              </a:spcBef>
              <a:spcAft>
                <a:spcPts val="0"/>
              </a:spcAft>
              <a:buNone/>
            </a:pPr>
            <a:r>
              <a:t/>
            </a:r>
            <a:endParaRPr sz="1300">
              <a:latin typeface="Amarante"/>
              <a:ea typeface="Amarante"/>
              <a:cs typeface="Amarante"/>
              <a:sym typeface="Amarante"/>
            </a:endParaRPr>
          </a:p>
          <a:p>
            <a:pPr indent="0" lvl="0" marL="0" rtl="0" algn="just">
              <a:spcBef>
                <a:spcPts val="0"/>
              </a:spcBef>
              <a:spcAft>
                <a:spcPts val="0"/>
              </a:spcAft>
              <a:buNone/>
            </a:pPr>
            <a:r>
              <a:rPr lang="es" sz="1300">
                <a:latin typeface="Amarante"/>
                <a:ea typeface="Amarante"/>
                <a:cs typeface="Amarante"/>
                <a:sym typeface="Amarante"/>
              </a:rPr>
              <a:t>Por eso, y según la aplicación, al usar servos y/o motores de corriente continua, necesitaré pilas o baterías potentes y circuitos añadidos (ULN2003, un puente H como el SN75441 o un motor driver shield).</a:t>
            </a:r>
            <a:endParaRPr sz="1300">
              <a:latin typeface="Amarante"/>
              <a:ea typeface="Amarante"/>
              <a:cs typeface="Amarante"/>
              <a:sym typeface="Amarante"/>
            </a:endParaRPr>
          </a:p>
          <a:p>
            <a:pPr indent="0" lvl="0" marL="0" rtl="0" algn="just">
              <a:spcBef>
                <a:spcPts val="0"/>
              </a:spcBef>
              <a:spcAft>
                <a:spcPts val="0"/>
              </a:spcAft>
              <a:buNone/>
            </a:pPr>
            <a:r>
              <a:t/>
            </a:r>
            <a:endParaRPr sz="1300">
              <a:latin typeface="Amarante"/>
              <a:ea typeface="Amarante"/>
              <a:cs typeface="Amarante"/>
              <a:sym typeface="Amarante"/>
            </a:endParaRPr>
          </a:p>
          <a:p>
            <a:pPr indent="0" lvl="0" marL="0" rtl="0" algn="just">
              <a:spcBef>
                <a:spcPts val="0"/>
              </a:spcBef>
              <a:spcAft>
                <a:spcPts val="0"/>
              </a:spcAft>
              <a:buNone/>
            </a:pPr>
            <a:r>
              <a:rPr lang="es" sz="1300">
                <a:latin typeface="Amarante"/>
                <a:ea typeface="Amarante"/>
                <a:cs typeface="Amarante"/>
                <a:sym typeface="Amarante"/>
              </a:rPr>
              <a:t>Ejemplo en: </a:t>
            </a:r>
            <a:r>
              <a:rPr lang="es" sz="1300" u="sng">
                <a:solidFill>
                  <a:schemeClr val="hlink"/>
                </a:solidFill>
                <a:latin typeface="Amarante"/>
                <a:ea typeface="Amarante"/>
                <a:cs typeface="Amarante"/>
                <a:sym typeface="Amarante"/>
                <a:hlinkClick r:id="rId3"/>
              </a:rPr>
              <a:t>http://computointegradoits.blogspot.com.es/2012/05/puente-h.html</a:t>
            </a:r>
            <a:endParaRPr sz="1300">
              <a:latin typeface="Amarante"/>
              <a:ea typeface="Amarante"/>
              <a:cs typeface="Amarante"/>
              <a:sym typeface="Amarante"/>
            </a:endParaRPr>
          </a:p>
        </p:txBody>
      </p:sp>
      <p:grpSp>
        <p:nvGrpSpPr>
          <p:cNvPr id="76" name="Shape 76"/>
          <p:cNvGrpSpPr/>
          <p:nvPr/>
        </p:nvGrpSpPr>
        <p:grpSpPr>
          <a:xfrm>
            <a:off x="235507" y="1209144"/>
            <a:ext cx="1085083" cy="2761355"/>
            <a:chOff x="311697" y="1361513"/>
            <a:chExt cx="1668075" cy="3387750"/>
          </a:xfrm>
        </p:grpSpPr>
        <p:pic>
          <p:nvPicPr>
            <p:cNvPr id="77" name="Shape 77"/>
            <p:cNvPicPr preferRelativeResize="0"/>
            <p:nvPr/>
          </p:nvPicPr>
          <p:blipFill>
            <a:blip r:embed="rId4">
              <a:alphaModFix/>
            </a:blip>
            <a:stretch>
              <a:fillRect/>
            </a:stretch>
          </p:blipFill>
          <p:spPr>
            <a:xfrm rot="5400000">
              <a:off x="-548140" y="2221350"/>
              <a:ext cx="3387750" cy="1668075"/>
            </a:xfrm>
            <a:prstGeom prst="rect">
              <a:avLst/>
            </a:prstGeom>
            <a:noFill/>
            <a:ln>
              <a:noFill/>
            </a:ln>
          </p:spPr>
        </p:pic>
        <p:sp>
          <p:nvSpPr>
            <p:cNvPr id="78" name="Shape 78"/>
            <p:cNvSpPr/>
            <p:nvPr/>
          </p:nvSpPr>
          <p:spPr>
            <a:xfrm>
              <a:off x="707950" y="3184350"/>
              <a:ext cx="751200" cy="254400"/>
            </a:xfrm>
            <a:prstGeom prst="flowChartConnector">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770138" y="4342325"/>
              <a:ext cx="751200" cy="254400"/>
            </a:xfrm>
            <a:prstGeom prst="flowChartConnector">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3000"/>
              <a:t>Activar un servo de rotación continua. adelante, para, atrás, para.</a:t>
            </a:r>
            <a:endParaRPr sz="3000"/>
          </a:p>
        </p:txBody>
      </p:sp>
      <p:pic>
        <p:nvPicPr>
          <p:cNvPr id="85" name="Shape 85"/>
          <p:cNvPicPr preferRelativeResize="0"/>
          <p:nvPr/>
        </p:nvPicPr>
        <p:blipFill>
          <a:blip r:embed="rId3">
            <a:alphaModFix/>
          </a:blip>
          <a:stretch>
            <a:fillRect/>
          </a:stretch>
        </p:blipFill>
        <p:spPr>
          <a:xfrm>
            <a:off x="311700" y="1093850"/>
            <a:ext cx="3745675" cy="4005275"/>
          </a:xfrm>
          <a:prstGeom prst="rect">
            <a:avLst/>
          </a:prstGeom>
          <a:noFill/>
          <a:ln>
            <a:noFill/>
          </a:ln>
        </p:spPr>
      </p:pic>
      <p:pic>
        <p:nvPicPr>
          <p:cNvPr descr="sweep_BB.png" id="86" name="Shape 86"/>
          <p:cNvPicPr preferRelativeResize="0"/>
          <p:nvPr/>
        </p:nvPicPr>
        <p:blipFill>
          <a:blip r:embed="rId4">
            <a:alphaModFix/>
          </a:blip>
          <a:stretch>
            <a:fillRect/>
          </a:stretch>
        </p:blipFill>
        <p:spPr>
          <a:xfrm>
            <a:off x="5014023" y="1093850"/>
            <a:ext cx="3913525" cy="2233950"/>
          </a:xfrm>
          <a:prstGeom prst="rect">
            <a:avLst/>
          </a:prstGeom>
          <a:noFill/>
          <a:ln>
            <a:noFill/>
          </a:ln>
        </p:spPr>
      </p:pic>
      <p:sp>
        <p:nvSpPr>
          <p:cNvPr id="87" name="Shape 87"/>
          <p:cNvSpPr txBox="1"/>
          <p:nvPr/>
        </p:nvSpPr>
        <p:spPr>
          <a:xfrm>
            <a:off x="4371975" y="3327800"/>
            <a:ext cx="4231200" cy="8010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s"/>
              <a:t>El sentido horario o antihorario </a:t>
            </a:r>
            <a:r>
              <a:rPr b="1" i="1" lang="es"/>
              <a:t>hay que verlo desde la trasera del servo</a:t>
            </a:r>
            <a:r>
              <a:rPr lang="es"/>
              <a:t>, no desde donde gira el eje.</a:t>
            </a:r>
            <a:endParaRPr/>
          </a:p>
          <a:p>
            <a:pPr indent="-317500" lvl="0" marL="457200" rtl="0" algn="just">
              <a:spcBef>
                <a:spcPts val="0"/>
              </a:spcBef>
              <a:spcAft>
                <a:spcPts val="0"/>
              </a:spcAft>
              <a:buSzPts val="1400"/>
              <a:buChar char="❏"/>
            </a:pPr>
            <a:r>
              <a:rPr lang="es"/>
              <a:t>Si el servo “tiembla” cuando se da la orden de paro, hay que calibrarlo. </a:t>
            </a:r>
            <a:endParaRPr/>
          </a:p>
          <a:p>
            <a:pPr indent="-317500" lvl="0" marL="457200" algn="just">
              <a:spcBef>
                <a:spcPts val="0"/>
              </a:spcBef>
              <a:spcAft>
                <a:spcPts val="0"/>
              </a:spcAft>
              <a:buSzPts val="1400"/>
              <a:buFont typeface="Amarante"/>
              <a:buChar char="❏"/>
            </a:pPr>
            <a:r>
              <a:rPr lang="es"/>
              <a:t>Calibración: </a:t>
            </a:r>
            <a:r>
              <a:rPr lang="es" u="sng">
                <a:solidFill>
                  <a:schemeClr val="hlink"/>
                </a:solidFill>
                <a:latin typeface="Amarante"/>
                <a:ea typeface="Amarante"/>
                <a:cs typeface="Amarante"/>
                <a:sym typeface="Amarante"/>
                <a:hlinkClick r:id="rId5"/>
              </a:rPr>
              <a:t>https://youtu.be/krCLMx88gvc</a:t>
            </a:r>
            <a:endParaRPr>
              <a:latin typeface="Amarante"/>
              <a:ea typeface="Amarante"/>
              <a:cs typeface="Amarante"/>
              <a:sym typeface="Amarante"/>
            </a:endParaRPr>
          </a:p>
        </p:txBody>
      </p:sp>
      <p:sp>
        <p:nvSpPr>
          <p:cNvPr id="88" name="Shape 88"/>
          <p:cNvSpPr/>
          <p:nvPr/>
        </p:nvSpPr>
        <p:spPr>
          <a:xfrm>
            <a:off x="3552775" y="1268000"/>
            <a:ext cx="1633500" cy="749100"/>
          </a:xfrm>
          <a:prstGeom prst="leftArrow">
            <a:avLst>
              <a:gd fmla="val 50096" name="adj1"/>
              <a:gd fmla="val 25436" name="adj2"/>
            </a:avLst>
          </a:prstGeom>
          <a:solidFill>
            <a:srgbClr val="CFE2F3"/>
          </a:solid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s" sz="1000">
                <a:latin typeface="Amarante"/>
                <a:ea typeface="Amarante"/>
                <a:cs typeface="Amarante"/>
                <a:sym typeface="Amarante"/>
              </a:rPr>
              <a:t>LED 13 enciende cuando gira en sentido horario.</a:t>
            </a:r>
            <a:endParaRPr sz="1000">
              <a:latin typeface="Amarante"/>
              <a:ea typeface="Amarante"/>
              <a:cs typeface="Amarante"/>
              <a:sym typeface="Amarant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Consideraciones de los servos de rotación continua</a:t>
            </a:r>
            <a:endParaRPr/>
          </a:p>
        </p:txBody>
      </p:sp>
      <p:sp>
        <p:nvSpPr>
          <p:cNvPr id="94" name="Shape 94"/>
          <p:cNvSpPr txBox="1"/>
          <p:nvPr/>
        </p:nvSpPr>
        <p:spPr>
          <a:xfrm>
            <a:off x="361200" y="1093850"/>
            <a:ext cx="5282100" cy="8010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Amarante"/>
              <a:buChar char="❏"/>
            </a:pPr>
            <a:r>
              <a:rPr lang="es"/>
              <a:t>Los servos de rotación continua, a diferencia de otros servos, “no saben” parar a un ángulo determinado. Cuando se le proporciona un ángulo de 0º giran en sentido horario a máxima velocidad.  Por tanto los bloques de la derecha son equivalentes.</a:t>
            </a:r>
            <a:endParaRPr/>
          </a:p>
          <a:p>
            <a:pPr indent="-317500" lvl="0" marL="457200" rtl="0" algn="just">
              <a:spcBef>
                <a:spcPts val="0"/>
              </a:spcBef>
              <a:spcAft>
                <a:spcPts val="0"/>
              </a:spcAft>
              <a:buSzPts val="1400"/>
              <a:buChar char="❏"/>
            </a:pPr>
            <a:r>
              <a:rPr lang="es"/>
              <a:t>Si uso el segundo bloque con 90º  el efecto es el de pararse.</a:t>
            </a:r>
            <a:endParaRPr/>
          </a:p>
          <a:p>
            <a:pPr indent="-317500" lvl="0" marL="457200" rtl="0" algn="just">
              <a:spcBef>
                <a:spcPts val="0"/>
              </a:spcBef>
              <a:spcAft>
                <a:spcPts val="0"/>
              </a:spcAft>
              <a:buSzPts val="1400"/>
              <a:buChar char="❏"/>
            </a:pPr>
            <a:r>
              <a:rPr lang="es"/>
              <a:t>Si uso el segundo bloque con 180º el efecto es el de girar en sentido contrario.</a:t>
            </a:r>
            <a:endParaRPr/>
          </a:p>
          <a:p>
            <a:pPr indent="-317500" lvl="0" marL="457200" rtl="0" algn="just">
              <a:spcBef>
                <a:spcPts val="0"/>
              </a:spcBef>
              <a:spcAft>
                <a:spcPts val="0"/>
              </a:spcAft>
              <a:buSzPts val="1400"/>
              <a:buChar char="❏"/>
            </a:pPr>
            <a:r>
              <a:rPr lang="es"/>
              <a:t>Si el segundo bloque se usa con números entre 1º y 89, contra más cerca de 90º más despacio gira en sentido horario. Entre 91º y 179º ocurre algo idéntico en sentido antihorario.</a:t>
            </a:r>
            <a:endParaRPr/>
          </a:p>
          <a:p>
            <a:pPr indent="-317500" lvl="0" marL="457200" rtl="0" algn="just">
              <a:spcBef>
                <a:spcPts val="0"/>
              </a:spcBef>
              <a:spcAft>
                <a:spcPts val="0"/>
              </a:spcAft>
              <a:buSzPts val="1400"/>
              <a:buChar char="❏"/>
            </a:pPr>
            <a:r>
              <a:rPr lang="es"/>
              <a:t>Si no estoy satisfecho con la velocidad de un motor, quizás necesite considerar servos más potentes u otros motores de corriente continua.</a:t>
            </a:r>
            <a:endParaRPr/>
          </a:p>
        </p:txBody>
      </p:sp>
      <p:pic>
        <p:nvPicPr>
          <p:cNvPr id="95" name="Shape 95"/>
          <p:cNvPicPr preferRelativeResize="0"/>
          <p:nvPr/>
        </p:nvPicPr>
        <p:blipFill>
          <a:blip r:embed="rId3">
            <a:alphaModFix/>
          </a:blip>
          <a:stretch>
            <a:fillRect/>
          </a:stretch>
        </p:blipFill>
        <p:spPr>
          <a:xfrm>
            <a:off x="5709925" y="1093850"/>
            <a:ext cx="3122375" cy="1732175"/>
          </a:xfrm>
          <a:prstGeom prst="rect">
            <a:avLst/>
          </a:prstGeom>
          <a:noFill/>
          <a:ln>
            <a:noFill/>
          </a:ln>
        </p:spPr>
      </p:pic>
      <p:pic>
        <p:nvPicPr>
          <p:cNvPr id="96" name="Shape 96"/>
          <p:cNvPicPr preferRelativeResize="0"/>
          <p:nvPr/>
        </p:nvPicPr>
        <p:blipFill>
          <a:blip r:embed="rId4">
            <a:alphaModFix/>
          </a:blip>
          <a:stretch>
            <a:fillRect/>
          </a:stretch>
        </p:blipFill>
        <p:spPr>
          <a:xfrm>
            <a:off x="5766850" y="3076675"/>
            <a:ext cx="2869650" cy="1090150"/>
          </a:xfrm>
          <a:prstGeom prst="rect">
            <a:avLst/>
          </a:prstGeom>
          <a:noFill/>
          <a:ln>
            <a:noFill/>
          </a:ln>
        </p:spPr>
      </p:pic>
      <p:pic>
        <p:nvPicPr>
          <p:cNvPr descr="sweep_BB.png" id="97" name="Shape 97"/>
          <p:cNvPicPr preferRelativeResize="0"/>
          <p:nvPr/>
        </p:nvPicPr>
        <p:blipFill>
          <a:blip r:embed="rId5">
            <a:alphaModFix/>
          </a:blip>
          <a:stretch>
            <a:fillRect/>
          </a:stretch>
        </p:blipFill>
        <p:spPr>
          <a:xfrm>
            <a:off x="8077023" y="442463"/>
            <a:ext cx="879030" cy="501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3000"/>
              <a:t>Controla velocidad y dirección de un servo r.c. con un potenciómetro</a:t>
            </a:r>
            <a:endParaRPr sz="3000"/>
          </a:p>
        </p:txBody>
      </p:sp>
      <p:pic>
        <p:nvPicPr>
          <p:cNvPr id="103" name="Shape 103"/>
          <p:cNvPicPr preferRelativeResize="0"/>
          <p:nvPr/>
        </p:nvPicPr>
        <p:blipFill>
          <a:blip r:embed="rId3">
            <a:alphaModFix/>
          </a:blip>
          <a:stretch>
            <a:fillRect/>
          </a:stretch>
        </p:blipFill>
        <p:spPr>
          <a:xfrm>
            <a:off x="311700" y="1024475"/>
            <a:ext cx="6697032" cy="3659125"/>
          </a:xfrm>
          <a:prstGeom prst="rect">
            <a:avLst/>
          </a:prstGeom>
          <a:noFill/>
          <a:ln>
            <a:noFill/>
          </a:ln>
        </p:spPr>
      </p:pic>
      <p:pic>
        <p:nvPicPr>
          <p:cNvPr descr="knob_BB.png" id="104" name="Shape 104"/>
          <p:cNvPicPr preferRelativeResize="0"/>
          <p:nvPr/>
        </p:nvPicPr>
        <p:blipFill>
          <a:blip r:embed="rId4">
            <a:alphaModFix/>
          </a:blip>
          <a:stretch>
            <a:fillRect/>
          </a:stretch>
        </p:blipFill>
        <p:spPr>
          <a:xfrm>
            <a:off x="6105750" y="2382500"/>
            <a:ext cx="2773274" cy="2195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ctrTitle"/>
          </p:nvPr>
        </p:nvSpPr>
        <p:spPr>
          <a:xfrm>
            <a:off x="334800" y="542400"/>
            <a:ext cx="5822400" cy="2690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9600"/>
              <a:t>Servos</a:t>
            </a:r>
            <a:endParaRPr sz="9600"/>
          </a:p>
          <a:p>
            <a:pPr indent="0" lvl="0" marL="0" rtl="0">
              <a:spcBef>
                <a:spcPts val="0"/>
              </a:spcBef>
              <a:spcAft>
                <a:spcPts val="0"/>
              </a:spcAft>
              <a:buNone/>
            </a:pPr>
            <a:r>
              <a:rPr lang="es" sz="2400"/>
              <a:t>(posicionamiento)</a:t>
            </a:r>
            <a:endParaRPr sz="2400"/>
          </a:p>
        </p:txBody>
      </p:sp>
      <p:pic>
        <p:nvPicPr>
          <p:cNvPr descr="arduino-componentes-electronicos-21674-MLA20214527839_122014-Y.jpg" id="110" name="Shape 110"/>
          <p:cNvPicPr preferRelativeResize="0"/>
          <p:nvPr/>
        </p:nvPicPr>
        <p:blipFill>
          <a:blip r:embed="rId3">
            <a:alphaModFix/>
          </a:blip>
          <a:stretch>
            <a:fillRect/>
          </a:stretch>
        </p:blipFill>
        <p:spPr>
          <a:xfrm>
            <a:off x="5654950" y="542400"/>
            <a:ext cx="2783675" cy="2783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3000"/>
              <a:t>Controla el ángulo del servo</a:t>
            </a:r>
            <a:endParaRPr sz="3000"/>
          </a:p>
        </p:txBody>
      </p:sp>
      <p:pic>
        <p:nvPicPr>
          <p:cNvPr id="116" name="Shape 116"/>
          <p:cNvPicPr preferRelativeResize="0"/>
          <p:nvPr/>
        </p:nvPicPr>
        <p:blipFill>
          <a:blip r:embed="rId3">
            <a:alphaModFix/>
          </a:blip>
          <a:stretch>
            <a:fillRect/>
          </a:stretch>
        </p:blipFill>
        <p:spPr>
          <a:xfrm>
            <a:off x="311700" y="1014100"/>
            <a:ext cx="6230750" cy="3807675"/>
          </a:xfrm>
          <a:prstGeom prst="rect">
            <a:avLst/>
          </a:prstGeom>
          <a:noFill/>
          <a:ln>
            <a:noFill/>
          </a:ln>
        </p:spPr>
      </p:pic>
      <p:pic>
        <p:nvPicPr>
          <p:cNvPr id="117" name="Shape 117"/>
          <p:cNvPicPr preferRelativeResize="0"/>
          <p:nvPr/>
        </p:nvPicPr>
        <p:blipFill>
          <a:blip r:embed="rId4">
            <a:alphaModFix/>
          </a:blip>
          <a:stretch>
            <a:fillRect/>
          </a:stretch>
        </p:blipFill>
        <p:spPr>
          <a:xfrm rot="5400000">
            <a:off x="5780250" y="1383163"/>
            <a:ext cx="4350325" cy="2377175"/>
          </a:xfrm>
          <a:prstGeom prst="rect">
            <a:avLst/>
          </a:prstGeom>
          <a:noFill/>
          <a:ln>
            <a:noFill/>
          </a:ln>
        </p:spPr>
      </p:pic>
      <p:sp>
        <p:nvSpPr>
          <p:cNvPr id="118" name="Shape 118"/>
          <p:cNvSpPr/>
          <p:nvPr/>
        </p:nvSpPr>
        <p:spPr>
          <a:xfrm>
            <a:off x="3955875" y="733950"/>
            <a:ext cx="2438700" cy="728100"/>
          </a:xfrm>
          <a:prstGeom prst="foldedCorner">
            <a:avLst>
              <a:gd fmla="val 11093" name="adj"/>
            </a:avLst>
          </a:prstGeom>
          <a:solidFill>
            <a:srgbClr val="CFE2F3"/>
          </a:solid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algn="just">
              <a:spcBef>
                <a:spcPts val="0"/>
              </a:spcBef>
              <a:spcAft>
                <a:spcPts val="0"/>
              </a:spcAft>
              <a:buNone/>
            </a:pPr>
            <a:r>
              <a:rPr lang="es">
                <a:latin typeface="Amarante"/>
                <a:ea typeface="Amarante"/>
                <a:cs typeface="Amarante"/>
                <a:sym typeface="Amarante"/>
              </a:rPr>
              <a:t>Muy parecido al del control de velocidad con servos de rotación continua.</a:t>
            </a:r>
            <a:endParaRPr>
              <a:latin typeface="Amarante"/>
              <a:ea typeface="Amarante"/>
              <a:cs typeface="Amarante"/>
              <a:sym typeface="Amarante"/>
            </a:endParaRPr>
          </a:p>
        </p:txBody>
      </p:sp>
      <p:sp>
        <p:nvSpPr>
          <p:cNvPr id="119" name="Shape 119"/>
          <p:cNvSpPr/>
          <p:nvPr/>
        </p:nvSpPr>
        <p:spPr>
          <a:xfrm>
            <a:off x="4285600" y="2826025"/>
            <a:ext cx="2377200" cy="1017300"/>
          </a:xfrm>
          <a:prstGeom prst="roundRect">
            <a:avLst>
              <a:gd fmla="val 16667" name="adj"/>
            </a:avLst>
          </a:prstGeom>
          <a:solidFill>
            <a:srgbClr val="CFE2F3"/>
          </a:solid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None/>
            </a:pPr>
            <a:r>
              <a:rPr lang="es">
                <a:latin typeface="Amarante"/>
                <a:ea typeface="Amarante"/>
                <a:cs typeface="Amarante"/>
                <a:sym typeface="Amarante"/>
              </a:rPr>
              <a:t>Según el modelo, con 0º o 180º puede “temblar”. Evitarlo poniendo un rango de 1º a 179º</a:t>
            </a:r>
            <a:endParaRPr>
              <a:latin typeface="Amarante"/>
              <a:ea typeface="Amarante"/>
              <a:cs typeface="Amarante"/>
              <a:sym typeface="Amarante"/>
            </a:endParaRPr>
          </a:p>
        </p:txBody>
      </p:sp>
      <p:cxnSp>
        <p:nvCxnSpPr>
          <p:cNvPr id="120" name="Shape 120"/>
          <p:cNvCxnSpPr>
            <a:stCxn id="119" idx="0"/>
          </p:cNvCxnSpPr>
          <p:nvPr/>
        </p:nvCxnSpPr>
        <p:spPr>
          <a:xfrm rot="-5400000">
            <a:off x="5356450" y="2596975"/>
            <a:ext cx="346800" cy="111300"/>
          </a:xfrm>
          <a:prstGeom prst="bentConnector3">
            <a:avLst>
              <a:gd fmla="val 50000" name="adj1"/>
            </a:avLst>
          </a:prstGeom>
          <a:noFill/>
          <a:ln cap="flat" cmpd="sng" w="19050">
            <a:solidFill>
              <a:srgbClr val="0000FF"/>
            </a:solidFill>
            <a:prstDash val="solid"/>
            <a:round/>
            <a:headEnd len="med" w="med" type="none"/>
            <a:tailEnd len="med" w="med" type="stealth"/>
          </a:ln>
        </p:spPr>
      </p:cxnSp>
      <p:cxnSp>
        <p:nvCxnSpPr>
          <p:cNvPr id="121" name="Shape 121"/>
          <p:cNvCxnSpPr/>
          <p:nvPr/>
        </p:nvCxnSpPr>
        <p:spPr>
          <a:xfrm rot="-5400000">
            <a:off x="5822550" y="2577475"/>
            <a:ext cx="346800" cy="150300"/>
          </a:xfrm>
          <a:prstGeom prst="bentConnector3">
            <a:avLst>
              <a:gd fmla="val 50000" name="adj1"/>
            </a:avLst>
          </a:prstGeom>
          <a:noFill/>
          <a:ln cap="flat" cmpd="sng" w="19050">
            <a:solidFill>
              <a:srgbClr val="0000FF"/>
            </a:solidFill>
            <a:prstDash val="solid"/>
            <a:round/>
            <a:headEnd len="med" w="med" type="none"/>
            <a:tailEnd len="med" w="med" type="stealth"/>
          </a:ln>
        </p:spPr>
      </p:cxn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