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Source Code Pro"/>
      <p:regular r:id="rId31"/>
      <p:bold r:id="rId32"/>
    </p:embeddedFont>
    <p:embeddedFont>
      <p:font typeface="Amarant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7.xml"/><Relationship Id="rId33" Type="http://schemas.openxmlformats.org/officeDocument/2006/relationships/font" Target="fonts/Amarante-regular.fntdata"/><Relationship Id="rId10" Type="http://schemas.openxmlformats.org/officeDocument/2006/relationships/slide" Target="slides/slide6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by-nc-sa.eu_petit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9650" y="4774300"/>
            <a:ext cx="532650" cy="1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7773075" y="4644325"/>
            <a:ext cx="11418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Aurelio Gallardo Rodríguez</a:t>
            </a:r>
            <a:endParaRPr sz="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(Apuntes y Proyectos. Parte I)</a:t>
            </a:r>
            <a:endParaRPr/>
          </a:p>
        </p:txBody>
      </p:sp>
      <p:pic>
        <p:nvPicPr>
          <p:cNvPr descr="zUAzDQaP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975" y="13240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rante"/>
                <a:ea typeface="Amarante"/>
                <a:cs typeface="Amarante"/>
                <a:sym typeface="Amarante"/>
              </a:rPr>
              <a:t>por Aurelio Gallardo Rodríguez BY - SA - NC </a:t>
            </a:r>
            <a:endParaRPr sz="2400"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Encender un led con un botón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600"/>
            <a:ext cx="6677400" cy="27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-led-button-01.jpg" id="120" name="Shape 120"/>
          <p:cNvPicPr preferRelativeResize="0"/>
          <p:nvPr/>
        </p:nvPicPr>
        <p:blipFill rotWithShape="1">
          <a:blip r:embed="rId4">
            <a:alphaModFix/>
          </a:blip>
          <a:srcRect b="0" l="57165" r="8329" t="0"/>
          <a:stretch/>
        </p:blipFill>
        <p:spPr>
          <a:xfrm>
            <a:off x="7446525" y="2423050"/>
            <a:ext cx="1385775" cy="217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-led-button-01.jpg" id="121" name="Shape 121"/>
          <p:cNvPicPr preferRelativeResize="0"/>
          <p:nvPr/>
        </p:nvPicPr>
        <p:blipFill rotWithShape="1">
          <a:blip r:embed="rId4">
            <a:alphaModFix/>
          </a:blip>
          <a:srcRect b="28809" l="15379" r="52994" t="12213"/>
          <a:stretch/>
        </p:blipFill>
        <p:spPr>
          <a:xfrm>
            <a:off x="7527427" y="1093850"/>
            <a:ext cx="1270176" cy="13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7713100" y="1126525"/>
            <a:ext cx="433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220Ω</a:t>
            </a:r>
            <a:endParaRPr sz="700"/>
          </a:p>
        </p:txBody>
      </p:sp>
      <p:sp>
        <p:nvSpPr>
          <p:cNvPr id="124" name="Shape 124"/>
          <p:cNvSpPr txBox="1"/>
          <p:nvPr/>
        </p:nvSpPr>
        <p:spPr>
          <a:xfrm>
            <a:off x="7267350" y="1355500"/>
            <a:ext cx="433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pin 8</a:t>
            </a:r>
            <a:endParaRPr sz="700"/>
          </a:p>
        </p:txBody>
      </p:sp>
      <p:sp>
        <p:nvSpPr>
          <p:cNvPr id="125" name="Shape 125"/>
          <p:cNvSpPr txBox="1"/>
          <p:nvPr/>
        </p:nvSpPr>
        <p:spPr>
          <a:xfrm>
            <a:off x="7146000" y="3363800"/>
            <a:ext cx="433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pin 7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Encender un led con un botón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00" y="1678100"/>
            <a:ext cx="699135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225" y="267125"/>
            <a:ext cx="2082324" cy="8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Apagar un led con un botón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50" y="2071100"/>
            <a:ext cx="5493900" cy="23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225" y="267125"/>
            <a:ext cx="2082324" cy="8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814875" y="1522825"/>
            <a:ext cx="7675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marante"/>
                <a:ea typeface="Amarante"/>
                <a:cs typeface="Amarante"/>
                <a:sym typeface="Amarante"/>
              </a:rPr>
              <a:t>PIENSA: ¿Qué modificaciones tienes que hacer al programa? ¡Comprueba las interrogaciones!</a:t>
            </a:r>
            <a:endParaRPr>
              <a:latin typeface="Amarante"/>
              <a:ea typeface="Amarante"/>
              <a:cs typeface="Amarante"/>
              <a:sym typeface="Amarante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696629" y="2291301"/>
            <a:ext cx="261750" cy="41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144" name="Shape 144"/>
          <p:cNvSpPr/>
          <p:nvPr/>
        </p:nvSpPr>
        <p:spPr>
          <a:xfrm>
            <a:off x="6773704" y="2707401"/>
            <a:ext cx="261750" cy="41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145" name="Shape 145"/>
          <p:cNvSpPr/>
          <p:nvPr/>
        </p:nvSpPr>
        <p:spPr>
          <a:xfrm>
            <a:off x="6389066" y="3347401"/>
            <a:ext cx="261750" cy="41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146" name="Shape 146"/>
          <p:cNvSpPr/>
          <p:nvPr/>
        </p:nvSpPr>
        <p:spPr>
          <a:xfrm>
            <a:off x="6650829" y="4054601"/>
            <a:ext cx="261750" cy="41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Interruptor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225" y="267125"/>
            <a:ext cx="2082324" cy="8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814875" y="1522825"/>
            <a:ext cx="7675500" cy="3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Debes programar el botón de tal manera que: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Al principio, esté el led apagado.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Cuando se pulse el botón, la luz se encienda, pero permanezca encendida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Al volver a pulsar, la luz se apague (y se quede apagada).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Y si se vuelve a pulsar, se vuelva a encender…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PISTAS: Hay que “contar” las veces que se ha pulsado el botón. Es posible que tengas que usar funciones, condicionales (si… si no…) o bucles (contar o mientras).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Interruptor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225" y="267125"/>
            <a:ext cx="2082324" cy="8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9575"/>
            <a:ext cx="5067856" cy="32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000" y="3584475"/>
            <a:ext cx="4436075" cy="14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844275" y="2687325"/>
            <a:ext cx="3537000" cy="52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Ajustar tiempo del botón: ¿200ms? ¿400ms? ¿más?</a:t>
            </a:r>
            <a:endParaRPr/>
          </a:p>
        </p:txBody>
      </p:sp>
      <p:cxnSp>
        <p:nvCxnSpPr>
          <p:cNvPr id="165" name="Shape 165"/>
          <p:cNvCxnSpPr>
            <a:stCxn id="164" idx="1"/>
          </p:cNvCxnSpPr>
          <p:nvPr/>
        </p:nvCxnSpPr>
        <p:spPr>
          <a:xfrm flipH="1">
            <a:off x="2961775" y="2947425"/>
            <a:ext cx="1882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287850" y="666625"/>
            <a:ext cx="60372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Botón Y </a:t>
            </a:r>
            <a:endParaRPr sz="9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Semáforo</a:t>
            </a:r>
            <a:endParaRPr sz="9600"/>
          </a:p>
        </p:txBody>
      </p:sp>
      <p:pic>
        <p:nvPicPr>
          <p:cNvPr descr="2000px-Momentary_Switch,_Square_(shaded).svg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00" y="982755"/>
            <a:ext cx="1280800" cy="105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0px-Traffic_lights_icon.svg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50" y="2143427"/>
            <a:ext cx="617555" cy="209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Pulsador peatones. Semáforo completo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gital-inputoutput-traffic-light_TrafficLight_bb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48" y="1093850"/>
            <a:ext cx="5207816" cy="404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Pulsador peatones. Semáforo completo. 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734250" y="1349450"/>
            <a:ext cx="7675500" cy="3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Debes programar el botón de tal manera que: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El semáforo debe funcionar normalmente. Duración de los ciclos: rojo 15s , amarillo 4s. y verde 10s.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Cuando se pulse el botón, si el semáforo está en verde para los coches, deberá ponerse automáticamente en rojo, y seguir otra vez el ciclo normal.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Los leds de los peatones, cuando ya hayáis programado lo del botón, se programan en “paralelo” a los leds de los coches.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NOTA: la numeración de los pines en el programa y en el esquema pueden cambiar. Observa muy bien qué LED corresponde a cada PIN.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</p:txBody>
      </p:sp>
      <p:pic>
        <p:nvPicPr>
          <p:cNvPr descr="digital-inputoutput-traffic-light_TrafficLight_bb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Pulsador peatones. Semáforo peatones. 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gital-inputoutput-traffic-light_TrafficLight_bb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75" y="1224475"/>
            <a:ext cx="6633309" cy="391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6613200" y="1589300"/>
            <a:ext cx="221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7111400" y="1589300"/>
            <a:ext cx="16503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Solución SIN Botón.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 bien las modificaciones.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se ha añadido al programa del semáforo que ya conoces?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Pulsador peatones. Semáforo peatones. </a:t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gital-inputoutput-traffic-light_TrafficLight_bb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6613200" y="1589300"/>
            <a:ext cx="221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111400" y="1435475"/>
            <a:ext cx="1650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Primera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Modificación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 cambiado respecto del programa anterior?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¡Ojo! Hay zonas que se conservan. Por claridad se han minimizado (collapse)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9300"/>
            <a:ext cx="6820625" cy="27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392150"/>
            <a:ext cx="58224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0"/>
              <a:t>Semáforo</a:t>
            </a:r>
            <a:endParaRPr sz="11300"/>
          </a:p>
        </p:txBody>
      </p:sp>
      <p:pic>
        <p:nvPicPr>
          <p:cNvPr descr="2000px-Traffic_lights_icon.svg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076" y="982751"/>
            <a:ext cx="837100" cy="284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Pulsador peatones. Semáforo peatones con botón.</a:t>
            </a:r>
            <a:endParaRPr sz="3600"/>
          </a:p>
        </p:txBody>
      </p:sp>
      <p:sp>
        <p:nvSpPr>
          <p:cNvPr id="213" name="Shape 213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gital-inputoutput-traffic-light_TrafficLight_bb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6613200" y="1589300"/>
            <a:ext cx="221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7111400" y="1589300"/>
            <a:ext cx="1650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Segunda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Modificación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hace un bloque condicional?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hace exactamente que se “rompa” el bucle MIENTRAS?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4475"/>
            <a:ext cx="6859699" cy="3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Pulsador peatones. Semáforo peatones con botón.</a:t>
            </a:r>
            <a:endParaRPr sz="3600"/>
          </a:p>
        </p:txBody>
      </p:sp>
      <p:sp>
        <p:nvSpPr>
          <p:cNvPr id="223" name="Shape 223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gital-inputoutput-traffic-light_TrafficLight_bb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6613200" y="1589300"/>
            <a:ext cx="221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546125" y="1589300"/>
            <a:ext cx="82155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Amarante"/>
                <a:ea typeface="Amarante"/>
                <a:cs typeface="Amarante"/>
                <a:sym typeface="Amarante"/>
              </a:rPr>
              <a:t>Piensa y reflexiona</a:t>
            </a:r>
            <a:endParaRPr b="1"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¿Hay algo que no funciona bien? ¿Hemos estado haciendo las cosas mal? Piénsalo… ¿De verdad un semáforo es así?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b="1" lang="es" sz="1800">
                <a:latin typeface="Amarante"/>
                <a:ea typeface="Amarante"/>
                <a:cs typeface="Amarante"/>
                <a:sym typeface="Amarante"/>
              </a:rPr>
              <a:t>Ampliación 1:</a:t>
            </a: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 cuando el semáforo está en verde para los coches, quizás sea contraproducente que cambie a rojo instantáneamente. ¿Cómo puedes evitarlo? ¿Simplemente arreglando “lo del punto 1”?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marante"/>
              <a:buAutoNum type="arabicPeriod"/>
            </a:pPr>
            <a:r>
              <a:rPr b="1" lang="es" sz="1800">
                <a:latin typeface="Amarante"/>
                <a:ea typeface="Amarante"/>
                <a:cs typeface="Amarante"/>
                <a:sym typeface="Amarante"/>
              </a:rPr>
              <a:t>Ampliación 2:</a:t>
            </a:r>
            <a:r>
              <a:rPr lang="es" sz="1800">
                <a:latin typeface="Amarante"/>
                <a:ea typeface="Amarante"/>
                <a:cs typeface="Amarante"/>
                <a:sym typeface="Amarante"/>
              </a:rPr>
              <a:t> con un zumbador, avisa a los peatones que ya pueden cruzar. Hay varias formas de implementarlos. Investiga...</a:t>
            </a:r>
            <a:endParaRPr sz="1800">
              <a:latin typeface="Amarante"/>
              <a:ea typeface="Amarante"/>
              <a:cs typeface="Amarante"/>
              <a:sym typeface="Amaran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Orden correcto de los leds del semáforo</a:t>
            </a:r>
            <a:endParaRPr sz="3600"/>
          </a:p>
        </p:txBody>
      </p:sp>
      <p:sp>
        <p:nvSpPr>
          <p:cNvPr id="232" name="Shape 232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gital-inputoutput-traffic-light_TrafficLight_bb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6613200" y="1589300"/>
            <a:ext cx="221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719500" y="1525625"/>
            <a:ext cx="33033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 orden correcto no es ROJO - AMARILLO - VERDE.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los coches tienen el semáforo en verde, se pone en ámbar para avisar que está a punto de ponerse en rojo. El orden es, pues, VERDE - AMARILLO - ROJO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350" y="1735900"/>
            <a:ext cx="4324350" cy="284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Shape 237"/>
          <p:cNvCxnSpPr/>
          <p:nvPr/>
        </p:nvCxnSpPr>
        <p:spPr>
          <a:xfrm flipH="1" rot="10800000">
            <a:off x="4059900" y="2305800"/>
            <a:ext cx="1074900" cy="693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1181850" y="2768375"/>
            <a:ext cx="3953100" cy="577800"/>
          </a:xfrm>
          <a:prstGeom prst="bentConnector3">
            <a:avLst>
              <a:gd fmla="val 92102" name="adj1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Shape 239"/>
          <p:cNvCxnSpPr/>
          <p:nvPr/>
        </p:nvCxnSpPr>
        <p:spPr>
          <a:xfrm>
            <a:off x="2464825" y="3172800"/>
            <a:ext cx="2704800" cy="138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Shape 240"/>
          <p:cNvSpPr/>
          <p:nvPr/>
        </p:nvSpPr>
        <p:spPr>
          <a:xfrm>
            <a:off x="1355100" y="3484875"/>
            <a:ext cx="2704800" cy="10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Bloque principal</a:t>
            </a:r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Zumbador emitiendo señal. </a:t>
            </a:r>
            <a:endParaRPr sz="3600"/>
          </a:p>
        </p:txBody>
      </p:sp>
      <p:sp>
        <p:nvSpPr>
          <p:cNvPr id="246" name="Shape 246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gital-inputoutput-traffic-light_TrafficLight_bb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613200" y="1589300"/>
            <a:ext cx="221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00" y="1187475"/>
            <a:ext cx="4402646" cy="38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75" y="1138600"/>
            <a:ext cx="4120674" cy="1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3401075" y="2594850"/>
            <a:ext cx="288900" cy="47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 rot="10800000">
            <a:off x="3830875" y="3960875"/>
            <a:ext cx="288900" cy="47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 rot="5400000">
            <a:off x="4212325" y="2359050"/>
            <a:ext cx="288900" cy="47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9925" y="2984950"/>
            <a:ext cx="2942375" cy="20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 rot="5400000">
            <a:off x="5337125" y="3892700"/>
            <a:ext cx="288900" cy="1179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5098200" y="4041775"/>
            <a:ext cx="1019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bien...</a:t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742250" y="2798251"/>
            <a:ext cx="3328830" cy="1167318"/>
          </a:xfrm>
          <a:prstGeom prst="irregularSeal2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B5394"/>
                </a:solidFill>
              </a:rPr>
              <a:t>¿Hay alguna solución mejor?</a:t>
            </a:r>
            <a:endParaRPr b="1" sz="1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Semáforo muy completo</a:t>
            </a:r>
            <a:endParaRPr sz="3600"/>
          </a:p>
        </p:txBody>
      </p:sp>
      <p:sp>
        <p:nvSpPr>
          <p:cNvPr id="263" name="Shape 263"/>
          <p:cNvSpPr/>
          <p:nvPr/>
        </p:nvSpPr>
        <p:spPr>
          <a:xfrm>
            <a:off x="7762200" y="1224475"/>
            <a:ext cx="728100" cy="1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6613200" y="1589300"/>
            <a:ext cx="221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6275"/>
            <a:ext cx="7585601" cy="4156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gital-inputoutput-traffic-light_TrafficLight_bb.png"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811" y="199226"/>
            <a:ext cx="1270877" cy="9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Parpadeo de LED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1702" y="1557075"/>
            <a:ext cx="4441425" cy="33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225" y="528100"/>
            <a:ext cx="5600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054150" y="3126950"/>
            <a:ext cx="34716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Declarar variable global LED = 8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Escribir alternativamente valores </a:t>
            </a:r>
            <a:r>
              <a:rPr b="1" i="1" lang="es"/>
              <a:t>digitales</a:t>
            </a:r>
            <a:r>
              <a:rPr lang="es"/>
              <a:t> ALTO y BAJO.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Positivo del LED al pin 8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Resistencia de 220Ω, aunque puede ser entre 100Ω y 1KΩ aprox.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¿Semáforo?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78750" y="1770300"/>
            <a:ext cx="3695226" cy="25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475" y="1179850"/>
            <a:ext cx="6006275" cy="326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¡¡ Semáforo !!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7237" y="1774953"/>
            <a:ext cx="2836825" cy="19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500" y="176150"/>
            <a:ext cx="6109826" cy="43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¡¡ Semáforo (con funciones)!!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3575" y="2167062"/>
            <a:ext cx="2473775" cy="168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625" y="1093051"/>
            <a:ext cx="7110374" cy="3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169025" y="3077025"/>
            <a:ext cx="3471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s"/>
              <a:t>Funciones</a:t>
            </a:r>
            <a:r>
              <a:rPr lang="es"/>
              <a:t>: forma separada de resolver los problemas.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Aceptan parámetros, como por ejemplo, </a:t>
            </a:r>
            <a:r>
              <a:rPr b="1" i="1" lang="es"/>
              <a:t>el valor del LED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Semáforo con parpadeo del amarillo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088" y="343169"/>
            <a:ext cx="1029275" cy="7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65775" y="1506025"/>
            <a:ext cx="73665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marante"/>
                <a:ea typeface="Amarante"/>
                <a:cs typeface="Amarante"/>
                <a:sym typeface="Amarante"/>
              </a:rPr>
              <a:t>Problema a resolver:</a:t>
            </a:r>
            <a:endParaRPr sz="2400">
              <a:latin typeface="Amarante"/>
              <a:ea typeface="Amarante"/>
              <a:cs typeface="Amarante"/>
              <a:sym typeface="Amarante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Amarante"/>
              <a:buAutoNum type="arabicPeriod"/>
            </a:pPr>
            <a:r>
              <a:rPr lang="es" sz="2400">
                <a:latin typeface="Amarante"/>
                <a:ea typeface="Amarante"/>
                <a:cs typeface="Amarante"/>
                <a:sym typeface="Amarante"/>
              </a:rPr>
              <a:t>Establecer una función que apague TODOS los LEDs</a:t>
            </a:r>
            <a:endParaRPr sz="2400">
              <a:latin typeface="Amarante"/>
              <a:ea typeface="Amarante"/>
              <a:cs typeface="Amarante"/>
              <a:sym typeface="Amarante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Amarante"/>
              <a:buAutoNum type="arabicPeriod"/>
            </a:pPr>
            <a:r>
              <a:rPr lang="es" sz="2400">
                <a:latin typeface="Amarante"/>
                <a:ea typeface="Amarante"/>
                <a:cs typeface="Amarante"/>
                <a:sym typeface="Amarante"/>
              </a:rPr>
              <a:t>Establecer una función que permita al led amarillo, durante el tiempo que dure encendido, a apagarse y encenderse.</a:t>
            </a:r>
            <a:endParaRPr sz="2400">
              <a:latin typeface="Amarante"/>
              <a:ea typeface="Amarante"/>
              <a:cs typeface="Amarante"/>
              <a:sym typeface="Amarante"/>
            </a:endParaRPr>
          </a:p>
          <a:p>
            <a:pPr indent="-381000" lvl="0" marL="457200" algn="just">
              <a:spcBef>
                <a:spcPts val="0"/>
              </a:spcBef>
              <a:spcAft>
                <a:spcPts val="0"/>
              </a:spcAft>
              <a:buSzPts val="2400"/>
              <a:buFont typeface="Amarante"/>
              <a:buAutoNum type="arabicPeriod"/>
            </a:pPr>
            <a:r>
              <a:rPr lang="es" sz="2400">
                <a:latin typeface="Amarante"/>
                <a:ea typeface="Amarante"/>
                <a:cs typeface="Amarante"/>
                <a:sym typeface="Amarante"/>
              </a:rPr>
              <a:t>Aprender a usar bucles: contar con... desde…. hasta… o mientras... </a:t>
            </a:r>
            <a:endParaRPr sz="2400">
              <a:latin typeface="Amarante"/>
              <a:ea typeface="Amarante"/>
              <a:cs typeface="Amarante"/>
              <a:sym typeface="Amarant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Semáforo con parpadeo del amarillo (solución)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841"/>
            <a:ext cx="9144000" cy="4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138" y="343169"/>
            <a:ext cx="1029275" cy="7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0" y="392150"/>
            <a:ext cx="52971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0"/>
              <a:t>Botón</a:t>
            </a:r>
            <a:endParaRPr sz="11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(pulsador)</a:t>
            </a:r>
            <a:endParaRPr sz="3600"/>
          </a:p>
        </p:txBody>
      </p:sp>
      <p:pic>
        <p:nvPicPr>
          <p:cNvPr descr="2000px-Momentary_Switch,_Square_(shaded).svg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550" y="1107288"/>
            <a:ext cx="2243175" cy="18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