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Amatic SC"/>
      <p:regular r:id="rId25"/>
      <p:bold r:id="rId26"/>
    </p:embeddedFont>
    <p:embeddedFont>
      <p:font typeface="Source Code Pro"/>
      <p:regular r:id="rId27"/>
      <p:bold r:id="rId28"/>
    </p:embeddedFont>
    <p:embeddedFont>
      <p:font typeface="Amarant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maticSC-bold.fntdata"/><Relationship Id="rId25" Type="http://schemas.openxmlformats.org/officeDocument/2006/relationships/font" Target="fonts/AmaticSC-regular.fntdata"/><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marante-regular.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Shape 9"/>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 name="Shape 10"/>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1" name="Shape 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Shape 46"/>
          <p:cNvSpPr txBox="1"/>
          <p:nvPr>
            <p:ph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p:txBody>
      </p:sp>
      <p:sp>
        <p:nvSpPr>
          <p:cNvPr id="47" name="Shape 47"/>
          <p:cNvSpPr txBox="1"/>
          <p:nvPr>
            <p:ph idx="1" type="body"/>
          </p:nvPr>
        </p:nvSpPr>
        <p:spPr>
          <a:xfrm>
            <a:off x="311700" y="3304625"/>
            <a:ext cx="8520600" cy="1300800"/>
          </a:xfrm>
          <a:prstGeom prst="rect">
            <a:avLst/>
          </a:prstGeom>
          <a:noFill/>
          <a:ln>
            <a:noFill/>
          </a:ln>
        </p:spPr>
        <p:txBody>
          <a:bodyPr anchorCtr="0" anchor="ctr" bIns="91425" lIns="91425" spcFirstLastPara="1" rIns="91425" wrap="square" tIns="91425"/>
          <a:lstStyle>
            <a:lvl1pPr indent="-317500" lvl="0" marL="457200" algn="ctr">
              <a:spcBef>
                <a:spcPts val="0"/>
              </a:spcBef>
              <a:spcAft>
                <a:spcPts val="0"/>
              </a:spcAft>
              <a:buClr>
                <a:schemeClr val="accent1"/>
              </a:buClr>
              <a:buSzPts val="14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2" name="Shape 12"/>
        <p:cNvGrpSpPr/>
        <p:nvPr/>
      </p:nvGrpSpPr>
      <p:grpSpPr>
        <a:xfrm>
          <a:off x="0" y="0"/>
          <a:ext cx="0" cy="0"/>
          <a:chOff x="0" y="0"/>
          <a:chExt cx="0" cy="0"/>
        </a:xfrm>
      </p:grpSpPr>
      <p:sp>
        <p:nvSpPr>
          <p:cNvPr id="13" name="Shape 1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pic>
        <p:nvPicPr>
          <p:cNvPr descr="by-nc-sa.eu_petit.png" id="18" name="Shape 18"/>
          <p:cNvPicPr preferRelativeResize="0"/>
          <p:nvPr/>
        </p:nvPicPr>
        <p:blipFill>
          <a:blip r:embed="rId2">
            <a:alphaModFix/>
          </a:blip>
          <a:stretch>
            <a:fillRect/>
          </a:stretch>
        </p:blipFill>
        <p:spPr>
          <a:xfrm>
            <a:off x="8299650" y="4774300"/>
            <a:ext cx="532650" cy="185100"/>
          </a:xfrm>
          <a:prstGeom prst="rect">
            <a:avLst/>
          </a:prstGeom>
          <a:noFill/>
          <a:ln>
            <a:noFill/>
          </a:ln>
        </p:spPr>
      </p:pic>
      <p:sp>
        <p:nvSpPr>
          <p:cNvPr id="19" name="Shape 19"/>
          <p:cNvSpPr txBox="1"/>
          <p:nvPr/>
        </p:nvSpPr>
        <p:spPr>
          <a:xfrm>
            <a:off x="7773075" y="4644325"/>
            <a:ext cx="1141800" cy="1401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r>
              <a:rPr lang="es" sz="600"/>
              <a:t>Aurelio Gallardo Rodríguez</a:t>
            </a:r>
            <a:endParaRPr sz="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 name="Shape 22"/>
          <p:cNvSpPr txBox="1"/>
          <p:nvPr>
            <p:ph idx="1" type="body"/>
          </p:nvPr>
        </p:nvSpPr>
        <p:spPr>
          <a:xfrm>
            <a:off x="311700" y="1228675"/>
            <a:ext cx="3999900" cy="33402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Shape 23"/>
          <p:cNvSpPr txBox="1"/>
          <p:nvPr>
            <p:ph idx="2" type="body"/>
          </p:nvPr>
        </p:nvSpPr>
        <p:spPr>
          <a:xfrm>
            <a:off x="4832400" y="1228675"/>
            <a:ext cx="3999900" cy="33402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0" name="Shape 30"/>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7" name="Shape 37"/>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8" name="Shape 38"/>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39" name="Shape 39"/>
          <p:cNvSpPr txBox="1"/>
          <p:nvPr>
            <p:ph idx="1" type="subTitle"/>
          </p:nvPr>
        </p:nvSpPr>
        <p:spPr>
          <a:xfrm>
            <a:off x="265500" y="2845223"/>
            <a:ext cx="4045200" cy="13455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0" name="Shape 4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Clr>
                <a:schemeClr val="accent1"/>
              </a:buClr>
              <a:buSzPts val="14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Shape 43"/>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accent1"/>
                </a:solidFill>
                <a:latin typeface="Source Code Pro"/>
                <a:ea typeface="Source Code Pro"/>
                <a:cs typeface="Source Code Pro"/>
                <a:sym typeface="Source Code Pro"/>
              </a:defRPr>
            </a:lvl1pPr>
            <a:lvl2pPr lvl="1" algn="r">
              <a:spcBef>
                <a:spcPts val="0"/>
              </a:spcBef>
              <a:buNone/>
              <a:defRPr sz="1000">
                <a:solidFill>
                  <a:schemeClr val="accent1"/>
                </a:solidFill>
                <a:latin typeface="Source Code Pro"/>
                <a:ea typeface="Source Code Pro"/>
                <a:cs typeface="Source Code Pro"/>
                <a:sym typeface="Source Code Pro"/>
              </a:defRPr>
            </a:lvl2pPr>
            <a:lvl3pPr lvl="2" algn="r">
              <a:spcBef>
                <a:spcPts val="0"/>
              </a:spcBef>
              <a:buNone/>
              <a:defRPr sz="1000">
                <a:solidFill>
                  <a:schemeClr val="accent1"/>
                </a:solidFill>
                <a:latin typeface="Source Code Pro"/>
                <a:ea typeface="Source Code Pro"/>
                <a:cs typeface="Source Code Pro"/>
                <a:sym typeface="Source Code Pro"/>
              </a:defRPr>
            </a:lvl3pPr>
            <a:lvl4pPr lvl="3" algn="r">
              <a:spcBef>
                <a:spcPts val="0"/>
              </a:spcBef>
              <a:buNone/>
              <a:defRPr sz="1000">
                <a:solidFill>
                  <a:schemeClr val="accent1"/>
                </a:solidFill>
                <a:latin typeface="Source Code Pro"/>
                <a:ea typeface="Source Code Pro"/>
                <a:cs typeface="Source Code Pro"/>
                <a:sym typeface="Source Code Pro"/>
              </a:defRPr>
            </a:lvl4pPr>
            <a:lvl5pPr lvl="4" algn="r">
              <a:spcBef>
                <a:spcPts val="0"/>
              </a:spcBef>
              <a:buNone/>
              <a:defRPr sz="1000">
                <a:solidFill>
                  <a:schemeClr val="accent1"/>
                </a:solidFill>
                <a:latin typeface="Source Code Pro"/>
                <a:ea typeface="Source Code Pro"/>
                <a:cs typeface="Source Code Pro"/>
                <a:sym typeface="Source Code Pro"/>
              </a:defRPr>
            </a:lvl5pPr>
            <a:lvl6pPr lvl="5" algn="r">
              <a:spcBef>
                <a:spcPts val="0"/>
              </a:spcBef>
              <a:buNone/>
              <a:defRPr sz="1000">
                <a:solidFill>
                  <a:schemeClr val="accent1"/>
                </a:solidFill>
                <a:latin typeface="Source Code Pro"/>
                <a:ea typeface="Source Code Pro"/>
                <a:cs typeface="Source Code Pro"/>
                <a:sym typeface="Source Code Pro"/>
              </a:defRPr>
            </a:lvl6pPr>
            <a:lvl7pPr lvl="6" algn="r">
              <a:spcBef>
                <a:spcPts val="0"/>
              </a:spcBef>
              <a:buNone/>
              <a:defRPr sz="1000">
                <a:solidFill>
                  <a:schemeClr val="accent1"/>
                </a:solidFill>
                <a:latin typeface="Source Code Pro"/>
                <a:ea typeface="Source Code Pro"/>
                <a:cs typeface="Source Code Pro"/>
                <a:sym typeface="Source Code Pro"/>
              </a:defRPr>
            </a:lvl7pPr>
            <a:lvl8pPr lvl="7" algn="r">
              <a:spcBef>
                <a:spcPts val="0"/>
              </a:spcBef>
              <a:buNone/>
              <a:defRPr sz="1000">
                <a:solidFill>
                  <a:schemeClr val="accent1"/>
                </a:solidFill>
                <a:latin typeface="Source Code Pro"/>
                <a:ea typeface="Source Code Pro"/>
                <a:cs typeface="Source Code Pro"/>
                <a:sym typeface="Source Code Pro"/>
              </a:defRPr>
            </a:lvl8pPr>
            <a:lvl9pPr lvl="8" algn="r">
              <a:spcBef>
                <a:spcPts val="0"/>
              </a:spcBef>
              <a:buNone/>
              <a:defRPr sz="1000">
                <a:solidFill>
                  <a:schemeClr val="accent1"/>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seeedstudio.com/wiki/60mm_square_8*8_LED_matrix_-_super_bright_RGB" TargetMode="External"/><Relationship Id="rId4" Type="http://schemas.openxmlformats.org/officeDocument/2006/relationships/hyperlink" Target="http://www.tr3sdland.com/2012/02/tutorial-arduino-0008-matriz-led-8x8-bicolor-74ch595/" TargetMode="External"/><Relationship Id="rId5" Type="http://schemas.openxmlformats.org/officeDocument/2006/relationships/hyperlink" Target="http://www.prometec.net/matriz-led-8x8/" TargetMode="External"/><Relationship Id="rId6"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jpg"/><Relationship Id="rId4" Type="http://schemas.openxmlformats.org/officeDocument/2006/relationships/image" Target="../media/image2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hyperlink" Target="http://linksprite.com/wiki/index.php5?title=Advanced_Sensors_Kit_for_Arduino" TargetMode="External"/><Relationship Id="rId5"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hyperlink" Target="https://tkkrlab.nl/wiki/Arduino_KY-022_Infrared_sensor_receiver_module" TargetMode="External"/><Relationship Id="rId5" Type="http://schemas.openxmlformats.org/officeDocument/2006/relationships/hyperlink" Target="https://tkkrlab.nl/wiki/Arduino_KY-005_Infrared_emission_sensor_module" TargetMode="External"/><Relationship Id="rId6" Type="http://schemas.openxmlformats.org/officeDocument/2006/relationships/hyperlink" Target="http://www.instructables.com/id/The-Easiest-Way-to-Use-Any-IR-Remote-with-Ardiun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a:t>VISUALINO</a:t>
            </a:r>
            <a:endParaRPr/>
          </a:p>
          <a:p>
            <a:pPr indent="0" lvl="0" marL="0">
              <a:spcBef>
                <a:spcPts val="0"/>
              </a:spcBef>
              <a:spcAft>
                <a:spcPts val="0"/>
              </a:spcAft>
              <a:buNone/>
            </a:pPr>
            <a:r>
              <a:rPr lang="es" sz="3000"/>
              <a:t>Apuntes y Proyectos VIII</a:t>
            </a:r>
            <a:endParaRPr/>
          </a:p>
        </p:txBody>
      </p:sp>
      <p:pic>
        <p:nvPicPr>
          <p:cNvPr descr="zUAzDQaP.png" id="56" name="Shape 56"/>
          <p:cNvPicPr preferRelativeResize="0"/>
          <p:nvPr/>
        </p:nvPicPr>
        <p:blipFill>
          <a:blip r:embed="rId3">
            <a:alphaModFix/>
          </a:blip>
          <a:stretch>
            <a:fillRect/>
          </a:stretch>
        </p:blipFill>
        <p:spPr>
          <a:xfrm>
            <a:off x="1830975" y="1324000"/>
            <a:ext cx="1219200" cy="1219200"/>
          </a:xfrm>
          <a:prstGeom prst="rect">
            <a:avLst/>
          </a:prstGeom>
          <a:noFill/>
          <a:ln>
            <a:noFill/>
          </a:ln>
        </p:spPr>
      </p:pic>
      <p:sp>
        <p:nvSpPr>
          <p:cNvPr id="57" name="Shape 57"/>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s" sz="2400">
                <a:latin typeface="Amarante"/>
                <a:ea typeface="Amarante"/>
                <a:cs typeface="Amarante"/>
                <a:sym typeface="Amarante"/>
              </a:rPr>
              <a:t>por Aurelio Gallardo Rodríguez BY - SA - NC </a:t>
            </a:r>
            <a:endParaRPr sz="2400">
              <a:latin typeface="Amarante"/>
              <a:ea typeface="Amarante"/>
              <a:cs typeface="Amarante"/>
              <a:sym typeface="Amarant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Conexionado</a:t>
            </a:r>
            <a:endParaRPr/>
          </a:p>
        </p:txBody>
      </p:sp>
      <p:pic>
        <p:nvPicPr>
          <p:cNvPr id="127" name="Shape 127"/>
          <p:cNvPicPr preferRelativeResize="0"/>
          <p:nvPr/>
        </p:nvPicPr>
        <p:blipFill rotWithShape="1">
          <a:blip r:embed="rId3">
            <a:alphaModFix/>
          </a:blip>
          <a:srcRect b="59975" l="0" r="74658" t="0"/>
          <a:stretch/>
        </p:blipFill>
        <p:spPr>
          <a:xfrm>
            <a:off x="725475" y="1093848"/>
            <a:ext cx="2291850" cy="3552375"/>
          </a:xfrm>
          <a:prstGeom prst="rect">
            <a:avLst/>
          </a:prstGeom>
          <a:noFill/>
          <a:ln>
            <a:noFill/>
          </a:ln>
        </p:spPr>
      </p:pic>
      <p:sp>
        <p:nvSpPr>
          <p:cNvPr id="128" name="Shape 128"/>
          <p:cNvSpPr/>
          <p:nvPr/>
        </p:nvSpPr>
        <p:spPr>
          <a:xfrm>
            <a:off x="2840900" y="3524000"/>
            <a:ext cx="1886400" cy="624300"/>
          </a:xfrm>
          <a:prstGeom prst="leftArrow">
            <a:avLst>
              <a:gd fmla="val 50000" name="adj1"/>
              <a:gd fmla="val 50000"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s">
                <a:solidFill>
                  <a:srgbClr val="0000FF"/>
                </a:solidFill>
                <a:latin typeface="Amarante"/>
                <a:ea typeface="Amarante"/>
                <a:cs typeface="Amarante"/>
                <a:sym typeface="Amarante"/>
              </a:rPr>
              <a:t>Líneas Horizontales</a:t>
            </a:r>
            <a:endParaRPr>
              <a:solidFill>
                <a:srgbClr val="0000FF"/>
              </a:solidFill>
              <a:latin typeface="Amarante"/>
              <a:ea typeface="Amarante"/>
              <a:cs typeface="Amarante"/>
              <a:sym typeface="Amarante"/>
            </a:endParaRPr>
          </a:p>
        </p:txBody>
      </p:sp>
      <p:sp>
        <p:nvSpPr>
          <p:cNvPr id="129" name="Shape 129"/>
          <p:cNvSpPr/>
          <p:nvPr/>
        </p:nvSpPr>
        <p:spPr>
          <a:xfrm>
            <a:off x="153825" y="2234725"/>
            <a:ext cx="1194300" cy="1112700"/>
          </a:xfrm>
          <a:prstGeom prst="rightArrow">
            <a:avLst>
              <a:gd fmla="val 50000" name="adj1"/>
              <a:gd fmla="val 21957"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s">
                <a:solidFill>
                  <a:srgbClr val="0000FF"/>
                </a:solidFill>
                <a:latin typeface="Amarante"/>
                <a:ea typeface="Amarante"/>
                <a:cs typeface="Amarante"/>
                <a:sym typeface="Amarante"/>
              </a:rPr>
              <a:t>Columnas</a:t>
            </a:r>
            <a:endParaRPr>
              <a:solidFill>
                <a:srgbClr val="0000FF"/>
              </a:solidFill>
              <a:latin typeface="Amarante"/>
              <a:ea typeface="Amarante"/>
              <a:cs typeface="Amarante"/>
              <a:sym typeface="Amarante"/>
            </a:endParaRPr>
          </a:p>
          <a:p>
            <a:pPr indent="0" lvl="0" marL="0" marR="0" rtl="0" algn="just">
              <a:lnSpc>
                <a:spcPct val="100000"/>
              </a:lnSpc>
              <a:spcBef>
                <a:spcPts val="0"/>
              </a:spcBef>
              <a:spcAft>
                <a:spcPts val="0"/>
              </a:spcAft>
              <a:buNone/>
            </a:pPr>
            <a:r>
              <a:rPr lang="es">
                <a:solidFill>
                  <a:srgbClr val="0000FF"/>
                </a:solidFill>
                <a:latin typeface="Amarante"/>
                <a:ea typeface="Amarante"/>
                <a:cs typeface="Amarante"/>
                <a:sym typeface="Amarante"/>
              </a:rPr>
              <a:t>Verticales</a:t>
            </a:r>
            <a:endParaRPr>
              <a:solidFill>
                <a:srgbClr val="0000FF"/>
              </a:solidFill>
              <a:latin typeface="Amarante"/>
              <a:ea typeface="Amarante"/>
              <a:cs typeface="Amarante"/>
              <a:sym typeface="Amarante"/>
            </a:endParaRPr>
          </a:p>
        </p:txBody>
      </p:sp>
      <p:sp>
        <p:nvSpPr>
          <p:cNvPr id="130" name="Shape 130"/>
          <p:cNvSpPr/>
          <p:nvPr/>
        </p:nvSpPr>
        <p:spPr>
          <a:xfrm>
            <a:off x="2667600" y="1996775"/>
            <a:ext cx="1530300" cy="624300"/>
          </a:xfrm>
          <a:prstGeom prst="leftArrow">
            <a:avLst>
              <a:gd fmla="val 50000" name="adj1"/>
              <a:gd fmla="val 50000"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s">
                <a:solidFill>
                  <a:srgbClr val="0000FF"/>
                </a:solidFill>
                <a:latin typeface="Amarante"/>
                <a:ea typeface="Amarante"/>
                <a:cs typeface="Amarante"/>
                <a:sym typeface="Amarante"/>
              </a:rPr>
              <a:t>Desconectados</a:t>
            </a:r>
            <a:endParaRPr>
              <a:solidFill>
                <a:srgbClr val="0000FF"/>
              </a:solidFill>
              <a:latin typeface="Amarante"/>
              <a:ea typeface="Amarante"/>
              <a:cs typeface="Amarante"/>
              <a:sym typeface="Amarante"/>
            </a:endParaRPr>
          </a:p>
        </p:txBody>
      </p:sp>
      <p:pic>
        <p:nvPicPr>
          <p:cNvPr id="131" name="Shape 131"/>
          <p:cNvPicPr preferRelativeResize="0"/>
          <p:nvPr/>
        </p:nvPicPr>
        <p:blipFill>
          <a:blip r:embed="rId4">
            <a:alphaModFix/>
          </a:blip>
          <a:stretch>
            <a:fillRect/>
          </a:stretch>
        </p:blipFill>
        <p:spPr>
          <a:xfrm>
            <a:off x="4944450" y="1331072"/>
            <a:ext cx="3136350" cy="3077950"/>
          </a:xfrm>
          <a:prstGeom prst="rect">
            <a:avLst/>
          </a:prstGeom>
          <a:noFill/>
          <a:ln>
            <a:noFill/>
          </a:ln>
        </p:spPr>
      </p:pic>
      <p:cxnSp>
        <p:nvCxnSpPr>
          <p:cNvPr id="132" name="Shape 132"/>
          <p:cNvCxnSpPr/>
          <p:nvPr/>
        </p:nvCxnSpPr>
        <p:spPr>
          <a:xfrm rot="10800000">
            <a:off x="3275250" y="1827675"/>
            <a:ext cx="1669200" cy="13500"/>
          </a:xfrm>
          <a:prstGeom prst="straightConnector1">
            <a:avLst/>
          </a:prstGeom>
          <a:noFill/>
          <a:ln cap="flat" cmpd="sng" w="28575">
            <a:solidFill>
              <a:srgbClr val="0000FF"/>
            </a:solidFill>
            <a:prstDash val="solid"/>
            <a:round/>
            <a:headEnd len="med" w="med" type="none"/>
            <a:tailEnd len="med" w="med" type="triangle"/>
          </a:ln>
        </p:spPr>
      </p:cxnSp>
      <p:sp>
        <p:nvSpPr>
          <p:cNvPr id="133" name="Shape 133"/>
          <p:cNvSpPr/>
          <p:nvPr/>
        </p:nvSpPr>
        <p:spPr>
          <a:xfrm>
            <a:off x="7936325" y="1393900"/>
            <a:ext cx="550200" cy="624300"/>
          </a:xfrm>
          <a:prstGeom prst="leftArrow">
            <a:avLst>
              <a:gd fmla="val 50000" name="adj1"/>
              <a:gd fmla="val 50000"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s">
                <a:solidFill>
                  <a:srgbClr val="0000FF"/>
                </a:solidFill>
                <a:latin typeface="Amarante"/>
                <a:ea typeface="Amarante"/>
                <a:cs typeface="Amarante"/>
                <a:sym typeface="Amarante"/>
              </a:rPr>
              <a:t>L1</a:t>
            </a:r>
            <a:endParaRPr>
              <a:solidFill>
                <a:srgbClr val="0000FF"/>
              </a:solidFill>
              <a:latin typeface="Amarante"/>
              <a:ea typeface="Amarante"/>
              <a:cs typeface="Amarante"/>
              <a:sym typeface="Amarante"/>
            </a:endParaRPr>
          </a:p>
        </p:txBody>
      </p:sp>
      <p:sp>
        <p:nvSpPr>
          <p:cNvPr id="134" name="Shape 134"/>
          <p:cNvSpPr/>
          <p:nvPr/>
        </p:nvSpPr>
        <p:spPr>
          <a:xfrm>
            <a:off x="7936325" y="1869438"/>
            <a:ext cx="550200" cy="624300"/>
          </a:xfrm>
          <a:prstGeom prst="leftArrow">
            <a:avLst>
              <a:gd fmla="val 50000" name="adj1"/>
              <a:gd fmla="val 50000"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s">
                <a:solidFill>
                  <a:srgbClr val="0000FF"/>
                </a:solidFill>
                <a:latin typeface="Amarante"/>
                <a:ea typeface="Amarante"/>
                <a:cs typeface="Amarante"/>
                <a:sym typeface="Amarante"/>
              </a:rPr>
              <a:t>L2</a:t>
            </a:r>
            <a:endParaRPr>
              <a:solidFill>
                <a:srgbClr val="0000FF"/>
              </a:solidFill>
              <a:latin typeface="Amarante"/>
              <a:ea typeface="Amarante"/>
              <a:cs typeface="Amarante"/>
              <a:sym typeface="Amarante"/>
            </a:endParaRPr>
          </a:p>
        </p:txBody>
      </p:sp>
      <p:sp>
        <p:nvSpPr>
          <p:cNvPr id="135" name="Shape 135"/>
          <p:cNvSpPr/>
          <p:nvPr/>
        </p:nvSpPr>
        <p:spPr>
          <a:xfrm>
            <a:off x="7936325" y="2276488"/>
            <a:ext cx="550200" cy="624300"/>
          </a:xfrm>
          <a:prstGeom prst="leftArrow">
            <a:avLst>
              <a:gd fmla="val 50000" name="adj1"/>
              <a:gd fmla="val 50000"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s">
                <a:solidFill>
                  <a:srgbClr val="0000FF"/>
                </a:solidFill>
                <a:latin typeface="Amarante"/>
                <a:ea typeface="Amarante"/>
                <a:cs typeface="Amarante"/>
                <a:sym typeface="Amarante"/>
              </a:rPr>
              <a:t>L3</a:t>
            </a:r>
            <a:endParaRPr>
              <a:solidFill>
                <a:srgbClr val="0000FF"/>
              </a:solidFill>
              <a:latin typeface="Amarante"/>
              <a:ea typeface="Amarante"/>
              <a:cs typeface="Amarante"/>
              <a:sym typeface="Amarante"/>
            </a:endParaRPr>
          </a:p>
        </p:txBody>
      </p:sp>
      <p:sp>
        <p:nvSpPr>
          <p:cNvPr id="136" name="Shape 136"/>
          <p:cNvSpPr/>
          <p:nvPr/>
        </p:nvSpPr>
        <p:spPr>
          <a:xfrm>
            <a:off x="7936325" y="2599650"/>
            <a:ext cx="550200" cy="624300"/>
          </a:xfrm>
          <a:prstGeom prst="leftArrow">
            <a:avLst>
              <a:gd fmla="val 50000" name="adj1"/>
              <a:gd fmla="val 50000"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s">
                <a:solidFill>
                  <a:srgbClr val="0000FF"/>
                </a:solidFill>
                <a:latin typeface="Amarante"/>
                <a:ea typeface="Amarante"/>
                <a:cs typeface="Amarante"/>
                <a:sym typeface="Amarante"/>
              </a:rPr>
              <a:t>L4</a:t>
            </a:r>
            <a:endParaRPr>
              <a:solidFill>
                <a:srgbClr val="0000FF"/>
              </a:solidFill>
              <a:latin typeface="Amarante"/>
              <a:ea typeface="Amarante"/>
              <a:cs typeface="Amarante"/>
              <a:sym typeface="Amarante"/>
            </a:endParaRPr>
          </a:p>
        </p:txBody>
      </p:sp>
      <p:sp>
        <p:nvSpPr>
          <p:cNvPr id="137" name="Shape 137"/>
          <p:cNvSpPr/>
          <p:nvPr/>
        </p:nvSpPr>
        <p:spPr>
          <a:xfrm>
            <a:off x="5555150" y="999700"/>
            <a:ext cx="828000" cy="394200"/>
          </a:xfrm>
          <a:prstGeom prst="downArrow">
            <a:avLst>
              <a:gd fmla="val 50000" name="adj1"/>
              <a:gd fmla="val 50000"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solidFill>
                  <a:srgbClr val="0000FF"/>
                </a:solidFill>
                <a:latin typeface="Amarante"/>
                <a:ea typeface="Amarante"/>
                <a:cs typeface="Amarante"/>
                <a:sym typeface="Amarante"/>
              </a:rPr>
              <a:t>C1</a:t>
            </a:r>
            <a:endParaRPr>
              <a:solidFill>
                <a:srgbClr val="0000FF"/>
              </a:solidFill>
              <a:latin typeface="Amarante"/>
              <a:ea typeface="Amarante"/>
              <a:cs typeface="Amarante"/>
              <a:sym typeface="Amarante"/>
            </a:endParaRPr>
          </a:p>
        </p:txBody>
      </p:sp>
      <p:sp>
        <p:nvSpPr>
          <p:cNvPr id="138" name="Shape 138"/>
          <p:cNvSpPr/>
          <p:nvPr/>
        </p:nvSpPr>
        <p:spPr>
          <a:xfrm>
            <a:off x="6098625" y="999700"/>
            <a:ext cx="828000" cy="394200"/>
          </a:xfrm>
          <a:prstGeom prst="downArrow">
            <a:avLst>
              <a:gd fmla="val 50000" name="adj1"/>
              <a:gd fmla="val 50000"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solidFill>
                  <a:srgbClr val="0000FF"/>
                </a:solidFill>
                <a:latin typeface="Amarante"/>
                <a:ea typeface="Amarante"/>
                <a:cs typeface="Amarante"/>
                <a:sym typeface="Amarante"/>
              </a:rPr>
              <a:t>C2</a:t>
            </a:r>
            <a:endParaRPr>
              <a:solidFill>
                <a:srgbClr val="0000FF"/>
              </a:solidFill>
              <a:latin typeface="Amarante"/>
              <a:ea typeface="Amarante"/>
              <a:cs typeface="Amarante"/>
              <a:sym typeface="Amarante"/>
            </a:endParaRPr>
          </a:p>
        </p:txBody>
      </p:sp>
      <p:sp>
        <p:nvSpPr>
          <p:cNvPr id="139" name="Shape 139"/>
          <p:cNvSpPr/>
          <p:nvPr/>
        </p:nvSpPr>
        <p:spPr>
          <a:xfrm>
            <a:off x="6606350" y="999700"/>
            <a:ext cx="828000" cy="394200"/>
          </a:xfrm>
          <a:prstGeom prst="downArrow">
            <a:avLst>
              <a:gd fmla="val 50000" name="adj1"/>
              <a:gd fmla="val 50000"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solidFill>
                  <a:srgbClr val="0000FF"/>
                </a:solidFill>
                <a:latin typeface="Amarante"/>
                <a:ea typeface="Amarante"/>
                <a:cs typeface="Amarante"/>
                <a:sym typeface="Amarante"/>
              </a:rPr>
              <a:t>C3</a:t>
            </a:r>
            <a:endParaRPr>
              <a:solidFill>
                <a:srgbClr val="0000FF"/>
              </a:solidFill>
              <a:latin typeface="Amarante"/>
              <a:ea typeface="Amarante"/>
              <a:cs typeface="Amarante"/>
              <a:sym typeface="Amarante"/>
            </a:endParaRPr>
          </a:p>
        </p:txBody>
      </p:sp>
      <p:sp>
        <p:nvSpPr>
          <p:cNvPr id="140" name="Shape 140"/>
          <p:cNvSpPr/>
          <p:nvPr/>
        </p:nvSpPr>
        <p:spPr>
          <a:xfrm>
            <a:off x="7193050" y="999700"/>
            <a:ext cx="828000" cy="394200"/>
          </a:xfrm>
          <a:prstGeom prst="downArrow">
            <a:avLst>
              <a:gd fmla="val 50000" name="adj1"/>
              <a:gd fmla="val 50000"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solidFill>
                  <a:srgbClr val="0000FF"/>
                </a:solidFill>
                <a:latin typeface="Amarante"/>
                <a:ea typeface="Amarante"/>
                <a:cs typeface="Amarante"/>
                <a:sym typeface="Amarante"/>
              </a:rPr>
              <a:t>C4</a:t>
            </a:r>
            <a:endParaRPr>
              <a:solidFill>
                <a:srgbClr val="0000FF"/>
              </a:solidFill>
              <a:latin typeface="Amarante"/>
              <a:ea typeface="Amarante"/>
              <a:cs typeface="Amarante"/>
              <a:sym typeface="Amarant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Programa de ejemplo. Reconoce botones. </a:t>
            </a:r>
            <a:endParaRPr/>
          </a:p>
        </p:txBody>
      </p:sp>
      <p:pic>
        <p:nvPicPr>
          <p:cNvPr descr="matrizbotones_bb.png" id="146" name="Shape 146"/>
          <p:cNvPicPr preferRelativeResize="0"/>
          <p:nvPr/>
        </p:nvPicPr>
        <p:blipFill>
          <a:blip r:embed="rId3">
            <a:alphaModFix/>
          </a:blip>
          <a:stretch>
            <a:fillRect/>
          </a:stretch>
        </p:blipFill>
        <p:spPr>
          <a:xfrm>
            <a:off x="540250" y="1174600"/>
            <a:ext cx="5924177" cy="3778900"/>
          </a:xfrm>
          <a:prstGeom prst="rect">
            <a:avLst/>
          </a:prstGeom>
          <a:noFill/>
          <a:ln>
            <a:noFill/>
          </a:ln>
        </p:spPr>
      </p:pic>
      <p:pic>
        <p:nvPicPr>
          <p:cNvPr id="147" name="Shape 147"/>
          <p:cNvPicPr preferRelativeResize="0"/>
          <p:nvPr/>
        </p:nvPicPr>
        <p:blipFill rotWithShape="1">
          <a:blip r:embed="rId4">
            <a:alphaModFix/>
          </a:blip>
          <a:srcRect b="59975" l="0" r="74658" t="0"/>
          <a:stretch/>
        </p:blipFill>
        <p:spPr>
          <a:xfrm>
            <a:off x="6288000" y="1174598"/>
            <a:ext cx="2291850" cy="3552375"/>
          </a:xfrm>
          <a:prstGeom prst="rect">
            <a:avLst/>
          </a:prstGeom>
          <a:noFill/>
          <a:ln>
            <a:noFill/>
          </a:ln>
        </p:spPr>
      </p:pic>
      <p:cxnSp>
        <p:nvCxnSpPr>
          <p:cNvPr id="148" name="Shape 148"/>
          <p:cNvCxnSpPr/>
          <p:nvPr/>
        </p:nvCxnSpPr>
        <p:spPr>
          <a:xfrm>
            <a:off x="5731575" y="2058300"/>
            <a:ext cx="1126500" cy="217200"/>
          </a:xfrm>
          <a:prstGeom prst="straightConnector1">
            <a:avLst/>
          </a:prstGeom>
          <a:noFill/>
          <a:ln cap="flat" cmpd="sng" w="28575">
            <a:solidFill>
              <a:srgbClr val="0000FF"/>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Programa de ejemplo. Reconoce botones. </a:t>
            </a:r>
            <a:endParaRPr/>
          </a:p>
        </p:txBody>
      </p:sp>
      <p:pic>
        <p:nvPicPr>
          <p:cNvPr id="154" name="Shape 154"/>
          <p:cNvPicPr preferRelativeResize="0"/>
          <p:nvPr/>
        </p:nvPicPr>
        <p:blipFill>
          <a:blip r:embed="rId3">
            <a:alphaModFix/>
          </a:blip>
          <a:stretch>
            <a:fillRect/>
          </a:stretch>
        </p:blipFill>
        <p:spPr>
          <a:xfrm>
            <a:off x="311700" y="1093850"/>
            <a:ext cx="7004175" cy="3451000"/>
          </a:xfrm>
          <a:prstGeom prst="rect">
            <a:avLst/>
          </a:prstGeom>
          <a:noFill/>
          <a:ln>
            <a:noFill/>
          </a:ln>
        </p:spPr>
      </p:pic>
      <p:sp>
        <p:nvSpPr>
          <p:cNvPr id="155" name="Shape 155"/>
          <p:cNvSpPr/>
          <p:nvPr/>
        </p:nvSpPr>
        <p:spPr>
          <a:xfrm>
            <a:off x="5772300" y="3432025"/>
            <a:ext cx="2798700" cy="936600"/>
          </a:xfrm>
          <a:prstGeom prst="leftArrow">
            <a:avLst>
              <a:gd fmla="val 50000" name="adj1"/>
              <a:gd fmla="val 50000"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s">
                <a:solidFill>
                  <a:srgbClr val="0000FF"/>
                </a:solidFill>
                <a:latin typeface="Amarante"/>
                <a:ea typeface="Amarante"/>
                <a:cs typeface="Amarante"/>
                <a:sym typeface="Amarante"/>
              </a:rPr>
              <a:t>Imprime en puerto serie qué botón se ha pulsado</a:t>
            </a:r>
            <a:endParaRPr>
              <a:solidFill>
                <a:srgbClr val="0000FF"/>
              </a:solidFill>
              <a:latin typeface="Amarante"/>
              <a:ea typeface="Amarante"/>
              <a:cs typeface="Amarante"/>
              <a:sym typeface="Amarante"/>
            </a:endParaRPr>
          </a:p>
        </p:txBody>
      </p:sp>
      <p:sp>
        <p:nvSpPr>
          <p:cNvPr id="156" name="Shape 156"/>
          <p:cNvSpPr/>
          <p:nvPr/>
        </p:nvSpPr>
        <p:spPr>
          <a:xfrm>
            <a:off x="5978975" y="2495425"/>
            <a:ext cx="2592000" cy="936600"/>
          </a:xfrm>
          <a:prstGeom prst="leftArrow">
            <a:avLst>
              <a:gd fmla="val 50000" name="adj1"/>
              <a:gd fmla="val 50000"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s">
                <a:solidFill>
                  <a:srgbClr val="0000FF"/>
                </a:solidFill>
                <a:latin typeface="Amarante"/>
                <a:ea typeface="Amarante"/>
                <a:cs typeface="Amarante"/>
                <a:sym typeface="Amarante"/>
              </a:rPr>
              <a:t>“Traduce” fila - columna en un número.</a:t>
            </a:r>
            <a:endParaRPr>
              <a:solidFill>
                <a:srgbClr val="0000FF"/>
              </a:solidFill>
              <a:latin typeface="Amarante"/>
              <a:ea typeface="Amarante"/>
              <a:cs typeface="Amarante"/>
              <a:sym typeface="Amarant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ctrTitle"/>
          </p:nvPr>
        </p:nvSpPr>
        <p:spPr>
          <a:xfrm>
            <a:off x="321225" y="1345775"/>
            <a:ext cx="5822400" cy="930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6000"/>
              <a:t>Matriz de Leds</a:t>
            </a:r>
            <a:endParaRPr sz="6000"/>
          </a:p>
          <a:p>
            <a:pPr indent="0" lvl="0" marL="0" rtl="0">
              <a:spcBef>
                <a:spcPts val="0"/>
              </a:spcBef>
              <a:spcAft>
                <a:spcPts val="0"/>
              </a:spcAft>
              <a:buNone/>
            </a:pPr>
            <a:r>
              <a:rPr lang="es" sz="1000">
                <a:latin typeface="Amarante"/>
                <a:ea typeface="Amarante"/>
                <a:cs typeface="Amarante"/>
                <a:sym typeface="Amarante"/>
              </a:rPr>
              <a:t>(2088ARGB)</a:t>
            </a:r>
            <a:endParaRPr sz="1000">
              <a:latin typeface="Amarante"/>
              <a:ea typeface="Amarante"/>
              <a:cs typeface="Amarante"/>
              <a:sym typeface="Amarante"/>
            </a:endParaRPr>
          </a:p>
          <a:p>
            <a:pPr indent="0" lvl="0" marL="0" rtl="0">
              <a:spcBef>
                <a:spcPts val="0"/>
              </a:spcBef>
              <a:spcAft>
                <a:spcPts val="0"/>
              </a:spcAft>
              <a:buNone/>
            </a:pPr>
            <a:r>
              <a:t/>
            </a:r>
            <a:endParaRPr sz="2400"/>
          </a:p>
        </p:txBody>
      </p:sp>
      <p:pic>
        <p:nvPicPr>
          <p:cNvPr descr="http://www.prometec.net/wp-content/uploads/2014/10/Img_37_1.jpg" id="162" name="Shape 162"/>
          <p:cNvPicPr preferRelativeResize="0"/>
          <p:nvPr/>
        </p:nvPicPr>
        <p:blipFill>
          <a:blip r:embed="rId3">
            <a:alphaModFix/>
          </a:blip>
          <a:stretch>
            <a:fillRect/>
          </a:stretch>
        </p:blipFill>
        <p:spPr>
          <a:xfrm>
            <a:off x="5404475" y="677450"/>
            <a:ext cx="3019425" cy="2266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Matrices de LEDS</a:t>
            </a:r>
            <a:endParaRPr/>
          </a:p>
        </p:txBody>
      </p:sp>
      <p:sp>
        <p:nvSpPr>
          <p:cNvPr id="168" name="Shape 168"/>
          <p:cNvSpPr txBox="1"/>
          <p:nvPr/>
        </p:nvSpPr>
        <p:spPr>
          <a:xfrm>
            <a:off x="465950" y="1135450"/>
            <a:ext cx="5509800" cy="35829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Las matrices de LEDs 2088 son matrices de 64 pines, de los cuales 8 corresponden al ánodo común, y 8 a cada uno de los tres colores: rojo, verde y azul.</a:t>
            </a:r>
            <a:endParaRPr>
              <a:latin typeface="Amarante"/>
              <a:ea typeface="Amarante"/>
              <a:cs typeface="Amarante"/>
              <a:sym typeface="Amarante"/>
            </a:endParaRPr>
          </a:p>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Del 1 al 8 es el azul, del 9 al 16 el rojo y del 17 al 24 el verde. </a:t>
            </a:r>
            <a:endParaRPr>
              <a:latin typeface="Amarante"/>
              <a:ea typeface="Amarante"/>
              <a:cs typeface="Amarante"/>
              <a:sym typeface="Amarante"/>
            </a:endParaRPr>
          </a:p>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Y los que quedan son los ánodos comunes. </a:t>
            </a:r>
            <a:endParaRPr>
              <a:latin typeface="Amarante"/>
              <a:ea typeface="Amarante"/>
              <a:cs typeface="Amarante"/>
              <a:sym typeface="Amarante"/>
            </a:endParaRPr>
          </a:p>
          <a:p>
            <a:pPr indent="-317500" lvl="0" marL="457200" rtl="0" algn="just">
              <a:spcBef>
                <a:spcPts val="0"/>
              </a:spcBef>
              <a:spcAft>
                <a:spcPts val="0"/>
              </a:spcAft>
              <a:buSzPts val="1400"/>
              <a:buFont typeface="Amarante"/>
              <a:buChar char="➔"/>
            </a:pPr>
            <a:r>
              <a:rPr lang="es" u="sng">
                <a:solidFill>
                  <a:schemeClr val="hlink"/>
                </a:solidFill>
                <a:latin typeface="Amarante"/>
                <a:ea typeface="Amarante"/>
                <a:cs typeface="Amarante"/>
                <a:sym typeface="Amarante"/>
                <a:hlinkClick r:id="rId3"/>
              </a:rPr>
              <a:t>http://www.seeedstudio.com/wiki/60mm_square_8*8_LED_matrix_-_super_bright_RGB</a:t>
            </a:r>
            <a:endParaRPr>
              <a:latin typeface="Amarante"/>
              <a:ea typeface="Amarante"/>
              <a:cs typeface="Amarante"/>
              <a:sym typeface="Amarante"/>
            </a:endParaRPr>
          </a:p>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Si queremos usar toda la potencialidad de la matriz, tenemos que tener en cuenta de que necesitamos 64 pines digitales y en principio ARDUINO UNO tiene 14 como mucho. Por eso se suele usar el integrado 74HC595.</a:t>
            </a:r>
            <a:endParaRPr>
              <a:latin typeface="Amarante"/>
              <a:ea typeface="Amarante"/>
              <a:cs typeface="Amarante"/>
              <a:sym typeface="Amarante"/>
            </a:endParaRPr>
          </a:p>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Para un conexionado completo, recomiendo ver webs como: </a:t>
            </a:r>
            <a:r>
              <a:rPr lang="es" u="sng">
                <a:solidFill>
                  <a:schemeClr val="hlink"/>
                </a:solidFill>
                <a:hlinkClick r:id="rId4"/>
              </a:rPr>
              <a:t>http://www.tr3sdland.com/2012/02/tutorial-arduino-0008-matriz-led-8x8-bicolor-74ch595/</a:t>
            </a:r>
            <a:endParaRPr/>
          </a:p>
          <a:p>
            <a:pPr indent="-317500" lvl="0" marL="457200" rtl="0" algn="just">
              <a:spcBef>
                <a:spcPts val="0"/>
              </a:spcBef>
              <a:spcAft>
                <a:spcPts val="0"/>
              </a:spcAft>
              <a:buSzPts val="1400"/>
              <a:buChar char="➔"/>
            </a:pPr>
            <a:r>
              <a:rPr lang="es" u="sng">
                <a:solidFill>
                  <a:schemeClr val="hlink"/>
                </a:solidFill>
                <a:hlinkClick r:id="rId5"/>
              </a:rPr>
              <a:t>http://www.prometec.net/matriz-led-8x8/</a:t>
            </a:r>
            <a:endParaRPr/>
          </a:p>
          <a:p>
            <a:pPr indent="-317500" lvl="0" marL="457200" rtl="0" algn="just">
              <a:spcBef>
                <a:spcPts val="0"/>
              </a:spcBef>
              <a:spcAft>
                <a:spcPts val="0"/>
              </a:spcAft>
              <a:buSzPts val="1400"/>
              <a:buChar char="➔"/>
            </a:pPr>
            <a:r>
              <a:rPr lang="es"/>
              <a:t>https://www.youtube.com/watch?v=Hm3LqZvytmI</a:t>
            </a:r>
            <a:endParaRPr/>
          </a:p>
          <a:p>
            <a:pPr indent="0" lvl="0" marL="0" algn="just">
              <a:spcBef>
                <a:spcPts val="0"/>
              </a:spcBef>
              <a:spcAft>
                <a:spcPts val="0"/>
              </a:spcAft>
              <a:buNone/>
            </a:pPr>
            <a:r>
              <a:t/>
            </a:r>
            <a:endParaRPr/>
          </a:p>
        </p:txBody>
      </p:sp>
      <p:pic>
        <p:nvPicPr>
          <p:cNvPr descr="RGBMatrix Schmatic.jpg" id="169" name="Shape 169"/>
          <p:cNvPicPr preferRelativeResize="0"/>
          <p:nvPr/>
        </p:nvPicPr>
        <p:blipFill>
          <a:blip r:embed="rId6">
            <a:alphaModFix/>
          </a:blip>
          <a:stretch>
            <a:fillRect/>
          </a:stretch>
        </p:blipFill>
        <p:spPr>
          <a:xfrm>
            <a:off x="6057350" y="1245675"/>
            <a:ext cx="2815700" cy="2808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Pines del GTM2088ARGB</a:t>
            </a:r>
            <a:endParaRPr/>
          </a:p>
        </p:txBody>
      </p:sp>
      <p:pic>
        <p:nvPicPr>
          <p:cNvPr descr="RGBMatrix Schmatic.jpg" id="175" name="Shape 175"/>
          <p:cNvPicPr preferRelativeResize="0"/>
          <p:nvPr/>
        </p:nvPicPr>
        <p:blipFill>
          <a:blip r:embed="rId3">
            <a:alphaModFix/>
          </a:blip>
          <a:stretch>
            <a:fillRect/>
          </a:stretch>
        </p:blipFill>
        <p:spPr>
          <a:xfrm>
            <a:off x="4799900" y="1093850"/>
            <a:ext cx="4073150" cy="3271575"/>
          </a:xfrm>
          <a:prstGeom prst="rect">
            <a:avLst/>
          </a:prstGeom>
          <a:noFill/>
          <a:ln>
            <a:noFill/>
          </a:ln>
        </p:spPr>
      </p:pic>
      <p:pic>
        <p:nvPicPr>
          <p:cNvPr descr="IMG_20160214_132923.jpg" id="176" name="Shape 176"/>
          <p:cNvPicPr preferRelativeResize="0"/>
          <p:nvPr/>
        </p:nvPicPr>
        <p:blipFill>
          <a:blip r:embed="rId4">
            <a:alphaModFix/>
          </a:blip>
          <a:stretch>
            <a:fillRect/>
          </a:stretch>
        </p:blipFill>
        <p:spPr>
          <a:xfrm>
            <a:off x="624275" y="1926575"/>
            <a:ext cx="3443304" cy="1290352"/>
          </a:xfrm>
          <a:prstGeom prst="rect">
            <a:avLst/>
          </a:prstGeom>
          <a:noFill/>
          <a:ln>
            <a:noFill/>
          </a:ln>
        </p:spPr>
      </p:pic>
      <p:sp>
        <p:nvSpPr>
          <p:cNvPr id="177" name="Shape 177"/>
          <p:cNvSpPr/>
          <p:nvPr/>
        </p:nvSpPr>
        <p:spPr>
          <a:xfrm>
            <a:off x="1194300" y="3216925"/>
            <a:ext cx="529200" cy="746400"/>
          </a:xfrm>
          <a:prstGeom prst="upArrow">
            <a:avLst>
              <a:gd fmla="val 50000" name="adj1"/>
              <a:gd fmla="val 50000"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s">
                <a:solidFill>
                  <a:srgbClr val="0000FF"/>
                </a:solidFill>
                <a:latin typeface="Amarante"/>
                <a:ea typeface="Amarante"/>
                <a:cs typeface="Amarante"/>
                <a:sym typeface="Amarante"/>
              </a:rPr>
              <a:t>1</a:t>
            </a:r>
            <a:endParaRPr>
              <a:solidFill>
                <a:srgbClr val="0000FF"/>
              </a:solidFill>
              <a:latin typeface="Amarante"/>
              <a:ea typeface="Amarante"/>
              <a:cs typeface="Amarante"/>
              <a:sym typeface="Amarante"/>
            </a:endParaRPr>
          </a:p>
        </p:txBody>
      </p:sp>
      <p:sp>
        <p:nvSpPr>
          <p:cNvPr id="178" name="Shape 178"/>
          <p:cNvSpPr/>
          <p:nvPr/>
        </p:nvSpPr>
        <p:spPr>
          <a:xfrm>
            <a:off x="3273800" y="3216925"/>
            <a:ext cx="720600" cy="746400"/>
          </a:xfrm>
          <a:prstGeom prst="upArrow">
            <a:avLst>
              <a:gd fmla="val 50000" name="adj1"/>
              <a:gd fmla="val 50000"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s">
                <a:solidFill>
                  <a:srgbClr val="0000FF"/>
                </a:solidFill>
                <a:latin typeface="Amarante"/>
                <a:ea typeface="Amarante"/>
                <a:cs typeface="Amarante"/>
                <a:sym typeface="Amarante"/>
              </a:rPr>
              <a:t>16</a:t>
            </a:r>
            <a:endParaRPr>
              <a:solidFill>
                <a:srgbClr val="0000FF"/>
              </a:solidFill>
              <a:latin typeface="Amarante"/>
              <a:ea typeface="Amarante"/>
              <a:cs typeface="Amarante"/>
              <a:sym typeface="Amarante"/>
            </a:endParaRPr>
          </a:p>
        </p:txBody>
      </p:sp>
      <p:sp>
        <p:nvSpPr>
          <p:cNvPr id="179" name="Shape 179"/>
          <p:cNvSpPr/>
          <p:nvPr/>
        </p:nvSpPr>
        <p:spPr>
          <a:xfrm>
            <a:off x="1930900" y="3287900"/>
            <a:ext cx="1135500" cy="439800"/>
          </a:xfrm>
          <a:prstGeom prst="upArrow">
            <a:avLst>
              <a:gd fmla="val 78357" name="adj1"/>
              <a:gd fmla="val 51631"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solidFill>
                  <a:srgbClr val="0000FF"/>
                </a:solidFill>
                <a:latin typeface="Amarante"/>
                <a:ea typeface="Amarante"/>
                <a:cs typeface="Amarante"/>
                <a:sym typeface="Amarante"/>
              </a:rPr>
              <a:t>Muesca</a:t>
            </a:r>
            <a:endParaRPr>
              <a:solidFill>
                <a:srgbClr val="0000FF"/>
              </a:solidFill>
              <a:latin typeface="Amarante"/>
              <a:ea typeface="Amarante"/>
              <a:cs typeface="Amarante"/>
              <a:sym typeface="Amarante"/>
            </a:endParaRPr>
          </a:p>
        </p:txBody>
      </p:sp>
      <p:sp>
        <p:nvSpPr>
          <p:cNvPr id="180" name="Shape 180"/>
          <p:cNvSpPr/>
          <p:nvPr/>
        </p:nvSpPr>
        <p:spPr>
          <a:xfrm>
            <a:off x="2837800" y="1406875"/>
            <a:ext cx="720600" cy="519600"/>
          </a:xfrm>
          <a:prstGeom prst="downArrow">
            <a:avLst>
              <a:gd fmla="val 50000" name="adj1"/>
              <a:gd fmla="val 50000"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s">
                <a:solidFill>
                  <a:srgbClr val="0000FF"/>
                </a:solidFill>
                <a:latin typeface="Amarante"/>
                <a:ea typeface="Amarante"/>
                <a:cs typeface="Amarante"/>
                <a:sym typeface="Amarante"/>
              </a:rPr>
              <a:t>17</a:t>
            </a:r>
            <a:endParaRPr>
              <a:solidFill>
                <a:srgbClr val="0000FF"/>
              </a:solidFill>
              <a:latin typeface="Amarante"/>
              <a:ea typeface="Amarante"/>
              <a:cs typeface="Amarante"/>
              <a:sym typeface="Amarante"/>
            </a:endParaRPr>
          </a:p>
        </p:txBody>
      </p:sp>
      <p:sp>
        <p:nvSpPr>
          <p:cNvPr id="181" name="Shape 181"/>
          <p:cNvSpPr/>
          <p:nvPr/>
        </p:nvSpPr>
        <p:spPr>
          <a:xfrm>
            <a:off x="1002900" y="1406875"/>
            <a:ext cx="806700" cy="519600"/>
          </a:xfrm>
          <a:prstGeom prst="downArrow">
            <a:avLst>
              <a:gd fmla="val 50000" name="adj1"/>
              <a:gd fmla="val 50000"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s">
                <a:solidFill>
                  <a:srgbClr val="0000FF"/>
                </a:solidFill>
                <a:latin typeface="Amarante"/>
                <a:ea typeface="Amarante"/>
                <a:cs typeface="Amarante"/>
                <a:sym typeface="Amarante"/>
              </a:rPr>
              <a:t>32</a:t>
            </a:r>
            <a:endParaRPr>
              <a:solidFill>
                <a:srgbClr val="0000FF"/>
              </a:solidFill>
              <a:latin typeface="Amarante"/>
              <a:ea typeface="Amarante"/>
              <a:cs typeface="Amarante"/>
              <a:sym typeface="Amarant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Ejemplo ilustrativo. </a:t>
            </a:r>
            <a:endParaRPr/>
          </a:p>
        </p:txBody>
      </p:sp>
      <p:sp>
        <p:nvSpPr>
          <p:cNvPr id="187" name="Shape 187"/>
          <p:cNvSpPr txBox="1"/>
          <p:nvPr/>
        </p:nvSpPr>
        <p:spPr>
          <a:xfrm>
            <a:off x="438800" y="1135450"/>
            <a:ext cx="3745800" cy="36099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Activo sólo una submatriz de 4x4, y en el color rojo.</a:t>
            </a:r>
            <a:endParaRPr>
              <a:latin typeface="Amarante"/>
              <a:ea typeface="Amarante"/>
              <a:cs typeface="Amarante"/>
              <a:sym typeface="Amarante"/>
            </a:endParaRPr>
          </a:p>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Conectar los pines 9,10,11,12 de la matriz a los pines 4,5,6,7 de Arduino.</a:t>
            </a:r>
            <a:endParaRPr>
              <a:latin typeface="Amarante"/>
              <a:ea typeface="Amarante"/>
              <a:cs typeface="Amarante"/>
              <a:sym typeface="Amarante"/>
            </a:endParaRPr>
          </a:p>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Conectar los pines 17,18,19,20 (ánodos) de la matriz a los pines 10,11,12,13 de Arduino, a través de resistencias de, por ejemplo, 470Ω.</a:t>
            </a:r>
            <a:endParaRPr>
              <a:latin typeface="Amarante"/>
              <a:ea typeface="Amarante"/>
              <a:cs typeface="Amarante"/>
              <a:sym typeface="Amarante"/>
            </a:endParaRPr>
          </a:p>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Con sólo el ARDUINO UNO se puede conseguir activar la matriz entera en un sólo color. Para ello saber que las entradas analógicas A0...A5 se pueden activar como salidas digitales (pines 14,15,16,17,18 y 19).</a:t>
            </a:r>
            <a:endParaRPr>
              <a:latin typeface="Amarante"/>
              <a:ea typeface="Amarante"/>
              <a:cs typeface="Amarante"/>
              <a:sym typeface="Amarante"/>
            </a:endParaRPr>
          </a:p>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Para otras configuraciones hay que usar el integrado 74HC595.</a:t>
            </a:r>
            <a:endParaRPr>
              <a:latin typeface="Amarante"/>
              <a:ea typeface="Amarante"/>
              <a:cs typeface="Amarante"/>
              <a:sym typeface="Amarante"/>
            </a:endParaRPr>
          </a:p>
          <a:p>
            <a:pPr indent="0" lvl="0" marL="0">
              <a:spcBef>
                <a:spcPts val="0"/>
              </a:spcBef>
              <a:spcAft>
                <a:spcPts val="0"/>
              </a:spcAft>
              <a:buNone/>
            </a:pPr>
            <a:r>
              <a:t/>
            </a:r>
            <a:endParaRPr>
              <a:latin typeface="Amarante"/>
              <a:ea typeface="Amarante"/>
              <a:cs typeface="Amarante"/>
              <a:sym typeface="Amarante"/>
            </a:endParaRPr>
          </a:p>
        </p:txBody>
      </p:sp>
      <p:pic>
        <p:nvPicPr>
          <p:cNvPr descr="IMG_20160214_204410.jpg" id="188" name="Shape 188"/>
          <p:cNvPicPr preferRelativeResize="0"/>
          <p:nvPr/>
        </p:nvPicPr>
        <p:blipFill>
          <a:blip r:embed="rId3">
            <a:alphaModFix/>
          </a:blip>
          <a:stretch>
            <a:fillRect/>
          </a:stretch>
        </p:blipFill>
        <p:spPr>
          <a:xfrm>
            <a:off x="4483475" y="1013325"/>
            <a:ext cx="4348823" cy="3261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Programa que ilumina los leds en secuencia. FUNCIONES</a:t>
            </a:r>
            <a:endParaRPr/>
          </a:p>
        </p:txBody>
      </p:sp>
      <p:pic>
        <p:nvPicPr>
          <p:cNvPr id="194" name="Shape 194"/>
          <p:cNvPicPr preferRelativeResize="0"/>
          <p:nvPr/>
        </p:nvPicPr>
        <p:blipFill>
          <a:blip r:embed="rId3">
            <a:alphaModFix/>
          </a:blip>
          <a:stretch>
            <a:fillRect/>
          </a:stretch>
        </p:blipFill>
        <p:spPr>
          <a:xfrm>
            <a:off x="245625" y="1093850"/>
            <a:ext cx="8652751" cy="2839184"/>
          </a:xfrm>
          <a:prstGeom prst="rect">
            <a:avLst/>
          </a:prstGeom>
          <a:noFill/>
          <a:ln>
            <a:noFill/>
          </a:ln>
        </p:spPr>
      </p:pic>
      <p:sp>
        <p:nvSpPr>
          <p:cNvPr id="195" name="Shape 195"/>
          <p:cNvSpPr/>
          <p:nvPr/>
        </p:nvSpPr>
        <p:spPr>
          <a:xfrm>
            <a:off x="311700" y="3797300"/>
            <a:ext cx="4777800" cy="893700"/>
          </a:xfrm>
          <a:prstGeom prst="upArrow">
            <a:avLst>
              <a:gd fmla="val 78357" name="adj1"/>
              <a:gd fmla="val 48383"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solidFill>
                  <a:srgbClr val="0000FF"/>
                </a:solidFill>
                <a:latin typeface="Amarante"/>
                <a:ea typeface="Amarante"/>
                <a:cs typeface="Amarante"/>
                <a:sym typeface="Amarante"/>
              </a:rPr>
              <a:t>Enciende el led de la columna “col” y fila “fil”. Cada fila conectada a un ánodo común</a:t>
            </a:r>
            <a:endParaRPr>
              <a:solidFill>
                <a:srgbClr val="0000FF"/>
              </a:solidFill>
              <a:latin typeface="Amarante"/>
              <a:ea typeface="Amarante"/>
              <a:cs typeface="Amarante"/>
              <a:sym typeface="Amarante"/>
            </a:endParaRPr>
          </a:p>
        </p:txBody>
      </p:sp>
      <p:sp>
        <p:nvSpPr>
          <p:cNvPr id="196" name="Shape 196"/>
          <p:cNvSpPr/>
          <p:nvPr/>
        </p:nvSpPr>
        <p:spPr>
          <a:xfrm>
            <a:off x="5729725" y="3569725"/>
            <a:ext cx="2716200" cy="497100"/>
          </a:xfrm>
          <a:prstGeom prst="upArrow">
            <a:avLst>
              <a:gd fmla="val 78357" name="adj1"/>
              <a:gd fmla="val 48383"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solidFill>
                  <a:srgbClr val="0000FF"/>
                </a:solidFill>
                <a:latin typeface="Amarante"/>
                <a:ea typeface="Amarante"/>
                <a:cs typeface="Amarante"/>
                <a:sym typeface="Amarante"/>
              </a:rPr>
              <a:t>Apagar un LED y todos</a:t>
            </a:r>
            <a:endParaRPr>
              <a:solidFill>
                <a:srgbClr val="0000FF"/>
              </a:solidFill>
              <a:latin typeface="Amarante"/>
              <a:ea typeface="Amarante"/>
              <a:cs typeface="Amarante"/>
              <a:sym typeface="Amarant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Programa que ilumina los leds en secuencia. PRINCIPAL</a:t>
            </a:r>
            <a:endParaRPr/>
          </a:p>
        </p:txBody>
      </p:sp>
      <p:pic>
        <p:nvPicPr>
          <p:cNvPr id="202" name="Shape 202"/>
          <p:cNvPicPr preferRelativeResize="0"/>
          <p:nvPr/>
        </p:nvPicPr>
        <p:blipFill>
          <a:blip r:embed="rId3">
            <a:alphaModFix/>
          </a:blip>
          <a:stretch>
            <a:fillRect/>
          </a:stretch>
        </p:blipFill>
        <p:spPr>
          <a:xfrm>
            <a:off x="311700" y="1093850"/>
            <a:ext cx="4937610" cy="3916300"/>
          </a:xfrm>
          <a:prstGeom prst="rect">
            <a:avLst/>
          </a:prstGeom>
          <a:noFill/>
          <a:ln>
            <a:noFill/>
          </a:ln>
        </p:spPr>
      </p:pic>
      <p:sp>
        <p:nvSpPr>
          <p:cNvPr id="203" name="Shape 203"/>
          <p:cNvSpPr/>
          <p:nvPr/>
        </p:nvSpPr>
        <p:spPr>
          <a:xfrm>
            <a:off x="5083250" y="3499700"/>
            <a:ext cx="2592000" cy="936600"/>
          </a:xfrm>
          <a:prstGeom prst="leftArrow">
            <a:avLst>
              <a:gd fmla="val 50000" name="adj1"/>
              <a:gd fmla="val 50000"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s">
                <a:solidFill>
                  <a:srgbClr val="0000FF"/>
                </a:solidFill>
                <a:latin typeface="Amarante"/>
                <a:ea typeface="Amarante"/>
                <a:cs typeface="Amarante"/>
                <a:sym typeface="Amarante"/>
              </a:rPr>
              <a:t>Recorre los LEDS</a:t>
            </a:r>
            <a:endParaRPr>
              <a:solidFill>
                <a:srgbClr val="0000FF"/>
              </a:solidFill>
              <a:latin typeface="Amarante"/>
              <a:ea typeface="Amarante"/>
              <a:cs typeface="Amarante"/>
              <a:sym typeface="Amarante"/>
            </a:endParaRPr>
          </a:p>
        </p:txBody>
      </p:sp>
      <p:sp>
        <p:nvSpPr>
          <p:cNvPr id="204" name="Shape 204"/>
          <p:cNvSpPr/>
          <p:nvPr/>
        </p:nvSpPr>
        <p:spPr>
          <a:xfrm>
            <a:off x="5384950" y="1982850"/>
            <a:ext cx="3169500" cy="936600"/>
          </a:xfrm>
          <a:prstGeom prst="leftArrow">
            <a:avLst>
              <a:gd fmla="val 50000" name="adj1"/>
              <a:gd fmla="val 50000" name="adj2"/>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s">
                <a:solidFill>
                  <a:srgbClr val="0000FF"/>
                </a:solidFill>
                <a:latin typeface="Amarante"/>
                <a:ea typeface="Amarante"/>
                <a:cs typeface="Amarante"/>
                <a:sym typeface="Amarante"/>
              </a:rPr>
              <a:t>Necesario para definir todos los pines como de salida</a:t>
            </a:r>
            <a:endParaRPr>
              <a:solidFill>
                <a:srgbClr val="0000FF"/>
              </a:solidFill>
              <a:latin typeface="Amarante"/>
              <a:ea typeface="Amarante"/>
              <a:cs typeface="Amarante"/>
              <a:sym typeface="Amarant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Otros juegos de luces</a:t>
            </a:r>
            <a:endParaRPr/>
          </a:p>
        </p:txBody>
      </p:sp>
      <p:pic>
        <p:nvPicPr>
          <p:cNvPr id="210" name="Shape 210"/>
          <p:cNvPicPr preferRelativeResize="0"/>
          <p:nvPr/>
        </p:nvPicPr>
        <p:blipFill>
          <a:blip r:embed="rId3">
            <a:alphaModFix/>
          </a:blip>
          <a:stretch>
            <a:fillRect/>
          </a:stretch>
        </p:blipFill>
        <p:spPr>
          <a:xfrm>
            <a:off x="460975" y="1165500"/>
            <a:ext cx="3954700" cy="3009925"/>
          </a:xfrm>
          <a:prstGeom prst="rect">
            <a:avLst/>
          </a:prstGeom>
          <a:noFill/>
          <a:ln>
            <a:noFill/>
          </a:ln>
        </p:spPr>
      </p:pic>
      <p:pic>
        <p:nvPicPr>
          <p:cNvPr id="211" name="Shape 211"/>
          <p:cNvPicPr preferRelativeResize="0"/>
          <p:nvPr/>
        </p:nvPicPr>
        <p:blipFill>
          <a:blip r:embed="rId4">
            <a:alphaModFix/>
          </a:blip>
          <a:stretch>
            <a:fillRect/>
          </a:stretch>
        </p:blipFill>
        <p:spPr>
          <a:xfrm>
            <a:off x="4415675" y="1165500"/>
            <a:ext cx="4416626" cy="283211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34800" y="542400"/>
            <a:ext cx="5822400" cy="269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6000"/>
              <a:t>Diodo de infrarrojos KY-005  </a:t>
            </a:r>
            <a:endParaRPr sz="6000"/>
          </a:p>
          <a:p>
            <a:pPr indent="0" lvl="0" marL="0" rtl="0">
              <a:spcBef>
                <a:spcPts val="0"/>
              </a:spcBef>
              <a:spcAft>
                <a:spcPts val="0"/>
              </a:spcAft>
              <a:buNone/>
            </a:pPr>
            <a:r>
              <a:rPr lang="es" sz="6000"/>
              <a:t>Detector KY-022</a:t>
            </a:r>
            <a:endParaRPr sz="6000"/>
          </a:p>
          <a:p>
            <a:pPr indent="0" lvl="0" marL="0">
              <a:spcBef>
                <a:spcPts val="0"/>
              </a:spcBef>
              <a:spcAft>
                <a:spcPts val="0"/>
              </a:spcAft>
              <a:buNone/>
            </a:pPr>
            <a:r>
              <a:t/>
            </a:r>
            <a:endParaRPr sz="2400"/>
          </a:p>
        </p:txBody>
      </p:sp>
      <p:pic>
        <p:nvPicPr>
          <p:cNvPr id="63" name="Shape 63"/>
          <p:cNvPicPr preferRelativeResize="0"/>
          <p:nvPr/>
        </p:nvPicPr>
        <p:blipFill>
          <a:blip r:embed="rId3">
            <a:alphaModFix/>
          </a:blip>
          <a:stretch>
            <a:fillRect/>
          </a:stretch>
        </p:blipFill>
        <p:spPr>
          <a:xfrm>
            <a:off x="7005900" y="1957915"/>
            <a:ext cx="1372100" cy="1227675"/>
          </a:xfrm>
          <a:prstGeom prst="rect">
            <a:avLst/>
          </a:prstGeom>
          <a:noFill/>
          <a:ln>
            <a:noFill/>
          </a:ln>
        </p:spPr>
      </p:pic>
      <p:pic>
        <p:nvPicPr>
          <p:cNvPr id="64" name="Shape 64"/>
          <p:cNvPicPr preferRelativeResize="0"/>
          <p:nvPr/>
        </p:nvPicPr>
        <p:blipFill>
          <a:blip r:embed="rId4">
            <a:alphaModFix/>
          </a:blip>
          <a:stretch>
            <a:fillRect/>
          </a:stretch>
        </p:blipFill>
        <p:spPr>
          <a:xfrm flipH="1">
            <a:off x="6897575" y="294075"/>
            <a:ext cx="1588750" cy="1516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Otros juegos de luces</a:t>
            </a:r>
            <a:endParaRPr/>
          </a:p>
        </p:txBody>
      </p:sp>
      <p:pic>
        <p:nvPicPr>
          <p:cNvPr id="217" name="Shape 217"/>
          <p:cNvPicPr preferRelativeResize="0"/>
          <p:nvPr/>
        </p:nvPicPr>
        <p:blipFill>
          <a:blip r:embed="rId3">
            <a:alphaModFix/>
          </a:blip>
          <a:stretch>
            <a:fillRect/>
          </a:stretch>
        </p:blipFill>
        <p:spPr>
          <a:xfrm>
            <a:off x="1848800" y="1093850"/>
            <a:ext cx="5914300" cy="3716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Conexionado</a:t>
            </a:r>
            <a:endParaRPr/>
          </a:p>
        </p:txBody>
      </p:sp>
      <p:pic>
        <p:nvPicPr>
          <p:cNvPr descr="KY005.png" id="70" name="Shape 70"/>
          <p:cNvPicPr preferRelativeResize="0"/>
          <p:nvPr/>
        </p:nvPicPr>
        <p:blipFill rotWithShape="1">
          <a:blip r:embed="rId3">
            <a:alphaModFix/>
          </a:blip>
          <a:srcRect b="8583" l="22869" r="0" t="21231"/>
          <a:stretch/>
        </p:blipFill>
        <p:spPr>
          <a:xfrm>
            <a:off x="2618363" y="2142775"/>
            <a:ext cx="1560700" cy="1221400"/>
          </a:xfrm>
          <a:prstGeom prst="rect">
            <a:avLst/>
          </a:prstGeom>
          <a:noFill/>
          <a:ln>
            <a:noFill/>
          </a:ln>
        </p:spPr>
      </p:pic>
      <p:sp>
        <p:nvSpPr>
          <p:cNvPr id="71" name="Shape 71"/>
          <p:cNvSpPr txBox="1"/>
          <p:nvPr/>
        </p:nvSpPr>
        <p:spPr>
          <a:xfrm>
            <a:off x="311700" y="3727375"/>
            <a:ext cx="8251200" cy="801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s"/>
              <a:t>S</a:t>
            </a:r>
            <a:r>
              <a:rPr lang="es">
                <a:latin typeface="Amarante"/>
                <a:ea typeface="Amarante"/>
                <a:cs typeface="Amarante"/>
                <a:sym typeface="Amarante"/>
              </a:rPr>
              <a:t>ensores de la familia KY: </a:t>
            </a:r>
            <a:r>
              <a:rPr lang="es" u="sng">
                <a:solidFill>
                  <a:schemeClr val="hlink"/>
                </a:solidFill>
                <a:latin typeface="Amarante"/>
                <a:ea typeface="Amarante"/>
                <a:cs typeface="Amarante"/>
                <a:sym typeface="Amarante"/>
                <a:hlinkClick r:id="rId4"/>
              </a:rPr>
              <a:t>http://linksprite.com/wiki/index.php5?title=Advanced_Sensors_Kit_for_Arduino</a:t>
            </a:r>
            <a:endParaRPr>
              <a:latin typeface="Amarante"/>
              <a:ea typeface="Amarante"/>
              <a:cs typeface="Amarante"/>
              <a:sym typeface="Amarante"/>
            </a:endParaRPr>
          </a:p>
        </p:txBody>
      </p:sp>
      <p:sp>
        <p:nvSpPr>
          <p:cNvPr id="72" name="Shape 72"/>
          <p:cNvSpPr txBox="1"/>
          <p:nvPr/>
        </p:nvSpPr>
        <p:spPr>
          <a:xfrm>
            <a:off x="2258663" y="1318175"/>
            <a:ext cx="2090100" cy="4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latin typeface="Amarante"/>
                <a:ea typeface="Amarante"/>
                <a:cs typeface="Amarante"/>
                <a:sym typeface="Amarante"/>
              </a:rPr>
              <a:t>KY-005 IR </a:t>
            </a:r>
            <a:endParaRPr sz="1800">
              <a:latin typeface="Amarante"/>
              <a:ea typeface="Amarante"/>
              <a:cs typeface="Amarante"/>
              <a:sym typeface="Amarante"/>
            </a:endParaRPr>
          </a:p>
          <a:p>
            <a:pPr indent="0" lvl="0" marL="0" algn="ctr">
              <a:spcBef>
                <a:spcPts val="0"/>
              </a:spcBef>
              <a:spcAft>
                <a:spcPts val="0"/>
              </a:spcAft>
              <a:buNone/>
            </a:pPr>
            <a:r>
              <a:rPr lang="es" sz="1800">
                <a:latin typeface="Amarante"/>
                <a:ea typeface="Amarante"/>
                <a:cs typeface="Amarante"/>
                <a:sym typeface="Amarante"/>
              </a:rPr>
              <a:t>transmisor</a:t>
            </a:r>
            <a:endParaRPr sz="1800">
              <a:latin typeface="Amarante"/>
              <a:ea typeface="Amarante"/>
              <a:cs typeface="Amarante"/>
              <a:sym typeface="Amarante"/>
            </a:endParaRPr>
          </a:p>
        </p:txBody>
      </p:sp>
      <p:pic>
        <p:nvPicPr>
          <p:cNvPr descr="Ky022.jpg" id="73" name="Shape 73"/>
          <p:cNvPicPr preferRelativeResize="0"/>
          <p:nvPr/>
        </p:nvPicPr>
        <p:blipFill rotWithShape="1">
          <a:blip r:embed="rId5">
            <a:alphaModFix/>
          </a:blip>
          <a:srcRect b="0" l="0" r="0" t="19510"/>
          <a:stretch/>
        </p:blipFill>
        <p:spPr>
          <a:xfrm>
            <a:off x="4795238" y="2207600"/>
            <a:ext cx="2090100" cy="1104700"/>
          </a:xfrm>
          <a:prstGeom prst="rect">
            <a:avLst/>
          </a:prstGeom>
          <a:noFill/>
          <a:ln>
            <a:noFill/>
          </a:ln>
        </p:spPr>
      </p:pic>
      <p:sp>
        <p:nvSpPr>
          <p:cNvPr id="74" name="Shape 74"/>
          <p:cNvSpPr txBox="1"/>
          <p:nvPr/>
        </p:nvSpPr>
        <p:spPr>
          <a:xfrm>
            <a:off x="4795238" y="1331125"/>
            <a:ext cx="2090100" cy="4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latin typeface="Amarante"/>
                <a:ea typeface="Amarante"/>
                <a:cs typeface="Amarante"/>
                <a:sym typeface="Amarante"/>
              </a:rPr>
              <a:t>KY-022 IR </a:t>
            </a:r>
            <a:endParaRPr sz="1800">
              <a:latin typeface="Amarante"/>
              <a:ea typeface="Amarante"/>
              <a:cs typeface="Amarante"/>
              <a:sym typeface="Amarante"/>
            </a:endParaRPr>
          </a:p>
          <a:p>
            <a:pPr indent="0" lvl="0" marL="0" rtl="0" algn="ctr">
              <a:spcBef>
                <a:spcPts val="0"/>
              </a:spcBef>
              <a:spcAft>
                <a:spcPts val="0"/>
              </a:spcAft>
              <a:buNone/>
            </a:pPr>
            <a:r>
              <a:rPr lang="es" sz="1800">
                <a:latin typeface="Amarante"/>
                <a:ea typeface="Amarante"/>
                <a:cs typeface="Amarante"/>
                <a:sym typeface="Amarante"/>
              </a:rPr>
              <a:t>detector</a:t>
            </a:r>
            <a:endParaRPr sz="1800">
              <a:latin typeface="Amarante"/>
              <a:ea typeface="Amarante"/>
              <a:cs typeface="Amarante"/>
              <a:sym typeface="Amarant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¿KY-005 y KY-022 con VISUALINO? Aún no.</a:t>
            </a:r>
            <a:endParaRPr/>
          </a:p>
        </p:txBody>
      </p:sp>
      <p:sp>
        <p:nvSpPr>
          <p:cNvPr id="80" name="Shape 80"/>
          <p:cNvSpPr txBox="1"/>
          <p:nvPr/>
        </p:nvSpPr>
        <p:spPr>
          <a:xfrm>
            <a:off x="311700" y="1093850"/>
            <a:ext cx="3737100" cy="31494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Ambos dispositivos se usan para enviar / recibir señales infrarrojas , y por lo tantos para leer códigos desde mandos a distancia. </a:t>
            </a:r>
            <a:endParaRPr>
              <a:latin typeface="Amarante"/>
              <a:ea typeface="Amarante"/>
              <a:cs typeface="Amarante"/>
              <a:sym typeface="Amarante"/>
            </a:endParaRPr>
          </a:p>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Por ejemplo, usando el KY-022 con el siguiente programa, y un mando de una TDT AIRIS se pueden conseguir los siguientes códigos →</a:t>
            </a:r>
            <a:endParaRPr>
              <a:latin typeface="Amarante"/>
              <a:ea typeface="Amarante"/>
              <a:cs typeface="Amarante"/>
              <a:sym typeface="Amarante"/>
            </a:endParaRPr>
          </a:p>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Si el programa no se carga (da error), hay que localizar en la biblioteca de ARDUINO “RobotIRremote” (a lo mejor dentro de la carpeta </a:t>
            </a:r>
            <a:r>
              <a:rPr b="1" i="1" lang="es">
                <a:latin typeface="Amarante"/>
                <a:ea typeface="Amarante"/>
                <a:cs typeface="Amarante"/>
                <a:sym typeface="Amarante"/>
              </a:rPr>
              <a:t>src</a:t>
            </a:r>
            <a:r>
              <a:rPr lang="es">
                <a:latin typeface="Amarante"/>
                <a:ea typeface="Amarante"/>
                <a:cs typeface="Amarante"/>
                <a:sym typeface="Amarante"/>
              </a:rPr>
              <a:t>) los módulos de “IRremoteTools.cpp” y “.h” , y borrarlos o quitarlos de la ruta.</a:t>
            </a:r>
            <a:endParaRPr>
              <a:latin typeface="Amarante"/>
              <a:ea typeface="Amarante"/>
              <a:cs typeface="Amarante"/>
              <a:sym typeface="Amarante"/>
            </a:endParaRPr>
          </a:p>
        </p:txBody>
      </p:sp>
      <p:pic>
        <p:nvPicPr>
          <p:cNvPr id="81" name="Shape 81"/>
          <p:cNvPicPr preferRelativeResize="0"/>
          <p:nvPr/>
        </p:nvPicPr>
        <p:blipFill>
          <a:blip r:embed="rId3">
            <a:alphaModFix/>
          </a:blip>
          <a:stretch>
            <a:fillRect/>
          </a:stretch>
        </p:blipFill>
        <p:spPr>
          <a:xfrm>
            <a:off x="4254625" y="1148150"/>
            <a:ext cx="4577675" cy="2700025"/>
          </a:xfrm>
          <a:prstGeom prst="rect">
            <a:avLst/>
          </a:prstGeom>
          <a:noFill/>
          <a:ln cap="flat" cmpd="sng" w="19050">
            <a:solidFill>
              <a:srgbClr val="0000FF"/>
            </a:solidFill>
            <a:prstDash val="solid"/>
            <a:round/>
            <a:headEnd len="sm" w="sm" type="none"/>
            <a:tailEnd len="sm" w="sm" type="none"/>
          </a:ln>
        </p:spPr>
      </p:pic>
      <p:sp>
        <p:nvSpPr>
          <p:cNvPr id="82" name="Shape 82"/>
          <p:cNvSpPr txBox="1"/>
          <p:nvPr/>
        </p:nvSpPr>
        <p:spPr>
          <a:xfrm>
            <a:off x="311700" y="3998825"/>
            <a:ext cx="8251200" cy="8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t>Para saber más</a:t>
            </a:r>
            <a:endParaRPr/>
          </a:p>
          <a:p>
            <a:pPr indent="0" lvl="0" marL="0" rtl="0" algn="ctr">
              <a:spcBef>
                <a:spcPts val="0"/>
              </a:spcBef>
              <a:spcAft>
                <a:spcPts val="0"/>
              </a:spcAft>
              <a:buNone/>
            </a:pPr>
            <a:r>
              <a:rPr lang="es" u="sng">
                <a:solidFill>
                  <a:schemeClr val="hlink"/>
                </a:solidFill>
                <a:hlinkClick r:id="rId4"/>
              </a:rPr>
              <a:t>https://tkkrlab.nl/wiki/Arduino_KY-022_Infrared_sensor_receiver_module</a:t>
            </a:r>
            <a:endParaRPr/>
          </a:p>
          <a:p>
            <a:pPr indent="0" lvl="0" marL="0" rtl="0" algn="ctr">
              <a:spcBef>
                <a:spcPts val="0"/>
              </a:spcBef>
              <a:spcAft>
                <a:spcPts val="0"/>
              </a:spcAft>
              <a:buNone/>
            </a:pPr>
            <a:r>
              <a:rPr lang="es" u="sng">
                <a:solidFill>
                  <a:schemeClr val="hlink"/>
                </a:solidFill>
                <a:hlinkClick r:id="rId5"/>
              </a:rPr>
              <a:t>https://tkkrlab.nl/wiki/Arduino_KY-005_Infrared_emission_sensor_module</a:t>
            </a:r>
            <a:endParaRPr/>
          </a:p>
          <a:p>
            <a:pPr indent="0" lvl="0" marL="0" rtl="0" algn="ctr">
              <a:spcBef>
                <a:spcPts val="0"/>
              </a:spcBef>
              <a:spcAft>
                <a:spcPts val="0"/>
              </a:spcAft>
              <a:buNone/>
            </a:pPr>
            <a:r>
              <a:rPr lang="es" u="sng">
                <a:solidFill>
                  <a:schemeClr val="hlink"/>
                </a:solidFill>
                <a:hlinkClick r:id="rId6"/>
              </a:rPr>
              <a:t>http://www.instructables.com/id/The-Easiest-Way-to-Use-Any-IR-Remote-with-Ardiuno/</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ctrTitle"/>
          </p:nvPr>
        </p:nvSpPr>
        <p:spPr>
          <a:xfrm>
            <a:off x="334800" y="542400"/>
            <a:ext cx="5822400" cy="269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6000"/>
              <a:t>Diodo-receptor infrarrojos </a:t>
            </a:r>
            <a:r>
              <a:rPr b="0" lang="es" sz="6000"/>
              <a:t>KY-032</a:t>
            </a:r>
            <a:endParaRPr sz="6000"/>
          </a:p>
          <a:p>
            <a:pPr indent="0" lvl="0" marL="0" rtl="0">
              <a:spcBef>
                <a:spcPts val="0"/>
              </a:spcBef>
              <a:spcAft>
                <a:spcPts val="0"/>
              </a:spcAft>
              <a:buNone/>
            </a:pPr>
            <a:r>
              <a:rPr lang="es" sz="2400"/>
              <a:t>(Detector obstáculos)</a:t>
            </a:r>
            <a:endParaRPr sz="2400"/>
          </a:p>
          <a:p>
            <a:pPr indent="0" lvl="0" marL="0" rtl="0">
              <a:spcBef>
                <a:spcPts val="0"/>
              </a:spcBef>
              <a:spcAft>
                <a:spcPts val="0"/>
              </a:spcAft>
              <a:buNone/>
            </a:pPr>
            <a:r>
              <a:t/>
            </a:r>
            <a:endParaRPr sz="2400"/>
          </a:p>
        </p:txBody>
      </p:sp>
      <p:pic>
        <p:nvPicPr>
          <p:cNvPr id="88" name="Shape 88"/>
          <p:cNvPicPr preferRelativeResize="0"/>
          <p:nvPr/>
        </p:nvPicPr>
        <p:blipFill>
          <a:blip r:embed="rId3">
            <a:alphaModFix/>
          </a:blip>
          <a:stretch>
            <a:fillRect/>
          </a:stretch>
        </p:blipFill>
        <p:spPr>
          <a:xfrm>
            <a:off x="5879475" y="850450"/>
            <a:ext cx="2647850" cy="1779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Detector de obstáculos</a:t>
            </a:r>
            <a:endParaRPr/>
          </a:p>
        </p:txBody>
      </p:sp>
      <p:pic>
        <p:nvPicPr>
          <p:cNvPr descr="Ky032.jpg" id="94" name="Shape 94"/>
          <p:cNvPicPr preferRelativeResize="0"/>
          <p:nvPr/>
        </p:nvPicPr>
        <p:blipFill rotWithShape="1">
          <a:blip r:embed="rId3">
            <a:alphaModFix/>
          </a:blip>
          <a:srcRect b="19037" l="0" r="0" t="16166"/>
          <a:stretch/>
        </p:blipFill>
        <p:spPr>
          <a:xfrm>
            <a:off x="1351088" y="1615691"/>
            <a:ext cx="2907923" cy="1180800"/>
          </a:xfrm>
          <a:prstGeom prst="rect">
            <a:avLst/>
          </a:prstGeom>
          <a:noFill/>
          <a:ln>
            <a:noFill/>
          </a:ln>
        </p:spPr>
      </p:pic>
      <p:sp>
        <p:nvSpPr>
          <p:cNvPr id="95" name="Shape 95"/>
          <p:cNvSpPr txBox="1"/>
          <p:nvPr/>
        </p:nvSpPr>
        <p:spPr>
          <a:xfrm>
            <a:off x="1760000" y="1283850"/>
            <a:ext cx="2090100" cy="4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latin typeface="Amarante"/>
                <a:ea typeface="Amarante"/>
                <a:cs typeface="Amarante"/>
                <a:sym typeface="Amarante"/>
              </a:rPr>
              <a:t>KY-032</a:t>
            </a:r>
            <a:endParaRPr sz="1800">
              <a:latin typeface="Amarante"/>
              <a:ea typeface="Amarante"/>
              <a:cs typeface="Amarante"/>
              <a:sym typeface="Amarante"/>
            </a:endParaRPr>
          </a:p>
        </p:txBody>
      </p:sp>
      <p:sp>
        <p:nvSpPr>
          <p:cNvPr id="96" name="Shape 96"/>
          <p:cNvSpPr/>
          <p:nvPr/>
        </p:nvSpPr>
        <p:spPr>
          <a:xfrm>
            <a:off x="5351600" y="1339025"/>
            <a:ext cx="2754900" cy="1532700"/>
          </a:xfrm>
          <a:prstGeom prst="cloudCallout">
            <a:avLst>
              <a:gd fmla="val -14244" name="adj1"/>
              <a:gd fmla="val 3619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
                <a:latin typeface="Amarante"/>
                <a:ea typeface="Amarante"/>
                <a:cs typeface="Amarante"/>
                <a:sym typeface="Amarante"/>
              </a:rPr>
              <a:t>¡Cuidado! Los pines pueden diferir según modelos</a:t>
            </a:r>
            <a:endParaRPr>
              <a:latin typeface="Amarante"/>
              <a:ea typeface="Amarante"/>
              <a:cs typeface="Amarante"/>
              <a:sym typeface="Amarante"/>
            </a:endParaRPr>
          </a:p>
        </p:txBody>
      </p:sp>
      <p:pic>
        <p:nvPicPr>
          <p:cNvPr descr="Original" id="97" name="Shape 97"/>
          <p:cNvPicPr preferRelativeResize="0"/>
          <p:nvPr/>
        </p:nvPicPr>
        <p:blipFill>
          <a:blip r:embed="rId4">
            <a:alphaModFix/>
          </a:blip>
          <a:stretch>
            <a:fillRect/>
          </a:stretch>
        </p:blipFill>
        <p:spPr>
          <a:xfrm>
            <a:off x="6134025" y="643200"/>
            <a:ext cx="1190041" cy="1047750"/>
          </a:xfrm>
          <a:prstGeom prst="rect">
            <a:avLst/>
          </a:prstGeom>
          <a:noFill/>
          <a:ln>
            <a:noFill/>
          </a:ln>
        </p:spPr>
      </p:pic>
      <p:sp>
        <p:nvSpPr>
          <p:cNvPr id="98" name="Shape 98"/>
          <p:cNvSpPr txBox="1"/>
          <p:nvPr/>
        </p:nvSpPr>
        <p:spPr>
          <a:xfrm>
            <a:off x="690600" y="3318325"/>
            <a:ext cx="7762800" cy="45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2400">
                <a:latin typeface="Amarante"/>
                <a:ea typeface="Amarante"/>
                <a:cs typeface="Amarante"/>
                <a:sym typeface="Amarante"/>
              </a:rPr>
              <a:t>Es un dispositivo digital. Al recibir señal emite un “0” y al no recibirla un “1”.</a:t>
            </a:r>
            <a:endParaRPr sz="2400">
              <a:latin typeface="Amarante"/>
              <a:ea typeface="Amarante"/>
              <a:cs typeface="Amarante"/>
              <a:sym typeface="Amarant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Detector de obstáculos: calibración</a:t>
            </a:r>
            <a:endParaRPr/>
          </a:p>
        </p:txBody>
      </p:sp>
      <p:pic>
        <p:nvPicPr>
          <p:cNvPr id="104" name="Shape 104"/>
          <p:cNvPicPr preferRelativeResize="0"/>
          <p:nvPr/>
        </p:nvPicPr>
        <p:blipFill>
          <a:blip r:embed="rId3">
            <a:alphaModFix/>
          </a:blip>
          <a:stretch>
            <a:fillRect/>
          </a:stretch>
        </p:blipFill>
        <p:spPr>
          <a:xfrm>
            <a:off x="420275" y="1357788"/>
            <a:ext cx="4782025" cy="1521575"/>
          </a:xfrm>
          <a:prstGeom prst="rect">
            <a:avLst/>
          </a:prstGeom>
          <a:noFill/>
          <a:ln>
            <a:noFill/>
          </a:ln>
        </p:spPr>
      </p:pic>
      <p:sp>
        <p:nvSpPr>
          <p:cNvPr id="105" name="Shape 105"/>
          <p:cNvSpPr txBox="1"/>
          <p:nvPr/>
        </p:nvSpPr>
        <p:spPr>
          <a:xfrm>
            <a:off x="420275" y="3143300"/>
            <a:ext cx="7762800" cy="4500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Amarante"/>
              <a:buChar char="●"/>
            </a:pPr>
            <a:r>
              <a:rPr lang="es" sz="1800">
                <a:latin typeface="Amarante"/>
                <a:ea typeface="Amarante"/>
                <a:cs typeface="Amarante"/>
                <a:sym typeface="Amarante"/>
              </a:rPr>
              <a:t>Conectar la señal del detector al pin 7.</a:t>
            </a:r>
            <a:endParaRPr sz="1800">
              <a:latin typeface="Amarante"/>
              <a:ea typeface="Amarante"/>
              <a:cs typeface="Amarante"/>
              <a:sym typeface="Amarante"/>
            </a:endParaRPr>
          </a:p>
          <a:p>
            <a:pPr indent="-342900" lvl="0" marL="457200" rtl="0" algn="just">
              <a:spcBef>
                <a:spcPts val="0"/>
              </a:spcBef>
              <a:spcAft>
                <a:spcPts val="0"/>
              </a:spcAft>
              <a:buSzPts val="1800"/>
              <a:buFont typeface="Amarante"/>
              <a:buChar char="●"/>
            </a:pPr>
            <a:r>
              <a:rPr lang="es" sz="1800">
                <a:latin typeface="Amarante"/>
                <a:ea typeface="Amarante"/>
                <a:cs typeface="Amarante"/>
                <a:sym typeface="Amarante"/>
              </a:rPr>
              <a:t>Poner la mano a la distancia deseada de corte. 3 - 10cm aprox.</a:t>
            </a:r>
            <a:endParaRPr sz="1800">
              <a:latin typeface="Amarante"/>
              <a:ea typeface="Amarante"/>
              <a:cs typeface="Amarante"/>
              <a:sym typeface="Amarante"/>
            </a:endParaRPr>
          </a:p>
          <a:p>
            <a:pPr indent="-342900" lvl="0" marL="457200" rtl="0" algn="just">
              <a:spcBef>
                <a:spcPts val="0"/>
              </a:spcBef>
              <a:spcAft>
                <a:spcPts val="0"/>
              </a:spcAft>
              <a:buSzPts val="1800"/>
              <a:buFont typeface="Amarante"/>
              <a:buChar char="●"/>
            </a:pPr>
            <a:r>
              <a:rPr lang="es" sz="1800">
                <a:latin typeface="Amarante"/>
                <a:ea typeface="Amarante"/>
                <a:cs typeface="Amarante"/>
                <a:sym typeface="Amarante"/>
              </a:rPr>
              <a:t>Ajustar el potenciómetro: por debajo de la distancia elegida debe activarse (led rojo encendido y en el monitor recibir valor “0”).</a:t>
            </a:r>
            <a:endParaRPr sz="1800">
              <a:latin typeface="Amarante"/>
              <a:ea typeface="Amarante"/>
              <a:cs typeface="Amarante"/>
              <a:sym typeface="Amarante"/>
            </a:endParaRPr>
          </a:p>
        </p:txBody>
      </p:sp>
      <p:sp>
        <p:nvSpPr>
          <p:cNvPr id="106" name="Shape 106"/>
          <p:cNvSpPr/>
          <p:nvPr/>
        </p:nvSpPr>
        <p:spPr>
          <a:xfrm>
            <a:off x="5677300" y="1988250"/>
            <a:ext cx="2505600" cy="1167000"/>
          </a:xfrm>
          <a:prstGeom prst="roundRect">
            <a:avLst>
              <a:gd fmla="val 16667" name="adj"/>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lgn="just">
              <a:spcBef>
                <a:spcPts val="0"/>
              </a:spcBef>
              <a:spcAft>
                <a:spcPts val="0"/>
              </a:spcAft>
              <a:buNone/>
            </a:pPr>
            <a:r>
              <a:rPr lang="es">
                <a:solidFill>
                  <a:srgbClr val="0000FF"/>
                </a:solidFill>
                <a:latin typeface="Amarante"/>
                <a:ea typeface="Amarante"/>
                <a:cs typeface="Amarante"/>
                <a:sym typeface="Amarante"/>
              </a:rPr>
              <a:t>En proyectos reales, evitar excesiva luz ambiente. Proteger, metiendo en una funda o similar, de luces laterales.</a:t>
            </a:r>
            <a:endParaRPr>
              <a:solidFill>
                <a:srgbClr val="0000FF"/>
              </a:solidFill>
              <a:latin typeface="Amarante"/>
              <a:ea typeface="Amarante"/>
              <a:cs typeface="Amarante"/>
              <a:sym typeface="Amarante"/>
            </a:endParaRPr>
          </a:p>
        </p:txBody>
      </p:sp>
      <p:pic>
        <p:nvPicPr>
          <p:cNvPr descr="symbol_information.png" id="107" name="Shape 107"/>
          <p:cNvPicPr preferRelativeResize="0"/>
          <p:nvPr/>
        </p:nvPicPr>
        <p:blipFill>
          <a:blip r:embed="rId4">
            <a:alphaModFix/>
          </a:blip>
          <a:stretch>
            <a:fillRect/>
          </a:stretch>
        </p:blipFill>
        <p:spPr>
          <a:xfrm>
            <a:off x="6574763" y="1357800"/>
            <a:ext cx="710675" cy="71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Detector de obstáculos: pequeño programa de ejemplo</a:t>
            </a:r>
            <a:endParaRPr/>
          </a:p>
        </p:txBody>
      </p:sp>
      <p:sp>
        <p:nvSpPr>
          <p:cNvPr id="113" name="Shape 113"/>
          <p:cNvSpPr txBox="1"/>
          <p:nvPr/>
        </p:nvSpPr>
        <p:spPr>
          <a:xfrm>
            <a:off x="4998725" y="1093850"/>
            <a:ext cx="3833700" cy="2022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800">
                <a:latin typeface="Amarante"/>
                <a:ea typeface="Amarante"/>
                <a:cs typeface="Amarante"/>
                <a:sym typeface="Amarante"/>
              </a:rPr>
              <a:t>Con este simple programa puedo controlar el encendido de otro led al acercarme o no al sensor.</a:t>
            </a:r>
            <a:endParaRPr sz="1800">
              <a:latin typeface="Amarante"/>
              <a:ea typeface="Amarante"/>
              <a:cs typeface="Amarante"/>
              <a:sym typeface="Amarante"/>
            </a:endParaRPr>
          </a:p>
          <a:p>
            <a:pPr indent="0" lvl="0" marL="0" rtl="0" algn="just">
              <a:spcBef>
                <a:spcPts val="0"/>
              </a:spcBef>
              <a:spcAft>
                <a:spcPts val="0"/>
              </a:spcAft>
              <a:buNone/>
            </a:pPr>
            <a:r>
              <a:rPr lang="es" sz="1800">
                <a:latin typeface="Amarante"/>
                <a:ea typeface="Amarante"/>
                <a:cs typeface="Amarante"/>
                <a:sym typeface="Amarante"/>
              </a:rPr>
              <a:t>De forma parecida se puede actuar sobre los servos, motores, zumbadores, etc.</a:t>
            </a:r>
            <a:endParaRPr sz="1800">
              <a:latin typeface="Amarante"/>
              <a:ea typeface="Amarante"/>
              <a:cs typeface="Amarante"/>
              <a:sym typeface="Amarante"/>
            </a:endParaRPr>
          </a:p>
        </p:txBody>
      </p:sp>
      <p:pic>
        <p:nvPicPr>
          <p:cNvPr id="114" name="Shape 114"/>
          <p:cNvPicPr preferRelativeResize="0"/>
          <p:nvPr/>
        </p:nvPicPr>
        <p:blipFill>
          <a:blip r:embed="rId3">
            <a:alphaModFix/>
          </a:blip>
          <a:stretch>
            <a:fillRect/>
          </a:stretch>
        </p:blipFill>
        <p:spPr>
          <a:xfrm>
            <a:off x="311699" y="1283850"/>
            <a:ext cx="4523450" cy="2291550"/>
          </a:xfrm>
          <a:prstGeom prst="rect">
            <a:avLst/>
          </a:prstGeom>
          <a:noFill/>
          <a:ln>
            <a:noFill/>
          </a:ln>
        </p:spPr>
      </p:pic>
      <p:sp>
        <p:nvSpPr>
          <p:cNvPr id="115" name="Shape 115"/>
          <p:cNvSpPr txBox="1"/>
          <p:nvPr/>
        </p:nvSpPr>
        <p:spPr>
          <a:xfrm>
            <a:off x="311700" y="3575400"/>
            <a:ext cx="8622600" cy="8010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Amarante"/>
              <a:buChar char="●"/>
            </a:pPr>
            <a:r>
              <a:rPr b="1" i="1" lang="es">
                <a:latin typeface="Amarante"/>
                <a:ea typeface="Amarante"/>
                <a:cs typeface="Amarante"/>
                <a:sym typeface="Amarante"/>
              </a:rPr>
              <a:t>Proyecto 1:</a:t>
            </a:r>
            <a:r>
              <a:rPr lang="es">
                <a:latin typeface="Amarante"/>
                <a:ea typeface="Amarante"/>
                <a:cs typeface="Amarante"/>
                <a:sym typeface="Amarante"/>
              </a:rPr>
              <a:t> aplicar este dispositivo a un robot. Hacer que se paren los motores cuando nos acercamos demasiado a un obstáculo.</a:t>
            </a:r>
            <a:endParaRPr>
              <a:latin typeface="Amarante"/>
              <a:ea typeface="Amarante"/>
              <a:cs typeface="Amarante"/>
              <a:sym typeface="Amarante"/>
            </a:endParaRPr>
          </a:p>
          <a:p>
            <a:pPr indent="-317500" lvl="0" marL="457200" rtl="0" algn="just">
              <a:spcBef>
                <a:spcPts val="0"/>
              </a:spcBef>
              <a:spcAft>
                <a:spcPts val="0"/>
              </a:spcAft>
              <a:buSzPts val="1400"/>
              <a:buFont typeface="Amarante"/>
              <a:buChar char="●"/>
            </a:pPr>
            <a:r>
              <a:rPr b="1" i="1" lang="es">
                <a:latin typeface="Amarante"/>
                <a:ea typeface="Amarante"/>
                <a:cs typeface="Amarante"/>
                <a:sym typeface="Amarante"/>
              </a:rPr>
              <a:t>Proyecto 2:</a:t>
            </a:r>
            <a:r>
              <a:rPr lang="es">
                <a:latin typeface="Amarante"/>
                <a:ea typeface="Amarante"/>
                <a:cs typeface="Amarante"/>
                <a:sym typeface="Amarante"/>
              </a:rPr>
              <a:t> Lanzar por una rampa una serie de bolas. Nuestro sensor debe contar cuántas bolas he lanzado. </a:t>
            </a:r>
            <a:endParaRPr>
              <a:latin typeface="Amarante"/>
              <a:ea typeface="Amarante"/>
              <a:cs typeface="Amarante"/>
              <a:sym typeface="Amarant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ctrTitle"/>
          </p:nvPr>
        </p:nvSpPr>
        <p:spPr>
          <a:xfrm>
            <a:off x="321225" y="1345775"/>
            <a:ext cx="5822400" cy="930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6000"/>
              <a:t>Matriz de Botones</a:t>
            </a:r>
            <a:endParaRPr sz="2400"/>
          </a:p>
          <a:p>
            <a:pPr indent="0" lvl="0" marL="0" rtl="0">
              <a:spcBef>
                <a:spcPts val="0"/>
              </a:spcBef>
              <a:spcAft>
                <a:spcPts val="0"/>
              </a:spcAft>
              <a:buNone/>
            </a:pPr>
            <a:r>
              <a:t/>
            </a:r>
            <a:endParaRPr sz="2400"/>
          </a:p>
        </p:txBody>
      </p:sp>
      <p:pic>
        <p:nvPicPr>
          <p:cNvPr id="121" name="Shape 121"/>
          <p:cNvPicPr preferRelativeResize="0"/>
          <p:nvPr/>
        </p:nvPicPr>
        <p:blipFill>
          <a:blip r:embed="rId3">
            <a:alphaModFix/>
          </a:blip>
          <a:stretch>
            <a:fillRect/>
          </a:stretch>
        </p:blipFill>
        <p:spPr>
          <a:xfrm>
            <a:off x="6245900" y="952238"/>
            <a:ext cx="1749950" cy="1717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