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</p:embeddedFont>
    <p:embeddedFont>
      <p:font typeface="Amarant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Amarante-regular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by-nc-sa.eu_petit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9650" y="4774300"/>
            <a:ext cx="532650" cy="1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7773075" y="4644325"/>
            <a:ext cx="11418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Aurelio Gallardo Rodríguez</a:t>
            </a:r>
            <a:endParaRPr sz="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iwo.bq.com/robopad-3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i2.appinventor.mit.edu" TargetMode="External"/><Relationship Id="rId4" Type="http://schemas.openxmlformats.org/officeDocument/2006/relationships/hyperlink" Target="http://diwo.bq.com/course/curso-de-introduccion-a-mit-app-inventor/" TargetMode="External"/><Relationship Id="rId5" Type="http://schemas.openxmlformats.org/officeDocument/2006/relationships/hyperlink" Target="http://diwo.bq.com/controlando-un-printbot-con-botones-en-app-inven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VISUALINO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Apuntes y Proyectos VII</a:t>
            </a:r>
            <a:endParaRPr/>
          </a:p>
        </p:txBody>
      </p:sp>
      <p:pic>
        <p:nvPicPr>
          <p:cNvPr descr="zUAzDQaP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975" y="13240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marante"/>
                <a:ea typeface="Amarante"/>
                <a:cs typeface="Amarante"/>
                <a:sym typeface="Amarante"/>
              </a:rPr>
              <a:t>por Aurelio Gallardo Rodríguez BY - SA - NC </a:t>
            </a:r>
            <a:endParaRPr sz="2400">
              <a:latin typeface="Amarante"/>
              <a:ea typeface="Amarante"/>
              <a:cs typeface="Amarante"/>
              <a:sym typeface="Amaran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34800" y="542400"/>
            <a:ext cx="58224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Bluetooth</a:t>
            </a:r>
            <a:endParaRPr sz="7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bluetooth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900" y="748100"/>
            <a:ext cx="2371500" cy="23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del robot por android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465225" y="1346550"/>
            <a:ext cx="81834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poder controlar el robot printbot mediante android, podemos seguir las instrucciones de la página…: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>
                <a:solidFill>
                  <a:schemeClr val="hlink"/>
                </a:solidFill>
                <a:latin typeface="Amarante"/>
                <a:ea typeface="Amarante"/>
                <a:cs typeface="Amarante"/>
                <a:sym typeface="Amarante"/>
                <a:hlinkClick r:id="rId3"/>
              </a:rPr>
              <a:t>http://diwo.bq.com/robopad-3/</a:t>
            </a:r>
            <a:endParaRPr sz="24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ella, se explica cómo cargar el programa del robot para que acepte comunicaciones bluetooth y cómo usar el programa de comunicación robopad++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no es nuestro propósito el estudio de la programación ANDROID (recomiendo para quien quiera hacer un controlador APP INVENTOR), vamos a intentar controlar en el siguiente programa un servo mediante el mismo programa ROBOPAD++. Sólo programaremos la parte de nuestra placa.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355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tiene que tener mi placa?</a:t>
            </a:r>
            <a:endParaRPr/>
          </a:p>
        </p:txBody>
      </p:sp>
      <p:pic>
        <p:nvPicPr>
          <p:cNvPr descr="placa-zum-bt-328.jpg" id="75" name="Shape 75"/>
          <p:cNvPicPr preferRelativeResize="0"/>
          <p:nvPr/>
        </p:nvPicPr>
        <p:blipFill rotWithShape="1">
          <a:blip r:embed="rId3">
            <a:alphaModFix/>
          </a:blip>
          <a:srcRect b="23620" l="7730" r="10463" t="24624"/>
          <a:stretch/>
        </p:blipFill>
        <p:spPr>
          <a:xfrm>
            <a:off x="512925" y="1437949"/>
            <a:ext cx="3349050" cy="24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765750" y="3859450"/>
            <a:ext cx="2843400" cy="1045200"/>
          </a:xfrm>
          <a:prstGeom prst="flowChartAlternateProcess">
            <a:avLst/>
          </a:prstGeom>
          <a:solidFill>
            <a:srgbClr val="CFE2F3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  <a:latin typeface="Amarante"/>
                <a:ea typeface="Amarante"/>
                <a:cs typeface="Amarante"/>
                <a:sym typeface="Amarante"/>
              </a:rPr>
              <a:t>ZUM BT - 328 con módulo bluetooth</a:t>
            </a:r>
            <a:endParaRPr sz="2400">
              <a:solidFill>
                <a:srgbClr val="0000FF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pic>
        <p:nvPicPr>
          <p:cNvPr descr="Arduino-Bluetooth1.png"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375" y="1030303"/>
            <a:ext cx="4455900" cy="21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3979000" y="3376500"/>
            <a:ext cx="5062500" cy="982500"/>
          </a:xfrm>
          <a:prstGeom prst="flowChartAlternateProcess">
            <a:avLst/>
          </a:prstGeom>
          <a:solidFill>
            <a:srgbClr val="CFE2F3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FF"/>
                </a:solidFill>
                <a:latin typeface="Amarante"/>
                <a:ea typeface="Amarante"/>
                <a:cs typeface="Amarante"/>
                <a:sym typeface="Amarante"/>
              </a:rPr>
              <a:t>ARDUINO UNO y módulo HC-05 (06)</a:t>
            </a:r>
            <a:endParaRPr sz="2400">
              <a:solidFill>
                <a:srgbClr val="0000FF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marante"/>
                <a:ea typeface="Amarante"/>
                <a:cs typeface="Amarante"/>
                <a:sym typeface="Amarante"/>
              </a:rPr>
              <a:t>http://hetpro-store.com/TUTORIALES/bluetooth_hc-06_app_arduino/</a:t>
            </a:r>
            <a:endParaRPr sz="1200">
              <a:solidFill>
                <a:srgbClr val="0000FF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pic>
        <p:nvPicPr>
          <p:cNvPr descr="File:Under Construction.jpeg"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4875" y="2544300"/>
            <a:ext cx="719250" cy="7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323258" y="1064975"/>
            <a:ext cx="1664400" cy="349800"/>
          </a:xfrm>
          <a:prstGeom prst="flowChartAlternateProcess">
            <a:avLst/>
          </a:prstGeom>
          <a:solidFill>
            <a:srgbClr val="CFE2F3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marante"/>
                <a:ea typeface="Amarante"/>
                <a:cs typeface="Amarante"/>
                <a:sym typeface="Amarante"/>
              </a:rPr>
              <a:t>1 ON los demás OFF</a:t>
            </a:r>
            <a:endParaRPr sz="1200">
              <a:solidFill>
                <a:srgbClr val="0000FF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cxnSp>
        <p:nvCxnSpPr>
          <p:cNvPr id="81" name="Shape 81"/>
          <p:cNvCxnSpPr>
            <a:stCxn id="80" idx="1"/>
          </p:cNvCxnSpPr>
          <p:nvPr/>
        </p:nvCxnSpPr>
        <p:spPr>
          <a:xfrm>
            <a:off x="323258" y="1239875"/>
            <a:ext cx="477300" cy="384000"/>
          </a:xfrm>
          <a:prstGeom prst="curvedConnector3">
            <a:avLst>
              <a:gd fmla="val -2111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más tengo que tener o hacer?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696400" y="1439025"/>
            <a:ext cx="75477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marante"/>
              <a:buChar char="➔"/>
            </a:pPr>
            <a:r>
              <a:rPr lang="es">
                <a:latin typeface="Amarante"/>
                <a:ea typeface="Amarante"/>
                <a:cs typeface="Amarante"/>
                <a:sym typeface="Amarante"/>
              </a:rPr>
              <a:t>Instala la versión más actualizada de ROBOPAD++ desde el PLAY STORE en tu dispositivo ANDROID.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Amarante"/>
              <a:buChar char="➔"/>
            </a:pPr>
            <a:r>
              <a:rPr lang="es">
                <a:latin typeface="Amarante"/>
                <a:ea typeface="Amarante"/>
                <a:cs typeface="Amarante"/>
                <a:sym typeface="Amarante"/>
              </a:rPr>
              <a:t>Conecta en tu android el puerto bluetooth.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Amarante"/>
              <a:buChar char="➔"/>
            </a:pPr>
            <a:r>
              <a:rPr lang="es">
                <a:latin typeface="Amarante"/>
                <a:ea typeface="Amarante"/>
                <a:cs typeface="Amarante"/>
                <a:sym typeface="Amarante"/>
              </a:rPr>
              <a:t>Ejecuta el programa ROBOPAD++ y elige el robot PrintBot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Amarante"/>
              <a:buChar char="➔"/>
            </a:pPr>
            <a:r>
              <a:rPr lang="es">
                <a:latin typeface="Amarante"/>
                <a:ea typeface="Amarante"/>
                <a:cs typeface="Amarante"/>
                <a:sym typeface="Amarante"/>
              </a:rPr>
              <a:t>Conéctate al dispositivo ZUM-BT. El código de conexión será 0000 ó 1234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Amarante"/>
              <a:buChar char="➔"/>
            </a:pPr>
            <a:r>
              <a:rPr lang="es">
                <a:latin typeface="Amarante"/>
                <a:ea typeface="Amarante"/>
                <a:cs typeface="Amarante"/>
                <a:sym typeface="Amarante"/>
              </a:rPr>
              <a:t>Carga el programa en la placa ZUM-BT (Ver ficha siguiente)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-317500" lvl="0" marL="457200" algn="just">
              <a:spcBef>
                <a:spcPts val="1000"/>
              </a:spcBef>
              <a:spcAft>
                <a:spcPts val="1000"/>
              </a:spcAft>
              <a:buSzPts val="1400"/>
              <a:buFont typeface="Amarante"/>
              <a:buChar char="➔"/>
            </a:pPr>
            <a:r>
              <a:rPr lang="es">
                <a:latin typeface="Amarante"/>
                <a:ea typeface="Amarante"/>
                <a:cs typeface="Amarante"/>
                <a:sym typeface="Amarante"/>
              </a:rPr>
              <a:t>Pulsa los botones que se te indique en el ROBOPAD++</a:t>
            </a:r>
            <a:endParaRPr>
              <a:latin typeface="Amarante"/>
              <a:ea typeface="Amarante"/>
              <a:cs typeface="Amarante"/>
              <a:sym typeface="Amarant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Recibir datos de robopad++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00" y="1244125"/>
            <a:ext cx="4392950" cy="35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3586000" y="1244125"/>
            <a:ext cx="4704300" cy="691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Amarante"/>
                <a:ea typeface="Amarante"/>
                <a:cs typeface="Amarante"/>
                <a:sym typeface="Amarante"/>
              </a:rPr>
              <a:t>Conexión con bluetooth. A 19200 baudios y activar ZUM</a:t>
            </a:r>
            <a:endParaRPr>
              <a:solidFill>
                <a:srgbClr val="0000FF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262100" y="1935925"/>
            <a:ext cx="3028200" cy="2196000"/>
          </a:xfrm>
          <a:prstGeom prst="wedgeRectCallout">
            <a:avLst>
              <a:gd fmla="val -56107" name="adj1"/>
              <a:gd fmla="val -21051" name="adj2"/>
            </a:avLst>
          </a:prstGeom>
          <a:solidFill>
            <a:srgbClr val="CFE2F3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Amarante"/>
                <a:ea typeface="Amarante"/>
                <a:cs typeface="Amarante"/>
                <a:sym typeface="Amarante"/>
              </a:rPr>
              <a:t>ROBOPAD envía las letras U,D,L,R para los movimientos; S para parar, y M,B,G,I para otras operaciones PERO codificadas según el código ASCII. En el ejemplo, al pulsar abajo “D” se envía su código ASCII 68, lo cual se aprovecha para encender o no un LED.</a:t>
            </a:r>
            <a:endParaRPr>
              <a:solidFill>
                <a:srgbClr val="0000FF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Posibles problemas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650" y="1389150"/>
            <a:ext cx="45243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916000" y="2329025"/>
            <a:ext cx="7385700" cy="1537200"/>
          </a:xfrm>
          <a:prstGeom prst="wedgeRectCallout">
            <a:avLst>
              <a:gd fmla="val 16790" name="adj1"/>
              <a:gd fmla="val -74212" name="adj2"/>
            </a:avLst>
          </a:prstGeom>
          <a:solidFill>
            <a:srgbClr val="CFE2F3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Amarante"/>
                <a:ea typeface="Amarante"/>
                <a:cs typeface="Amarante"/>
                <a:sym typeface="Amarante"/>
              </a:rPr>
              <a:t>ARDUINO lleva “mal” el establecer más de una comunicación serie, por lo que posiblemente este comando no funcione o incluso pueda hacer que se bloquee el dispositivo. En ese caso, habrá que “desenchufar” el cable USB, hacer las modificaciones pertinentes y volver a cargar los programas. A veces, si hay una conexión serie establecida que implique los pines 0 y 1 (RX y TX), ARDUINO no carga bien los programas y puede dar error. El puerto bluetooth parece que internamente usa ambos pines.</a:t>
            </a:r>
            <a:endParaRPr>
              <a:solidFill>
                <a:srgbClr val="0000FF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pic>
        <p:nvPicPr>
          <p:cNvPr descr="Original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7654" y="775026"/>
            <a:ext cx="1195125" cy="10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Proyectos y ampliaciones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696400" y="1439025"/>
            <a:ext cx="77094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marante"/>
              <a:buChar char="➔"/>
            </a:pPr>
            <a:r>
              <a:rPr lang="es">
                <a:latin typeface="Amarante"/>
                <a:ea typeface="Amarante"/>
                <a:cs typeface="Amarante"/>
                <a:sym typeface="Amarante"/>
              </a:rPr>
              <a:t>Proyectos usando ROBOPAD++: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Amarante"/>
              <a:buChar char="◆"/>
            </a:pPr>
            <a:r>
              <a:rPr lang="es">
                <a:latin typeface="Amarante"/>
                <a:ea typeface="Amarante"/>
                <a:cs typeface="Amarante"/>
                <a:sym typeface="Amarante"/>
              </a:rPr>
              <a:t>Crear un programa que pulsando los botones en ROBOPAD++ arriba, izquierda,derecha, abajo, me enciendan cuatro leds diferentes.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Amarante"/>
              <a:buChar char="◆"/>
            </a:pPr>
            <a:r>
              <a:rPr lang="es">
                <a:latin typeface="Amarante"/>
                <a:ea typeface="Amarante"/>
                <a:cs typeface="Amarante"/>
                <a:sym typeface="Amarante"/>
              </a:rPr>
              <a:t>Crear un programa que que pulsando los botones en ROBOPAD++ controle el avance, retroceso y giro de los servos del robot.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Amarante"/>
              <a:buChar char="➔"/>
            </a:pPr>
            <a:r>
              <a:rPr lang="es">
                <a:latin typeface="Amarante"/>
                <a:ea typeface="Amarante"/>
                <a:cs typeface="Amarante"/>
                <a:sym typeface="Amarante"/>
              </a:rPr>
              <a:t>Proyecto y ampliación: manejo del robot usando programación APP INVENTOR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Amarante"/>
              <a:buChar char="◆"/>
            </a:pPr>
            <a:r>
              <a:rPr lang="es" u="sng">
                <a:solidFill>
                  <a:schemeClr val="hlink"/>
                </a:solidFill>
                <a:latin typeface="Amarante"/>
                <a:ea typeface="Amarante"/>
                <a:cs typeface="Amarante"/>
                <a:sym typeface="Amarante"/>
                <a:hlinkClick r:id="rId3"/>
              </a:rPr>
              <a:t>ai2.appinventor.mit.edu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Amarante"/>
              <a:buChar char="◆"/>
            </a:pPr>
            <a:r>
              <a:rPr lang="es" u="sng">
                <a:solidFill>
                  <a:schemeClr val="hlink"/>
                </a:solidFill>
                <a:latin typeface="Amarante"/>
                <a:ea typeface="Amarante"/>
                <a:cs typeface="Amarante"/>
                <a:sym typeface="Amarante"/>
                <a:hlinkClick r:id="rId4"/>
              </a:rPr>
              <a:t>http://diwo.bq.com/course/curso-de-introduccion-a-mit-app-inventor/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Amarante"/>
              <a:buChar char="◆"/>
            </a:pPr>
            <a:r>
              <a:rPr lang="es" u="sng">
                <a:solidFill>
                  <a:schemeClr val="hlink"/>
                </a:solidFill>
                <a:latin typeface="Amarante"/>
                <a:ea typeface="Amarante"/>
                <a:cs typeface="Amarante"/>
                <a:sym typeface="Amarante"/>
                <a:hlinkClick r:id="rId5"/>
              </a:rPr>
              <a:t>http://diwo.bq.com/controlando-un-printbot-con-botones-en-app-inventor/</a:t>
            </a:r>
            <a:endParaRPr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marante"/>
              <a:ea typeface="Amarante"/>
              <a:cs typeface="Amarante"/>
              <a:sym typeface="Amarant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