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matic SC"/>
      <p:regular r:id="rId16"/>
      <p:bold r:id="rId17"/>
    </p:embeddedFont>
    <p:embeddedFont>
      <p:font typeface="Source Code Pro"/>
      <p:regular r:id="rId18"/>
      <p:bold r:id="rId19"/>
    </p:embeddedFont>
    <p:embeddedFont>
      <p:font typeface="Amarante"/>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7FFA62D-DEE4-467A-A56B-9FDBCFC1E66D}">
  <a:tblStyle styleId="{E7FFA62D-DEE4-467A-A56B-9FDBCFC1E66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Amarant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bold.fntdata"/><Relationship Id="rId16" Type="http://schemas.openxmlformats.org/officeDocument/2006/relationships/font" Target="fonts/AmaticSC-regular.fntdata"/><Relationship Id="rId5" Type="http://schemas.openxmlformats.org/officeDocument/2006/relationships/notesMaster" Target="notesMasters/notesMaster1.xml"/><Relationship Id="rId19" Type="http://schemas.openxmlformats.org/officeDocument/2006/relationships/font" Target="fonts/SourceCodePro-bold.fntdata"/><Relationship Id="rId6" Type="http://schemas.openxmlformats.org/officeDocument/2006/relationships/slide" Target="slides/slide1.xml"/><Relationship Id="rId18"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3" name="Shape 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Shape 9"/>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 name="Shape 10"/>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1" name="Shape 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Shape 46"/>
          <p:cNvSpPr txBox="1"/>
          <p:nvPr>
            <p:ph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p:txBody>
      </p:sp>
      <p:sp>
        <p:nvSpPr>
          <p:cNvPr id="47" name="Shape 47"/>
          <p:cNvSpPr txBox="1"/>
          <p:nvPr>
            <p:ph idx="1" type="body"/>
          </p:nvPr>
        </p:nvSpPr>
        <p:spPr>
          <a:xfrm>
            <a:off x="311700" y="3304625"/>
            <a:ext cx="8520600" cy="1300800"/>
          </a:xfrm>
          <a:prstGeom prst="rect">
            <a:avLst/>
          </a:prstGeom>
          <a:noFill/>
          <a:ln>
            <a:noFill/>
          </a:ln>
        </p:spPr>
        <p:txBody>
          <a:bodyPr anchorCtr="0" anchor="ctr" bIns="91425" lIns="91425" spcFirstLastPara="1" rIns="91425" wrap="square" tIns="91425"/>
          <a:lstStyle>
            <a:lvl1pPr indent="-317500" lvl="0" marL="457200" algn="ctr">
              <a:spcBef>
                <a:spcPts val="0"/>
              </a:spcBef>
              <a:spcAft>
                <a:spcPts val="0"/>
              </a:spcAft>
              <a:buClr>
                <a:schemeClr val="accent1"/>
              </a:buClr>
              <a:buSzPts val="14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2" name="Shape 12"/>
        <p:cNvGrpSpPr/>
        <p:nvPr/>
      </p:nvGrpSpPr>
      <p:grpSpPr>
        <a:xfrm>
          <a:off x="0" y="0"/>
          <a:ext cx="0" cy="0"/>
          <a:chOff x="0" y="0"/>
          <a:chExt cx="0" cy="0"/>
        </a:xfrm>
      </p:grpSpPr>
      <p:sp>
        <p:nvSpPr>
          <p:cNvPr id="13" name="Shape 1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Shape 16"/>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7" name="Shape 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pic>
        <p:nvPicPr>
          <p:cNvPr descr="by-nc-sa.eu_petit.png" id="18" name="Shape 18"/>
          <p:cNvPicPr preferRelativeResize="0"/>
          <p:nvPr/>
        </p:nvPicPr>
        <p:blipFill>
          <a:blip r:embed="rId2">
            <a:alphaModFix/>
          </a:blip>
          <a:stretch>
            <a:fillRect/>
          </a:stretch>
        </p:blipFill>
        <p:spPr>
          <a:xfrm>
            <a:off x="8299650" y="4774300"/>
            <a:ext cx="532650" cy="185100"/>
          </a:xfrm>
          <a:prstGeom prst="rect">
            <a:avLst/>
          </a:prstGeom>
          <a:noFill/>
          <a:ln>
            <a:noFill/>
          </a:ln>
        </p:spPr>
      </p:pic>
      <p:sp>
        <p:nvSpPr>
          <p:cNvPr id="19" name="Shape 19"/>
          <p:cNvSpPr txBox="1"/>
          <p:nvPr/>
        </p:nvSpPr>
        <p:spPr>
          <a:xfrm>
            <a:off x="7773075" y="4644325"/>
            <a:ext cx="1141800" cy="1401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r>
              <a:rPr lang="es" sz="600"/>
              <a:t>Aurelio Gallardo Rodríguez</a:t>
            </a:r>
            <a:endParaRPr sz="6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2" name="Shape 22"/>
          <p:cNvSpPr txBox="1"/>
          <p:nvPr>
            <p:ph idx="1" type="body"/>
          </p:nvPr>
        </p:nvSpPr>
        <p:spPr>
          <a:xfrm>
            <a:off x="311700" y="1228675"/>
            <a:ext cx="3999900" cy="3340200"/>
          </a:xfrm>
          <a:prstGeom prst="rect">
            <a:avLst/>
          </a:prstGeom>
          <a:noFill/>
          <a:ln>
            <a:noFill/>
          </a:ln>
        </p:spPr>
        <p:txBody>
          <a:bodyPr anchorCtr="0" anchor="ctr"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Shape 23"/>
          <p:cNvSpPr txBox="1"/>
          <p:nvPr>
            <p:ph idx="2" type="body"/>
          </p:nvPr>
        </p:nvSpPr>
        <p:spPr>
          <a:xfrm>
            <a:off x="4832400" y="1228675"/>
            <a:ext cx="3999900" cy="3340200"/>
          </a:xfrm>
          <a:prstGeom prst="rect">
            <a:avLst/>
          </a:prstGeom>
          <a:noFill/>
          <a:ln>
            <a:noFill/>
          </a:ln>
        </p:spPr>
        <p:txBody>
          <a:bodyPr anchorCtr="0" anchor="ctr"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0" name="Shape 30"/>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7" name="Shape 37"/>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8" name="Shape 38"/>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39" name="Shape 39"/>
          <p:cNvSpPr txBox="1"/>
          <p:nvPr>
            <p:ph idx="1" type="subTitle"/>
          </p:nvPr>
        </p:nvSpPr>
        <p:spPr>
          <a:xfrm>
            <a:off x="265500" y="2845223"/>
            <a:ext cx="4045200" cy="13455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0" name="Shape 4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lstStyle>
            <a:lvl1pPr indent="-317500" lvl="0" marL="457200">
              <a:spcBef>
                <a:spcPts val="0"/>
              </a:spcBef>
              <a:spcAft>
                <a:spcPts val="0"/>
              </a:spcAft>
              <a:buClr>
                <a:schemeClr val="accent1"/>
              </a:buClr>
              <a:buSzPts val="14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Shape 43"/>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accent1"/>
                </a:solidFill>
                <a:latin typeface="Source Code Pro"/>
                <a:ea typeface="Source Code Pro"/>
                <a:cs typeface="Source Code Pro"/>
                <a:sym typeface="Source Code Pro"/>
              </a:defRPr>
            </a:lvl1pPr>
            <a:lvl2pPr lvl="1" algn="r">
              <a:spcBef>
                <a:spcPts val="0"/>
              </a:spcBef>
              <a:buNone/>
              <a:defRPr sz="1000">
                <a:solidFill>
                  <a:schemeClr val="accent1"/>
                </a:solidFill>
                <a:latin typeface="Source Code Pro"/>
                <a:ea typeface="Source Code Pro"/>
                <a:cs typeface="Source Code Pro"/>
                <a:sym typeface="Source Code Pro"/>
              </a:defRPr>
            </a:lvl2pPr>
            <a:lvl3pPr lvl="2" algn="r">
              <a:spcBef>
                <a:spcPts val="0"/>
              </a:spcBef>
              <a:buNone/>
              <a:defRPr sz="1000">
                <a:solidFill>
                  <a:schemeClr val="accent1"/>
                </a:solidFill>
                <a:latin typeface="Source Code Pro"/>
                <a:ea typeface="Source Code Pro"/>
                <a:cs typeface="Source Code Pro"/>
                <a:sym typeface="Source Code Pro"/>
              </a:defRPr>
            </a:lvl3pPr>
            <a:lvl4pPr lvl="3" algn="r">
              <a:spcBef>
                <a:spcPts val="0"/>
              </a:spcBef>
              <a:buNone/>
              <a:defRPr sz="1000">
                <a:solidFill>
                  <a:schemeClr val="accent1"/>
                </a:solidFill>
                <a:latin typeface="Source Code Pro"/>
                <a:ea typeface="Source Code Pro"/>
                <a:cs typeface="Source Code Pro"/>
                <a:sym typeface="Source Code Pro"/>
              </a:defRPr>
            </a:lvl4pPr>
            <a:lvl5pPr lvl="4" algn="r">
              <a:spcBef>
                <a:spcPts val="0"/>
              </a:spcBef>
              <a:buNone/>
              <a:defRPr sz="1000">
                <a:solidFill>
                  <a:schemeClr val="accent1"/>
                </a:solidFill>
                <a:latin typeface="Source Code Pro"/>
                <a:ea typeface="Source Code Pro"/>
                <a:cs typeface="Source Code Pro"/>
                <a:sym typeface="Source Code Pro"/>
              </a:defRPr>
            </a:lvl5pPr>
            <a:lvl6pPr lvl="5" algn="r">
              <a:spcBef>
                <a:spcPts val="0"/>
              </a:spcBef>
              <a:buNone/>
              <a:defRPr sz="1000">
                <a:solidFill>
                  <a:schemeClr val="accent1"/>
                </a:solidFill>
                <a:latin typeface="Source Code Pro"/>
                <a:ea typeface="Source Code Pro"/>
                <a:cs typeface="Source Code Pro"/>
                <a:sym typeface="Source Code Pro"/>
              </a:defRPr>
            </a:lvl6pPr>
            <a:lvl7pPr lvl="6" algn="r">
              <a:spcBef>
                <a:spcPts val="0"/>
              </a:spcBef>
              <a:buNone/>
              <a:defRPr sz="1000">
                <a:solidFill>
                  <a:schemeClr val="accent1"/>
                </a:solidFill>
                <a:latin typeface="Source Code Pro"/>
                <a:ea typeface="Source Code Pro"/>
                <a:cs typeface="Source Code Pro"/>
                <a:sym typeface="Source Code Pro"/>
              </a:defRPr>
            </a:lvl7pPr>
            <a:lvl8pPr lvl="7" algn="r">
              <a:spcBef>
                <a:spcPts val="0"/>
              </a:spcBef>
              <a:buNone/>
              <a:defRPr sz="1000">
                <a:solidFill>
                  <a:schemeClr val="accent1"/>
                </a:solidFill>
                <a:latin typeface="Source Code Pro"/>
                <a:ea typeface="Source Code Pro"/>
                <a:cs typeface="Source Code Pro"/>
                <a:sym typeface="Source Code Pro"/>
              </a:defRPr>
            </a:lvl8pPr>
            <a:lvl9pPr lvl="8" algn="r">
              <a:spcBef>
                <a:spcPts val="0"/>
              </a:spcBef>
              <a:buNone/>
              <a:defRPr sz="1000">
                <a:solidFill>
                  <a:schemeClr val="accent1"/>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youtu.be/LtanR5S3BBs?list=UU69wIlTycF5m_ReSrC71sq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Shape 55"/>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a:t>VISUALINO</a:t>
            </a:r>
            <a:endParaRPr/>
          </a:p>
          <a:p>
            <a:pPr indent="0" lvl="0" marL="0">
              <a:spcBef>
                <a:spcPts val="0"/>
              </a:spcBef>
              <a:spcAft>
                <a:spcPts val="0"/>
              </a:spcAft>
              <a:buNone/>
            </a:pPr>
            <a:r>
              <a:rPr lang="es" sz="3000"/>
              <a:t>Apuntes y Proyectos VI</a:t>
            </a:r>
            <a:endParaRPr/>
          </a:p>
        </p:txBody>
      </p:sp>
      <p:pic>
        <p:nvPicPr>
          <p:cNvPr descr="zUAzDQaP.png" id="56" name="Shape 56"/>
          <p:cNvPicPr preferRelativeResize="0"/>
          <p:nvPr/>
        </p:nvPicPr>
        <p:blipFill>
          <a:blip r:embed="rId3">
            <a:alphaModFix/>
          </a:blip>
          <a:stretch>
            <a:fillRect/>
          </a:stretch>
        </p:blipFill>
        <p:spPr>
          <a:xfrm>
            <a:off x="1830975" y="1324000"/>
            <a:ext cx="1219200" cy="1219200"/>
          </a:xfrm>
          <a:prstGeom prst="rect">
            <a:avLst/>
          </a:prstGeom>
          <a:noFill/>
          <a:ln>
            <a:noFill/>
          </a:ln>
        </p:spPr>
      </p:pic>
      <p:sp>
        <p:nvSpPr>
          <p:cNvPr id="57" name="Shape 57"/>
          <p:cNvSpPr txBox="1"/>
          <p:nvPr>
            <p:ph idx="1" type="subTitle"/>
          </p:nvPr>
        </p:nvSpPr>
        <p:spPr>
          <a:xfrm>
            <a:off x="311700" y="3890400"/>
            <a:ext cx="8520600" cy="706200"/>
          </a:xfrm>
          <a:prstGeom prst="rect">
            <a:avLst/>
          </a:prstGeom>
          <a:noFill/>
          <a:ln>
            <a:noFill/>
          </a:ln>
        </p:spPr>
        <p:txBody>
          <a:bodyPr anchorCtr="0" anchor="ctr" bIns="91425" lIns="91425" spcFirstLastPara="1" rIns="91425" wrap="square" tIns="91425">
            <a:noAutofit/>
          </a:bodyPr>
          <a:lstStyle/>
          <a:p>
            <a:pPr indent="0" lvl="0" marL="0" algn="ctr">
              <a:spcBef>
                <a:spcPts val="0"/>
              </a:spcBef>
              <a:spcAft>
                <a:spcPts val="0"/>
              </a:spcAft>
              <a:buNone/>
            </a:pPr>
            <a:r>
              <a:rPr lang="es" sz="2400">
                <a:latin typeface="Amarante"/>
                <a:ea typeface="Amarante"/>
                <a:cs typeface="Amarante"/>
                <a:sym typeface="Amarante"/>
              </a:rPr>
              <a:t>por Aurelio Gallardo Rodríguez BY - SA - NC </a:t>
            </a:r>
            <a:endParaRPr sz="2400">
              <a:latin typeface="Amarante"/>
              <a:ea typeface="Amarante"/>
              <a:cs typeface="Amarante"/>
              <a:sym typeface="Amarant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Cuenta manchas</a:t>
            </a:r>
            <a:endParaRPr/>
          </a:p>
        </p:txBody>
      </p:sp>
      <p:pic>
        <p:nvPicPr>
          <p:cNvPr id="169" name="Shape 169"/>
          <p:cNvPicPr preferRelativeResize="0"/>
          <p:nvPr/>
        </p:nvPicPr>
        <p:blipFill>
          <a:blip r:embed="rId3">
            <a:alphaModFix/>
          </a:blip>
          <a:stretch>
            <a:fillRect/>
          </a:stretch>
        </p:blipFill>
        <p:spPr>
          <a:xfrm>
            <a:off x="106150" y="1093850"/>
            <a:ext cx="4161750" cy="3764399"/>
          </a:xfrm>
          <a:prstGeom prst="rect">
            <a:avLst/>
          </a:prstGeom>
          <a:noFill/>
          <a:ln>
            <a:noFill/>
          </a:ln>
        </p:spPr>
      </p:pic>
      <p:pic>
        <p:nvPicPr>
          <p:cNvPr id="170" name="Shape 170"/>
          <p:cNvPicPr preferRelativeResize="0"/>
          <p:nvPr/>
        </p:nvPicPr>
        <p:blipFill>
          <a:blip r:embed="rId4">
            <a:alphaModFix/>
          </a:blip>
          <a:stretch>
            <a:fillRect/>
          </a:stretch>
        </p:blipFill>
        <p:spPr>
          <a:xfrm>
            <a:off x="4110200" y="1093850"/>
            <a:ext cx="4800876" cy="3165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334800" y="542400"/>
            <a:ext cx="5822400" cy="2690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7200"/>
              <a:t>Sensor Infrarrojos</a:t>
            </a:r>
            <a:endParaRPr sz="7200"/>
          </a:p>
          <a:p>
            <a:pPr indent="0" lvl="0" marL="0">
              <a:spcBef>
                <a:spcPts val="0"/>
              </a:spcBef>
              <a:spcAft>
                <a:spcPts val="0"/>
              </a:spcAft>
              <a:buNone/>
            </a:pPr>
            <a:r>
              <a:t/>
            </a:r>
            <a:endParaRPr sz="2400"/>
          </a:p>
        </p:txBody>
      </p:sp>
      <p:pic>
        <p:nvPicPr>
          <p:cNvPr descr="sensor_IR.png" id="63" name="Shape 63"/>
          <p:cNvPicPr preferRelativeResize="0"/>
          <p:nvPr/>
        </p:nvPicPr>
        <p:blipFill>
          <a:blip r:embed="rId3">
            <a:alphaModFix/>
          </a:blip>
          <a:stretch>
            <a:fillRect/>
          </a:stretch>
        </p:blipFill>
        <p:spPr>
          <a:xfrm>
            <a:off x="6232850" y="328775"/>
            <a:ext cx="2619375" cy="2000250"/>
          </a:xfrm>
          <a:prstGeom prst="rect">
            <a:avLst/>
          </a:prstGeom>
          <a:noFill/>
          <a:ln>
            <a:noFill/>
          </a:ln>
        </p:spPr>
      </p:pic>
      <p:pic>
        <p:nvPicPr>
          <p:cNvPr descr="ASN-0135-001a.png" id="64" name="Shape 64"/>
          <p:cNvPicPr preferRelativeResize="0"/>
          <p:nvPr/>
        </p:nvPicPr>
        <p:blipFill>
          <a:blip r:embed="rId4">
            <a:alphaModFix/>
          </a:blip>
          <a:stretch>
            <a:fillRect/>
          </a:stretch>
        </p:blipFill>
        <p:spPr>
          <a:xfrm>
            <a:off x="6862916" y="2042575"/>
            <a:ext cx="1359250" cy="1359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El sensor de infrarrojos</a:t>
            </a:r>
            <a:endParaRPr/>
          </a:p>
        </p:txBody>
      </p:sp>
      <p:sp>
        <p:nvSpPr>
          <p:cNvPr id="70" name="Shape 70"/>
          <p:cNvSpPr txBox="1"/>
          <p:nvPr/>
        </p:nvSpPr>
        <p:spPr>
          <a:xfrm>
            <a:off x="491850" y="1369675"/>
            <a:ext cx="8160300" cy="1895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t>Un sensor de infrarrojos, como el TCRT5000, es un dispositivo doble: por una parte emite luz infrarroja (diodo), y por otra recibe en un fototransistor esa luz infrarroja. Podemos detectar la diferencia de luz recibida según se refleje en una superficie donde lo acerquemos.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s"/>
              <a:t>Dibujemos en un papel algo de color negro (o peguemos un trozo de cinta aislante negra). Acerquemos el sensor de infrarrojos. Y obtengamos esa lectura. Podemos hacer que se encienda un led si detecta negro, o enviar el dato a través del puerto serie.</a:t>
            </a:r>
            <a:endParaRPr/>
          </a:p>
          <a:p>
            <a:pPr indent="0" lvl="0" marL="0" rtl="0" algn="just">
              <a:spcBef>
                <a:spcPts val="0"/>
              </a:spcBef>
              <a:spcAft>
                <a:spcPts val="0"/>
              </a:spcAft>
              <a:buNone/>
            </a:pPr>
            <a:r>
              <a:t/>
            </a:r>
            <a:endParaRPr/>
          </a:p>
          <a:p>
            <a:pPr indent="0" lvl="0" marL="0" algn="just">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ctrTitle"/>
          </p:nvPr>
        </p:nvSpPr>
        <p:spPr>
          <a:xfrm>
            <a:off x="334800" y="542400"/>
            <a:ext cx="5822400" cy="2690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sz="7200"/>
              <a:t>Sensor Infrarrojos y sigue-líneas</a:t>
            </a:r>
            <a:endParaRPr sz="7200"/>
          </a:p>
          <a:p>
            <a:pPr indent="0" lvl="0" marL="0" rtl="0">
              <a:spcBef>
                <a:spcPts val="0"/>
              </a:spcBef>
              <a:spcAft>
                <a:spcPts val="0"/>
              </a:spcAft>
              <a:buNone/>
            </a:pPr>
            <a:r>
              <a:t/>
            </a:r>
            <a:endParaRPr sz="2400"/>
          </a:p>
        </p:txBody>
      </p:sp>
      <p:pic>
        <p:nvPicPr>
          <p:cNvPr descr="sensor_IR.png" id="76" name="Shape 76"/>
          <p:cNvPicPr preferRelativeResize="0"/>
          <p:nvPr/>
        </p:nvPicPr>
        <p:blipFill rotWithShape="1">
          <a:blip r:embed="rId3">
            <a:alphaModFix/>
          </a:blip>
          <a:srcRect b="11752" l="50746" r="0" t="22371"/>
          <a:stretch/>
        </p:blipFill>
        <p:spPr>
          <a:xfrm>
            <a:off x="6695225" y="856925"/>
            <a:ext cx="2018300" cy="2061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Shape 8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El sensor de infrarrojos en el robot Printbot Evolution</a:t>
            </a:r>
            <a:endParaRPr/>
          </a:p>
        </p:txBody>
      </p:sp>
      <p:sp>
        <p:nvSpPr>
          <p:cNvPr id="82" name="Shape 82"/>
          <p:cNvSpPr txBox="1"/>
          <p:nvPr/>
        </p:nvSpPr>
        <p:spPr>
          <a:xfrm>
            <a:off x="288000" y="1300350"/>
            <a:ext cx="8568000" cy="2982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t>El robot Prinbot Evolution contiene un sensor doble de infrarrojos. El sensor, que en el fondo es un dispositivo analógico está pensado para funcionar digitalmente. Cada uno de ellos está pensado para devolver un estado bajo (0 lógico) si detecta negro y un estado alto (1 lógico) si detecta blanco.</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s"/>
              <a:t>Para ajustar el control de disparo de qué es negro o blanco, posee un pequeño potenciómetro de calibración. Entra en este vídeo y te enseñan a calibrarlo: </a:t>
            </a:r>
            <a:r>
              <a:rPr lang="es" u="sng">
                <a:solidFill>
                  <a:schemeClr val="hlink"/>
                </a:solidFill>
                <a:hlinkClick r:id="rId3"/>
              </a:rPr>
              <a:t>https://youtu.be/LtanR5S3BBs?list=UU69wIlTycF5m_ReSrC71sqg</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s"/>
              <a:t>Tanto si usamos un tipo de sensor infrarrojo u otro, como el del robot printbot Evolution, o nos fabricamos un robot por nuestra cuenta, hacer un sigue-líneas es fácil; tan sólo tienes que estudiar un poco qué tiene que hacer nuestro robot y tenerlo en cuenta a la hora de hacer nuestro programa.</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s"/>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Sigue-líneas tres estados</a:t>
            </a:r>
            <a:endParaRPr/>
          </a:p>
        </p:txBody>
      </p:sp>
      <p:sp>
        <p:nvSpPr>
          <p:cNvPr id="88" name="Shape 88"/>
          <p:cNvSpPr txBox="1"/>
          <p:nvPr/>
        </p:nvSpPr>
        <p:spPr>
          <a:xfrm>
            <a:off x="7184552" y="796400"/>
            <a:ext cx="587700" cy="42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400">
                <a:solidFill>
                  <a:srgbClr val="0B5394"/>
                </a:solidFill>
              </a:rPr>
              <a:t>“1”</a:t>
            </a:r>
            <a:endParaRPr sz="2400">
              <a:solidFill>
                <a:srgbClr val="0B5394"/>
              </a:solidFill>
            </a:endParaRPr>
          </a:p>
        </p:txBody>
      </p:sp>
      <p:sp>
        <p:nvSpPr>
          <p:cNvPr id="89" name="Shape 89"/>
          <p:cNvSpPr txBox="1"/>
          <p:nvPr/>
        </p:nvSpPr>
        <p:spPr>
          <a:xfrm>
            <a:off x="6604936" y="1021500"/>
            <a:ext cx="587700" cy="42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400">
                <a:solidFill>
                  <a:srgbClr val="0B5394"/>
                </a:solidFill>
              </a:rPr>
              <a:t>“0”</a:t>
            </a:r>
            <a:endParaRPr sz="2400">
              <a:solidFill>
                <a:srgbClr val="0B5394"/>
              </a:solidFill>
            </a:endParaRPr>
          </a:p>
        </p:txBody>
      </p:sp>
      <p:sp>
        <p:nvSpPr>
          <p:cNvPr id="90" name="Shape 90"/>
          <p:cNvSpPr/>
          <p:nvPr/>
        </p:nvSpPr>
        <p:spPr>
          <a:xfrm>
            <a:off x="1259875" y="1740625"/>
            <a:ext cx="69300" cy="65100"/>
          </a:xfrm>
          <a:prstGeom prst="ellipse">
            <a:avLst/>
          </a:prstGeom>
          <a:solidFill>
            <a:srgbClr val="00FF00"/>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465225" y="1219400"/>
            <a:ext cx="1606500" cy="1121100"/>
          </a:xfrm>
          <a:prstGeom prst="roundRect">
            <a:avLst>
              <a:gd fmla="val 16667"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descr="sensor_IR.png" id="92" name="Shape 92"/>
          <p:cNvPicPr preferRelativeResize="0"/>
          <p:nvPr/>
        </p:nvPicPr>
        <p:blipFill rotWithShape="1">
          <a:blip r:embed="rId3">
            <a:alphaModFix/>
          </a:blip>
          <a:srcRect b="7509" l="0" r="57195" t="15632"/>
          <a:stretch/>
        </p:blipFill>
        <p:spPr>
          <a:xfrm>
            <a:off x="650075" y="1491025"/>
            <a:ext cx="1121200" cy="1537275"/>
          </a:xfrm>
          <a:prstGeom prst="rect">
            <a:avLst/>
          </a:prstGeom>
          <a:noFill/>
          <a:ln>
            <a:noFill/>
          </a:ln>
        </p:spPr>
      </p:pic>
      <p:sp>
        <p:nvSpPr>
          <p:cNvPr id="93" name="Shape 93"/>
          <p:cNvSpPr txBox="1"/>
          <p:nvPr/>
        </p:nvSpPr>
        <p:spPr>
          <a:xfrm>
            <a:off x="290775" y="2918500"/>
            <a:ext cx="1924500" cy="87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latin typeface="Amarante"/>
                <a:ea typeface="Amarante"/>
                <a:cs typeface="Amarante"/>
                <a:sym typeface="Amarante"/>
              </a:rPr>
              <a:t>Sobre negro detecta “0”, y sobre blanco “1”</a:t>
            </a:r>
            <a:endParaRPr sz="1800">
              <a:latin typeface="Amarante"/>
              <a:ea typeface="Amarante"/>
              <a:cs typeface="Amarante"/>
              <a:sym typeface="Amarante"/>
            </a:endParaRPr>
          </a:p>
        </p:txBody>
      </p:sp>
      <p:pic>
        <p:nvPicPr>
          <p:cNvPr descr="sensor_IR.png" id="94" name="Shape 94"/>
          <p:cNvPicPr preferRelativeResize="0"/>
          <p:nvPr/>
        </p:nvPicPr>
        <p:blipFill rotWithShape="1">
          <a:blip r:embed="rId3">
            <a:alphaModFix/>
          </a:blip>
          <a:srcRect b="7509" l="0" r="57195" t="15632"/>
          <a:stretch/>
        </p:blipFill>
        <p:spPr>
          <a:xfrm rot="5400000">
            <a:off x="575025" y="3672650"/>
            <a:ext cx="1121200" cy="1537275"/>
          </a:xfrm>
          <a:prstGeom prst="rect">
            <a:avLst/>
          </a:prstGeom>
          <a:noFill/>
          <a:ln>
            <a:noFill/>
          </a:ln>
        </p:spPr>
      </p:pic>
      <p:sp>
        <p:nvSpPr>
          <p:cNvPr id="95" name="Shape 95"/>
          <p:cNvSpPr txBox="1"/>
          <p:nvPr/>
        </p:nvSpPr>
        <p:spPr>
          <a:xfrm>
            <a:off x="1702000" y="2308800"/>
            <a:ext cx="658800" cy="52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3000">
                <a:solidFill>
                  <a:srgbClr val="0B5394"/>
                </a:solidFill>
              </a:rPr>
              <a:t>“0”</a:t>
            </a:r>
            <a:endParaRPr sz="3000">
              <a:solidFill>
                <a:srgbClr val="0B5394"/>
              </a:solidFill>
            </a:endParaRPr>
          </a:p>
        </p:txBody>
      </p:sp>
      <p:sp>
        <p:nvSpPr>
          <p:cNvPr id="96" name="Shape 96"/>
          <p:cNvSpPr txBox="1"/>
          <p:nvPr/>
        </p:nvSpPr>
        <p:spPr>
          <a:xfrm>
            <a:off x="1819750" y="4049650"/>
            <a:ext cx="658800" cy="52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3000">
                <a:solidFill>
                  <a:srgbClr val="0B5394"/>
                </a:solidFill>
              </a:rPr>
              <a:t>“1”</a:t>
            </a:r>
            <a:endParaRPr sz="3000">
              <a:solidFill>
                <a:srgbClr val="0B5394"/>
              </a:solidFill>
            </a:endParaRPr>
          </a:p>
        </p:txBody>
      </p:sp>
      <p:cxnSp>
        <p:nvCxnSpPr>
          <p:cNvPr id="97" name="Shape 97"/>
          <p:cNvCxnSpPr/>
          <p:nvPr/>
        </p:nvCxnSpPr>
        <p:spPr>
          <a:xfrm rot="5400000">
            <a:off x="2649784" y="2479208"/>
            <a:ext cx="3224700" cy="936300"/>
          </a:xfrm>
          <a:prstGeom prst="curvedConnector3">
            <a:avLst>
              <a:gd fmla="val 16488" name="adj1"/>
            </a:avLst>
          </a:prstGeom>
          <a:noFill/>
          <a:ln cap="flat" cmpd="sng" w="114300">
            <a:solidFill>
              <a:srgbClr val="000000"/>
            </a:solidFill>
            <a:prstDash val="solid"/>
            <a:round/>
            <a:headEnd len="med" w="med" type="none"/>
            <a:tailEnd len="med" w="med" type="none"/>
          </a:ln>
        </p:spPr>
      </p:cxnSp>
      <p:grpSp>
        <p:nvGrpSpPr>
          <p:cNvPr id="98" name="Shape 98"/>
          <p:cNvGrpSpPr/>
          <p:nvPr/>
        </p:nvGrpSpPr>
        <p:grpSpPr>
          <a:xfrm>
            <a:off x="3114758" y="3028300"/>
            <a:ext cx="1597417" cy="1598075"/>
            <a:chOff x="4496850" y="2534100"/>
            <a:chExt cx="1423850" cy="1598075"/>
          </a:xfrm>
        </p:grpSpPr>
        <p:grpSp>
          <p:nvGrpSpPr>
            <p:cNvPr id="99" name="Shape 99"/>
            <p:cNvGrpSpPr/>
            <p:nvPr/>
          </p:nvGrpSpPr>
          <p:grpSpPr>
            <a:xfrm>
              <a:off x="4496850" y="2534100"/>
              <a:ext cx="1423850" cy="1598075"/>
              <a:chOff x="4496850" y="2534100"/>
              <a:chExt cx="1423850" cy="1598075"/>
            </a:xfrm>
          </p:grpSpPr>
          <p:grpSp>
            <p:nvGrpSpPr>
              <p:cNvPr id="100" name="Shape 100"/>
              <p:cNvGrpSpPr/>
              <p:nvPr/>
            </p:nvGrpSpPr>
            <p:grpSpPr>
              <a:xfrm>
                <a:off x="4574175" y="2733575"/>
                <a:ext cx="1283100" cy="1398600"/>
                <a:chOff x="4568475" y="2305900"/>
                <a:chExt cx="1283100" cy="1398600"/>
              </a:xfrm>
            </p:grpSpPr>
            <p:sp>
              <p:nvSpPr>
                <p:cNvPr id="101" name="Shape 101"/>
                <p:cNvSpPr/>
                <p:nvPr/>
              </p:nvSpPr>
              <p:spPr>
                <a:xfrm>
                  <a:off x="4718725" y="2305900"/>
                  <a:ext cx="970800" cy="1398600"/>
                </a:xfrm>
                <a:prstGeom prst="roundRect">
                  <a:avLst>
                    <a:gd fmla="val 16667" name="adj"/>
                  </a:avLst>
                </a:prstGeom>
                <a:solidFill>
                  <a:srgbClr val="BF9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a:off x="4568475" y="2826025"/>
                  <a:ext cx="1283100" cy="369900"/>
                </a:xfrm>
                <a:prstGeom prst="rect">
                  <a:avLst/>
                </a:prstGeom>
                <a:solidFill>
                  <a:srgbClr val="BF9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p:nvPr/>
            </p:nvSpPr>
            <p:spPr>
              <a:xfrm>
                <a:off x="4984566" y="2534100"/>
                <a:ext cx="439200" cy="300600"/>
              </a:xfrm>
              <a:prstGeom prst="roundRect">
                <a:avLst>
                  <a:gd fmla="val 16667" name="adj"/>
                </a:avLst>
              </a:prstGeom>
              <a:solidFill>
                <a:srgbClr val="B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4" name="Shape 104"/>
              <p:cNvSpPr/>
              <p:nvPr/>
            </p:nvSpPr>
            <p:spPr>
              <a:xfrm>
                <a:off x="4496850" y="3078875"/>
                <a:ext cx="150300" cy="7080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a:off x="5770400" y="3078875"/>
                <a:ext cx="150300" cy="7080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6" name="Shape 106"/>
            <p:cNvSpPr/>
            <p:nvPr/>
          </p:nvSpPr>
          <p:spPr>
            <a:xfrm>
              <a:off x="5060425" y="2601375"/>
              <a:ext cx="69300" cy="65100"/>
            </a:xfrm>
            <a:prstGeom prst="ellipse">
              <a:avLst/>
            </a:prstGeom>
            <a:solidFill>
              <a:srgbClr val="FFFF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p:nvPr/>
          </p:nvSpPr>
          <p:spPr>
            <a:xfrm>
              <a:off x="5267729" y="2601375"/>
              <a:ext cx="69300" cy="65100"/>
            </a:xfrm>
            <a:prstGeom prst="ellipse">
              <a:avLst/>
            </a:prstGeom>
            <a:solidFill>
              <a:srgbClr val="FFFF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8" name="Shape 108"/>
          <p:cNvSpPr txBox="1"/>
          <p:nvPr/>
        </p:nvSpPr>
        <p:spPr>
          <a:xfrm>
            <a:off x="3114750" y="2502400"/>
            <a:ext cx="658800" cy="52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3000">
                <a:solidFill>
                  <a:srgbClr val="0B5394"/>
                </a:solidFill>
              </a:rPr>
              <a:t>“1”</a:t>
            </a:r>
            <a:endParaRPr sz="3000">
              <a:solidFill>
                <a:srgbClr val="0B5394"/>
              </a:solidFill>
            </a:endParaRPr>
          </a:p>
        </p:txBody>
      </p:sp>
      <p:sp>
        <p:nvSpPr>
          <p:cNvPr id="109" name="Shape 109"/>
          <p:cNvSpPr txBox="1"/>
          <p:nvPr/>
        </p:nvSpPr>
        <p:spPr>
          <a:xfrm>
            <a:off x="4158825" y="2502400"/>
            <a:ext cx="658800" cy="52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3000">
                <a:solidFill>
                  <a:srgbClr val="0B5394"/>
                </a:solidFill>
              </a:rPr>
              <a:t>“1”</a:t>
            </a:r>
            <a:endParaRPr sz="3000">
              <a:solidFill>
                <a:srgbClr val="0B5394"/>
              </a:solidFill>
            </a:endParaRPr>
          </a:p>
        </p:txBody>
      </p:sp>
      <p:cxnSp>
        <p:nvCxnSpPr>
          <p:cNvPr id="110" name="Shape 110"/>
          <p:cNvCxnSpPr/>
          <p:nvPr/>
        </p:nvCxnSpPr>
        <p:spPr>
          <a:xfrm rot="10800000">
            <a:off x="2961850" y="3370738"/>
            <a:ext cx="0" cy="913200"/>
          </a:xfrm>
          <a:prstGeom prst="straightConnector1">
            <a:avLst/>
          </a:prstGeom>
          <a:noFill/>
          <a:ln cap="flat" cmpd="sng" w="38100">
            <a:solidFill>
              <a:srgbClr val="990000"/>
            </a:solidFill>
            <a:prstDash val="solid"/>
            <a:round/>
            <a:headEnd len="med" w="med" type="none"/>
            <a:tailEnd len="med" w="med" type="triangle"/>
          </a:ln>
        </p:spPr>
      </p:cxnSp>
      <p:cxnSp>
        <p:nvCxnSpPr>
          <p:cNvPr id="111" name="Shape 111"/>
          <p:cNvCxnSpPr/>
          <p:nvPr/>
        </p:nvCxnSpPr>
        <p:spPr>
          <a:xfrm rot="10800000">
            <a:off x="4852300" y="3370746"/>
            <a:ext cx="0" cy="913200"/>
          </a:xfrm>
          <a:prstGeom prst="straightConnector1">
            <a:avLst/>
          </a:prstGeom>
          <a:noFill/>
          <a:ln cap="flat" cmpd="sng" w="38100">
            <a:solidFill>
              <a:srgbClr val="990000"/>
            </a:solidFill>
            <a:prstDash val="solid"/>
            <a:round/>
            <a:headEnd len="med" w="med" type="none"/>
            <a:tailEnd len="med" w="med" type="triangle"/>
          </a:ln>
        </p:spPr>
      </p:cxnSp>
      <p:cxnSp>
        <p:nvCxnSpPr>
          <p:cNvPr id="112" name="Shape 112"/>
          <p:cNvCxnSpPr/>
          <p:nvPr/>
        </p:nvCxnSpPr>
        <p:spPr>
          <a:xfrm rot="5400000">
            <a:off x="5179616" y="3286289"/>
            <a:ext cx="1878300" cy="587700"/>
          </a:xfrm>
          <a:prstGeom prst="curvedConnector3">
            <a:avLst>
              <a:gd fmla="val 50000" name="adj1"/>
            </a:avLst>
          </a:prstGeom>
          <a:noFill/>
          <a:ln cap="flat" cmpd="sng" w="114300">
            <a:solidFill>
              <a:srgbClr val="000000"/>
            </a:solidFill>
            <a:prstDash val="solid"/>
            <a:round/>
            <a:headEnd len="med" w="med" type="none"/>
            <a:tailEnd len="med" w="med" type="none"/>
          </a:ln>
        </p:spPr>
      </p:cxnSp>
      <p:grpSp>
        <p:nvGrpSpPr>
          <p:cNvPr id="113" name="Shape 113"/>
          <p:cNvGrpSpPr/>
          <p:nvPr/>
        </p:nvGrpSpPr>
        <p:grpSpPr>
          <a:xfrm>
            <a:off x="5571066" y="3307007"/>
            <a:ext cx="1150186" cy="1285811"/>
            <a:chOff x="4496850" y="2534100"/>
            <a:chExt cx="1423850" cy="1598075"/>
          </a:xfrm>
        </p:grpSpPr>
        <p:grpSp>
          <p:nvGrpSpPr>
            <p:cNvPr id="114" name="Shape 114"/>
            <p:cNvGrpSpPr/>
            <p:nvPr/>
          </p:nvGrpSpPr>
          <p:grpSpPr>
            <a:xfrm>
              <a:off x="4496850" y="2534100"/>
              <a:ext cx="1423850" cy="1598075"/>
              <a:chOff x="4496850" y="2534100"/>
              <a:chExt cx="1423850" cy="1598075"/>
            </a:xfrm>
          </p:grpSpPr>
          <p:grpSp>
            <p:nvGrpSpPr>
              <p:cNvPr id="115" name="Shape 115"/>
              <p:cNvGrpSpPr/>
              <p:nvPr/>
            </p:nvGrpSpPr>
            <p:grpSpPr>
              <a:xfrm>
                <a:off x="4574175" y="2733575"/>
                <a:ext cx="1283100" cy="1398600"/>
                <a:chOff x="4568475" y="2305900"/>
                <a:chExt cx="1283100" cy="1398600"/>
              </a:xfrm>
            </p:grpSpPr>
            <p:sp>
              <p:nvSpPr>
                <p:cNvPr id="116" name="Shape 116"/>
                <p:cNvSpPr/>
                <p:nvPr/>
              </p:nvSpPr>
              <p:spPr>
                <a:xfrm>
                  <a:off x="4718725" y="2305900"/>
                  <a:ext cx="970800" cy="1398600"/>
                </a:xfrm>
                <a:prstGeom prst="roundRect">
                  <a:avLst>
                    <a:gd fmla="val 16667" name="adj"/>
                  </a:avLst>
                </a:prstGeom>
                <a:solidFill>
                  <a:srgbClr val="BF9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4568475" y="2826025"/>
                  <a:ext cx="1283100" cy="369900"/>
                </a:xfrm>
                <a:prstGeom prst="rect">
                  <a:avLst/>
                </a:prstGeom>
                <a:solidFill>
                  <a:srgbClr val="BF9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8" name="Shape 118"/>
              <p:cNvSpPr/>
              <p:nvPr/>
            </p:nvSpPr>
            <p:spPr>
              <a:xfrm>
                <a:off x="4984566" y="2534100"/>
                <a:ext cx="439200" cy="300600"/>
              </a:xfrm>
              <a:prstGeom prst="roundRect">
                <a:avLst>
                  <a:gd fmla="val 16667" name="adj"/>
                </a:avLst>
              </a:prstGeom>
              <a:solidFill>
                <a:srgbClr val="B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19" name="Shape 119"/>
              <p:cNvSpPr/>
              <p:nvPr/>
            </p:nvSpPr>
            <p:spPr>
              <a:xfrm>
                <a:off x="4496850" y="3078875"/>
                <a:ext cx="150300" cy="7080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a:off x="5770400" y="3078875"/>
                <a:ext cx="150300" cy="7080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1" name="Shape 121"/>
            <p:cNvSpPr/>
            <p:nvPr/>
          </p:nvSpPr>
          <p:spPr>
            <a:xfrm>
              <a:off x="5060425" y="2601375"/>
              <a:ext cx="69300" cy="65100"/>
            </a:xfrm>
            <a:prstGeom prst="ellipse">
              <a:avLst/>
            </a:prstGeom>
            <a:solidFill>
              <a:srgbClr val="FFFF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a:off x="5267729" y="2601375"/>
              <a:ext cx="69300" cy="65100"/>
            </a:xfrm>
            <a:prstGeom prst="ellipse">
              <a:avLst/>
            </a:prstGeom>
            <a:solidFill>
              <a:srgbClr val="FFFF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3" name="Shape 123"/>
          <p:cNvSpPr txBox="1"/>
          <p:nvPr/>
        </p:nvSpPr>
        <p:spPr>
          <a:xfrm>
            <a:off x="5570927" y="2883875"/>
            <a:ext cx="587700" cy="42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400">
                <a:solidFill>
                  <a:srgbClr val="0B5394"/>
                </a:solidFill>
              </a:rPr>
              <a:t>“1”</a:t>
            </a:r>
            <a:endParaRPr sz="2400">
              <a:solidFill>
                <a:srgbClr val="0B5394"/>
              </a:solidFill>
            </a:endParaRPr>
          </a:p>
        </p:txBody>
      </p:sp>
      <p:sp>
        <p:nvSpPr>
          <p:cNvPr id="124" name="Shape 124"/>
          <p:cNvSpPr txBox="1"/>
          <p:nvPr/>
        </p:nvSpPr>
        <p:spPr>
          <a:xfrm>
            <a:off x="6441986" y="3180800"/>
            <a:ext cx="587700" cy="42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400">
                <a:solidFill>
                  <a:srgbClr val="0B5394"/>
                </a:solidFill>
              </a:rPr>
              <a:t>“0”</a:t>
            </a:r>
            <a:endParaRPr sz="2400">
              <a:solidFill>
                <a:srgbClr val="0B5394"/>
              </a:solidFill>
            </a:endParaRPr>
          </a:p>
        </p:txBody>
      </p:sp>
      <p:cxnSp>
        <p:nvCxnSpPr>
          <p:cNvPr id="125" name="Shape 125"/>
          <p:cNvCxnSpPr/>
          <p:nvPr/>
        </p:nvCxnSpPr>
        <p:spPr>
          <a:xfrm rot="10800000">
            <a:off x="5460829" y="3582593"/>
            <a:ext cx="0" cy="734700"/>
          </a:xfrm>
          <a:prstGeom prst="straightConnector1">
            <a:avLst/>
          </a:prstGeom>
          <a:noFill/>
          <a:ln cap="flat" cmpd="sng" w="38100">
            <a:solidFill>
              <a:srgbClr val="990000"/>
            </a:solidFill>
            <a:prstDash val="solid"/>
            <a:round/>
            <a:headEnd len="med" w="med" type="none"/>
            <a:tailEnd len="med" w="med" type="triangle"/>
          </a:ln>
        </p:spPr>
      </p:cxnSp>
      <p:pic>
        <p:nvPicPr>
          <p:cNvPr descr="DescriptionItalian" id="126" name="Shape 126"/>
          <p:cNvPicPr preferRelativeResize="0"/>
          <p:nvPr/>
        </p:nvPicPr>
        <p:blipFill>
          <a:blip r:embed="rId4">
            <a:alphaModFix/>
          </a:blip>
          <a:stretch>
            <a:fillRect/>
          </a:stretch>
        </p:blipFill>
        <p:spPr>
          <a:xfrm>
            <a:off x="6821952" y="3781620"/>
            <a:ext cx="301210" cy="336605"/>
          </a:xfrm>
          <a:prstGeom prst="rect">
            <a:avLst/>
          </a:prstGeom>
          <a:noFill/>
          <a:ln>
            <a:noFill/>
          </a:ln>
        </p:spPr>
      </p:pic>
      <p:cxnSp>
        <p:nvCxnSpPr>
          <p:cNvPr id="127" name="Shape 127"/>
          <p:cNvCxnSpPr/>
          <p:nvPr/>
        </p:nvCxnSpPr>
        <p:spPr>
          <a:xfrm flipH="1" rot="-5400000">
            <a:off x="6471766" y="1242589"/>
            <a:ext cx="1878300" cy="587700"/>
          </a:xfrm>
          <a:prstGeom prst="curvedConnector3">
            <a:avLst>
              <a:gd fmla="val 50000" name="adj1"/>
            </a:avLst>
          </a:prstGeom>
          <a:noFill/>
          <a:ln cap="flat" cmpd="sng" w="114300">
            <a:solidFill>
              <a:srgbClr val="000000"/>
            </a:solidFill>
            <a:prstDash val="solid"/>
            <a:round/>
            <a:headEnd len="med" w="med" type="none"/>
            <a:tailEnd len="med" w="med" type="none"/>
          </a:ln>
        </p:spPr>
      </p:cxnSp>
      <p:grpSp>
        <p:nvGrpSpPr>
          <p:cNvPr id="128" name="Shape 128"/>
          <p:cNvGrpSpPr/>
          <p:nvPr/>
        </p:nvGrpSpPr>
        <p:grpSpPr>
          <a:xfrm>
            <a:off x="6863216" y="1263307"/>
            <a:ext cx="1150186" cy="1285811"/>
            <a:chOff x="4496850" y="2534100"/>
            <a:chExt cx="1423850" cy="1598075"/>
          </a:xfrm>
        </p:grpSpPr>
        <p:grpSp>
          <p:nvGrpSpPr>
            <p:cNvPr id="129" name="Shape 129"/>
            <p:cNvGrpSpPr/>
            <p:nvPr/>
          </p:nvGrpSpPr>
          <p:grpSpPr>
            <a:xfrm>
              <a:off x="4496850" y="2534100"/>
              <a:ext cx="1423850" cy="1598075"/>
              <a:chOff x="4496850" y="2534100"/>
              <a:chExt cx="1423850" cy="1598075"/>
            </a:xfrm>
          </p:grpSpPr>
          <p:grpSp>
            <p:nvGrpSpPr>
              <p:cNvPr id="130" name="Shape 130"/>
              <p:cNvGrpSpPr/>
              <p:nvPr/>
            </p:nvGrpSpPr>
            <p:grpSpPr>
              <a:xfrm>
                <a:off x="4574175" y="2733575"/>
                <a:ext cx="1283100" cy="1398600"/>
                <a:chOff x="4568475" y="2305900"/>
                <a:chExt cx="1283100" cy="1398600"/>
              </a:xfrm>
            </p:grpSpPr>
            <p:sp>
              <p:nvSpPr>
                <p:cNvPr id="131" name="Shape 131"/>
                <p:cNvSpPr/>
                <p:nvPr/>
              </p:nvSpPr>
              <p:spPr>
                <a:xfrm>
                  <a:off x="4718725" y="2305900"/>
                  <a:ext cx="970800" cy="1398600"/>
                </a:xfrm>
                <a:prstGeom prst="roundRect">
                  <a:avLst>
                    <a:gd fmla="val 16667" name="adj"/>
                  </a:avLst>
                </a:prstGeom>
                <a:solidFill>
                  <a:srgbClr val="BF9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2" name="Shape 132"/>
                <p:cNvSpPr/>
                <p:nvPr/>
              </p:nvSpPr>
              <p:spPr>
                <a:xfrm>
                  <a:off x="4568475" y="2826025"/>
                  <a:ext cx="1283100" cy="369900"/>
                </a:xfrm>
                <a:prstGeom prst="rect">
                  <a:avLst/>
                </a:prstGeom>
                <a:solidFill>
                  <a:srgbClr val="BF9000"/>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3" name="Shape 133"/>
              <p:cNvSpPr/>
              <p:nvPr/>
            </p:nvSpPr>
            <p:spPr>
              <a:xfrm>
                <a:off x="4984566" y="2534100"/>
                <a:ext cx="439200" cy="300600"/>
              </a:xfrm>
              <a:prstGeom prst="roundRect">
                <a:avLst>
                  <a:gd fmla="val 16667" name="adj"/>
                </a:avLst>
              </a:prstGeom>
              <a:solidFill>
                <a:srgbClr val="B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34" name="Shape 134"/>
              <p:cNvSpPr/>
              <p:nvPr/>
            </p:nvSpPr>
            <p:spPr>
              <a:xfrm>
                <a:off x="4496850" y="3078875"/>
                <a:ext cx="150300" cy="7080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5" name="Shape 135"/>
              <p:cNvSpPr/>
              <p:nvPr/>
            </p:nvSpPr>
            <p:spPr>
              <a:xfrm>
                <a:off x="5770400" y="3078875"/>
                <a:ext cx="150300" cy="7080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6" name="Shape 136"/>
            <p:cNvSpPr/>
            <p:nvPr/>
          </p:nvSpPr>
          <p:spPr>
            <a:xfrm>
              <a:off x="5060425" y="2601375"/>
              <a:ext cx="69300" cy="65100"/>
            </a:xfrm>
            <a:prstGeom prst="ellipse">
              <a:avLst/>
            </a:prstGeom>
            <a:solidFill>
              <a:srgbClr val="FFFF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7" name="Shape 137"/>
            <p:cNvSpPr/>
            <p:nvPr/>
          </p:nvSpPr>
          <p:spPr>
            <a:xfrm>
              <a:off x="5267729" y="2601375"/>
              <a:ext cx="69300" cy="65100"/>
            </a:xfrm>
            <a:prstGeom prst="ellipse">
              <a:avLst/>
            </a:prstGeom>
            <a:solidFill>
              <a:srgbClr val="FFFF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cxnSp>
        <p:nvCxnSpPr>
          <p:cNvPr id="138" name="Shape 138"/>
          <p:cNvCxnSpPr/>
          <p:nvPr/>
        </p:nvCxnSpPr>
        <p:spPr>
          <a:xfrm rot="10800000">
            <a:off x="8200778" y="1538893"/>
            <a:ext cx="0" cy="734700"/>
          </a:xfrm>
          <a:prstGeom prst="straightConnector1">
            <a:avLst/>
          </a:prstGeom>
          <a:noFill/>
          <a:ln cap="flat" cmpd="sng" w="38100">
            <a:solidFill>
              <a:srgbClr val="990000"/>
            </a:solidFill>
            <a:prstDash val="solid"/>
            <a:round/>
            <a:headEnd len="med" w="med" type="none"/>
            <a:tailEnd len="med" w="med" type="triangle"/>
          </a:ln>
        </p:spPr>
      </p:cxnSp>
      <p:pic>
        <p:nvPicPr>
          <p:cNvPr descr="DescriptionItalian" id="139" name="Shape 139"/>
          <p:cNvPicPr preferRelativeResize="0"/>
          <p:nvPr/>
        </p:nvPicPr>
        <p:blipFill>
          <a:blip r:embed="rId4">
            <a:alphaModFix/>
          </a:blip>
          <a:stretch>
            <a:fillRect/>
          </a:stretch>
        </p:blipFill>
        <p:spPr>
          <a:xfrm>
            <a:off x="6437702" y="1737921"/>
            <a:ext cx="301210" cy="336605"/>
          </a:xfrm>
          <a:prstGeom prst="rect">
            <a:avLst/>
          </a:prstGeom>
          <a:noFill/>
          <a:ln>
            <a:noFill/>
          </a:ln>
        </p:spPr>
      </p:pic>
      <p:sp>
        <p:nvSpPr>
          <p:cNvPr id="140" name="Shape 140"/>
          <p:cNvSpPr txBox="1"/>
          <p:nvPr/>
        </p:nvSpPr>
        <p:spPr>
          <a:xfrm>
            <a:off x="3577675" y="3358325"/>
            <a:ext cx="658800" cy="878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 sz="6000">
                <a:solidFill>
                  <a:srgbClr val="783F04"/>
                </a:solidFill>
                <a:latin typeface="Amarante"/>
                <a:ea typeface="Amarante"/>
                <a:cs typeface="Amarante"/>
                <a:sym typeface="Amarante"/>
              </a:rPr>
              <a:t>A</a:t>
            </a:r>
            <a:endParaRPr sz="6000">
              <a:solidFill>
                <a:srgbClr val="783F04"/>
              </a:solidFill>
              <a:latin typeface="Amarante"/>
              <a:ea typeface="Amarante"/>
              <a:cs typeface="Amarante"/>
              <a:sym typeface="Amarante"/>
            </a:endParaRPr>
          </a:p>
        </p:txBody>
      </p:sp>
      <p:sp>
        <p:nvSpPr>
          <p:cNvPr id="141" name="Shape 141"/>
          <p:cNvSpPr txBox="1"/>
          <p:nvPr/>
        </p:nvSpPr>
        <p:spPr>
          <a:xfrm>
            <a:off x="5811975" y="3506325"/>
            <a:ext cx="658800" cy="878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 sz="6000">
                <a:solidFill>
                  <a:srgbClr val="783F04"/>
                </a:solidFill>
                <a:latin typeface="Amarante"/>
                <a:ea typeface="Amarante"/>
                <a:cs typeface="Amarante"/>
                <a:sym typeface="Amarante"/>
              </a:rPr>
              <a:t>B</a:t>
            </a:r>
            <a:endParaRPr sz="6000">
              <a:solidFill>
                <a:srgbClr val="783F04"/>
              </a:solidFill>
              <a:latin typeface="Amarante"/>
              <a:ea typeface="Amarante"/>
              <a:cs typeface="Amarante"/>
              <a:sym typeface="Amarante"/>
            </a:endParaRPr>
          </a:p>
        </p:txBody>
      </p:sp>
      <p:sp>
        <p:nvSpPr>
          <p:cNvPr id="142" name="Shape 142"/>
          <p:cNvSpPr txBox="1"/>
          <p:nvPr/>
        </p:nvSpPr>
        <p:spPr>
          <a:xfrm>
            <a:off x="7110800" y="1471600"/>
            <a:ext cx="658800" cy="878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 sz="6000">
                <a:solidFill>
                  <a:srgbClr val="783F04"/>
                </a:solidFill>
                <a:latin typeface="Amarante"/>
                <a:ea typeface="Amarante"/>
                <a:cs typeface="Amarante"/>
                <a:sym typeface="Amarante"/>
              </a:rPr>
              <a:t>C</a:t>
            </a:r>
            <a:endParaRPr sz="6000">
              <a:solidFill>
                <a:srgbClr val="783F04"/>
              </a:solidFill>
              <a:latin typeface="Amarante"/>
              <a:ea typeface="Amarante"/>
              <a:cs typeface="Amarante"/>
              <a:sym typeface="Amarante"/>
            </a:endParaRPr>
          </a:p>
        </p:txBody>
      </p:sp>
      <p:sp>
        <p:nvSpPr>
          <p:cNvPr id="143" name="Shape 143"/>
          <p:cNvSpPr/>
          <p:nvPr/>
        </p:nvSpPr>
        <p:spPr>
          <a:xfrm>
            <a:off x="7313025" y="2918500"/>
            <a:ext cx="1121148" cy="1462644"/>
          </a:xfrm>
          <a:prstGeom prst="flowChartTerminator">
            <a:avLst/>
          </a:prstGeom>
          <a:solidFill>
            <a:srgbClr val="CFE2F3"/>
          </a:solid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s">
                <a:solidFill>
                  <a:srgbClr val="0000FF"/>
                </a:solidFill>
                <a:latin typeface="Amarante"/>
                <a:ea typeface="Amarante"/>
                <a:cs typeface="Amarante"/>
                <a:sym typeface="Amarante"/>
              </a:rPr>
              <a:t>La línea tiene que “caber” entre los dos sensores</a:t>
            </a:r>
            <a:endParaRPr b="1">
              <a:solidFill>
                <a:srgbClr val="0000FF"/>
              </a:solidFill>
              <a:latin typeface="Amarante"/>
              <a:ea typeface="Amarante"/>
              <a:cs typeface="Amarante"/>
              <a:sym typeface="Amarant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Sigue-líneas tres estados</a:t>
            </a:r>
            <a:endParaRPr/>
          </a:p>
        </p:txBody>
      </p:sp>
      <p:graphicFrame>
        <p:nvGraphicFramePr>
          <p:cNvPr id="149" name="Shape 149"/>
          <p:cNvGraphicFramePr/>
          <p:nvPr/>
        </p:nvGraphicFramePr>
        <p:xfrm>
          <a:off x="952500" y="1455700"/>
          <a:ext cx="3000000" cy="3000000"/>
        </p:xfrm>
        <a:graphic>
          <a:graphicData uri="http://schemas.openxmlformats.org/drawingml/2006/table">
            <a:tbl>
              <a:tblPr>
                <a:noFill/>
                <a:tableStyleId>{E7FFA62D-DEE4-467A-A56B-9FDBCFC1E66D}</a:tableStyleId>
              </a:tblPr>
              <a:tblGrid>
                <a:gridCol w="1447800"/>
                <a:gridCol w="1447800"/>
                <a:gridCol w="1447800"/>
                <a:gridCol w="1447800"/>
                <a:gridCol w="1447800"/>
              </a:tblGrid>
              <a:tr h="381000">
                <a:tc>
                  <a:txBody>
                    <a:bodyPr>
                      <a:noAutofit/>
                    </a:bodyPr>
                    <a:lstStyle/>
                    <a:p>
                      <a:pPr indent="0" lvl="0" marL="0" algn="ctr">
                        <a:spcBef>
                          <a:spcPts val="0"/>
                        </a:spcBef>
                        <a:spcAft>
                          <a:spcPts val="0"/>
                        </a:spcAft>
                        <a:buNone/>
                      </a:pPr>
                      <a:r>
                        <a:rPr lang="es">
                          <a:latin typeface="Amarante"/>
                          <a:ea typeface="Amarante"/>
                          <a:cs typeface="Amarante"/>
                          <a:sym typeface="Amarante"/>
                        </a:rPr>
                        <a:t>Estados</a:t>
                      </a:r>
                      <a:endParaRPr>
                        <a:latin typeface="Amarante"/>
                        <a:ea typeface="Amarante"/>
                        <a:cs typeface="Amarante"/>
                        <a:sym typeface="Amarante"/>
                      </a:endParaRPr>
                    </a:p>
                  </a:txBody>
                  <a:tcPr marT="91425" marB="91425" marR="91425" marL="91425" anchor="ctr">
                    <a:solidFill>
                      <a:srgbClr val="D9EAD3"/>
                    </a:solidFill>
                  </a:tcPr>
                </a:tc>
                <a:tc>
                  <a:txBody>
                    <a:bodyPr>
                      <a:noAutofit/>
                    </a:bodyPr>
                    <a:lstStyle/>
                    <a:p>
                      <a:pPr indent="0" lvl="0" marL="0" algn="ctr">
                        <a:spcBef>
                          <a:spcPts val="0"/>
                        </a:spcBef>
                        <a:spcAft>
                          <a:spcPts val="0"/>
                        </a:spcAft>
                        <a:buNone/>
                      </a:pPr>
                      <a:r>
                        <a:rPr lang="es">
                          <a:latin typeface="Amarante"/>
                          <a:ea typeface="Amarante"/>
                          <a:cs typeface="Amarante"/>
                          <a:sym typeface="Amarante"/>
                        </a:rPr>
                        <a:t>Sensor izquierdo</a:t>
                      </a:r>
                      <a:endParaRPr>
                        <a:latin typeface="Amarante"/>
                        <a:ea typeface="Amarante"/>
                        <a:cs typeface="Amarante"/>
                        <a:sym typeface="Amarante"/>
                      </a:endParaRPr>
                    </a:p>
                  </a:txBody>
                  <a:tcPr marT="91425" marB="91425" marR="91425" marL="91425" anchor="ctr">
                    <a:solidFill>
                      <a:srgbClr val="D9EAD3"/>
                    </a:solidFill>
                  </a:tcPr>
                </a:tc>
                <a:tc>
                  <a:txBody>
                    <a:bodyPr>
                      <a:noAutofit/>
                    </a:bodyPr>
                    <a:lstStyle/>
                    <a:p>
                      <a:pPr indent="0" lvl="0" marL="0" algn="ctr">
                        <a:spcBef>
                          <a:spcPts val="0"/>
                        </a:spcBef>
                        <a:spcAft>
                          <a:spcPts val="0"/>
                        </a:spcAft>
                        <a:buNone/>
                      </a:pPr>
                      <a:r>
                        <a:rPr lang="es">
                          <a:latin typeface="Amarante"/>
                          <a:ea typeface="Amarante"/>
                          <a:cs typeface="Amarante"/>
                          <a:sym typeface="Amarante"/>
                        </a:rPr>
                        <a:t>Sensor derecho</a:t>
                      </a:r>
                      <a:endParaRPr>
                        <a:latin typeface="Amarante"/>
                        <a:ea typeface="Amarante"/>
                        <a:cs typeface="Amarante"/>
                        <a:sym typeface="Amarante"/>
                      </a:endParaRPr>
                    </a:p>
                  </a:txBody>
                  <a:tcPr marT="91425" marB="91425" marR="91425" marL="91425" anchor="ctr">
                    <a:solidFill>
                      <a:srgbClr val="D9EAD3"/>
                    </a:solidFill>
                  </a:tcPr>
                </a:tc>
                <a:tc>
                  <a:txBody>
                    <a:bodyPr>
                      <a:noAutofit/>
                    </a:bodyPr>
                    <a:lstStyle/>
                    <a:p>
                      <a:pPr indent="0" lvl="0" marL="0" algn="ctr">
                        <a:spcBef>
                          <a:spcPts val="0"/>
                        </a:spcBef>
                        <a:spcAft>
                          <a:spcPts val="0"/>
                        </a:spcAft>
                        <a:buNone/>
                      </a:pPr>
                      <a:r>
                        <a:rPr lang="es">
                          <a:latin typeface="Amarante"/>
                          <a:ea typeface="Amarante"/>
                          <a:cs typeface="Amarante"/>
                          <a:sym typeface="Amarante"/>
                        </a:rPr>
                        <a:t>Motor izquierdo</a:t>
                      </a:r>
                      <a:endParaRPr>
                        <a:latin typeface="Amarante"/>
                        <a:ea typeface="Amarante"/>
                        <a:cs typeface="Amarante"/>
                        <a:sym typeface="Amarante"/>
                      </a:endParaRPr>
                    </a:p>
                  </a:txBody>
                  <a:tcPr marT="91425" marB="91425" marR="91425" marL="91425" anchor="ctr">
                    <a:solidFill>
                      <a:srgbClr val="D9EAD3"/>
                    </a:solidFill>
                  </a:tcPr>
                </a:tc>
                <a:tc>
                  <a:txBody>
                    <a:bodyPr>
                      <a:noAutofit/>
                    </a:bodyPr>
                    <a:lstStyle/>
                    <a:p>
                      <a:pPr indent="0" lvl="0" marL="0" rtl="0" algn="ctr">
                        <a:spcBef>
                          <a:spcPts val="0"/>
                        </a:spcBef>
                        <a:spcAft>
                          <a:spcPts val="0"/>
                        </a:spcAft>
                        <a:buNone/>
                      </a:pPr>
                      <a:r>
                        <a:rPr lang="es">
                          <a:latin typeface="Amarante"/>
                          <a:ea typeface="Amarante"/>
                          <a:cs typeface="Amarante"/>
                          <a:sym typeface="Amarante"/>
                        </a:rPr>
                        <a:t>Motor derecho</a:t>
                      </a:r>
                      <a:endParaRPr>
                        <a:latin typeface="Amarante"/>
                        <a:ea typeface="Amarante"/>
                        <a:cs typeface="Amarante"/>
                        <a:sym typeface="Amarante"/>
                      </a:endParaRPr>
                    </a:p>
                  </a:txBody>
                  <a:tcPr marT="91425" marB="91425" marR="91425" marL="91425" anchor="ctr">
                    <a:solidFill>
                      <a:srgbClr val="D9EAD3"/>
                    </a:solidFill>
                  </a:tcPr>
                </a:tc>
              </a:tr>
              <a:tr h="381000">
                <a:tc>
                  <a:txBody>
                    <a:bodyPr>
                      <a:noAutofit/>
                    </a:bodyPr>
                    <a:lstStyle/>
                    <a:p>
                      <a:pPr indent="0" lvl="0" marL="0" algn="ctr">
                        <a:spcBef>
                          <a:spcPts val="0"/>
                        </a:spcBef>
                        <a:spcAft>
                          <a:spcPts val="0"/>
                        </a:spcAft>
                        <a:buNone/>
                      </a:pPr>
                      <a:r>
                        <a:rPr lang="es">
                          <a:latin typeface="Amarante"/>
                          <a:ea typeface="Amarante"/>
                          <a:cs typeface="Amarante"/>
                          <a:sym typeface="Amarante"/>
                        </a:rPr>
                        <a:t>A (no detecta negro)</a:t>
                      </a:r>
                      <a:endParaRPr>
                        <a:latin typeface="Amarante"/>
                        <a:ea typeface="Amarante"/>
                        <a:cs typeface="Amarante"/>
                        <a:sym typeface="Amarante"/>
                      </a:endParaRPr>
                    </a:p>
                  </a:txBody>
                  <a:tcPr marT="91425" marB="91425" marR="91425" marL="91425" anchor="ctr">
                    <a:solidFill>
                      <a:srgbClr val="C9DAF8"/>
                    </a:solidFill>
                  </a:tcPr>
                </a:tc>
                <a:tc>
                  <a:txBody>
                    <a:bodyPr>
                      <a:noAutofit/>
                    </a:bodyPr>
                    <a:lstStyle/>
                    <a:p>
                      <a:pPr indent="0" lvl="0" marL="0" algn="ctr">
                        <a:spcBef>
                          <a:spcPts val="0"/>
                        </a:spcBef>
                        <a:spcAft>
                          <a:spcPts val="0"/>
                        </a:spcAft>
                        <a:buNone/>
                      </a:pPr>
                      <a:r>
                        <a:rPr lang="es">
                          <a:latin typeface="Amarante"/>
                          <a:ea typeface="Amarante"/>
                          <a:cs typeface="Amarante"/>
                          <a:sym typeface="Amarante"/>
                        </a:rPr>
                        <a:t>1</a:t>
                      </a:r>
                      <a:endParaRPr>
                        <a:latin typeface="Amarante"/>
                        <a:ea typeface="Amarante"/>
                        <a:cs typeface="Amarante"/>
                        <a:sym typeface="Amarante"/>
                      </a:endParaRPr>
                    </a:p>
                  </a:txBody>
                  <a:tcPr marT="91425" marB="91425" marR="91425" marL="91425" anchor="ctr">
                    <a:solidFill>
                      <a:srgbClr val="CFE2F3"/>
                    </a:solidFill>
                  </a:tcPr>
                </a:tc>
                <a:tc>
                  <a:txBody>
                    <a:bodyPr>
                      <a:noAutofit/>
                    </a:bodyPr>
                    <a:lstStyle/>
                    <a:p>
                      <a:pPr indent="0" lvl="0" marL="0" algn="ctr">
                        <a:spcBef>
                          <a:spcPts val="0"/>
                        </a:spcBef>
                        <a:spcAft>
                          <a:spcPts val="0"/>
                        </a:spcAft>
                        <a:buNone/>
                      </a:pPr>
                      <a:r>
                        <a:rPr lang="es">
                          <a:latin typeface="Amarante"/>
                          <a:ea typeface="Amarante"/>
                          <a:cs typeface="Amarante"/>
                          <a:sym typeface="Amarante"/>
                        </a:rPr>
                        <a:t>1</a:t>
                      </a:r>
                      <a:endParaRPr>
                        <a:latin typeface="Amarante"/>
                        <a:ea typeface="Amarante"/>
                        <a:cs typeface="Amarante"/>
                        <a:sym typeface="Amarante"/>
                      </a:endParaRPr>
                    </a:p>
                  </a:txBody>
                  <a:tcPr marT="91425" marB="91425" marR="91425" marL="91425" anchor="ctr">
                    <a:solidFill>
                      <a:srgbClr val="CFE2F3"/>
                    </a:solidFill>
                  </a:tcPr>
                </a:tc>
                <a:tc>
                  <a:txBody>
                    <a:bodyPr>
                      <a:noAutofit/>
                    </a:bodyPr>
                    <a:lstStyle/>
                    <a:p>
                      <a:pPr indent="0" lvl="0" marL="0" algn="ctr">
                        <a:spcBef>
                          <a:spcPts val="0"/>
                        </a:spcBef>
                        <a:spcAft>
                          <a:spcPts val="0"/>
                        </a:spcAft>
                        <a:buNone/>
                      </a:pPr>
                      <a:r>
                        <a:rPr lang="es">
                          <a:latin typeface="Amarante"/>
                          <a:ea typeface="Amarante"/>
                          <a:cs typeface="Amarante"/>
                          <a:sym typeface="Amarante"/>
                        </a:rPr>
                        <a:t>¡Adelante!</a:t>
                      </a:r>
                      <a:endParaRPr>
                        <a:latin typeface="Amarante"/>
                        <a:ea typeface="Amarante"/>
                        <a:cs typeface="Amarante"/>
                        <a:sym typeface="Amarante"/>
                      </a:endParaRPr>
                    </a:p>
                  </a:txBody>
                  <a:tcPr marT="91425" marB="91425" marR="91425" marL="91425" anchor="ctr">
                    <a:solidFill>
                      <a:srgbClr val="CFE2F3"/>
                    </a:solidFill>
                  </a:tcPr>
                </a:tc>
                <a:tc>
                  <a:txBody>
                    <a:bodyPr>
                      <a:noAutofit/>
                    </a:bodyPr>
                    <a:lstStyle/>
                    <a:p>
                      <a:pPr indent="0" lvl="0" marL="0" algn="ctr">
                        <a:spcBef>
                          <a:spcPts val="0"/>
                        </a:spcBef>
                        <a:spcAft>
                          <a:spcPts val="0"/>
                        </a:spcAft>
                        <a:buNone/>
                      </a:pPr>
                      <a:r>
                        <a:rPr lang="es">
                          <a:latin typeface="Amarante"/>
                          <a:ea typeface="Amarante"/>
                          <a:cs typeface="Amarante"/>
                          <a:sym typeface="Amarante"/>
                        </a:rPr>
                        <a:t>¡Adelante!</a:t>
                      </a:r>
                      <a:endParaRPr>
                        <a:latin typeface="Amarante"/>
                        <a:ea typeface="Amarante"/>
                        <a:cs typeface="Amarante"/>
                        <a:sym typeface="Amarante"/>
                      </a:endParaRPr>
                    </a:p>
                  </a:txBody>
                  <a:tcPr marT="91425" marB="91425" marR="91425" marL="91425" anchor="ctr">
                    <a:solidFill>
                      <a:srgbClr val="CFE2F3"/>
                    </a:solidFill>
                  </a:tcPr>
                </a:tc>
              </a:tr>
              <a:tr h="381000">
                <a:tc>
                  <a:txBody>
                    <a:bodyPr>
                      <a:noAutofit/>
                    </a:bodyPr>
                    <a:lstStyle/>
                    <a:p>
                      <a:pPr indent="0" lvl="0" marL="0" algn="ctr">
                        <a:spcBef>
                          <a:spcPts val="0"/>
                        </a:spcBef>
                        <a:spcAft>
                          <a:spcPts val="0"/>
                        </a:spcAft>
                        <a:buNone/>
                      </a:pPr>
                      <a:r>
                        <a:rPr lang="es">
                          <a:latin typeface="Amarante"/>
                          <a:ea typeface="Amarante"/>
                          <a:cs typeface="Amarante"/>
                          <a:sym typeface="Amarante"/>
                        </a:rPr>
                        <a:t>B (derecho detecta negro)</a:t>
                      </a:r>
                      <a:endParaRPr>
                        <a:latin typeface="Amarante"/>
                        <a:ea typeface="Amarante"/>
                        <a:cs typeface="Amarante"/>
                        <a:sym typeface="Amarante"/>
                      </a:endParaRPr>
                    </a:p>
                  </a:txBody>
                  <a:tcPr marT="91425" marB="91425" marR="91425" marL="91425" anchor="ctr">
                    <a:solidFill>
                      <a:srgbClr val="C9DAF8"/>
                    </a:solidFill>
                  </a:tcPr>
                </a:tc>
                <a:tc>
                  <a:txBody>
                    <a:bodyPr>
                      <a:noAutofit/>
                    </a:bodyPr>
                    <a:lstStyle/>
                    <a:p>
                      <a:pPr indent="0" lvl="0" marL="0" algn="ctr">
                        <a:spcBef>
                          <a:spcPts val="0"/>
                        </a:spcBef>
                        <a:spcAft>
                          <a:spcPts val="0"/>
                        </a:spcAft>
                        <a:buNone/>
                      </a:pPr>
                      <a:r>
                        <a:rPr lang="es">
                          <a:latin typeface="Amarante"/>
                          <a:ea typeface="Amarante"/>
                          <a:cs typeface="Amarante"/>
                          <a:sym typeface="Amarante"/>
                        </a:rPr>
                        <a:t>1</a:t>
                      </a:r>
                      <a:endParaRPr>
                        <a:latin typeface="Amarante"/>
                        <a:ea typeface="Amarante"/>
                        <a:cs typeface="Amarante"/>
                        <a:sym typeface="Amarante"/>
                      </a:endParaRPr>
                    </a:p>
                  </a:txBody>
                  <a:tcPr marT="91425" marB="91425" marR="91425" marL="91425" anchor="ctr">
                    <a:solidFill>
                      <a:srgbClr val="CFE2F3"/>
                    </a:solidFill>
                  </a:tcPr>
                </a:tc>
                <a:tc>
                  <a:txBody>
                    <a:bodyPr>
                      <a:noAutofit/>
                    </a:bodyPr>
                    <a:lstStyle/>
                    <a:p>
                      <a:pPr indent="0" lvl="0" marL="0" algn="ctr">
                        <a:spcBef>
                          <a:spcPts val="0"/>
                        </a:spcBef>
                        <a:spcAft>
                          <a:spcPts val="0"/>
                        </a:spcAft>
                        <a:buNone/>
                      </a:pPr>
                      <a:r>
                        <a:rPr lang="es">
                          <a:latin typeface="Amarante"/>
                          <a:ea typeface="Amarante"/>
                          <a:cs typeface="Amarante"/>
                          <a:sym typeface="Amarante"/>
                        </a:rPr>
                        <a:t>0</a:t>
                      </a:r>
                      <a:endParaRPr>
                        <a:latin typeface="Amarante"/>
                        <a:ea typeface="Amarante"/>
                        <a:cs typeface="Amarante"/>
                        <a:sym typeface="Amarante"/>
                      </a:endParaRPr>
                    </a:p>
                  </a:txBody>
                  <a:tcPr marT="91425" marB="91425" marR="91425" marL="91425" anchor="ctr">
                    <a:solidFill>
                      <a:srgbClr val="F4CCCC"/>
                    </a:solidFill>
                  </a:tcPr>
                </a:tc>
                <a:tc>
                  <a:txBody>
                    <a:bodyPr>
                      <a:noAutofit/>
                    </a:bodyPr>
                    <a:lstStyle/>
                    <a:p>
                      <a:pPr indent="0" lvl="0" marL="0" marR="0" rtl="0" algn="ctr">
                        <a:lnSpc>
                          <a:spcPct val="100000"/>
                        </a:lnSpc>
                        <a:spcBef>
                          <a:spcPts val="0"/>
                        </a:spcBef>
                        <a:spcAft>
                          <a:spcPts val="0"/>
                        </a:spcAft>
                        <a:buNone/>
                      </a:pPr>
                      <a:r>
                        <a:rPr lang="es">
                          <a:latin typeface="Amarante"/>
                          <a:ea typeface="Amarante"/>
                          <a:cs typeface="Amarante"/>
                          <a:sym typeface="Amarante"/>
                        </a:rPr>
                        <a:t>¡Adelante!</a:t>
                      </a:r>
                      <a:endParaRPr>
                        <a:latin typeface="Amarante"/>
                        <a:ea typeface="Amarante"/>
                        <a:cs typeface="Amarante"/>
                        <a:sym typeface="Amarante"/>
                      </a:endParaRPr>
                    </a:p>
                  </a:txBody>
                  <a:tcPr marT="91425" marB="91425" marR="91425" marL="91425" anchor="ctr">
                    <a:solidFill>
                      <a:srgbClr val="C9DAF8"/>
                    </a:solidFill>
                  </a:tcPr>
                </a:tc>
                <a:tc>
                  <a:txBody>
                    <a:bodyPr>
                      <a:noAutofit/>
                    </a:bodyPr>
                    <a:lstStyle/>
                    <a:p>
                      <a:pPr indent="0" lvl="0" marL="0" algn="ctr">
                        <a:spcBef>
                          <a:spcPts val="0"/>
                        </a:spcBef>
                        <a:spcAft>
                          <a:spcPts val="0"/>
                        </a:spcAft>
                        <a:buNone/>
                      </a:pPr>
                      <a:r>
                        <a:rPr lang="es">
                          <a:latin typeface="Amarante"/>
                          <a:ea typeface="Amarante"/>
                          <a:cs typeface="Amarante"/>
                          <a:sym typeface="Amarante"/>
                        </a:rPr>
                        <a:t>Para</a:t>
                      </a:r>
                      <a:endParaRPr>
                        <a:latin typeface="Amarante"/>
                        <a:ea typeface="Amarante"/>
                        <a:cs typeface="Amarante"/>
                        <a:sym typeface="Amarante"/>
                      </a:endParaRPr>
                    </a:p>
                  </a:txBody>
                  <a:tcPr marT="91425" marB="91425" marR="91425" marL="91425" anchor="ctr">
                    <a:solidFill>
                      <a:srgbClr val="F4CCCC"/>
                    </a:solidFill>
                  </a:tcPr>
                </a:tc>
              </a:tr>
              <a:tr h="381000">
                <a:tc>
                  <a:txBody>
                    <a:bodyPr>
                      <a:noAutofit/>
                    </a:bodyPr>
                    <a:lstStyle/>
                    <a:p>
                      <a:pPr indent="0" lvl="0" marL="0" algn="ctr">
                        <a:spcBef>
                          <a:spcPts val="0"/>
                        </a:spcBef>
                        <a:spcAft>
                          <a:spcPts val="0"/>
                        </a:spcAft>
                        <a:buNone/>
                      </a:pPr>
                      <a:r>
                        <a:rPr lang="es">
                          <a:latin typeface="Amarante"/>
                          <a:ea typeface="Amarante"/>
                          <a:cs typeface="Amarante"/>
                          <a:sym typeface="Amarante"/>
                        </a:rPr>
                        <a:t>C (izquierdo detecta negro)</a:t>
                      </a:r>
                      <a:endParaRPr>
                        <a:latin typeface="Amarante"/>
                        <a:ea typeface="Amarante"/>
                        <a:cs typeface="Amarante"/>
                        <a:sym typeface="Amarante"/>
                      </a:endParaRPr>
                    </a:p>
                  </a:txBody>
                  <a:tcPr marT="91425" marB="91425" marR="91425" marL="91425" anchor="ctr">
                    <a:solidFill>
                      <a:srgbClr val="C9DAF8"/>
                    </a:solidFill>
                  </a:tcPr>
                </a:tc>
                <a:tc>
                  <a:txBody>
                    <a:bodyPr>
                      <a:noAutofit/>
                    </a:bodyPr>
                    <a:lstStyle/>
                    <a:p>
                      <a:pPr indent="0" lvl="0" marL="0" algn="ctr">
                        <a:spcBef>
                          <a:spcPts val="0"/>
                        </a:spcBef>
                        <a:spcAft>
                          <a:spcPts val="0"/>
                        </a:spcAft>
                        <a:buNone/>
                      </a:pPr>
                      <a:r>
                        <a:rPr lang="es">
                          <a:latin typeface="Amarante"/>
                          <a:ea typeface="Amarante"/>
                          <a:cs typeface="Amarante"/>
                          <a:sym typeface="Amarante"/>
                        </a:rPr>
                        <a:t>0</a:t>
                      </a:r>
                      <a:endParaRPr>
                        <a:latin typeface="Amarante"/>
                        <a:ea typeface="Amarante"/>
                        <a:cs typeface="Amarante"/>
                        <a:sym typeface="Amarante"/>
                      </a:endParaRPr>
                    </a:p>
                  </a:txBody>
                  <a:tcPr marT="91425" marB="91425" marR="91425" marL="91425" anchor="ctr">
                    <a:solidFill>
                      <a:srgbClr val="F4CCCC"/>
                    </a:solidFill>
                  </a:tcPr>
                </a:tc>
                <a:tc>
                  <a:txBody>
                    <a:bodyPr>
                      <a:noAutofit/>
                    </a:bodyPr>
                    <a:lstStyle/>
                    <a:p>
                      <a:pPr indent="0" lvl="0" marL="0" algn="ctr">
                        <a:spcBef>
                          <a:spcPts val="0"/>
                        </a:spcBef>
                        <a:spcAft>
                          <a:spcPts val="0"/>
                        </a:spcAft>
                        <a:buNone/>
                      </a:pPr>
                      <a:r>
                        <a:rPr lang="es">
                          <a:latin typeface="Amarante"/>
                          <a:ea typeface="Amarante"/>
                          <a:cs typeface="Amarante"/>
                          <a:sym typeface="Amarante"/>
                        </a:rPr>
                        <a:t>1</a:t>
                      </a:r>
                      <a:endParaRPr>
                        <a:latin typeface="Amarante"/>
                        <a:ea typeface="Amarante"/>
                        <a:cs typeface="Amarante"/>
                        <a:sym typeface="Amarante"/>
                      </a:endParaRPr>
                    </a:p>
                  </a:txBody>
                  <a:tcPr marT="91425" marB="91425" marR="91425" marL="91425" anchor="ctr">
                    <a:solidFill>
                      <a:srgbClr val="CFE2F3"/>
                    </a:solidFill>
                  </a:tcPr>
                </a:tc>
                <a:tc>
                  <a:txBody>
                    <a:bodyPr>
                      <a:noAutofit/>
                    </a:bodyPr>
                    <a:lstStyle/>
                    <a:p>
                      <a:pPr indent="0" lvl="0" marL="0" algn="ctr">
                        <a:spcBef>
                          <a:spcPts val="0"/>
                        </a:spcBef>
                        <a:spcAft>
                          <a:spcPts val="0"/>
                        </a:spcAft>
                        <a:buNone/>
                      </a:pPr>
                      <a:r>
                        <a:rPr lang="es">
                          <a:latin typeface="Amarante"/>
                          <a:ea typeface="Amarante"/>
                          <a:cs typeface="Amarante"/>
                          <a:sym typeface="Amarante"/>
                        </a:rPr>
                        <a:t>Para</a:t>
                      </a:r>
                      <a:endParaRPr>
                        <a:latin typeface="Amarante"/>
                        <a:ea typeface="Amarante"/>
                        <a:cs typeface="Amarante"/>
                        <a:sym typeface="Amarante"/>
                      </a:endParaRPr>
                    </a:p>
                  </a:txBody>
                  <a:tcPr marT="91425" marB="91425" marR="91425" marL="91425" anchor="ctr">
                    <a:solidFill>
                      <a:srgbClr val="F4CCCC"/>
                    </a:solidFill>
                  </a:tcPr>
                </a:tc>
                <a:tc>
                  <a:txBody>
                    <a:bodyPr>
                      <a:noAutofit/>
                    </a:bodyPr>
                    <a:lstStyle/>
                    <a:p>
                      <a:pPr indent="0" lvl="0" marL="0" algn="ctr">
                        <a:spcBef>
                          <a:spcPts val="0"/>
                        </a:spcBef>
                        <a:spcAft>
                          <a:spcPts val="0"/>
                        </a:spcAft>
                        <a:buNone/>
                      </a:pPr>
                      <a:r>
                        <a:rPr lang="es">
                          <a:latin typeface="Amarante"/>
                          <a:ea typeface="Amarante"/>
                          <a:cs typeface="Amarante"/>
                          <a:sym typeface="Amarante"/>
                        </a:rPr>
                        <a:t>¡Adelante!</a:t>
                      </a:r>
                      <a:endParaRPr>
                        <a:latin typeface="Amarante"/>
                        <a:ea typeface="Amarante"/>
                        <a:cs typeface="Amarante"/>
                        <a:sym typeface="Amarante"/>
                      </a:endParaRPr>
                    </a:p>
                  </a:txBody>
                  <a:tcPr marT="91425" marB="91425" marR="91425" marL="91425" anchor="ctr">
                    <a:solidFill>
                      <a:srgbClr val="CFE2F3"/>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Sigue-líneas tres estados</a:t>
            </a:r>
            <a:endParaRPr/>
          </a:p>
        </p:txBody>
      </p:sp>
      <p:pic>
        <p:nvPicPr>
          <p:cNvPr id="155" name="Shape 155"/>
          <p:cNvPicPr preferRelativeResize="0"/>
          <p:nvPr/>
        </p:nvPicPr>
        <p:blipFill>
          <a:blip r:embed="rId3">
            <a:alphaModFix/>
          </a:blip>
          <a:stretch>
            <a:fillRect/>
          </a:stretch>
        </p:blipFill>
        <p:spPr>
          <a:xfrm>
            <a:off x="4507400" y="1959150"/>
            <a:ext cx="4416075" cy="1683825"/>
          </a:xfrm>
          <a:prstGeom prst="rect">
            <a:avLst/>
          </a:prstGeom>
          <a:noFill/>
          <a:ln>
            <a:noFill/>
          </a:ln>
        </p:spPr>
      </p:pic>
      <p:pic>
        <p:nvPicPr>
          <p:cNvPr id="156" name="Shape 156"/>
          <p:cNvPicPr preferRelativeResize="0"/>
          <p:nvPr/>
        </p:nvPicPr>
        <p:blipFill>
          <a:blip r:embed="rId4">
            <a:alphaModFix/>
          </a:blip>
          <a:stretch>
            <a:fillRect/>
          </a:stretch>
        </p:blipFill>
        <p:spPr>
          <a:xfrm>
            <a:off x="311700" y="1450575"/>
            <a:ext cx="3990700" cy="3615725"/>
          </a:xfrm>
          <a:prstGeom prst="rect">
            <a:avLst/>
          </a:prstGeom>
          <a:noFill/>
          <a:ln>
            <a:noFill/>
          </a:ln>
        </p:spPr>
      </p:pic>
      <p:cxnSp>
        <p:nvCxnSpPr>
          <p:cNvPr id="157" name="Shape 157"/>
          <p:cNvCxnSpPr>
            <a:stCxn id="155" idx="0"/>
            <a:endCxn id="156" idx="0"/>
          </p:cNvCxnSpPr>
          <p:nvPr/>
        </p:nvCxnSpPr>
        <p:spPr>
          <a:xfrm flipH="1" rot="5400000">
            <a:off x="4256938" y="-499350"/>
            <a:ext cx="508500" cy="4408500"/>
          </a:xfrm>
          <a:prstGeom prst="bentConnector3">
            <a:avLst>
              <a:gd fmla="val 146844" name="adj1"/>
            </a:avLst>
          </a:prstGeom>
          <a:noFill/>
          <a:ln cap="flat" cmpd="sng" w="38100">
            <a:solidFill>
              <a:srgbClr val="0000FF"/>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s"/>
              <a:t>Proyectos</a:t>
            </a:r>
            <a:endParaRPr/>
          </a:p>
        </p:txBody>
      </p:sp>
      <p:sp>
        <p:nvSpPr>
          <p:cNvPr id="163" name="Shape 163"/>
          <p:cNvSpPr txBox="1"/>
          <p:nvPr/>
        </p:nvSpPr>
        <p:spPr>
          <a:xfrm>
            <a:off x="465225" y="1207850"/>
            <a:ext cx="8194800" cy="15141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Font typeface="Amarante"/>
              <a:buChar char="➔"/>
            </a:pPr>
            <a:r>
              <a:rPr b="1" lang="es">
                <a:solidFill>
                  <a:srgbClr val="0000FF"/>
                </a:solidFill>
                <a:latin typeface="Amarante"/>
                <a:ea typeface="Amarante"/>
                <a:cs typeface="Amarante"/>
                <a:sym typeface="Amarante"/>
              </a:rPr>
              <a:t>Proyecto 1:</a:t>
            </a:r>
            <a:r>
              <a:rPr lang="es">
                <a:latin typeface="Amarante"/>
                <a:ea typeface="Amarante"/>
                <a:cs typeface="Amarante"/>
                <a:sym typeface="Amarante"/>
              </a:rPr>
              <a:t> sigue-líneas cuatro estados. Línea negra gruesa (cinta aislante gruesa o doble). Si los dos detectan negro, se mueve hacia adelante; si uno blanco, rectificar trayectoria y si los dos blancos parar.</a:t>
            </a:r>
            <a:endParaRPr>
              <a:latin typeface="Amarante"/>
              <a:ea typeface="Amarante"/>
              <a:cs typeface="Amarante"/>
              <a:sym typeface="Amarante"/>
            </a:endParaRPr>
          </a:p>
          <a:p>
            <a:pPr indent="-317500" lvl="0" marL="457200">
              <a:spcBef>
                <a:spcPts val="1000"/>
              </a:spcBef>
              <a:spcAft>
                <a:spcPts val="1000"/>
              </a:spcAft>
              <a:buSzPts val="1400"/>
              <a:buFont typeface="Amarante"/>
              <a:buChar char="➔"/>
            </a:pPr>
            <a:r>
              <a:rPr b="1" lang="es">
                <a:solidFill>
                  <a:srgbClr val="0000FF"/>
                </a:solidFill>
                <a:latin typeface="Amarante"/>
                <a:ea typeface="Amarante"/>
                <a:cs typeface="Amarante"/>
                <a:sym typeface="Amarante"/>
              </a:rPr>
              <a:t>Proyecto 2 (cuenta-manchas):</a:t>
            </a:r>
            <a:r>
              <a:rPr lang="es">
                <a:latin typeface="Amarante"/>
                <a:ea typeface="Amarante"/>
                <a:cs typeface="Amarante"/>
                <a:sym typeface="Amarante"/>
              </a:rPr>
              <a:t> En un suelo de terrazo moverse aleatoriamente. Detectar manchas más oscuras y contarlas. Cada vez que cuente una, deberá emitir un zumbido por cada mancha registrada.</a:t>
            </a:r>
            <a:endParaRPr>
              <a:latin typeface="Amarante"/>
              <a:ea typeface="Amarante"/>
              <a:cs typeface="Amarante"/>
              <a:sym typeface="Amarante"/>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