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embeddedFont>
    <p:embeddedFont>
      <p:font typeface="Amarant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9606A67-3F29-45C8-A9B3-A001EA3078C4}">
  <a:tblStyle styleId="{29606A67-3F29-45C8-A9B3-A001EA3078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Amarante-regular.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1" name="Shape 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7" name="Shape 47"/>
          <p:cNvSpPr txBox="1"/>
          <p:nvPr>
            <p:ph idx="1" type="body"/>
          </p:nvPr>
        </p:nvSpPr>
        <p:spPr>
          <a:xfrm>
            <a:off x="311700" y="3304625"/>
            <a:ext cx="8520600" cy="1300800"/>
          </a:xfrm>
          <a:prstGeom prst="rect">
            <a:avLst/>
          </a:prstGeom>
          <a:noFill/>
          <a:ln>
            <a:noFill/>
          </a:ln>
        </p:spPr>
        <p:txBody>
          <a:bodyPr anchorCtr="0" anchor="ctr" bIns="91425" lIns="91425" spcFirstLastPara="1" rIns="91425" wrap="square" tIns="91425"/>
          <a:lstStyle>
            <a:lvl1pPr indent="-317500" lvl="0" marL="457200" algn="ctr">
              <a:spcBef>
                <a:spcPts val="0"/>
              </a:spcBef>
              <a:spcAft>
                <a:spcPts val="0"/>
              </a:spcAft>
              <a:buClr>
                <a:schemeClr val="accent1"/>
              </a:buClr>
              <a:buSzPts val="14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Shape 1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pic>
        <p:nvPicPr>
          <p:cNvPr descr="by-nc-sa.eu_petit.png" id="18" name="Shape 18"/>
          <p:cNvPicPr preferRelativeResize="0"/>
          <p:nvPr/>
        </p:nvPicPr>
        <p:blipFill>
          <a:blip r:embed="rId2">
            <a:alphaModFix/>
          </a:blip>
          <a:stretch>
            <a:fillRect/>
          </a:stretch>
        </p:blipFill>
        <p:spPr>
          <a:xfrm>
            <a:off x="8299650" y="4774300"/>
            <a:ext cx="532650" cy="185100"/>
          </a:xfrm>
          <a:prstGeom prst="rect">
            <a:avLst/>
          </a:prstGeom>
          <a:noFill/>
          <a:ln>
            <a:noFill/>
          </a:ln>
        </p:spPr>
      </p:pic>
      <p:sp>
        <p:nvSpPr>
          <p:cNvPr id="19" name="Shape 19"/>
          <p:cNvSpPr txBox="1"/>
          <p:nvPr/>
        </p:nvSpPr>
        <p:spPr>
          <a:xfrm>
            <a:off x="7773075" y="4644325"/>
            <a:ext cx="1141800" cy="1401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lang="es" sz="600"/>
              <a:t>Aurelio Gallardo Rodríguez</a:t>
            </a:r>
            <a:endParaRPr sz="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 name="Shape 22"/>
          <p:cNvSpPr txBox="1"/>
          <p:nvPr>
            <p:ph idx="1" type="body"/>
          </p:nvPr>
        </p:nvSpPr>
        <p:spPr>
          <a:xfrm>
            <a:off x="3117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Shape 23"/>
          <p:cNvSpPr txBox="1"/>
          <p:nvPr>
            <p:ph idx="2" type="body"/>
          </p:nvPr>
        </p:nvSpPr>
        <p:spPr>
          <a:xfrm>
            <a:off x="48324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8" name="Shape 38"/>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39" name="Shape 39"/>
          <p:cNvSpPr txBox="1"/>
          <p:nvPr>
            <p:ph idx="1" type="subTitle"/>
          </p:nvPr>
        </p:nvSpPr>
        <p:spPr>
          <a:xfrm>
            <a:off x="265500" y="2845223"/>
            <a:ext cx="4045200" cy="13455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 name="Shape 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Clr>
                <a:schemeClr val="accent1"/>
              </a:buClr>
              <a:buSzPts val="14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VISUALINO</a:t>
            </a:r>
            <a:endParaRPr/>
          </a:p>
          <a:p>
            <a:pPr indent="0" lvl="0" marL="0">
              <a:spcBef>
                <a:spcPts val="0"/>
              </a:spcBef>
              <a:spcAft>
                <a:spcPts val="0"/>
              </a:spcAft>
              <a:buNone/>
            </a:pPr>
            <a:r>
              <a:rPr lang="es" sz="3000"/>
              <a:t>Apuntes y Proyectos V</a:t>
            </a:r>
            <a:endParaRPr/>
          </a:p>
        </p:txBody>
      </p:sp>
      <p:pic>
        <p:nvPicPr>
          <p:cNvPr descr="zUAzDQaP.png" id="56" name="Shape 56"/>
          <p:cNvPicPr preferRelativeResize="0"/>
          <p:nvPr/>
        </p:nvPicPr>
        <p:blipFill>
          <a:blip r:embed="rId3">
            <a:alphaModFix/>
          </a:blip>
          <a:stretch>
            <a:fillRect/>
          </a:stretch>
        </p:blipFill>
        <p:spPr>
          <a:xfrm>
            <a:off x="1830975" y="1324000"/>
            <a:ext cx="1219200" cy="1219200"/>
          </a:xfrm>
          <a:prstGeom prst="rect">
            <a:avLst/>
          </a:prstGeom>
          <a:noFill/>
          <a:ln>
            <a:noFill/>
          </a:ln>
        </p:spPr>
      </p:pic>
      <p:sp>
        <p:nvSpPr>
          <p:cNvPr id="57" name="Shape 57"/>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 sz="2400">
                <a:latin typeface="Amarante"/>
                <a:ea typeface="Amarante"/>
                <a:cs typeface="Amarante"/>
                <a:sym typeface="Amarante"/>
              </a:rPr>
              <a:t>por Aurelio Gallardo Rodríguez BY - SA - NC </a:t>
            </a:r>
            <a:endParaRPr sz="2400">
              <a:latin typeface="Amarante"/>
              <a:ea typeface="Amarante"/>
              <a:cs typeface="Amarante"/>
              <a:sym typeface="Amarant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Contando del 0 al 99 (potenciómetro)</a:t>
            </a:r>
            <a:endParaRPr/>
          </a:p>
        </p:txBody>
      </p:sp>
      <p:pic>
        <p:nvPicPr>
          <p:cNvPr id="148" name="Shape 148"/>
          <p:cNvPicPr preferRelativeResize="0"/>
          <p:nvPr/>
        </p:nvPicPr>
        <p:blipFill>
          <a:blip r:embed="rId3">
            <a:alphaModFix/>
          </a:blip>
          <a:stretch>
            <a:fillRect/>
          </a:stretch>
        </p:blipFill>
        <p:spPr>
          <a:xfrm>
            <a:off x="311700" y="1093850"/>
            <a:ext cx="3485750" cy="2297125"/>
          </a:xfrm>
          <a:prstGeom prst="rect">
            <a:avLst/>
          </a:prstGeom>
          <a:noFill/>
          <a:ln>
            <a:noFill/>
          </a:ln>
        </p:spPr>
      </p:pic>
      <p:sp>
        <p:nvSpPr>
          <p:cNvPr id="149" name="Shape 149"/>
          <p:cNvSpPr/>
          <p:nvPr/>
        </p:nvSpPr>
        <p:spPr>
          <a:xfrm>
            <a:off x="3181450" y="1173175"/>
            <a:ext cx="2508300" cy="1398600"/>
          </a:xfrm>
          <a:prstGeom prst="leftArrow">
            <a:avLst>
              <a:gd fmla="val 80162" name="adj1"/>
              <a:gd fmla="val 12395"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Definir variables valor, unidades, decenas, tiempo de sincronizado (comprobar pero óptimo 5ms)</a:t>
            </a:r>
            <a:endParaRPr>
              <a:latin typeface="Amarante"/>
              <a:ea typeface="Amarante"/>
              <a:cs typeface="Amarante"/>
              <a:sym typeface="Amarante"/>
            </a:endParaRPr>
          </a:p>
        </p:txBody>
      </p:sp>
      <p:pic>
        <p:nvPicPr>
          <p:cNvPr id="150" name="Shape 150"/>
          <p:cNvPicPr preferRelativeResize="0"/>
          <p:nvPr/>
        </p:nvPicPr>
        <p:blipFill>
          <a:blip r:embed="rId4">
            <a:alphaModFix/>
          </a:blip>
          <a:stretch>
            <a:fillRect/>
          </a:stretch>
        </p:blipFill>
        <p:spPr>
          <a:xfrm>
            <a:off x="372025" y="3515900"/>
            <a:ext cx="2028825" cy="1428750"/>
          </a:xfrm>
          <a:prstGeom prst="rect">
            <a:avLst/>
          </a:prstGeom>
          <a:noFill/>
          <a:ln>
            <a:noFill/>
          </a:ln>
        </p:spPr>
      </p:pic>
      <p:sp>
        <p:nvSpPr>
          <p:cNvPr id="151" name="Shape 151"/>
          <p:cNvSpPr/>
          <p:nvPr/>
        </p:nvSpPr>
        <p:spPr>
          <a:xfrm>
            <a:off x="2400850" y="3530975"/>
            <a:ext cx="1743300" cy="1398600"/>
          </a:xfrm>
          <a:prstGeom prst="leftArrow">
            <a:avLst>
              <a:gd fmla="val 35538" name="adj1"/>
              <a:gd fmla="val 32904"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Función que los apaga todos</a:t>
            </a:r>
            <a:endParaRPr>
              <a:latin typeface="Amarante"/>
              <a:ea typeface="Amarante"/>
              <a:cs typeface="Amarante"/>
              <a:sym typeface="Amarante"/>
            </a:endParaRPr>
          </a:p>
        </p:txBody>
      </p:sp>
      <p:pic>
        <p:nvPicPr>
          <p:cNvPr id="152" name="Shape 152"/>
          <p:cNvPicPr preferRelativeResize="0"/>
          <p:nvPr/>
        </p:nvPicPr>
        <p:blipFill>
          <a:blip r:embed="rId5">
            <a:alphaModFix/>
          </a:blip>
          <a:stretch>
            <a:fillRect/>
          </a:stretch>
        </p:blipFill>
        <p:spPr>
          <a:xfrm>
            <a:off x="6010050" y="1093850"/>
            <a:ext cx="2822250" cy="1690375"/>
          </a:xfrm>
          <a:prstGeom prst="rect">
            <a:avLst/>
          </a:prstGeom>
          <a:noFill/>
          <a:ln>
            <a:noFill/>
          </a:ln>
        </p:spPr>
      </p:pic>
      <p:pic>
        <p:nvPicPr>
          <p:cNvPr id="153" name="Shape 153"/>
          <p:cNvPicPr preferRelativeResize="0"/>
          <p:nvPr/>
        </p:nvPicPr>
        <p:blipFill>
          <a:blip r:embed="rId6">
            <a:alphaModFix/>
          </a:blip>
          <a:stretch>
            <a:fillRect/>
          </a:stretch>
        </p:blipFill>
        <p:spPr>
          <a:xfrm>
            <a:off x="5525925" y="2976150"/>
            <a:ext cx="3306384" cy="801000"/>
          </a:xfrm>
          <a:prstGeom prst="rect">
            <a:avLst/>
          </a:prstGeom>
          <a:noFill/>
          <a:ln>
            <a:noFill/>
          </a:ln>
        </p:spPr>
      </p:pic>
      <p:sp>
        <p:nvSpPr>
          <p:cNvPr id="154" name="Shape 154"/>
          <p:cNvSpPr/>
          <p:nvPr/>
        </p:nvSpPr>
        <p:spPr>
          <a:xfrm>
            <a:off x="5863000" y="3889325"/>
            <a:ext cx="2103600" cy="681900"/>
          </a:xfrm>
          <a:prstGeom prst="bentUpArrow">
            <a:avLst>
              <a:gd fmla="val 50000" name="adj1"/>
              <a:gd fmla="val 41525" name="adj2"/>
              <a:gd fmla="val 25000" name="adj3"/>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t>Redefinir </a:t>
            </a:r>
            <a:r>
              <a:rPr lang="es">
                <a:latin typeface="Amarante"/>
                <a:ea typeface="Amarante"/>
                <a:cs typeface="Amarante"/>
                <a:sym typeface="Amarante"/>
              </a:rPr>
              <a:t>UNO </a:t>
            </a:r>
            <a:r>
              <a:rPr lang="es"/>
              <a:t>y SIETE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Contando del 0 al 99 (potenciómetro)</a:t>
            </a:r>
            <a:endParaRPr/>
          </a:p>
        </p:txBody>
      </p:sp>
      <p:pic>
        <p:nvPicPr>
          <p:cNvPr id="160" name="Shape 160"/>
          <p:cNvPicPr preferRelativeResize="0"/>
          <p:nvPr/>
        </p:nvPicPr>
        <p:blipFill>
          <a:blip r:embed="rId3">
            <a:alphaModFix/>
          </a:blip>
          <a:stretch>
            <a:fillRect/>
          </a:stretch>
        </p:blipFill>
        <p:spPr>
          <a:xfrm>
            <a:off x="311700" y="1093850"/>
            <a:ext cx="5686326" cy="4099625"/>
          </a:xfrm>
          <a:prstGeom prst="rect">
            <a:avLst/>
          </a:prstGeom>
          <a:noFill/>
          <a:ln>
            <a:noFill/>
          </a:ln>
        </p:spPr>
      </p:pic>
      <p:sp>
        <p:nvSpPr>
          <p:cNvPr id="161" name="Shape 161"/>
          <p:cNvSpPr/>
          <p:nvPr/>
        </p:nvSpPr>
        <p:spPr>
          <a:xfrm>
            <a:off x="3984350" y="1993825"/>
            <a:ext cx="4848000" cy="993900"/>
          </a:xfrm>
          <a:prstGeom prst="leftArrow">
            <a:avLst>
              <a:gd fmla="val 51157" name="adj1"/>
              <a:gd fmla="val 32673"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Unidades: módulo de la resta entre diez</a:t>
            </a:r>
            <a:endParaRPr>
              <a:latin typeface="Amarante"/>
              <a:ea typeface="Amarante"/>
              <a:cs typeface="Amarante"/>
              <a:sym typeface="Amarante"/>
            </a:endParaRPr>
          </a:p>
          <a:p>
            <a:pPr indent="0" lvl="0" marL="0" marR="0" rtl="0" algn="ctr">
              <a:lnSpc>
                <a:spcPct val="100000"/>
              </a:lnSpc>
              <a:spcBef>
                <a:spcPts val="0"/>
              </a:spcBef>
              <a:spcAft>
                <a:spcPts val="0"/>
              </a:spcAft>
              <a:buNone/>
            </a:pPr>
            <a:r>
              <a:rPr lang="es">
                <a:latin typeface="Amarante"/>
                <a:ea typeface="Amarante"/>
                <a:cs typeface="Amarante"/>
                <a:sym typeface="Amarante"/>
              </a:rPr>
              <a:t>Decenas: dividir entre 10 (¿parte entera?)</a:t>
            </a:r>
            <a:endParaRPr>
              <a:latin typeface="Amarante"/>
              <a:ea typeface="Amarante"/>
              <a:cs typeface="Amarante"/>
              <a:sym typeface="Amarante"/>
            </a:endParaRPr>
          </a:p>
        </p:txBody>
      </p:sp>
      <p:sp>
        <p:nvSpPr>
          <p:cNvPr id="162" name="Shape 162"/>
          <p:cNvSpPr/>
          <p:nvPr/>
        </p:nvSpPr>
        <p:spPr>
          <a:xfrm rot="-260277">
            <a:off x="5914523" y="793887"/>
            <a:ext cx="1844283" cy="993734"/>
          </a:xfrm>
          <a:prstGeom prst="leftArrow">
            <a:avLst>
              <a:gd fmla="val 51157" name="adj1"/>
              <a:gd fmla="val 32673"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Obtención y “mapeo”</a:t>
            </a:r>
            <a:endParaRPr>
              <a:latin typeface="Amarante"/>
              <a:ea typeface="Amarante"/>
              <a:cs typeface="Amarante"/>
              <a:sym typeface="Amarante"/>
            </a:endParaRPr>
          </a:p>
        </p:txBody>
      </p:sp>
      <p:sp>
        <p:nvSpPr>
          <p:cNvPr id="163" name="Shape 163"/>
          <p:cNvSpPr/>
          <p:nvPr/>
        </p:nvSpPr>
        <p:spPr>
          <a:xfrm rot="319605">
            <a:off x="3669194" y="3315594"/>
            <a:ext cx="4139577" cy="993705"/>
          </a:xfrm>
          <a:prstGeom prst="leftArrow">
            <a:avLst>
              <a:gd fmla="val 51157" name="adj1"/>
              <a:gd fmla="val 32673"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Apago, espero, enciendo las decenas, espero, apago, enciende las unidades, espero</a:t>
            </a:r>
            <a:endParaRPr>
              <a:latin typeface="Amarante"/>
              <a:ea typeface="Amarante"/>
              <a:cs typeface="Amarante"/>
              <a:sym typeface="Amarant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ctrTitle"/>
          </p:nvPr>
        </p:nvSpPr>
        <p:spPr>
          <a:xfrm>
            <a:off x="334800" y="542400"/>
            <a:ext cx="32973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LCDs</a:t>
            </a:r>
            <a:endParaRPr sz="7200"/>
          </a:p>
          <a:p>
            <a:pPr indent="0" lvl="0" marL="0" rtl="0">
              <a:spcBef>
                <a:spcPts val="0"/>
              </a:spcBef>
              <a:spcAft>
                <a:spcPts val="0"/>
              </a:spcAft>
              <a:buNone/>
            </a:pPr>
            <a:r>
              <a:rPr lang="es" sz="1800"/>
              <a:t>(16x2)</a:t>
            </a:r>
            <a:endParaRPr sz="1800"/>
          </a:p>
          <a:p>
            <a:pPr indent="0" lvl="0" marL="0" rtl="0">
              <a:spcBef>
                <a:spcPts val="0"/>
              </a:spcBef>
              <a:spcAft>
                <a:spcPts val="0"/>
              </a:spcAft>
              <a:buNone/>
            </a:pPr>
            <a:r>
              <a:t/>
            </a:r>
            <a:endParaRPr sz="2400"/>
          </a:p>
        </p:txBody>
      </p:sp>
      <p:pic>
        <p:nvPicPr>
          <p:cNvPr descr="LCD_display_frames.png" id="169" name="Shape 169"/>
          <p:cNvPicPr preferRelativeResize="0"/>
          <p:nvPr/>
        </p:nvPicPr>
        <p:blipFill>
          <a:blip r:embed="rId3">
            <a:alphaModFix/>
          </a:blip>
          <a:stretch>
            <a:fillRect/>
          </a:stretch>
        </p:blipFill>
        <p:spPr>
          <a:xfrm>
            <a:off x="4274175" y="888275"/>
            <a:ext cx="4248150" cy="209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Conexionado</a:t>
            </a:r>
            <a:endParaRPr/>
          </a:p>
        </p:txBody>
      </p:sp>
      <p:pic>
        <p:nvPicPr>
          <p:cNvPr descr="LCD_Base_bb_Fritz.png" id="175" name="Shape 175"/>
          <p:cNvPicPr preferRelativeResize="0"/>
          <p:nvPr/>
        </p:nvPicPr>
        <p:blipFill>
          <a:blip r:embed="rId3">
            <a:alphaModFix/>
          </a:blip>
          <a:stretch>
            <a:fillRect/>
          </a:stretch>
        </p:blipFill>
        <p:spPr>
          <a:xfrm>
            <a:off x="427675" y="1155502"/>
            <a:ext cx="6799249" cy="3758924"/>
          </a:xfrm>
          <a:prstGeom prst="rect">
            <a:avLst/>
          </a:prstGeom>
          <a:noFill/>
          <a:ln>
            <a:noFill/>
          </a:ln>
        </p:spPr>
      </p:pic>
      <p:sp>
        <p:nvSpPr>
          <p:cNvPr id="176" name="Shape 176"/>
          <p:cNvSpPr txBox="1"/>
          <p:nvPr/>
        </p:nvSpPr>
        <p:spPr>
          <a:xfrm>
            <a:off x="615500" y="4201500"/>
            <a:ext cx="1236900" cy="80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Amarante"/>
                <a:ea typeface="Amarante"/>
                <a:cs typeface="Amarante"/>
                <a:sym typeface="Amarante"/>
              </a:rPr>
              <a:t>Imagen de</a:t>
            </a:r>
            <a:endParaRPr>
              <a:latin typeface="Amarante"/>
              <a:ea typeface="Amarante"/>
              <a:cs typeface="Amarante"/>
              <a:sym typeface="Amarante"/>
            </a:endParaRPr>
          </a:p>
          <a:p>
            <a:pPr indent="0" lvl="0" marL="0" algn="just">
              <a:spcBef>
                <a:spcPts val="0"/>
              </a:spcBef>
              <a:spcAft>
                <a:spcPts val="0"/>
              </a:spcAft>
              <a:buNone/>
            </a:pPr>
            <a:r>
              <a:rPr lang="es">
                <a:latin typeface="Amarante"/>
                <a:ea typeface="Amarante"/>
                <a:cs typeface="Amarante"/>
                <a:sym typeface="Amarante"/>
              </a:rPr>
              <a:t>https://www.arduino.cc</a:t>
            </a:r>
            <a:endParaRPr>
              <a:latin typeface="Amarante"/>
              <a:ea typeface="Amarante"/>
              <a:cs typeface="Amarante"/>
              <a:sym typeface="Amarante"/>
            </a:endParaRPr>
          </a:p>
        </p:txBody>
      </p:sp>
      <p:sp>
        <p:nvSpPr>
          <p:cNvPr id="177" name="Shape 177"/>
          <p:cNvSpPr/>
          <p:nvPr/>
        </p:nvSpPr>
        <p:spPr>
          <a:xfrm>
            <a:off x="3601750" y="3686875"/>
            <a:ext cx="708000" cy="303900"/>
          </a:xfrm>
          <a:prstGeom prst="roundRect">
            <a:avLst>
              <a:gd fmla="val 16667" name="adj"/>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pin 1</a:t>
            </a:r>
            <a:endParaRPr>
              <a:latin typeface="Amarante"/>
              <a:ea typeface="Amarante"/>
              <a:cs typeface="Amarante"/>
              <a:sym typeface="Amarante"/>
            </a:endParaRPr>
          </a:p>
        </p:txBody>
      </p:sp>
      <p:sp>
        <p:nvSpPr>
          <p:cNvPr id="178" name="Shape 178"/>
          <p:cNvSpPr/>
          <p:nvPr/>
        </p:nvSpPr>
        <p:spPr>
          <a:xfrm>
            <a:off x="5946800" y="3382975"/>
            <a:ext cx="708000" cy="303900"/>
          </a:xfrm>
          <a:prstGeom prst="roundRect">
            <a:avLst>
              <a:gd fmla="val 16667" name="adj"/>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pin 16</a:t>
            </a:r>
            <a:endParaRPr>
              <a:latin typeface="Amarante"/>
              <a:ea typeface="Amarante"/>
              <a:cs typeface="Amarante"/>
              <a:sym typeface="Amarante"/>
            </a:endParaRPr>
          </a:p>
        </p:txBody>
      </p:sp>
      <p:graphicFrame>
        <p:nvGraphicFramePr>
          <p:cNvPr id="179" name="Shape 179"/>
          <p:cNvGraphicFramePr/>
          <p:nvPr/>
        </p:nvGraphicFramePr>
        <p:xfrm>
          <a:off x="7421950" y="544400"/>
          <a:ext cx="3000000" cy="3000000"/>
        </p:xfrm>
        <a:graphic>
          <a:graphicData uri="http://schemas.openxmlformats.org/drawingml/2006/table">
            <a:tbl>
              <a:tblPr>
                <a:noFill/>
                <a:tableStyleId>{29606A67-3F29-45C8-A9B3-A001EA3078C4}</a:tableStyleId>
              </a:tblPr>
              <a:tblGrid>
                <a:gridCol w="695175"/>
                <a:gridCol w="715175"/>
              </a:tblGrid>
              <a:tr h="461900">
                <a:tc>
                  <a:txBody>
                    <a:bodyPr>
                      <a:noAutofit/>
                    </a:bodyPr>
                    <a:lstStyle/>
                    <a:p>
                      <a:pPr indent="0" lvl="0" marL="0" algn="ctr">
                        <a:spcBef>
                          <a:spcPts val="0"/>
                        </a:spcBef>
                        <a:spcAft>
                          <a:spcPts val="0"/>
                        </a:spcAft>
                        <a:buNone/>
                      </a:pPr>
                      <a:r>
                        <a:rPr lang="es" sz="1200">
                          <a:latin typeface="Amarante"/>
                          <a:ea typeface="Amarante"/>
                          <a:cs typeface="Amarante"/>
                          <a:sym typeface="Amarante"/>
                        </a:rPr>
                        <a:t>LCD</a:t>
                      </a:r>
                      <a:endParaRPr sz="1200">
                        <a:latin typeface="Amarante"/>
                        <a:ea typeface="Amarante"/>
                        <a:cs typeface="Amarante"/>
                        <a:sym typeface="Amarante"/>
                      </a:endParaRPr>
                    </a:p>
                  </a:txBody>
                  <a:tcPr marT="91425" marB="91425" marR="91425" marL="91425" anchor="ctr">
                    <a:solidFill>
                      <a:srgbClr val="FFFF00"/>
                    </a:solidFill>
                  </a:tcPr>
                </a:tc>
                <a:tc>
                  <a:txBody>
                    <a:bodyPr>
                      <a:noAutofit/>
                    </a:bodyPr>
                    <a:lstStyle/>
                    <a:p>
                      <a:pPr indent="0" lvl="0" marL="0" algn="ctr">
                        <a:spcBef>
                          <a:spcPts val="0"/>
                        </a:spcBef>
                        <a:spcAft>
                          <a:spcPts val="0"/>
                        </a:spcAft>
                        <a:buNone/>
                      </a:pPr>
                      <a:r>
                        <a:rPr lang="es" sz="1200">
                          <a:latin typeface="Amarante"/>
                          <a:ea typeface="Amarante"/>
                          <a:cs typeface="Amarante"/>
                          <a:sym typeface="Amarante"/>
                        </a:rPr>
                        <a:t>Arduino</a:t>
                      </a:r>
                      <a:endParaRPr sz="1200">
                        <a:latin typeface="Amarante"/>
                        <a:ea typeface="Amarante"/>
                        <a:cs typeface="Amarante"/>
                        <a:sym typeface="Amarante"/>
                      </a:endParaRPr>
                    </a:p>
                  </a:txBody>
                  <a:tcPr marT="91425" marB="91425" marR="91425" marL="91425" anchor="ctr">
                    <a:solidFill>
                      <a:srgbClr val="FFFF00"/>
                    </a:solidFill>
                  </a:tcPr>
                </a:tc>
              </a:tr>
              <a:tr h="461900">
                <a:tc>
                  <a:txBody>
                    <a:bodyPr>
                      <a:noAutofit/>
                    </a:bodyPr>
                    <a:lstStyle/>
                    <a:p>
                      <a:pPr indent="0" lvl="0" marL="0" algn="ctr">
                        <a:spcBef>
                          <a:spcPts val="0"/>
                        </a:spcBef>
                        <a:spcAft>
                          <a:spcPts val="0"/>
                        </a:spcAft>
                        <a:buNone/>
                      </a:pPr>
                      <a:r>
                        <a:rPr lang="es">
                          <a:latin typeface="Amarante"/>
                          <a:ea typeface="Amarante"/>
                          <a:cs typeface="Amarante"/>
                          <a:sym typeface="Amarante"/>
                        </a:rPr>
                        <a:t>RS (4)</a:t>
                      </a:r>
                      <a:endParaRPr>
                        <a:latin typeface="Amarante"/>
                        <a:ea typeface="Amarante"/>
                        <a:cs typeface="Amarante"/>
                        <a:sym typeface="Amarante"/>
                      </a:endParaRPr>
                    </a:p>
                  </a:txBody>
                  <a:tcPr marT="91425" marB="91425" marR="91425" marL="91425" anchor="ctr"/>
                </a:tc>
                <a:tc>
                  <a:txBody>
                    <a:bodyPr>
                      <a:noAutofit/>
                    </a:bodyPr>
                    <a:lstStyle/>
                    <a:p>
                      <a:pPr indent="0" lvl="0" marL="0" algn="ctr">
                        <a:spcBef>
                          <a:spcPts val="0"/>
                        </a:spcBef>
                        <a:spcAft>
                          <a:spcPts val="0"/>
                        </a:spcAft>
                        <a:buNone/>
                      </a:pPr>
                      <a:r>
                        <a:rPr lang="es">
                          <a:latin typeface="Amarante"/>
                          <a:ea typeface="Amarante"/>
                          <a:cs typeface="Amarante"/>
                          <a:sym typeface="Amarante"/>
                        </a:rPr>
                        <a:t>12</a:t>
                      </a:r>
                      <a:endParaRPr>
                        <a:latin typeface="Amarante"/>
                        <a:ea typeface="Amarante"/>
                        <a:cs typeface="Amarante"/>
                        <a:sym typeface="Amarante"/>
                      </a:endParaRPr>
                    </a:p>
                  </a:txBody>
                  <a:tcPr marT="91425" marB="91425" marR="91425" marL="91425" anchor="ctr"/>
                </a:tc>
              </a:tr>
              <a:tr h="461900">
                <a:tc>
                  <a:txBody>
                    <a:bodyPr>
                      <a:noAutofit/>
                    </a:bodyPr>
                    <a:lstStyle/>
                    <a:p>
                      <a:pPr indent="0" lvl="0" marL="0" algn="ctr">
                        <a:spcBef>
                          <a:spcPts val="0"/>
                        </a:spcBef>
                        <a:spcAft>
                          <a:spcPts val="0"/>
                        </a:spcAft>
                        <a:buNone/>
                      </a:pPr>
                      <a:r>
                        <a:rPr lang="es">
                          <a:latin typeface="Amarante"/>
                          <a:ea typeface="Amarante"/>
                          <a:cs typeface="Amarante"/>
                          <a:sym typeface="Amarante"/>
                        </a:rPr>
                        <a:t>Enable (6)</a:t>
                      </a:r>
                      <a:endParaRPr>
                        <a:latin typeface="Amarante"/>
                        <a:ea typeface="Amarante"/>
                        <a:cs typeface="Amarante"/>
                        <a:sym typeface="Amarante"/>
                      </a:endParaRPr>
                    </a:p>
                  </a:txBody>
                  <a:tcPr marT="91425" marB="91425" marR="91425" marL="91425" anchor="ctr"/>
                </a:tc>
                <a:tc>
                  <a:txBody>
                    <a:bodyPr>
                      <a:noAutofit/>
                    </a:bodyPr>
                    <a:lstStyle/>
                    <a:p>
                      <a:pPr indent="0" lvl="0" marL="0" algn="ctr">
                        <a:spcBef>
                          <a:spcPts val="0"/>
                        </a:spcBef>
                        <a:spcAft>
                          <a:spcPts val="0"/>
                        </a:spcAft>
                        <a:buNone/>
                      </a:pPr>
                      <a:r>
                        <a:rPr lang="es">
                          <a:latin typeface="Amarante"/>
                          <a:ea typeface="Amarante"/>
                          <a:cs typeface="Amarante"/>
                          <a:sym typeface="Amarante"/>
                        </a:rPr>
                        <a:t>11</a:t>
                      </a:r>
                      <a:endParaRPr>
                        <a:latin typeface="Amarante"/>
                        <a:ea typeface="Amarante"/>
                        <a:cs typeface="Amarante"/>
                        <a:sym typeface="Amarante"/>
                      </a:endParaRPr>
                    </a:p>
                  </a:txBody>
                  <a:tcPr marT="91425" marB="91425" marR="91425" marL="91425" anchor="ctr"/>
                </a:tc>
              </a:tr>
              <a:tr h="461900">
                <a:tc>
                  <a:txBody>
                    <a:bodyPr>
                      <a:noAutofit/>
                    </a:bodyPr>
                    <a:lstStyle/>
                    <a:p>
                      <a:pPr indent="0" lvl="0" marL="0" algn="ctr">
                        <a:spcBef>
                          <a:spcPts val="0"/>
                        </a:spcBef>
                        <a:spcAft>
                          <a:spcPts val="0"/>
                        </a:spcAft>
                        <a:buNone/>
                      </a:pPr>
                      <a:r>
                        <a:rPr lang="es">
                          <a:latin typeface="Amarante"/>
                          <a:ea typeface="Amarante"/>
                          <a:cs typeface="Amarante"/>
                          <a:sym typeface="Amarante"/>
                        </a:rPr>
                        <a:t>LCD D4</a:t>
                      </a:r>
                      <a:endParaRPr>
                        <a:latin typeface="Amarante"/>
                        <a:ea typeface="Amarante"/>
                        <a:cs typeface="Amarante"/>
                        <a:sym typeface="Amarante"/>
                      </a:endParaRPr>
                    </a:p>
                  </a:txBody>
                  <a:tcPr marT="91425" marB="91425" marR="91425" marL="91425" anchor="ctr"/>
                </a:tc>
                <a:tc>
                  <a:txBody>
                    <a:bodyPr>
                      <a:noAutofit/>
                    </a:bodyPr>
                    <a:lstStyle/>
                    <a:p>
                      <a:pPr indent="0" lvl="0" marL="0" algn="ctr">
                        <a:spcBef>
                          <a:spcPts val="0"/>
                        </a:spcBef>
                        <a:spcAft>
                          <a:spcPts val="0"/>
                        </a:spcAft>
                        <a:buNone/>
                      </a:pPr>
                      <a:r>
                        <a:rPr lang="es">
                          <a:latin typeface="Amarante"/>
                          <a:ea typeface="Amarante"/>
                          <a:cs typeface="Amarante"/>
                          <a:sym typeface="Amarante"/>
                        </a:rPr>
                        <a:t>5</a:t>
                      </a:r>
                      <a:endParaRPr>
                        <a:latin typeface="Amarante"/>
                        <a:ea typeface="Amarante"/>
                        <a:cs typeface="Amarante"/>
                        <a:sym typeface="Amarante"/>
                      </a:endParaRPr>
                    </a:p>
                  </a:txBody>
                  <a:tcPr marT="91425" marB="91425" marR="91425" marL="91425" anchor="ctr"/>
                </a:tc>
              </a:tr>
              <a:tr h="461900">
                <a:tc>
                  <a:txBody>
                    <a:bodyPr>
                      <a:noAutofit/>
                    </a:bodyPr>
                    <a:lstStyle/>
                    <a:p>
                      <a:pPr indent="0" lvl="0" marL="0" algn="ctr">
                        <a:spcBef>
                          <a:spcPts val="0"/>
                        </a:spcBef>
                        <a:spcAft>
                          <a:spcPts val="0"/>
                        </a:spcAft>
                        <a:buNone/>
                      </a:pPr>
                      <a:r>
                        <a:rPr lang="es">
                          <a:latin typeface="Amarante"/>
                          <a:ea typeface="Amarante"/>
                          <a:cs typeface="Amarante"/>
                          <a:sym typeface="Amarante"/>
                        </a:rPr>
                        <a:t>LCD D5</a:t>
                      </a:r>
                      <a:endParaRPr>
                        <a:latin typeface="Amarante"/>
                        <a:ea typeface="Amarante"/>
                        <a:cs typeface="Amarante"/>
                        <a:sym typeface="Amarante"/>
                      </a:endParaRPr>
                    </a:p>
                  </a:txBody>
                  <a:tcPr marT="91425" marB="91425" marR="91425" marL="91425" anchor="ctr"/>
                </a:tc>
                <a:tc>
                  <a:txBody>
                    <a:bodyPr>
                      <a:noAutofit/>
                    </a:bodyPr>
                    <a:lstStyle/>
                    <a:p>
                      <a:pPr indent="0" lvl="0" marL="0" algn="ctr">
                        <a:spcBef>
                          <a:spcPts val="0"/>
                        </a:spcBef>
                        <a:spcAft>
                          <a:spcPts val="0"/>
                        </a:spcAft>
                        <a:buNone/>
                      </a:pPr>
                      <a:r>
                        <a:rPr lang="es">
                          <a:latin typeface="Amarante"/>
                          <a:ea typeface="Amarante"/>
                          <a:cs typeface="Amarante"/>
                          <a:sym typeface="Amarante"/>
                        </a:rPr>
                        <a:t>4</a:t>
                      </a:r>
                      <a:endParaRPr>
                        <a:latin typeface="Amarante"/>
                        <a:ea typeface="Amarante"/>
                        <a:cs typeface="Amarante"/>
                        <a:sym typeface="Amarante"/>
                      </a:endParaRPr>
                    </a:p>
                  </a:txBody>
                  <a:tcPr marT="91425" marB="91425" marR="91425" marL="91425" anchor="ctr"/>
                </a:tc>
              </a:tr>
              <a:tr h="461900">
                <a:tc>
                  <a:txBody>
                    <a:bodyPr>
                      <a:noAutofit/>
                    </a:bodyPr>
                    <a:lstStyle/>
                    <a:p>
                      <a:pPr indent="0" lvl="0" marL="0" rtl="0" algn="ctr">
                        <a:spcBef>
                          <a:spcPts val="0"/>
                        </a:spcBef>
                        <a:spcAft>
                          <a:spcPts val="0"/>
                        </a:spcAft>
                        <a:buNone/>
                      </a:pPr>
                      <a:r>
                        <a:rPr lang="es">
                          <a:latin typeface="Amarante"/>
                          <a:ea typeface="Amarante"/>
                          <a:cs typeface="Amarante"/>
                          <a:sym typeface="Amarante"/>
                        </a:rPr>
                        <a:t>LCD D6</a:t>
                      </a:r>
                      <a:endParaRPr>
                        <a:latin typeface="Amarante"/>
                        <a:ea typeface="Amarante"/>
                        <a:cs typeface="Amarante"/>
                        <a:sym typeface="Amarante"/>
                      </a:endParaRPr>
                    </a:p>
                  </a:txBody>
                  <a:tcPr marT="91425" marB="91425" marR="91425" marL="91425" anchor="ctr"/>
                </a:tc>
                <a:tc>
                  <a:txBody>
                    <a:bodyPr>
                      <a:noAutofit/>
                    </a:bodyPr>
                    <a:lstStyle/>
                    <a:p>
                      <a:pPr indent="0" lvl="0" marL="0" rtl="0" algn="ctr">
                        <a:spcBef>
                          <a:spcPts val="0"/>
                        </a:spcBef>
                        <a:spcAft>
                          <a:spcPts val="0"/>
                        </a:spcAft>
                        <a:buNone/>
                      </a:pPr>
                      <a:r>
                        <a:rPr lang="es">
                          <a:latin typeface="Amarante"/>
                          <a:ea typeface="Amarante"/>
                          <a:cs typeface="Amarante"/>
                          <a:sym typeface="Amarante"/>
                        </a:rPr>
                        <a:t>3</a:t>
                      </a:r>
                      <a:endParaRPr>
                        <a:latin typeface="Amarante"/>
                        <a:ea typeface="Amarante"/>
                        <a:cs typeface="Amarante"/>
                        <a:sym typeface="Amarante"/>
                      </a:endParaRPr>
                    </a:p>
                  </a:txBody>
                  <a:tcPr marT="91425" marB="91425" marR="91425" marL="91425" anchor="ctr"/>
                </a:tc>
              </a:tr>
              <a:tr h="461900">
                <a:tc>
                  <a:txBody>
                    <a:bodyPr>
                      <a:noAutofit/>
                    </a:bodyPr>
                    <a:lstStyle/>
                    <a:p>
                      <a:pPr indent="0" lvl="0" marL="0" rtl="0" algn="ctr">
                        <a:spcBef>
                          <a:spcPts val="0"/>
                        </a:spcBef>
                        <a:spcAft>
                          <a:spcPts val="0"/>
                        </a:spcAft>
                        <a:buNone/>
                      </a:pPr>
                      <a:r>
                        <a:rPr lang="es">
                          <a:latin typeface="Amarante"/>
                          <a:ea typeface="Amarante"/>
                          <a:cs typeface="Amarante"/>
                          <a:sym typeface="Amarante"/>
                        </a:rPr>
                        <a:t>LCD D7</a:t>
                      </a:r>
                      <a:endParaRPr>
                        <a:latin typeface="Amarante"/>
                        <a:ea typeface="Amarante"/>
                        <a:cs typeface="Amarante"/>
                        <a:sym typeface="Amarante"/>
                      </a:endParaRPr>
                    </a:p>
                  </a:txBody>
                  <a:tcPr marT="91425" marB="91425" marR="91425" marL="91425" anchor="ctr"/>
                </a:tc>
                <a:tc>
                  <a:txBody>
                    <a:bodyPr>
                      <a:noAutofit/>
                    </a:bodyPr>
                    <a:lstStyle/>
                    <a:p>
                      <a:pPr indent="0" lvl="0" marL="0" rtl="0" algn="ctr">
                        <a:spcBef>
                          <a:spcPts val="0"/>
                        </a:spcBef>
                        <a:spcAft>
                          <a:spcPts val="0"/>
                        </a:spcAft>
                        <a:buNone/>
                      </a:pPr>
                      <a:r>
                        <a:rPr lang="es">
                          <a:latin typeface="Amarante"/>
                          <a:ea typeface="Amarante"/>
                          <a:cs typeface="Amarante"/>
                          <a:sym typeface="Amarante"/>
                        </a:rPr>
                        <a:t>2</a:t>
                      </a:r>
                      <a:endParaRPr>
                        <a:latin typeface="Amarante"/>
                        <a:ea typeface="Amarante"/>
                        <a:cs typeface="Amarante"/>
                        <a:sym typeface="Amarante"/>
                      </a:endParaRPr>
                    </a:p>
                  </a:txBody>
                  <a:tcPr marT="91425" marB="91425" marR="91425" marL="91425" anchor="ctr"/>
                </a:tc>
              </a:tr>
            </a:tbl>
          </a:graphicData>
        </a:graphic>
      </p:graphicFrame>
      <p:sp>
        <p:nvSpPr>
          <p:cNvPr id="180" name="Shape 180"/>
          <p:cNvSpPr/>
          <p:nvPr/>
        </p:nvSpPr>
        <p:spPr>
          <a:xfrm>
            <a:off x="3794050" y="1614238"/>
            <a:ext cx="1031400" cy="303900"/>
          </a:xfrm>
          <a:prstGeom prst="roundRect">
            <a:avLst>
              <a:gd fmla="val 16667" name="adj"/>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pot 22KΩ</a:t>
            </a:r>
            <a:endParaRPr>
              <a:latin typeface="Amarante"/>
              <a:ea typeface="Amarante"/>
              <a:cs typeface="Amarante"/>
              <a:sym typeface="Amarante"/>
            </a:endParaRPr>
          </a:p>
        </p:txBody>
      </p:sp>
      <p:sp>
        <p:nvSpPr>
          <p:cNvPr id="181" name="Shape 181"/>
          <p:cNvSpPr/>
          <p:nvPr/>
        </p:nvSpPr>
        <p:spPr>
          <a:xfrm>
            <a:off x="5851450" y="1310350"/>
            <a:ext cx="708000" cy="303900"/>
          </a:xfrm>
          <a:prstGeom prst="roundRect">
            <a:avLst>
              <a:gd fmla="val 16667" name="adj"/>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220Ω</a:t>
            </a:r>
            <a:endParaRPr>
              <a:latin typeface="Amarante"/>
              <a:ea typeface="Amarante"/>
              <a:cs typeface="Amarante"/>
              <a:sym typeface="Amarante"/>
            </a:endParaRPr>
          </a:p>
        </p:txBody>
      </p:sp>
      <p:cxnSp>
        <p:nvCxnSpPr>
          <p:cNvPr id="182" name="Shape 182"/>
          <p:cNvCxnSpPr>
            <a:stCxn id="180" idx="2"/>
          </p:cNvCxnSpPr>
          <p:nvPr/>
        </p:nvCxnSpPr>
        <p:spPr>
          <a:xfrm flipH="1">
            <a:off x="4094650" y="1918138"/>
            <a:ext cx="215100" cy="607500"/>
          </a:xfrm>
          <a:prstGeom prst="straightConnector1">
            <a:avLst/>
          </a:prstGeom>
          <a:noFill/>
          <a:ln cap="flat" cmpd="sng" w="28575">
            <a:solidFill>
              <a:srgbClr val="666666"/>
            </a:solidFill>
            <a:prstDash val="solid"/>
            <a:round/>
            <a:headEnd len="med" w="med" type="none"/>
            <a:tailEnd len="med" w="med" type="stealth"/>
          </a:ln>
        </p:spPr>
      </p:cxnSp>
      <p:cxnSp>
        <p:nvCxnSpPr>
          <p:cNvPr id="183" name="Shape 183"/>
          <p:cNvCxnSpPr/>
          <p:nvPr/>
        </p:nvCxnSpPr>
        <p:spPr>
          <a:xfrm flipH="1">
            <a:off x="5816875" y="1614238"/>
            <a:ext cx="187200" cy="483600"/>
          </a:xfrm>
          <a:prstGeom prst="straightConnector1">
            <a:avLst/>
          </a:prstGeom>
          <a:noFill/>
          <a:ln cap="flat" cmpd="sng" w="38100">
            <a:solidFill>
              <a:srgbClr val="666666"/>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Ejemplo: cuenta de segundos.</a:t>
            </a:r>
            <a:endParaRPr/>
          </a:p>
        </p:txBody>
      </p:sp>
      <p:pic>
        <p:nvPicPr>
          <p:cNvPr id="189" name="Shape 189"/>
          <p:cNvPicPr preferRelativeResize="0"/>
          <p:nvPr/>
        </p:nvPicPr>
        <p:blipFill>
          <a:blip r:embed="rId3">
            <a:alphaModFix/>
          </a:blip>
          <a:stretch>
            <a:fillRect/>
          </a:stretch>
        </p:blipFill>
        <p:spPr>
          <a:xfrm>
            <a:off x="693125" y="1093850"/>
            <a:ext cx="4785950" cy="3616750"/>
          </a:xfrm>
          <a:prstGeom prst="rect">
            <a:avLst/>
          </a:prstGeom>
          <a:noFill/>
          <a:ln>
            <a:noFill/>
          </a:ln>
        </p:spPr>
      </p:pic>
      <p:sp>
        <p:nvSpPr>
          <p:cNvPr id="190" name="Shape 190"/>
          <p:cNvSpPr txBox="1"/>
          <p:nvPr/>
        </p:nvSpPr>
        <p:spPr>
          <a:xfrm>
            <a:off x="5111725" y="781775"/>
            <a:ext cx="3638400" cy="2240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Amarante"/>
              <a:buChar char="●"/>
            </a:pPr>
            <a:r>
              <a:rPr lang="es">
                <a:latin typeface="Amarante"/>
                <a:ea typeface="Amarante"/>
                <a:cs typeface="Amarante"/>
                <a:sym typeface="Amarante"/>
              </a:rPr>
              <a:t>El bloque AJUSTAR RETROILUMINACIÓN está obsoleto. No funcionará.</a:t>
            </a:r>
            <a:endParaRPr>
              <a:latin typeface="Amarante"/>
              <a:ea typeface="Amarante"/>
              <a:cs typeface="Amarante"/>
              <a:sym typeface="Amarante"/>
            </a:endParaRPr>
          </a:p>
          <a:p>
            <a:pPr indent="-317500" lvl="0" marL="457200" algn="just">
              <a:spcBef>
                <a:spcPts val="1000"/>
              </a:spcBef>
              <a:spcAft>
                <a:spcPts val="1000"/>
              </a:spcAft>
              <a:buSzPts val="1400"/>
              <a:buFont typeface="Amarante"/>
              <a:buChar char="●"/>
            </a:pPr>
            <a:r>
              <a:rPr lang="es">
                <a:latin typeface="Amarante"/>
                <a:ea typeface="Amarante"/>
                <a:cs typeface="Amarante"/>
                <a:sym typeface="Amarante"/>
              </a:rPr>
              <a:t>Los desarrolladores de VISUALINO comentan que este bloque tendrá en un futuro la posibilidad de cambiar los pines de conexionado. Por ahora, sólo acepta la combinación para la librería LiquidCrystal 12, 11, 5, 4, 3 y 2.</a:t>
            </a:r>
            <a:endParaRPr>
              <a:latin typeface="Amarante"/>
              <a:ea typeface="Amarante"/>
              <a:cs typeface="Amarante"/>
              <a:sym typeface="Amarante"/>
            </a:endParaRPr>
          </a:p>
        </p:txBody>
      </p:sp>
      <p:pic>
        <p:nvPicPr>
          <p:cNvPr descr="IMG_20160123_205549.jpg" id="191" name="Shape 191"/>
          <p:cNvPicPr preferRelativeResize="0"/>
          <p:nvPr/>
        </p:nvPicPr>
        <p:blipFill rotWithShape="1">
          <a:blip r:embed="rId4">
            <a:alphaModFix/>
          </a:blip>
          <a:srcRect b="0" l="0" r="0" t="32876"/>
          <a:stretch/>
        </p:blipFill>
        <p:spPr>
          <a:xfrm>
            <a:off x="5937550" y="2895400"/>
            <a:ext cx="2812576" cy="1415903"/>
          </a:xfrm>
          <a:prstGeom prst="rect">
            <a:avLst/>
          </a:prstGeom>
          <a:noFill/>
          <a:ln cap="flat" cmpd="sng" w="28575">
            <a:solidFill>
              <a:srgbClr val="0000FF"/>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ctrTitle"/>
          </p:nvPr>
        </p:nvSpPr>
        <p:spPr>
          <a:xfrm>
            <a:off x="334800" y="542400"/>
            <a:ext cx="42453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LCD Keypad Shield</a:t>
            </a:r>
            <a:endParaRPr sz="1800"/>
          </a:p>
          <a:p>
            <a:pPr indent="0" lvl="0" marL="0" rtl="0">
              <a:spcBef>
                <a:spcPts val="0"/>
              </a:spcBef>
              <a:spcAft>
                <a:spcPts val="0"/>
              </a:spcAft>
              <a:buNone/>
            </a:pPr>
            <a:r>
              <a:t/>
            </a:r>
            <a:endParaRPr sz="2400"/>
          </a:p>
        </p:txBody>
      </p:sp>
      <p:pic>
        <p:nvPicPr>
          <p:cNvPr descr="File:LCD&amp;KeyPad Shield.jpg" id="197" name="Shape 197"/>
          <p:cNvPicPr preferRelativeResize="0"/>
          <p:nvPr/>
        </p:nvPicPr>
        <p:blipFill>
          <a:blip r:embed="rId3">
            <a:alphaModFix/>
          </a:blip>
          <a:stretch>
            <a:fillRect/>
          </a:stretch>
        </p:blipFill>
        <p:spPr>
          <a:xfrm>
            <a:off x="5330575" y="595250"/>
            <a:ext cx="3227025" cy="269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Conexión.</a:t>
            </a:r>
            <a:endParaRPr/>
          </a:p>
        </p:txBody>
      </p:sp>
      <p:sp>
        <p:nvSpPr>
          <p:cNvPr id="203" name="Shape 203"/>
          <p:cNvSpPr txBox="1"/>
          <p:nvPr/>
        </p:nvSpPr>
        <p:spPr>
          <a:xfrm>
            <a:off x="523025" y="1207850"/>
            <a:ext cx="8091000" cy="6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latin typeface="Amarante"/>
                <a:ea typeface="Amarante"/>
                <a:cs typeface="Amarante"/>
                <a:sym typeface="Amarante"/>
              </a:rPr>
              <a:t>Conectar la placa es fácil. Sólo hay que alinear los pines de nuestro arduino y los de la placa, y encajarlos. Los pines del LCD y de ARDUINO se corresponden con los de la tabla:</a:t>
            </a:r>
            <a:endParaRPr>
              <a:latin typeface="Amarante"/>
              <a:ea typeface="Amarante"/>
              <a:cs typeface="Amarante"/>
              <a:sym typeface="Amarante"/>
            </a:endParaRPr>
          </a:p>
          <a:p>
            <a:pPr indent="0" lvl="0" marL="0">
              <a:spcBef>
                <a:spcPts val="0"/>
              </a:spcBef>
              <a:spcAft>
                <a:spcPts val="0"/>
              </a:spcAft>
              <a:buNone/>
            </a:pPr>
            <a:r>
              <a:t/>
            </a:r>
            <a:endParaRPr/>
          </a:p>
        </p:txBody>
      </p:sp>
      <p:pic>
        <p:nvPicPr>
          <p:cNvPr descr="http://www.prometec.net/wp-content/uploads/2015/02/conexiones.png" id="204" name="Shape 204"/>
          <p:cNvPicPr preferRelativeResize="0"/>
          <p:nvPr/>
        </p:nvPicPr>
        <p:blipFill>
          <a:blip r:embed="rId3">
            <a:alphaModFix/>
          </a:blip>
          <a:stretch>
            <a:fillRect/>
          </a:stretch>
        </p:blipFill>
        <p:spPr>
          <a:xfrm>
            <a:off x="615500" y="1901450"/>
            <a:ext cx="4029075" cy="2819400"/>
          </a:xfrm>
          <a:prstGeom prst="rect">
            <a:avLst/>
          </a:prstGeom>
          <a:noFill/>
          <a:ln>
            <a:noFill/>
          </a:ln>
        </p:spPr>
      </p:pic>
      <p:sp>
        <p:nvSpPr>
          <p:cNvPr id="205" name="Shape 205"/>
          <p:cNvSpPr txBox="1"/>
          <p:nvPr/>
        </p:nvSpPr>
        <p:spPr>
          <a:xfrm>
            <a:off x="4788075" y="1808900"/>
            <a:ext cx="3432900" cy="22422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s">
                <a:latin typeface="Amarante"/>
                <a:ea typeface="Amarante"/>
                <a:cs typeface="Amarante"/>
                <a:sym typeface="Amarante"/>
              </a:rPr>
              <a:t>Tenemos aún los pines del D0 al D7 libres, y los analógicos del A1 al A5. La entrada A0 analógica controla los botones: funciones UP, DOWN, LEFT, RIGHT y SELECT. Se recomienda usar un pequeño programa para averiguar los valores correctos de cada botón ANTES de empezar a trabajar, por si los valores varían de modelo en modelo.</a:t>
            </a:r>
            <a:endParaRPr>
              <a:latin typeface="Amarante"/>
              <a:ea typeface="Amarante"/>
              <a:cs typeface="Amarante"/>
              <a:sym typeface="Amarant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Truco para usar la LCD keypad shield con VISUALINO.</a:t>
            </a:r>
            <a:endParaRPr/>
          </a:p>
        </p:txBody>
      </p:sp>
      <p:sp>
        <p:nvSpPr>
          <p:cNvPr id="211" name="Shape 211"/>
          <p:cNvSpPr txBox="1"/>
          <p:nvPr/>
        </p:nvSpPr>
        <p:spPr>
          <a:xfrm>
            <a:off x="523025" y="1207850"/>
            <a:ext cx="8091000" cy="299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Amarante"/>
                <a:ea typeface="Amarante"/>
                <a:cs typeface="Amarante"/>
                <a:sym typeface="Amarante"/>
              </a:rPr>
              <a:t>Aunque sé de buena tinta que los desarrolladores de VISUALINO están trabajando para mejorar y, entre otras cosas, poder optar por los pines del conexionado del LCD, por ahora, la traducción que hace VISUALINO al código ARDUINO, al usar la librería LiquidCrystal es:</a:t>
            </a:r>
            <a:endParaRPr>
              <a:latin typeface="Amarante"/>
              <a:ea typeface="Amarante"/>
              <a:cs typeface="Amarante"/>
              <a:sym typeface="Amarante"/>
            </a:endParaRPr>
          </a:p>
          <a:p>
            <a:pPr indent="0" lvl="0" marL="0" rtl="0" algn="just">
              <a:spcBef>
                <a:spcPts val="1000"/>
              </a:spcBef>
              <a:spcAft>
                <a:spcPts val="0"/>
              </a:spcAft>
              <a:buNone/>
            </a:pPr>
            <a:r>
              <a:t/>
            </a:r>
            <a:endParaRPr>
              <a:latin typeface="Amarante"/>
              <a:ea typeface="Amarante"/>
              <a:cs typeface="Amarante"/>
              <a:sym typeface="Amarante"/>
            </a:endParaRPr>
          </a:p>
          <a:p>
            <a:pPr indent="0" lvl="0" marL="0" rtl="0" algn="ctr">
              <a:spcBef>
                <a:spcPts val="1000"/>
              </a:spcBef>
              <a:spcAft>
                <a:spcPts val="0"/>
              </a:spcAft>
              <a:buNone/>
            </a:pPr>
            <a:r>
              <a:rPr lang="es">
                <a:solidFill>
                  <a:srgbClr val="0000FF"/>
                </a:solidFill>
                <a:latin typeface="Amarante"/>
                <a:ea typeface="Amarante"/>
                <a:cs typeface="Amarante"/>
                <a:sym typeface="Amarante"/>
              </a:rPr>
              <a:t>LiquidCrystal lcd(12, 11, 5, 4, 3, 2);</a:t>
            </a:r>
            <a:endParaRPr>
              <a:solidFill>
                <a:srgbClr val="0000FF"/>
              </a:solidFill>
              <a:latin typeface="Amarante"/>
              <a:ea typeface="Amarante"/>
              <a:cs typeface="Amarante"/>
              <a:sym typeface="Amarante"/>
            </a:endParaRPr>
          </a:p>
          <a:p>
            <a:pPr indent="0" lvl="0" marL="0" rtl="0" algn="just">
              <a:spcBef>
                <a:spcPts val="1000"/>
              </a:spcBef>
              <a:spcAft>
                <a:spcPts val="0"/>
              </a:spcAft>
              <a:buNone/>
            </a:pPr>
            <a:r>
              <a:t/>
            </a:r>
            <a:endParaRPr>
              <a:latin typeface="Amarante"/>
              <a:ea typeface="Amarante"/>
              <a:cs typeface="Amarante"/>
              <a:sym typeface="Amarante"/>
            </a:endParaRPr>
          </a:p>
          <a:p>
            <a:pPr indent="0" lvl="0" marL="0" rtl="0" algn="just">
              <a:spcBef>
                <a:spcPts val="1000"/>
              </a:spcBef>
              <a:spcAft>
                <a:spcPts val="0"/>
              </a:spcAft>
              <a:buNone/>
            </a:pPr>
            <a:r>
              <a:rPr lang="es">
                <a:latin typeface="Amarante"/>
                <a:ea typeface="Amarante"/>
                <a:cs typeface="Amarante"/>
                <a:sym typeface="Amarante"/>
              </a:rPr>
              <a:t>Para poder usar VISUALINO con nuestro KEYPAD SHIELD LCD deberemos:</a:t>
            </a:r>
            <a:endParaRPr>
              <a:latin typeface="Amarante"/>
              <a:ea typeface="Amarante"/>
              <a:cs typeface="Amarante"/>
              <a:sym typeface="Amarante"/>
            </a:endParaRPr>
          </a:p>
          <a:p>
            <a:pPr indent="-317500" lvl="0" marL="457200" rtl="0" algn="just">
              <a:spcBef>
                <a:spcPts val="1000"/>
              </a:spcBef>
              <a:spcAft>
                <a:spcPts val="0"/>
              </a:spcAft>
              <a:buSzPts val="1400"/>
              <a:buFont typeface="Amarante"/>
              <a:buChar char="●"/>
            </a:pPr>
            <a:r>
              <a:rPr lang="es">
                <a:latin typeface="Amarante"/>
                <a:ea typeface="Amarante"/>
                <a:cs typeface="Amarante"/>
                <a:sym typeface="Amarante"/>
              </a:rPr>
              <a:t>Archivo &gt;&gt; Exportar como. Y guardarlo como un archivo .ino de ARDUINO.</a:t>
            </a:r>
            <a:endParaRPr>
              <a:latin typeface="Amarante"/>
              <a:ea typeface="Amarante"/>
              <a:cs typeface="Amarante"/>
              <a:sym typeface="Amarante"/>
            </a:endParaRPr>
          </a:p>
          <a:p>
            <a:pPr indent="-317500" lvl="0" marL="457200" rtl="0" algn="just">
              <a:spcBef>
                <a:spcPts val="1000"/>
              </a:spcBef>
              <a:spcAft>
                <a:spcPts val="0"/>
              </a:spcAft>
              <a:buSzPts val="1400"/>
              <a:buFont typeface="Amarante"/>
              <a:buChar char="●"/>
            </a:pPr>
            <a:r>
              <a:rPr lang="es">
                <a:latin typeface="Amarante"/>
                <a:ea typeface="Amarante"/>
                <a:cs typeface="Amarante"/>
                <a:sym typeface="Amarante"/>
              </a:rPr>
              <a:t>Abrir con ARDUINO y cambiar la línea anterior por </a:t>
            </a:r>
            <a:r>
              <a:rPr lang="es">
                <a:solidFill>
                  <a:srgbClr val="0000FF"/>
                </a:solidFill>
                <a:latin typeface="Amarante"/>
                <a:ea typeface="Amarante"/>
                <a:cs typeface="Amarante"/>
                <a:sym typeface="Amarante"/>
              </a:rPr>
              <a:t>LiquidCrystal lcd(8, 9, 4, 5, 6, 7)</a:t>
            </a:r>
            <a:endParaRPr>
              <a:solidFill>
                <a:srgbClr val="0000FF"/>
              </a:solidFill>
              <a:latin typeface="Amarante"/>
              <a:ea typeface="Amarante"/>
              <a:cs typeface="Amarante"/>
              <a:sym typeface="Amarante"/>
            </a:endParaRPr>
          </a:p>
          <a:p>
            <a:pPr indent="-317500" lvl="0" marL="457200" rtl="0" algn="just">
              <a:spcBef>
                <a:spcPts val="1000"/>
              </a:spcBef>
              <a:spcAft>
                <a:spcPts val="1000"/>
              </a:spcAft>
              <a:buSzPts val="1400"/>
              <a:buFont typeface="Amarante"/>
              <a:buChar char="●"/>
            </a:pPr>
            <a:r>
              <a:rPr lang="es">
                <a:latin typeface="Amarante"/>
                <a:ea typeface="Amarante"/>
                <a:cs typeface="Amarante"/>
                <a:sym typeface="Amarante"/>
              </a:rPr>
              <a:t>Cargar el código desde el IDE de ARDUINO.</a:t>
            </a:r>
            <a:endParaRPr>
              <a:latin typeface="Amarante"/>
              <a:ea typeface="Amarante"/>
              <a:cs typeface="Amarante"/>
              <a:sym typeface="Amarant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Programa que reconoce botones y cuenta el tiempo.</a:t>
            </a:r>
            <a:endParaRPr/>
          </a:p>
        </p:txBody>
      </p:sp>
      <p:pic>
        <p:nvPicPr>
          <p:cNvPr id="217" name="Shape 217"/>
          <p:cNvPicPr preferRelativeResize="0"/>
          <p:nvPr/>
        </p:nvPicPr>
        <p:blipFill>
          <a:blip r:embed="rId3">
            <a:alphaModFix/>
          </a:blip>
          <a:stretch>
            <a:fillRect/>
          </a:stretch>
        </p:blipFill>
        <p:spPr>
          <a:xfrm>
            <a:off x="510700" y="1173175"/>
            <a:ext cx="7501500" cy="350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Displays 7 segmentos</a:t>
            </a:r>
            <a:endParaRPr sz="7200"/>
          </a:p>
          <a:p>
            <a:pPr indent="0" lvl="0" marL="0">
              <a:spcBef>
                <a:spcPts val="0"/>
              </a:spcBef>
              <a:spcAft>
                <a:spcPts val="0"/>
              </a:spcAft>
              <a:buNone/>
            </a:pPr>
            <a:r>
              <a:t/>
            </a:r>
            <a:endParaRPr sz="2400"/>
          </a:p>
        </p:txBody>
      </p:sp>
      <p:pic>
        <p:nvPicPr>
          <p:cNvPr descr="display.jpg" id="63" name="Shape 63"/>
          <p:cNvPicPr preferRelativeResize="0"/>
          <p:nvPr/>
        </p:nvPicPr>
        <p:blipFill>
          <a:blip r:embed="rId3">
            <a:alphaModFix/>
          </a:blip>
          <a:stretch>
            <a:fillRect/>
          </a:stretch>
        </p:blipFill>
        <p:spPr>
          <a:xfrm>
            <a:off x="6157200" y="798213"/>
            <a:ext cx="2178775" cy="217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Conexionado de un display de 7 segmentos. Activado.</a:t>
            </a:r>
            <a:endParaRPr/>
          </a:p>
        </p:txBody>
      </p:sp>
      <p:pic>
        <p:nvPicPr>
          <p:cNvPr descr="7seg1.gif" id="69" name="Shape 69"/>
          <p:cNvPicPr preferRelativeResize="0"/>
          <p:nvPr/>
        </p:nvPicPr>
        <p:blipFill>
          <a:blip r:embed="rId3">
            <a:alphaModFix/>
          </a:blip>
          <a:stretch>
            <a:fillRect/>
          </a:stretch>
        </p:blipFill>
        <p:spPr>
          <a:xfrm>
            <a:off x="2861250" y="1463725"/>
            <a:ext cx="3421500" cy="1368600"/>
          </a:xfrm>
          <a:prstGeom prst="rect">
            <a:avLst/>
          </a:prstGeom>
          <a:noFill/>
          <a:ln>
            <a:noFill/>
          </a:ln>
        </p:spPr>
      </p:pic>
      <p:sp>
        <p:nvSpPr>
          <p:cNvPr id="70" name="Shape 70"/>
          <p:cNvSpPr txBox="1"/>
          <p:nvPr/>
        </p:nvSpPr>
        <p:spPr>
          <a:xfrm>
            <a:off x="523025" y="3403950"/>
            <a:ext cx="8333700" cy="8784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s">
                <a:latin typeface="Amarante"/>
                <a:ea typeface="Amarante"/>
                <a:cs typeface="Amarante"/>
                <a:sym typeface="Amarante"/>
              </a:rPr>
              <a:t>A cada número corresponde un conexionado distinto de 7 leds. Por ejemplo, al “1” le corresponde activarse el b y c, mientras que el “8” los tiene todos conectados.</a:t>
            </a:r>
            <a:endParaRPr>
              <a:latin typeface="Amarante"/>
              <a:ea typeface="Amarante"/>
              <a:cs typeface="Amarante"/>
              <a:sym typeface="Amarant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2103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Usaré un display cuádruple, el YSD-439AY2B-35</a:t>
            </a:r>
            <a:endParaRPr/>
          </a:p>
        </p:txBody>
      </p:sp>
      <p:pic>
        <p:nvPicPr>
          <p:cNvPr id="76" name="Shape 76"/>
          <p:cNvPicPr preferRelativeResize="0"/>
          <p:nvPr/>
        </p:nvPicPr>
        <p:blipFill>
          <a:blip r:embed="rId3">
            <a:alphaModFix/>
          </a:blip>
          <a:stretch>
            <a:fillRect/>
          </a:stretch>
        </p:blipFill>
        <p:spPr>
          <a:xfrm>
            <a:off x="620225" y="2187825"/>
            <a:ext cx="4961825" cy="1556475"/>
          </a:xfrm>
          <a:prstGeom prst="rect">
            <a:avLst/>
          </a:prstGeom>
          <a:noFill/>
          <a:ln>
            <a:noFill/>
          </a:ln>
        </p:spPr>
      </p:pic>
      <p:pic>
        <p:nvPicPr>
          <p:cNvPr id="77" name="Shape 77"/>
          <p:cNvPicPr preferRelativeResize="0"/>
          <p:nvPr/>
        </p:nvPicPr>
        <p:blipFill rotWithShape="1">
          <a:blip r:embed="rId4">
            <a:alphaModFix/>
          </a:blip>
          <a:srcRect b="10356" l="11663" r="6429" t="9789"/>
          <a:stretch/>
        </p:blipFill>
        <p:spPr>
          <a:xfrm>
            <a:off x="6521850" y="1343675"/>
            <a:ext cx="1872450" cy="1467900"/>
          </a:xfrm>
          <a:prstGeom prst="rect">
            <a:avLst/>
          </a:prstGeom>
          <a:noFill/>
          <a:ln>
            <a:noFill/>
          </a:ln>
        </p:spPr>
      </p:pic>
      <p:sp>
        <p:nvSpPr>
          <p:cNvPr id="78" name="Shape 78"/>
          <p:cNvSpPr txBox="1"/>
          <p:nvPr/>
        </p:nvSpPr>
        <p:spPr>
          <a:xfrm>
            <a:off x="6223475" y="1886975"/>
            <a:ext cx="381300" cy="381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s" sz="2400">
                <a:latin typeface="Amarante"/>
                <a:ea typeface="Amarante"/>
                <a:cs typeface="Amarante"/>
                <a:sym typeface="Amarante"/>
              </a:rPr>
              <a:t>1</a:t>
            </a:r>
            <a:endParaRPr b="1" sz="2400">
              <a:latin typeface="Amarante"/>
              <a:ea typeface="Amarante"/>
              <a:cs typeface="Amarante"/>
              <a:sym typeface="Amarante"/>
            </a:endParaRPr>
          </a:p>
        </p:txBody>
      </p:sp>
      <p:sp>
        <p:nvSpPr>
          <p:cNvPr id="79" name="Shape 79"/>
          <p:cNvSpPr txBox="1"/>
          <p:nvPr/>
        </p:nvSpPr>
        <p:spPr>
          <a:xfrm>
            <a:off x="7494900" y="2720200"/>
            <a:ext cx="381300" cy="3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latin typeface="Amarante"/>
                <a:ea typeface="Amarante"/>
                <a:cs typeface="Amarante"/>
                <a:sym typeface="Amarante"/>
              </a:rPr>
              <a:t>8</a:t>
            </a:r>
            <a:endParaRPr b="1" sz="2400">
              <a:latin typeface="Amarante"/>
              <a:ea typeface="Amarante"/>
              <a:cs typeface="Amarante"/>
              <a:sym typeface="Amarante"/>
            </a:endParaRPr>
          </a:p>
        </p:txBody>
      </p:sp>
      <p:sp>
        <p:nvSpPr>
          <p:cNvPr id="80" name="Shape 80"/>
          <p:cNvSpPr txBox="1"/>
          <p:nvPr/>
        </p:nvSpPr>
        <p:spPr>
          <a:xfrm>
            <a:off x="8394300" y="1751313"/>
            <a:ext cx="381300" cy="3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latin typeface="Amarante"/>
                <a:ea typeface="Amarante"/>
                <a:cs typeface="Amarante"/>
                <a:sym typeface="Amarante"/>
              </a:rPr>
              <a:t>9</a:t>
            </a:r>
            <a:endParaRPr b="1" sz="2400">
              <a:latin typeface="Amarante"/>
              <a:ea typeface="Amarante"/>
              <a:cs typeface="Amarante"/>
              <a:sym typeface="Amarante"/>
            </a:endParaRPr>
          </a:p>
        </p:txBody>
      </p:sp>
      <p:sp>
        <p:nvSpPr>
          <p:cNvPr id="81" name="Shape 81"/>
          <p:cNvSpPr txBox="1"/>
          <p:nvPr/>
        </p:nvSpPr>
        <p:spPr>
          <a:xfrm>
            <a:off x="7038825" y="1011325"/>
            <a:ext cx="537300" cy="3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400">
                <a:latin typeface="Amarante"/>
                <a:ea typeface="Amarante"/>
                <a:cs typeface="Amarante"/>
                <a:sym typeface="Amarante"/>
              </a:rPr>
              <a:t>16</a:t>
            </a:r>
            <a:endParaRPr b="1" sz="2400">
              <a:latin typeface="Amarante"/>
              <a:ea typeface="Amarante"/>
              <a:cs typeface="Amarante"/>
              <a:sym typeface="Amarante"/>
            </a:endParaRPr>
          </a:p>
        </p:txBody>
      </p:sp>
      <p:cxnSp>
        <p:nvCxnSpPr>
          <p:cNvPr id="82" name="Shape 82"/>
          <p:cNvCxnSpPr>
            <a:endCxn id="79" idx="1"/>
          </p:cNvCxnSpPr>
          <p:nvPr/>
        </p:nvCxnSpPr>
        <p:spPr>
          <a:xfrm>
            <a:off x="6683400" y="2395450"/>
            <a:ext cx="811500" cy="515400"/>
          </a:xfrm>
          <a:prstGeom prst="straightConnector1">
            <a:avLst/>
          </a:prstGeom>
          <a:noFill/>
          <a:ln cap="flat" cmpd="sng" w="28575">
            <a:solidFill>
              <a:schemeClr val="dk2"/>
            </a:solidFill>
            <a:prstDash val="solid"/>
            <a:round/>
            <a:headEnd len="med" w="med" type="none"/>
            <a:tailEnd len="med" w="med" type="triangle"/>
          </a:ln>
        </p:spPr>
      </p:cxnSp>
      <p:cxnSp>
        <p:nvCxnSpPr>
          <p:cNvPr id="83" name="Shape 83"/>
          <p:cNvCxnSpPr/>
          <p:nvPr/>
        </p:nvCxnSpPr>
        <p:spPr>
          <a:xfrm rot="10800000">
            <a:off x="7513400" y="1468825"/>
            <a:ext cx="876900" cy="506400"/>
          </a:xfrm>
          <a:prstGeom prst="straightConnector1">
            <a:avLst/>
          </a:prstGeom>
          <a:noFill/>
          <a:ln cap="flat" cmpd="sng" w="28575">
            <a:solidFill>
              <a:schemeClr val="dk2"/>
            </a:solidFill>
            <a:prstDash val="solid"/>
            <a:round/>
            <a:headEnd len="med" w="med" type="none"/>
            <a:tailEnd len="med" w="med" type="triangle"/>
          </a:ln>
        </p:spPr>
      </p:cxnSp>
      <p:cxnSp>
        <p:nvCxnSpPr>
          <p:cNvPr id="84" name="Shape 84"/>
          <p:cNvCxnSpPr/>
          <p:nvPr/>
        </p:nvCxnSpPr>
        <p:spPr>
          <a:xfrm rot="-5400000">
            <a:off x="7903900" y="2222462"/>
            <a:ext cx="778200" cy="708900"/>
          </a:xfrm>
          <a:prstGeom prst="curvedConnector3">
            <a:avLst>
              <a:gd fmla="val 10327" name="adj1"/>
            </a:avLst>
          </a:prstGeom>
          <a:noFill/>
          <a:ln cap="flat" cmpd="sng" w="28575">
            <a:solidFill>
              <a:schemeClr val="dk2"/>
            </a:solidFill>
            <a:prstDash val="solid"/>
            <a:round/>
            <a:headEnd len="med" w="med" type="none"/>
            <a:tailEnd len="med" w="med" type="triangle"/>
          </a:ln>
        </p:spPr>
      </p:cxnSp>
      <p:sp>
        <p:nvSpPr>
          <p:cNvPr id="85" name="Shape 85"/>
          <p:cNvSpPr/>
          <p:nvPr/>
        </p:nvSpPr>
        <p:spPr>
          <a:xfrm>
            <a:off x="311700" y="3744300"/>
            <a:ext cx="1988100" cy="801000"/>
          </a:xfrm>
          <a:prstGeom prst="upArrow">
            <a:avLst>
              <a:gd fmla="val 90431"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s">
                <a:latin typeface="Amarante"/>
                <a:ea typeface="Amarante"/>
                <a:cs typeface="Amarante"/>
                <a:sym typeface="Amarante"/>
              </a:rPr>
              <a:t>Cátodos comunes. Activar a 0V</a:t>
            </a:r>
            <a:endParaRPr>
              <a:latin typeface="Amarante"/>
              <a:ea typeface="Amarante"/>
              <a:cs typeface="Amarante"/>
              <a:sym typeface="Amarante"/>
            </a:endParaRPr>
          </a:p>
        </p:txBody>
      </p:sp>
      <p:sp>
        <p:nvSpPr>
          <p:cNvPr id="86" name="Shape 86"/>
          <p:cNvSpPr/>
          <p:nvPr/>
        </p:nvSpPr>
        <p:spPr>
          <a:xfrm>
            <a:off x="2428521" y="3795141"/>
            <a:ext cx="1491000" cy="801000"/>
          </a:xfrm>
          <a:prstGeom prst="upArrow">
            <a:avLst>
              <a:gd fmla="val 90431" name="adj1"/>
              <a:gd fmla="val 34497"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latin typeface="Amarante"/>
                <a:ea typeface="Amarante"/>
                <a:cs typeface="Amarante"/>
                <a:sym typeface="Amarante"/>
              </a:rPr>
              <a:t>Separador minutos-segundos y punto decimal</a:t>
            </a:r>
            <a:endParaRPr sz="1000">
              <a:latin typeface="Amarante"/>
              <a:ea typeface="Amarante"/>
              <a:cs typeface="Amarante"/>
              <a:sym typeface="Amarante"/>
            </a:endParaRPr>
          </a:p>
        </p:txBody>
      </p:sp>
      <p:cxnSp>
        <p:nvCxnSpPr>
          <p:cNvPr id="87" name="Shape 87"/>
          <p:cNvCxnSpPr>
            <a:stCxn id="88" idx="1"/>
          </p:cNvCxnSpPr>
          <p:nvPr/>
        </p:nvCxnSpPr>
        <p:spPr>
          <a:xfrm flipH="1">
            <a:off x="1285875" y="1384925"/>
            <a:ext cx="612600" cy="816600"/>
          </a:xfrm>
          <a:prstGeom prst="bentConnector2">
            <a:avLst/>
          </a:prstGeom>
          <a:noFill/>
          <a:ln cap="flat" cmpd="sng" w="28575">
            <a:solidFill>
              <a:srgbClr val="0000FF"/>
            </a:solidFill>
            <a:prstDash val="solid"/>
            <a:round/>
            <a:headEnd len="med" w="med" type="none"/>
            <a:tailEnd len="med" w="med" type="triangle"/>
          </a:ln>
        </p:spPr>
      </p:cxnSp>
      <p:cxnSp>
        <p:nvCxnSpPr>
          <p:cNvPr id="89" name="Shape 89"/>
          <p:cNvCxnSpPr/>
          <p:nvPr/>
        </p:nvCxnSpPr>
        <p:spPr>
          <a:xfrm flipH="1" rot="-5400000">
            <a:off x="1979500" y="1852125"/>
            <a:ext cx="531600" cy="231300"/>
          </a:xfrm>
          <a:prstGeom prst="bentConnector3">
            <a:avLst>
              <a:gd fmla="val 50000" name="adj1"/>
            </a:avLst>
          </a:prstGeom>
          <a:noFill/>
          <a:ln cap="flat" cmpd="sng" w="28575">
            <a:solidFill>
              <a:srgbClr val="0000FF"/>
            </a:solidFill>
            <a:prstDash val="solid"/>
            <a:round/>
            <a:headEnd len="med" w="med" type="none"/>
            <a:tailEnd len="med" w="med" type="triangle"/>
          </a:ln>
        </p:spPr>
      </p:cxnSp>
      <p:cxnSp>
        <p:nvCxnSpPr>
          <p:cNvPr id="90" name="Shape 90"/>
          <p:cNvCxnSpPr/>
          <p:nvPr/>
        </p:nvCxnSpPr>
        <p:spPr>
          <a:xfrm rot="5400000">
            <a:off x="3735450" y="1909150"/>
            <a:ext cx="508500" cy="140400"/>
          </a:xfrm>
          <a:prstGeom prst="bentConnector3">
            <a:avLst>
              <a:gd fmla="val 50000" name="adj1"/>
            </a:avLst>
          </a:prstGeom>
          <a:noFill/>
          <a:ln cap="flat" cmpd="sng" w="28575">
            <a:solidFill>
              <a:srgbClr val="0000FF"/>
            </a:solidFill>
            <a:prstDash val="solid"/>
            <a:round/>
            <a:headEnd len="med" w="med" type="none"/>
            <a:tailEnd len="med" w="med" type="triangle"/>
          </a:ln>
        </p:spPr>
      </p:cxnSp>
      <p:cxnSp>
        <p:nvCxnSpPr>
          <p:cNvPr id="91" name="Shape 91"/>
          <p:cNvCxnSpPr>
            <a:stCxn id="88" idx="3"/>
          </p:cNvCxnSpPr>
          <p:nvPr/>
        </p:nvCxnSpPr>
        <p:spPr>
          <a:xfrm>
            <a:off x="4267875" y="1384925"/>
            <a:ext cx="762900" cy="860400"/>
          </a:xfrm>
          <a:prstGeom prst="bentConnector2">
            <a:avLst/>
          </a:prstGeom>
          <a:noFill/>
          <a:ln cap="flat" cmpd="sng" w="28575">
            <a:solidFill>
              <a:srgbClr val="0000FF"/>
            </a:solidFill>
            <a:prstDash val="solid"/>
            <a:round/>
            <a:headEnd len="med" w="med" type="none"/>
            <a:tailEnd len="med" w="med" type="triangle"/>
          </a:ln>
        </p:spPr>
      </p:cxnSp>
      <p:sp>
        <p:nvSpPr>
          <p:cNvPr id="88" name="Shape 88"/>
          <p:cNvSpPr/>
          <p:nvPr/>
        </p:nvSpPr>
        <p:spPr>
          <a:xfrm>
            <a:off x="1898475" y="1018625"/>
            <a:ext cx="2369400" cy="732600"/>
          </a:xfrm>
          <a:prstGeom prst="roundRect">
            <a:avLst>
              <a:gd fmla="val 16667" name="adj"/>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Ánodos que activan cada display 5V. </a:t>
            </a:r>
            <a:endParaRPr>
              <a:latin typeface="Amarante"/>
              <a:ea typeface="Amarante"/>
              <a:cs typeface="Amarante"/>
              <a:sym typeface="Amarante"/>
            </a:endParaRPr>
          </a:p>
          <a:p>
            <a:pPr indent="0" lvl="0" marL="0" marR="0" rtl="0" algn="ctr">
              <a:lnSpc>
                <a:spcPct val="100000"/>
              </a:lnSpc>
              <a:spcBef>
                <a:spcPts val="0"/>
              </a:spcBef>
              <a:spcAft>
                <a:spcPts val="0"/>
              </a:spcAft>
              <a:buNone/>
            </a:pPr>
            <a:r>
              <a:rPr lang="es">
                <a:latin typeface="Amarante"/>
                <a:ea typeface="Amarante"/>
                <a:cs typeface="Amarante"/>
                <a:sym typeface="Amarante"/>
              </a:rPr>
              <a:t>Resistencias ~470Ω</a:t>
            </a:r>
            <a:endParaRPr>
              <a:latin typeface="Amarante"/>
              <a:ea typeface="Amarante"/>
              <a:cs typeface="Amarante"/>
              <a:sym typeface="Amarante"/>
            </a:endParaRPr>
          </a:p>
        </p:txBody>
      </p:sp>
      <p:pic>
        <p:nvPicPr>
          <p:cNvPr descr="Resistor_Carbon-film_0.25W_Coloured.svg.png" id="92" name="Shape 92"/>
          <p:cNvPicPr preferRelativeResize="0"/>
          <p:nvPr/>
        </p:nvPicPr>
        <p:blipFill rotWithShape="1">
          <a:blip r:embed="rId5">
            <a:alphaModFix/>
          </a:blip>
          <a:srcRect b="19706" l="25976" r="23120" t="20085"/>
          <a:stretch/>
        </p:blipFill>
        <p:spPr>
          <a:xfrm rot="-3600003">
            <a:off x="717800" y="2112549"/>
            <a:ext cx="537301" cy="381300"/>
          </a:xfrm>
          <a:prstGeom prst="rect">
            <a:avLst/>
          </a:prstGeom>
          <a:noFill/>
          <a:ln>
            <a:noFill/>
          </a:ln>
        </p:spPr>
      </p:pic>
      <p:pic>
        <p:nvPicPr>
          <p:cNvPr descr="Resistor_Carbon-film_0.25W_Coloured.svg.png" id="93" name="Shape 93"/>
          <p:cNvPicPr preferRelativeResize="0"/>
          <p:nvPr/>
        </p:nvPicPr>
        <p:blipFill rotWithShape="1">
          <a:blip r:embed="rId5">
            <a:alphaModFix/>
          </a:blip>
          <a:srcRect b="19706" l="25976" r="23120" t="20085"/>
          <a:stretch/>
        </p:blipFill>
        <p:spPr>
          <a:xfrm rot="-3600003">
            <a:off x="2459300" y="2112549"/>
            <a:ext cx="537301" cy="381300"/>
          </a:xfrm>
          <a:prstGeom prst="rect">
            <a:avLst/>
          </a:prstGeom>
          <a:noFill/>
          <a:ln>
            <a:noFill/>
          </a:ln>
        </p:spPr>
      </p:pic>
      <p:pic>
        <p:nvPicPr>
          <p:cNvPr descr="Resistor_Carbon-film_0.25W_Coloured.svg.png" id="94" name="Shape 94"/>
          <p:cNvPicPr preferRelativeResize="0"/>
          <p:nvPr/>
        </p:nvPicPr>
        <p:blipFill rotWithShape="1">
          <a:blip r:embed="rId5">
            <a:alphaModFix/>
          </a:blip>
          <a:srcRect b="19706" l="25976" r="23120" t="20085"/>
          <a:stretch/>
        </p:blipFill>
        <p:spPr>
          <a:xfrm rot="-3600003">
            <a:off x="3302300" y="2112549"/>
            <a:ext cx="537301" cy="381300"/>
          </a:xfrm>
          <a:prstGeom prst="rect">
            <a:avLst/>
          </a:prstGeom>
          <a:noFill/>
          <a:ln>
            <a:noFill/>
          </a:ln>
        </p:spPr>
      </p:pic>
      <p:pic>
        <p:nvPicPr>
          <p:cNvPr descr="Resistor_Carbon-film_0.25W_Coloured.svg.png" id="95" name="Shape 95"/>
          <p:cNvPicPr preferRelativeResize="0"/>
          <p:nvPr/>
        </p:nvPicPr>
        <p:blipFill rotWithShape="1">
          <a:blip r:embed="rId5">
            <a:alphaModFix/>
          </a:blip>
          <a:srcRect b="19706" l="25976" r="23120" t="20085"/>
          <a:stretch/>
        </p:blipFill>
        <p:spPr>
          <a:xfrm rot="-3600003">
            <a:off x="5168062" y="2112549"/>
            <a:ext cx="537301" cy="381300"/>
          </a:xfrm>
          <a:prstGeom prst="rect">
            <a:avLst/>
          </a:prstGeom>
          <a:noFill/>
          <a:ln>
            <a:noFill/>
          </a:ln>
        </p:spPr>
      </p:pic>
      <p:sp>
        <p:nvSpPr>
          <p:cNvPr id="96" name="Shape 96"/>
          <p:cNvSpPr/>
          <p:nvPr/>
        </p:nvSpPr>
        <p:spPr>
          <a:xfrm>
            <a:off x="6059525" y="3357725"/>
            <a:ext cx="2645700" cy="1076700"/>
          </a:xfrm>
          <a:prstGeom prst="roundRect">
            <a:avLst>
              <a:gd fmla="val 16667" name="adj"/>
            </a:avLst>
          </a:prstGeom>
          <a:solidFill>
            <a:srgbClr val="FCE5CD"/>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Importante: cada display se activa escribiendo un “alto” en su ánodo y un “bajo” en cada segmento a,b,c,d,e,f</a:t>
            </a:r>
            <a:endParaRPr>
              <a:latin typeface="Amarante"/>
              <a:ea typeface="Amarante"/>
              <a:cs typeface="Amarante"/>
              <a:sym typeface="Amarant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Contando del 0 al 9 (Programa Principal)</a:t>
            </a:r>
            <a:endParaRPr/>
          </a:p>
        </p:txBody>
      </p:sp>
      <p:sp>
        <p:nvSpPr>
          <p:cNvPr id="102" name="Shape 102"/>
          <p:cNvSpPr/>
          <p:nvPr/>
        </p:nvSpPr>
        <p:spPr>
          <a:xfrm>
            <a:off x="4267950" y="1230975"/>
            <a:ext cx="4564500" cy="1398600"/>
          </a:xfrm>
          <a:prstGeom prst="leftArrow">
            <a:avLst>
              <a:gd fmla="val 35538"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Conecto cada segmento a un pin de ARDUINO</a:t>
            </a:r>
            <a:endParaRPr>
              <a:latin typeface="Amarante"/>
              <a:ea typeface="Amarante"/>
              <a:cs typeface="Amarante"/>
              <a:sym typeface="Amarante"/>
            </a:endParaRPr>
          </a:p>
        </p:txBody>
      </p:sp>
      <p:pic>
        <p:nvPicPr>
          <p:cNvPr id="103" name="Shape 103"/>
          <p:cNvPicPr preferRelativeResize="0"/>
          <p:nvPr/>
        </p:nvPicPr>
        <p:blipFill>
          <a:blip r:embed="rId3">
            <a:alphaModFix/>
          </a:blip>
          <a:stretch>
            <a:fillRect/>
          </a:stretch>
        </p:blipFill>
        <p:spPr>
          <a:xfrm>
            <a:off x="311700" y="1093850"/>
            <a:ext cx="3884375" cy="3782575"/>
          </a:xfrm>
          <a:prstGeom prst="rect">
            <a:avLst/>
          </a:prstGeom>
          <a:noFill/>
          <a:ln>
            <a:noFill/>
          </a:ln>
        </p:spPr>
      </p:pic>
      <p:sp>
        <p:nvSpPr>
          <p:cNvPr id="104" name="Shape 104"/>
          <p:cNvSpPr/>
          <p:nvPr/>
        </p:nvSpPr>
        <p:spPr>
          <a:xfrm>
            <a:off x="2397650" y="2883825"/>
            <a:ext cx="6434700" cy="580200"/>
          </a:xfrm>
          <a:prstGeom prst="leftArrow">
            <a:avLst>
              <a:gd fmla="val 64141" name="adj1"/>
              <a:gd fmla="val 47779"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Conectar el pin 8 del display al 7 de ARDUINO. Función de apagado</a:t>
            </a:r>
            <a:endParaRPr>
              <a:latin typeface="Amarante"/>
              <a:ea typeface="Amarante"/>
              <a:cs typeface="Amarante"/>
              <a:sym typeface="Amarante"/>
            </a:endParaRPr>
          </a:p>
        </p:txBody>
      </p:sp>
      <p:sp>
        <p:nvSpPr>
          <p:cNvPr id="105" name="Shape 105"/>
          <p:cNvSpPr/>
          <p:nvPr/>
        </p:nvSpPr>
        <p:spPr>
          <a:xfrm>
            <a:off x="4431900" y="3464025"/>
            <a:ext cx="4564500" cy="1398600"/>
          </a:xfrm>
          <a:prstGeom prst="leftArrow">
            <a:avLst>
              <a:gd fmla="val 62308" name="adj1"/>
              <a:gd fmla="val 50000" name="adj2"/>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Bucle principal. Cuenta del 0 al 9. Pasa el número a una función de activación e indica qué ánodo activar. Se espera un poco.</a:t>
            </a:r>
            <a:endParaRPr>
              <a:latin typeface="Amarante"/>
              <a:ea typeface="Amarante"/>
              <a:cs typeface="Amarante"/>
              <a:sym typeface="Amarant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Contando del 0 al 9 (ACTIVAR)</a:t>
            </a:r>
            <a:endParaRPr/>
          </a:p>
        </p:txBody>
      </p:sp>
      <p:pic>
        <p:nvPicPr>
          <p:cNvPr id="111" name="Shape 111"/>
          <p:cNvPicPr preferRelativeResize="0"/>
          <p:nvPr/>
        </p:nvPicPr>
        <p:blipFill rotWithShape="1">
          <a:blip r:embed="rId3">
            <a:alphaModFix/>
          </a:blip>
          <a:srcRect b="0" l="9901" r="6681" t="0"/>
          <a:stretch/>
        </p:blipFill>
        <p:spPr>
          <a:xfrm>
            <a:off x="311700" y="1093850"/>
            <a:ext cx="2412450" cy="3846675"/>
          </a:xfrm>
          <a:prstGeom prst="rect">
            <a:avLst/>
          </a:prstGeom>
          <a:noFill/>
          <a:ln>
            <a:noFill/>
          </a:ln>
        </p:spPr>
      </p:pic>
      <p:pic>
        <p:nvPicPr>
          <p:cNvPr id="112" name="Shape 112"/>
          <p:cNvPicPr preferRelativeResize="0"/>
          <p:nvPr/>
        </p:nvPicPr>
        <p:blipFill>
          <a:blip r:embed="rId4">
            <a:alphaModFix/>
          </a:blip>
          <a:stretch>
            <a:fillRect/>
          </a:stretch>
        </p:blipFill>
        <p:spPr>
          <a:xfrm>
            <a:off x="6350075" y="1093850"/>
            <a:ext cx="2482225" cy="2679975"/>
          </a:xfrm>
          <a:prstGeom prst="rect">
            <a:avLst/>
          </a:prstGeom>
          <a:noFill/>
          <a:ln>
            <a:noFill/>
          </a:ln>
        </p:spPr>
      </p:pic>
      <p:sp>
        <p:nvSpPr>
          <p:cNvPr id="113" name="Shape 113"/>
          <p:cNvSpPr txBox="1"/>
          <p:nvPr/>
        </p:nvSpPr>
        <p:spPr>
          <a:xfrm>
            <a:off x="3424175" y="1774225"/>
            <a:ext cx="2298000" cy="1872300"/>
          </a:xfrm>
          <a:prstGeom prst="rect">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t>Se </a:t>
            </a:r>
            <a:r>
              <a:rPr lang="es">
                <a:latin typeface="Amarante"/>
                <a:ea typeface="Amarante"/>
                <a:cs typeface="Amarante"/>
                <a:sym typeface="Amarante"/>
              </a:rPr>
              <a:t>escoge </a:t>
            </a:r>
            <a:r>
              <a:rPr lang="es"/>
              <a:t>un bucle de control “switch case”; en función del número n, activará una función, una por cada número. Va transmitiendo el ánodo a activar “cual”.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Contando del 0 al 9 (Nº 8 - todos- y apagar)</a:t>
            </a:r>
            <a:endParaRPr/>
          </a:p>
        </p:txBody>
      </p:sp>
      <p:sp>
        <p:nvSpPr>
          <p:cNvPr id="119" name="Shape 119"/>
          <p:cNvSpPr txBox="1"/>
          <p:nvPr/>
        </p:nvSpPr>
        <p:spPr>
          <a:xfrm>
            <a:off x="4626275" y="1276900"/>
            <a:ext cx="3766800" cy="1317600"/>
          </a:xfrm>
          <a:prstGeom prst="rect">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t>En la función apagar, el ánodo y todos los pines se ponen en ALTO (daría igual ponerlos en BAJO). Al no haber </a:t>
            </a:r>
            <a:r>
              <a:rPr b="1" i="1" lang="es"/>
              <a:t>diferencia de tensión</a:t>
            </a:r>
            <a:r>
              <a:rPr lang="es"/>
              <a:t> entre ánodo y cátodo, no circula intensidad y no se encienden.</a:t>
            </a:r>
            <a:endParaRPr/>
          </a:p>
        </p:txBody>
      </p:sp>
      <p:pic>
        <p:nvPicPr>
          <p:cNvPr id="120" name="Shape 120"/>
          <p:cNvPicPr preferRelativeResize="0"/>
          <p:nvPr/>
        </p:nvPicPr>
        <p:blipFill>
          <a:blip r:embed="rId3">
            <a:alphaModFix/>
          </a:blip>
          <a:stretch>
            <a:fillRect/>
          </a:stretch>
        </p:blipFill>
        <p:spPr>
          <a:xfrm>
            <a:off x="311700" y="1107950"/>
            <a:ext cx="3216501" cy="1948886"/>
          </a:xfrm>
          <a:prstGeom prst="rect">
            <a:avLst/>
          </a:prstGeom>
          <a:noFill/>
          <a:ln>
            <a:noFill/>
          </a:ln>
        </p:spPr>
      </p:pic>
      <p:cxnSp>
        <p:nvCxnSpPr>
          <p:cNvPr id="121" name="Shape 121"/>
          <p:cNvCxnSpPr>
            <a:stCxn id="119" idx="0"/>
            <a:endCxn id="120" idx="3"/>
          </p:cNvCxnSpPr>
          <p:nvPr/>
        </p:nvCxnSpPr>
        <p:spPr>
          <a:xfrm rot="5400000">
            <a:off x="4616225" y="188950"/>
            <a:ext cx="805500" cy="2981400"/>
          </a:xfrm>
          <a:prstGeom prst="bentConnector4">
            <a:avLst>
              <a:gd fmla="val -11440" name="adj1"/>
              <a:gd fmla="val 81587" name="adj2"/>
            </a:avLst>
          </a:prstGeom>
          <a:noFill/>
          <a:ln cap="flat" cmpd="sng" w="28575">
            <a:solidFill>
              <a:srgbClr val="0000FF"/>
            </a:solidFill>
            <a:prstDash val="solid"/>
            <a:round/>
            <a:headEnd len="med" w="med" type="none"/>
            <a:tailEnd len="med" w="med" type="stealth"/>
          </a:ln>
        </p:spPr>
      </p:cxnSp>
      <p:pic>
        <p:nvPicPr>
          <p:cNvPr id="122" name="Shape 122"/>
          <p:cNvPicPr preferRelativeResize="0"/>
          <p:nvPr/>
        </p:nvPicPr>
        <p:blipFill>
          <a:blip r:embed="rId4">
            <a:alphaModFix/>
          </a:blip>
          <a:stretch>
            <a:fillRect/>
          </a:stretch>
        </p:blipFill>
        <p:spPr>
          <a:xfrm>
            <a:off x="4730400" y="2686925"/>
            <a:ext cx="3558549" cy="2150250"/>
          </a:xfrm>
          <a:prstGeom prst="rect">
            <a:avLst/>
          </a:prstGeom>
          <a:noFill/>
          <a:ln>
            <a:noFill/>
          </a:ln>
        </p:spPr>
      </p:pic>
      <p:sp>
        <p:nvSpPr>
          <p:cNvPr id="123" name="Shape 123"/>
          <p:cNvSpPr txBox="1"/>
          <p:nvPr/>
        </p:nvSpPr>
        <p:spPr>
          <a:xfrm>
            <a:off x="311700" y="3371125"/>
            <a:ext cx="3766800" cy="1317600"/>
          </a:xfrm>
          <a:prstGeom prst="rect">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t>En la función ocho, TODOS los cátodos están BAJO y el ánodo en ALTO, luego circula la corriente por todas las barras del LED, iluminándolas todas</a:t>
            </a:r>
            <a:endParaRPr/>
          </a:p>
        </p:txBody>
      </p:sp>
      <p:cxnSp>
        <p:nvCxnSpPr>
          <p:cNvPr id="124" name="Shape 124"/>
          <p:cNvCxnSpPr>
            <a:stCxn id="123" idx="3"/>
            <a:endCxn id="122" idx="1"/>
          </p:cNvCxnSpPr>
          <p:nvPr/>
        </p:nvCxnSpPr>
        <p:spPr>
          <a:xfrm flipH="1" rot="10800000">
            <a:off x="4078500" y="3762025"/>
            <a:ext cx="651900" cy="267900"/>
          </a:xfrm>
          <a:prstGeom prst="bentConnector3">
            <a:avLst>
              <a:gd fmla="val 50000" name="adj1"/>
            </a:avLst>
          </a:prstGeom>
          <a:noFill/>
          <a:ln cap="flat" cmpd="sng" w="28575">
            <a:solidFill>
              <a:srgbClr val="0000FF"/>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Contando del 0 al 9 (algunos números)</a:t>
            </a:r>
            <a:endParaRPr/>
          </a:p>
        </p:txBody>
      </p:sp>
      <p:sp>
        <p:nvSpPr>
          <p:cNvPr id="130" name="Shape 130"/>
          <p:cNvSpPr txBox="1"/>
          <p:nvPr/>
        </p:nvSpPr>
        <p:spPr>
          <a:xfrm>
            <a:off x="4626275" y="1276900"/>
            <a:ext cx="3766800" cy="1317600"/>
          </a:xfrm>
          <a:prstGeom prst="rect">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t>En el uno, por ejemplo, primero se apagan todos y después se activan los que hace falta. El 7 es muy parecido, aparte de activar b y c, como en el uno, se activa el a</a:t>
            </a:r>
            <a:endParaRPr/>
          </a:p>
        </p:txBody>
      </p:sp>
      <p:cxnSp>
        <p:nvCxnSpPr>
          <p:cNvPr id="131" name="Shape 131"/>
          <p:cNvCxnSpPr>
            <a:stCxn id="130" idx="0"/>
            <a:endCxn id="132" idx="3"/>
          </p:cNvCxnSpPr>
          <p:nvPr/>
        </p:nvCxnSpPr>
        <p:spPr>
          <a:xfrm rot="5400000">
            <a:off x="4616225" y="188950"/>
            <a:ext cx="805500" cy="2981400"/>
          </a:xfrm>
          <a:prstGeom prst="bentConnector4">
            <a:avLst>
              <a:gd fmla="val -29562" name="adj1"/>
              <a:gd fmla="val 81586" name="adj2"/>
            </a:avLst>
          </a:prstGeom>
          <a:noFill/>
          <a:ln cap="flat" cmpd="sng" w="28575">
            <a:solidFill>
              <a:srgbClr val="0000FF"/>
            </a:solidFill>
            <a:prstDash val="solid"/>
            <a:round/>
            <a:headEnd len="med" w="med" type="none"/>
            <a:tailEnd len="med" w="med" type="stealth"/>
          </a:ln>
        </p:spPr>
      </p:cxnSp>
      <p:sp>
        <p:nvSpPr>
          <p:cNvPr id="133" name="Shape 133"/>
          <p:cNvSpPr txBox="1"/>
          <p:nvPr/>
        </p:nvSpPr>
        <p:spPr>
          <a:xfrm>
            <a:off x="311700" y="2872075"/>
            <a:ext cx="3447600" cy="1317600"/>
          </a:xfrm>
          <a:prstGeom prst="rect">
            <a:avLst/>
          </a:prstGeom>
          <a:solidFill>
            <a:srgbClr val="CFE2F3"/>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t>En la función cero, se aprovecha que casi todos están encendidos. Así pues se activa el 8 (todos) y se “apaga” poniendo en ALTO el sector g. También así, de forma parecida, se pueden hacer 2, 3, 4, 5, 6 y 9</a:t>
            </a:r>
            <a:endParaRPr/>
          </a:p>
        </p:txBody>
      </p:sp>
      <p:cxnSp>
        <p:nvCxnSpPr>
          <p:cNvPr id="134" name="Shape 134"/>
          <p:cNvCxnSpPr>
            <a:stCxn id="133" idx="3"/>
            <a:endCxn id="135" idx="1"/>
          </p:cNvCxnSpPr>
          <p:nvPr/>
        </p:nvCxnSpPr>
        <p:spPr>
          <a:xfrm flipH="1" rot="10800000">
            <a:off x="3759300" y="3436375"/>
            <a:ext cx="819000" cy="94500"/>
          </a:xfrm>
          <a:prstGeom prst="bentConnector3">
            <a:avLst>
              <a:gd fmla="val 50002" name="adj1"/>
            </a:avLst>
          </a:prstGeom>
          <a:noFill/>
          <a:ln cap="flat" cmpd="sng" w="28575">
            <a:solidFill>
              <a:srgbClr val="0000FF"/>
            </a:solidFill>
            <a:prstDash val="solid"/>
            <a:round/>
            <a:headEnd len="med" w="med" type="none"/>
            <a:tailEnd len="med" w="med" type="stealth"/>
          </a:ln>
        </p:spPr>
      </p:cxnSp>
      <p:pic>
        <p:nvPicPr>
          <p:cNvPr id="136" name="Shape 136"/>
          <p:cNvPicPr preferRelativeResize="0"/>
          <p:nvPr/>
        </p:nvPicPr>
        <p:blipFill>
          <a:blip r:embed="rId3">
            <a:alphaModFix/>
          </a:blip>
          <a:stretch>
            <a:fillRect/>
          </a:stretch>
        </p:blipFill>
        <p:spPr>
          <a:xfrm>
            <a:off x="405725" y="1219100"/>
            <a:ext cx="3122544" cy="1161500"/>
          </a:xfrm>
          <a:prstGeom prst="rect">
            <a:avLst/>
          </a:prstGeom>
          <a:noFill/>
          <a:ln>
            <a:noFill/>
          </a:ln>
        </p:spPr>
      </p:pic>
      <p:pic>
        <p:nvPicPr>
          <p:cNvPr id="135" name="Shape 135"/>
          <p:cNvPicPr preferRelativeResize="0"/>
          <p:nvPr/>
        </p:nvPicPr>
        <p:blipFill>
          <a:blip r:embed="rId4">
            <a:alphaModFix/>
          </a:blip>
          <a:stretch>
            <a:fillRect/>
          </a:stretch>
        </p:blipFill>
        <p:spPr>
          <a:xfrm>
            <a:off x="4578334" y="2777550"/>
            <a:ext cx="3870440" cy="131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Proyectos con displays 7 segmentos</a:t>
            </a:r>
            <a:endParaRPr/>
          </a:p>
        </p:txBody>
      </p:sp>
      <p:sp>
        <p:nvSpPr>
          <p:cNvPr id="142" name="Shape 142"/>
          <p:cNvSpPr txBox="1"/>
          <p:nvPr/>
        </p:nvSpPr>
        <p:spPr>
          <a:xfrm>
            <a:off x="430550" y="1311875"/>
            <a:ext cx="8264400" cy="32709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Amarante"/>
              <a:buChar char="➢"/>
            </a:pPr>
            <a:r>
              <a:rPr b="1" lang="es">
                <a:solidFill>
                  <a:srgbClr val="0000FF"/>
                </a:solidFill>
                <a:latin typeface="Amarante"/>
                <a:ea typeface="Amarante"/>
                <a:cs typeface="Amarante"/>
                <a:sym typeface="Amarante"/>
              </a:rPr>
              <a:t>Proyecto 1 (fácil):</a:t>
            </a:r>
            <a:r>
              <a:rPr lang="es">
                <a:solidFill>
                  <a:srgbClr val="0000FF"/>
                </a:solidFill>
                <a:latin typeface="Amarante"/>
                <a:ea typeface="Amarante"/>
                <a:cs typeface="Amarante"/>
                <a:sym typeface="Amarante"/>
              </a:rPr>
              <a:t> </a:t>
            </a:r>
            <a:r>
              <a:rPr lang="es">
                <a:latin typeface="Amarante"/>
                <a:ea typeface="Amarante"/>
                <a:cs typeface="Amarante"/>
                <a:sym typeface="Amarante"/>
              </a:rPr>
              <a:t>hacer un contador con un potenciómetro (o un sensor de luz o similar) que cuente del 0 al 9 según la entrada de la señal analógica.</a:t>
            </a:r>
            <a:endParaRPr>
              <a:latin typeface="Amarante"/>
              <a:ea typeface="Amarante"/>
              <a:cs typeface="Amarante"/>
              <a:sym typeface="Amarante"/>
            </a:endParaRPr>
          </a:p>
          <a:p>
            <a:pPr indent="-317500" lvl="0" marL="457200" rtl="0" algn="just">
              <a:spcBef>
                <a:spcPts val="1000"/>
              </a:spcBef>
              <a:spcAft>
                <a:spcPts val="0"/>
              </a:spcAft>
              <a:buSzPts val="1400"/>
              <a:buFont typeface="Amarante"/>
              <a:buChar char="➢"/>
            </a:pPr>
            <a:r>
              <a:rPr b="1" lang="es">
                <a:solidFill>
                  <a:srgbClr val="0000FF"/>
                </a:solidFill>
                <a:latin typeface="Amarante"/>
                <a:ea typeface="Amarante"/>
                <a:cs typeface="Amarante"/>
                <a:sym typeface="Amarante"/>
              </a:rPr>
              <a:t>Proyecto 2 (difícil):</a:t>
            </a:r>
            <a:r>
              <a:rPr lang="es">
                <a:solidFill>
                  <a:srgbClr val="0000FF"/>
                </a:solidFill>
                <a:latin typeface="Amarante"/>
                <a:ea typeface="Amarante"/>
                <a:cs typeface="Amarante"/>
                <a:sym typeface="Amarante"/>
              </a:rPr>
              <a:t> </a:t>
            </a:r>
            <a:r>
              <a:rPr lang="es">
                <a:latin typeface="Amarante"/>
                <a:ea typeface="Amarante"/>
                <a:cs typeface="Amarante"/>
                <a:sym typeface="Amarante"/>
              </a:rPr>
              <a:t>hacer también un contador, pero esta vez del cero al 99. Es más difícil porque implica dos ánodos (pines 6 y 8 del display - 7 y 8 de ARDUINO, por ejemplo) que hay que SINCRONIZAR, ya que sólo se puede activar uno a la vez.</a:t>
            </a:r>
            <a:endParaRPr>
              <a:latin typeface="Amarante"/>
              <a:ea typeface="Amarante"/>
              <a:cs typeface="Amarante"/>
              <a:sym typeface="Amarante"/>
            </a:endParaRPr>
          </a:p>
          <a:p>
            <a:pPr indent="-317500" lvl="0" marL="457200" rtl="0" algn="just">
              <a:spcBef>
                <a:spcPts val="1000"/>
              </a:spcBef>
              <a:spcAft>
                <a:spcPts val="0"/>
              </a:spcAft>
              <a:buSzPts val="1400"/>
              <a:buFont typeface="Amarante"/>
              <a:buChar char="➢"/>
            </a:pPr>
            <a:r>
              <a:rPr b="1" lang="es">
                <a:solidFill>
                  <a:srgbClr val="0000FF"/>
                </a:solidFill>
                <a:latin typeface="Amarante"/>
                <a:ea typeface="Amarante"/>
                <a:cs typeface="Amarante"/>
                <a:sym typeface="Amarante"/>
              </a:rPr>
              <a:t>Proyecto 3 (basado en el 2):</a:t>
            </a:r>
            <a:r>
              <a:rPr lang="es">
                <a:latin typeface="Amarante"/>
                <a:ea typeface="Amarante"/>
                <a:cs typeface="Amarante"/>
                <a:sym typeface="Amarante"/>
              </a:rPr>
              <a:t> realizar un contador de números de espera. Es normal ver en la carnicería, en la farmacia o en otros establecimientos que hay unos números de espera. Se recoge el ticket y el dependiente, pulsando un botón, hace avanzar un número del 0 al 99. Cuando acaba el 99 se empieza de nuevo.</a:t>
            </a:r>
            <a:endParaRPr>
              <a:latin typeface="Amarante"/>
              <a:ea typeface="Amarante"/>
              <a:cs typeface="Amarante"/>
              <a:sym typeface="Amarante"/>
            </a:endParaRPr>
          </a:p>
          <a:p>
            <a:pPr indent="-317500" lvl="0" marL="457200" rtl="0" algn="just">
              <a:spcBef>
                <a:spcPts val="1000"/>
              </a:spcBef>
              <a:spcAft>
                <a:spcPts val="0"/>
              </a:spcAft>
              <a:buSzPts val="1400"/>
              <a:buFont typeface="Amarante"/>
              <a:buChar char="➢"/>
            </a:pPr>
            <a:r>
              <a:rPr b="1" lang="es">
                <a:solidFill>
                  <a:srgbClr val="0000FF"/>
                </a:solidFill>
                <a:latin typeface="Amarante"/>
                <a:ea typeface="Amarante"/>
                <a:cs typeface="Amarante"/>
                <a:sym typeface="Amarante"/>
              </a:rPr>
              <a:t>Proyecto 4 (muy, muy difícil) reloj:</a:t>
            </a:r>
            <a:r>
              <a:rPr lang="es">
                <a:latin typeface="Amarante"/>
                <a:ea typeface="Amarante"/>
                <a:cs typeface="Amarante"/>
                <a:sym typeface="Amarante"/>
              </a:rPr>
              <a:t> implica sincronizar todos los 4 dígitos del display, sincronizarlos, contar las horas y los minutos (¡no se pueden usar delays!), etc.</a:t>
            </a:r>
            <a:endParaRPr>
              <a:latin typeface="Amarante"/>
              <a:ea typeface="Amarante"/>
              <a:cs typeface="Amarante"/>
              <a:sym typeface="Amarante"/>
            </a:endParaRPr>
          </a:p>
          <a:p>
            <a:pPr indent="-317500" lvl="0" marL="457200" algn="just">
              <a:spcBef>
                <a:spcPts val="1000"/>
              </a:spcBef>
              <a:spcAft>
                <a:spcPts val="1000"/>
              </a:spcAft>
              <a:buSzPts val="1400"/>
              <a:buFont typeface="Amarante"/>
              <a:buChar char="➢"/>
            </a:pPr>
            <a:r>
              <a:rPr lang="es">
                <a:latin typeface="Amarante"/>
                <a:ea typeface="Amarante"/>
                <a:cs typeface="Amarante"/>
                <a:sym typeface="Amarante"/>
              </a:rPr>
              <a:t>Otros: termómetro, voltímetro, etc.</a:t>
            </a:r>
            <a:endParaRPr>
              <a:latin typeface="Amarante"/>
              <a:ea typeface="Amarante"/>
              <a:cs typeface="Amarante"/>
              <a:sym typeface="Amarante"/>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