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embeddedFontLst>
    <p:embeddedFont>
      <p:font typeface="Permanent Marker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PermanentMarker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ee462fd0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6ee462fd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g6ee462fd00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ee462fd00_0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ee462fd0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6ee462fd00_0_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ee462fd00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ee462fd0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6ee462fd00_0_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ee462fd00_0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ee462fd0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6ee462fd00_0_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ee462fd00_0_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ee462fd0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6ee462fd00_0_4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ee462fd00_0_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ee462fd0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6ee462fd00_0_6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ee462fd00_0_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ee462fd0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6ee462fd00_0_8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ee462fd00_1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ee462fd00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6ee462fd00_1_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ólo el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2.png"/><Relationship Id="rId5" Type="http://schemas.openxmlformats.org/officeDocument/2006/relationships/image" Target="../media/image13.png"/><Relationship Id="rId6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hyperlink" Target="https://github.com/z3t0/Arduino-IRremote" TargetMode="External"/><Relationship Id="rId5" Type="http://schemas.openxmlformats.org/officeDocument/2006/relationships/hyperlink" Target="https://github.com/z3t0/Arduino-IRremote/blob/master/keywords.txt" TargetMode="External"/><Relationship Id="rId6" Type="http://schemas.openxmlformats.org/officeDocument/2006/relationships/image" Target="../media/image8.png"/><Relationship Id="rId7" Type="http://schemas.openxmlformats.org/officeDocument/2006/relationships/hyperlink" Target="https://www.pjrc.com/teensy/td_libs_IRremote.html" TargetMode="External"/><Relationship Id="rId8" Type="http://schemas.openxmlformats.org/officeDocument/2006/relationships/hyperlink" Target="https://www.pjrc.com/teensy/td_libs_IRremote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pjrc.com/teensy/td_libs_IRremote.html" TargetMode="External"/><Relationship Id="rId4" Type="http://schemas.openxmlformats.org/officeDocument/2006/relationships/hyperlink" Target="https://github.com/z3t0/Arduino-IRremote" TargetMode="External"/><Relationship Id="rId5" Type="http://schemas.openxmlformats.org/officeDocument/2006/relationships/image" Target="../media/image12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/>
        </p:nvSpPr>
        <p:spPr>
          <a:xfrm>
            <a:off x="683568" y="548680"/>
            <a:ext cx="7704900" cy="4617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s-ES" sz="2400">
                <a:solidFill>
                  <a:schemeClr val="lt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Proyecto A4: Mando y receptor de infrarrojos</a:t>
            </a:r>
            <a:endParaRPr i="0" sz="1400" u="none" cap="none" strike="noStrike">
              <a:solidFill>
                <a:srgbClr val="000000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6637" y="542963"/>
            <a:ext cx="497246" cy="473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6575" y="1226849"/>
            <a:ext cx="3137625" cy="41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69501" y="5614951"/>
            <a:ext cx="1531775" cy="53995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 txBox="1"/>
          <p:nvPr/>
        </p:nvSpPr>
        <p:spPr>
          <a:xfrm>
            <a:off x="683575" y="1529625"/>
            <a:ext cx="4845900" cy="42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900">
                <a:latin typeface="Calibri"/>
                <a:ea typeface="Calibri"/>
                <a:cs typeface="Calibri"/>
                <a:sym typeface="Calibri"/>
              </a:rPr>
              <a:t>Llevamos tres días con Roby intentando hacer un programa para la prueba del laberinto… Y no hay forma. Roby está más atascado que una libélula en una telaraña.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900">
                <a:latin typeface="Calibri"/>
                <a:ea typeface="Calibri"/>
                <a:cs typeface="Calibri"/>
                <a:sym typeface="Calibri"/>
              </a:rPr>
              <a:t>Y un alumno mío me ha preguntado: ¡Oye, maestro! ¿Y si pudiera manejarlo con un mando? ¡Lo controlo desde lejos y nadie se da cuenta!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900">
                <a:latin typeface="Calibri"/>
                <a:ea typeface="Calibri"/>
                <a:cs typeface="Calibri"/>
                <a:sym typeface="Calibri"/>
              </a:rPr>
              <a:t>No es muy ético, pero bueno. Como en las olimpiadas. Mientras no te pillen, ¡no te quitan la medalla!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/>
        </p:nvSpPr>
        <p:spPr>
          <a:xfrm>
            <a:off x="719543" y="291005"/>
            <a:ext cx="7704900" cy="461700"/>
          </a:xfrm>
          <a:prstGeom prst="rect">
            <a:avLst/>
          </a:prstGeom>
          <a:gradFill>
            <a:gsLst>
              <a:gs pos="0">
                <a:schemeClr val="dk1"/>
              </a:gs>
              <a:gs pos="58999">
                <a:srgbClr val="B6DDE7"/>
              </a:gs>
              <a:gs pos="100000">
                <a:srgbClr val="B6DDE7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s-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Mandos a distancia ¿cómo funcionan?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4"/>
          <p:cNvPicPr preferRelativeResize="0"/>
          <p:nvPr/>
        </p:nvPicPr>
        <p:blipFill rotWithShape="1">
          <a:blip r:embed="rId3">
            <a:alphaModFix/>
          </a:blip>
          <a:srcRect b="4301" l="24446" r="28258" t="3583"/>
          <a:stretch/>
        </p:blipFill>
        <p:spPr>
          <a:xfrm>
            <a:off x="654350" y="931050"/>
            <a:ext cx="1696041" cy="3303475"/>
          </a:xfrm>
          <a:prstGeom prst="rect">
            <a:avLst/>
          </a:prstGeom>
          <a:noFill/>
          <a:ln cap="flat" cmpd="sng" w="2857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rotWithShape="0" algn="bl" dir="7740000" dist="114300">
              <a:srgbClr val="741B47">
                <a:alpha val="50000"/>
              </a:srgbClr>
            </a:outerShdw>
          </a:effectLst>
        </p:spPr>
      </p:pic>
      <p:sp>
        <p:nvSpPr>
          <p:cNvPr id="101" name="Google Shape;101;p14"/>
          <p:cNvSpPr txBox="1"/>
          <p:nvPr/>
        </p:nvSpPr>
        <p:spPr>
          <a:xfrm>
            <a:off x="2638325" y="880663"/>
            <a:ext cx="5786100" cy="32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latin typeface="Calibri"/>
                <a:ea typeface="Calibri"/>
                <a:cs typeface="Calibri"/>
                <a:sym typeface="Calibri"/>
              </a:rPr>
              <a:t>Los mandos a distancia son muy comunes en nuestra vida diaria. Nos permiten controlar TV, aires acondicionados...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latin typeface="Calibri"/>
                <a:ea typeface="Calibri"/>
                <a:cs typeface="Calibri"/>
                <a:sym typeface="Calibri"/>
              </a:rPr>
              <a:t>Utilizan distintos protocolos de envío de datos: NEC, SONY, RC5, RC6… Veremos como ejemplo el protocolo NEC: un led infrarrojo, de unos 940nm, envía una onda modulada de 38KHz. El resto de protocolos varía esta modulación entre los 36 y los 50KHz.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latin typeface="Calibri"/>
                <a:ea typeface="Calibri"/>
                <a:cs typeface="Calibri"/>
                <a:sym typeface="Calibri"/>
              </a:rPr>
              <a:t>La modulación se consigue por PDM (Pulse Distance Modulation). Un 0 lógico y un 1 lógico se caracterizan por sus períodos de actividad y de “silencio”. Según la siguiente gráfica: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366425" y="4412875"/>
            <a:ext cx="2271900" cy="2050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rotWithShape="0" algn="bl" dir="7740000" dist="114300">
              <a:srgbClr val="741B47">
                <a:alpha val="50000"/>
              </a:srgbClr>
            </a:outerShdw>
          </a:effectLst>
        </p:spPr>
        <p:txBody>
          <a:bodyPr anchorCtr="0" anchor="ctr" bIns="108000" lIns="108000" spcFirstLastPara="1" rIns="108000" wrap="square" tIns="10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latin typeface="Calibri"/>
                <a:ea typeface="Calibri"/>
                <a:cs typeface="Calibri"/>
                <a:sym typeface="Calibri"/>
              </a:rPr>
              <a:t>¿Funciona mi mando? Apunta el led hacia la cámara de un móvil y haz como si hicieras una fotografía. Pulsa un botón del mando y verás el parpadeo a través de la pantalla del móvil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0138" y="4459663"/>
            <a:ext cx="4362476" cy="1957225"/>
          </a:xfrm>
          <a:prstGeom prst="rect">
            <a:avLst/>
          </a:prstGeom>
          <a:noFill/>
          <a:ln cap="flat" cmpd="sng" w="2857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rotWithShape="0" algn="bl" dir="7740000" dist="114300">
              <a:srgbClr val="741B47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/>
        </p:nvSpPr>
        <p:spPr>
          <a:xfrm>
            <a:off x="719543" y="291005"/>
            <a:ext cx="7704900" cy="461700"/>
          </a:xfrm>
          <a:prstGeom prst="rect">
            <a:avLst/>
          </a:prstGeom>
          <a:gradFill>
            <a:gsLst>
              <a:gs pos="0">
                <a:schemeClr val="dk1"/>
              </a:gs>
              <a:gs pos="58999">
                <a:srgbClr val="B6DDE7"/>
              </a:gs>
              <a:gs pos="100000">
                <a:srgbClr val="B6DDE7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s-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 información...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719525" y="880675"/>
            <a:ext cx="7704900" cy="15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latin typeface="Calibri"/>
                <a:ea typeface="Calibri"/>
                <a:cs typeface="Calibri"/>
                <a:sym typeface="Calibri"/>
              </a:rPr>
              <a:t>Ya sabemos mandar ceros y unos. Pero ¿qué información envía un mando? Pues envía 8 bits indicando el código del mando y 8 bits indicando el código de la instrucción. Así pueden usarse 256 mandos distintos con 256 códigos diferentes. Además, cada código se envía por duplicado (normal y negado) tras un período de 9ms de señal y 4.5 ms de pausa. 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100" y="2646063"/>
            <a:ext cx="7143750" cy="2124075"/>
          </a:xfrm>
          <a:prstGeom prst="rect">
            <a:avLst/>
          </a:prstGeom>
          <a:noFill/>
          <a:ln cap="flat" cmpd="sng" w="2857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rotWithShape="0" algn="bl" dir="7740000" dist="114300">
              <a:srgbClr val="741B47">
                <a:alpha val="50000"/>
              </a:srgbClr>
            </a:outerShdw>
          </a:effectLst>
        </p:spPr>
      </p:pic>
      <p:sp>
        <p:nvSpPr>
          <p:cNvPr id="112" name="Google Shape;112;p15"/>
          <p:cNvSpPr/>
          <p:nvPr/>
        </p:nvSpPr>
        <p:spPr>
          <a:xfrm>
            <a:off x="1378050" y="5339600"/>
            <a:ext cx="6387900" cy="8160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rotWithShape="0" algn="bl" dir="7740000" dist="114300">
              <a:srgbClr val="741B47">
                <a:alpha val="50000"/>
              </a:srgbClr>
            </a:outerShdw>
          </a:effectLst>
        </p:spPr>
        <p:txBody>
          <a:bodyPr anchorCtr="0" anchor="ctr" bIns="108000" lIns="108000" spcFirstLastPara="1" rIns="108000" wrap="square" tIns="10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latin typeface="Calibri"/>
                <a:ea typeface="Calibri"/>
                <a:cs typeface="Calibri"/>
                <a:sym typeface="Calibri"/>
              </a:rPr>
              <a:t>El alcance un mando infrarrojo suele ser de unos 3m y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latin typeface="Calibri"/>
                <a:ea typeface="Calibri"/>
                <a:cs typeface="Calibri"/>
                <a:sym typeface="Calibri"/>
              </a:rPr>
              <a:t>esa distancia disminuye si la visual del receptor no es la normal al mismo.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/>
        </p:nvSpPr>
        <p:spPr>
          <a:xfrm>
            <a:off x="719543" y="291005"/>
            <a:ext cx="7704900" cy="461700"/>
          </a:xfrm>
          <a:prstGeom prst="rect">
            <a:avLst/>
          </a:prstGeom>
          <a:gradFill>
            <a:gsLst>
              <a:gs pos="0">
                <a:schemeClr val="dk1"/>
              </a:gs>
              <a:gs pos="58999">
                <a:srgbClr val="B6DDE7"/>
              </a:gs>
              <a:gs pos="100000">
                <a:srgbClr val="B6DDE7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s-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KY-022 (VS1838)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719525" y="880675"/>
            <a:ext cx="4782600" cy="26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latin typeface="Calibri"/>
                <a:ea typeface="Calibri"/>
                <a:cs typeface="Calibri"/>
                <a:sym typeface="Calibri"/>
              </a:rPr>
              <a:t>El receptor KY-022 utiliza el sensor de infrarrojos 1838, que es un receptor de tres terminales incluyendo un demodulador en la banda de 36-38kHz, un filtro PCM (Pulse Code Modulation) y preamplificación rechazo de luz ambiental.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latin typeface="Calibri"/>
                <a:ea typeface="Calibri"/>
                <a:cs typeface="Calibri"/>
                <a:sym typeface="Calibri"/>
              </a:rPr>
              <a:t>El esquema de conexionado a Arduino es el que sigue: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16"/>
          <p:cNvPicPr preferRelativeResize="0"/>
          <p:nvPr/>
        </p:nvPicPr>
        <p:blipFill rotWithShape="1">
          <a:blip r:embed="rId3">
            <a:alphaModFix/>
          </a:blip>
          <a:srcRect b="25236" l="16492" r="15299" t="16102"/>
          <a:stretch/>
        </p:blipFill>
        <p:spPr>
          <a:xfrm>
            <a:off x="6451325" y="989350"/>
            <a:ext cx="1488050" cy="1279800"/>
          </a:xfrm>
          <a:prstGeom prst="rect">
            <a:avLst/>
          </a:prstGeom>
          <a:noFill/>
          <a:ln cap="flat" cmpd="sng" w="2857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rotWithShape="0" algn="bl" dir="7740000" dist="114300">
              <a:srgbClr val="741B47">
                <a:alpha val="50000"/>
              </a:srgbClr>
            </a:outerShdw>
          </a:effectLst>
        </p:spPr>
      </p:pic>
      <p:sp>
        <p:nvSpPr>
          <p:cNvPr id="121" name="Google Shape;121;p16"/>
          <p:cNvSpPr/>
          <p:nvPr/>
        </p:nvSpPr>
        <p:spPr>
          <a:xfrm>
            <a:off x="6444000" y="2503200"/>
            <a:ext cx="1563600" cy="6480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rotWithShape="0" algn="bl" dir="7740000" dist="114300">
              <a:srgbClr val="741B47">
                <a:alpha val="50000"/>
              </a:srgbClr>
            </a:outerShdw>
          </a:effectLst>
        </p:spPr>
        <p:txBody>
          <a:bodyPr anchorCtr="0" anchor="ctr" bIns="108000" lIns="108000" spcFirstLastPara="1" rIns="108000" wrap="square" tIns="10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latin typeface="Calibri"/>
                <a:ea typeface="Calibri"/>
                <a:cs typeface="Calibri"/>
                <a:sym typeface="Calibri"/>
              </a:rPr>
              <a:t>Aliexpress: 0.26€ por cada uno + g. env.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2025" y="4044575"/>
            <a:ext cx="3629025" cy="1247775"/>
          </a:xfrm>
          <a:prstGeom prst="rect">
            <a:avLst/>
          </a:prstGeom>
          <a:noFill/>
          <a:ln cap="flat" cmpd="sng" w="2857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rotWithShape="0" algn="bl" dir="7740000" dist="114300">
              <a:srgbClr val="741B47">
                <a:alpha val="50000"/>
              </a:srgbClr>
            </a:outerShdw>
          </a:effectLst>
        </p:spPr>
      </p:pic>
      <p:sp>
        <p:nvSpPr>
          <p:cNvPr id="123" name="Google Shape;123;p16"/>
          <p:cNvSpPr/>
          <p:nvPr/>
        </p:nvSpPr>
        <p:spPr>
          <a:xfrm>
            <a:off x="5502125" y="4044575"/>
            <a:ext cx="1563600" cy="12477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rotWithShape="0" algn="bl" dir="7740000" dist="114300">
              <a:srgbClr val="741B47">
                <a:alpha val="50000"/>
              </a:srgbClr>
            </a:outerShdw>
          </a:effectLst>
        </p:spPr>
        <p:txBody>
          <a:bodyPr anchorCtr="0" anchor="ctr" bIns="108000" lIns="108000" spcFirstLastPara="1" rIns="108000" wrap="square" tIns="10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latin typeface="Calibri"/>
                <a:ea typeface="Calibri"/>
                <a:cs typeface="Calibri"/>
                <a:sym typeface="Calibri"/>
              </a:rPr>
              <a:t>Podemos variar el pin de entrada de datos a cualquier otro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1967250" y="5823750"/>
            <a:ext cx="4694700" cy="4617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rotWithShape="0" algn="bl" dir="7740000" dist="114300">
              <a:srgbClr val="741B47">
                <a:alpha val="50000"/>
              </a:srgbClr>
            </a:outerShdw>
          </a:effectLst>
        </p:spPr>
        <p:txBody>
          <a:bodyPr anchorCtr="0" anchor="ctr" bIns="108000" lIns="108000" spcFirstLastPara="1" rIns="108000" wrap="square" tIns="10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latin typeface="Calibri"/>
                <a:ea typeface="Calibri"/>
                <a:cs typeface="Calibri"/>
                <a:sym typeface="Calibri"/>
              </a:rPr>
              <a:t>Asegurarse de que las conexiones hacen bien contacto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51325" y="5730600"/>
            <a:ext cx="648000" cy="648000"/>
          </a:xfrm>
          <a:prstGeom prst="rect">
            <a:avLst/>
          </a:prstGeom>
          <a:noFill/>
          <a:ln>
            <a:noFill/>
          </a:ln>
          <a:effectLst>
            <a:outerShdw blurRad="228600" rotWithShape="0" algn="bl" dir="7740000" dist="114300">
              <a:srgbClr val="741B47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/>
        </p:nvSpPr>
        <p:spPr>
          <a:xfrm>
            <a:off x="719543" y="291005"/>
            <a:ext cx="7704900" cy="461700"/>
          </a:xfrm>
          <a:prstGeom prst="rect">
            <a:avLst/>
          </a:prstGeom>
          <a:gradFill>
            <a:gsLst>
              <a:gs pos="0">
                <a:schemeClr val="dk1"/>
              </a:gs>
              <a:gs pos="58999">
                <a:srgbClr val="B6DDE7"/>
              </a:gs>
              <a:gs pos="100000">
                <a:srgbClr val="B6DDE7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s-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 programa de ejemplo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719525" y="880675"/>
            <a:ext cx="77049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latin typeface="Calibri"/>
                <a:ea typeface="Calibri"/>
                <a:cs typeface="Calibri"/>
                <a:sym typeface="Calibri"/>
              </a:rPr>
              <a:t>En primer lugar, cargamos la librería correspondiente de Arduino. Podemos encontrarla en el </a:t>
            </a:r>
            <a:r>
              <a:rPr b="1" lang="es-E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Gestor de librerías...</a:t>
            </a:r>
            <a:endParaRPr b="1" sz="1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175" y="1741550"/>
            <a:ext cx="4181475" cy="981075"/>
          </a:xfrm>
          <a:prstGeom prst="rect">
            <a:avLst/>
          </a:prstGeom>
          <a:noFill/>
          <a:ln cap="flat" cmpd="sng" w="2857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rotWithShape="0" algn="bl" dir="7740000" dist="114300">
              <a:srgbClr val="741B47">
                <a:alpha val="50000"/>
              </a:srgbClr>
            </a:outerShdw>
          </a:effectLst>
        </p:spPr>
      </p:pic>
      <p:sp>
        <p:nvSpPr>
          <p:cNvPr id="134" name="Google Shape;134;p17"/>
          <p:cNvSpPr/>
          <p:nvPr/>
        </p:nvSpPr>
        <p:spPr>
          <a:xfrm>
            <a:off x="5384475" y="1741550"/>
            <a:ext cx="3039900" cy="9810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rotWithShape="0" algn="bl" dir="7740000" dist="114300">
              <a:srgbClr val="741B47">
                <a:alpha val="50000"/>
              </a:srgbClr>
            </a:outerShdw>
          </a:effectLst>
        </p:spPr>
        <p:txBody>
          <a:bodyPr anchorCtr="0" anchor="ctr" bIns="108000" lIns="108000" spcFirstLastPara="1" rIns="108000" wrap="square" tIns="10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latin typeface="Calibri"/>
                <a:ea typeface="Calibri"/>
                <a:cs typeface="Calibri"/>
                <a:sym typeface="Calibri"/>
              </a:rPr>
              <a:t>Enlace a </a:t>
            </a:r>
            <a:r>
              <a:rPr b="1" lang="es-E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GITHUB</a:t>
            </a:r>
            <a:r>
              <a:rPr b="1" lang="es-ES">
                <a:latin typeface="Calibri"/>
                <a:ea typeface="Calibri"/>
                <a:cs typeface="Calibri"/>
                <a:sym typeface="Calibri"/>
              </a:rPr>
              <a:t> de la librería.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latin typeface="Calibri"/>
                <a:ea typeface="Calibri"/>
                <a:cs typeface="Calibri"/>
                <a:sym typeface="Calibri"/>
              </a:rPr>
              <a:t>Enlace a los distintos </a:t>
            </a:r>
            <a:r>
              <a:rPr b="1" lang="es-E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objetos, métodos y funciones.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7175" y="2850600"/>
            <a:ext cx="5598532" cy="383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7"/>
          <p:cNvSpPr txBox="1"/>
          <p:nvPr/>
        </p:nvSpPr>
        <p:spPr>
          <a:xfrm>
            <a:off x="5404425" y="4471150"/>
            <a:ext cx="3000000" cy="814800"/>
          </a:xfrm>
          <a:prstGeom prst="rect">
            <a:avLst/>
          </a:prstGeom>
          <a:solidFill>
            <a:srgbClr val="EAD1DC"/>
          </a:solidFill>
          <a:ln cap="flat" cmpd="sng" w="2857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rotWithShape="0" algn="bl" dir="7740000" dist="114300">
              <a:srgbClr val="741B47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latin typeface="Calibri"/>
                <a:ea typeface="Calibri"/>
                <a:cs typeface="Calibri"/>
                <a:sym typeface="Calibri"/>
              </a:rPr>
              <a:t>Explicación de órdenes principales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</a:t>
            </a:r>
            <a:r>
              <a:rPr lang="es-ES" u="sng">
                <a:solidFill>
                  <a:schemeClr val="hlink"/>
                </a:solidFill>
                <a:hlinkClick r:id="rId8"/>
              </a:rPr>
              <a:t>://www.pjrc.com/teensy/td_libs_IRremote.html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/>
        </p:nvSpPr>
        <p:spPr>
          <a:xfrm>
            <a:off x="719543" y="291005"/>
            <a:ext cx="7704900" cy="461700"/>
          </a:xfrm>
          <a:prstGeom prst="rect">
            <a:avLst/>
          </a:prstGeom>
          <a:gradFill>
            <a:gsLst>
              <a:gs pos="0">
                <a:schemeClr val="dk1"/>
              </a:gs>
              <a:gs pos="58999">
                <a:srgbClr val="B6DDE7"/>
              </a:gs>
              <a:gs pos="100000">
                <a:srgbClr val="B6DDE7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s-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 programa de ejemplo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550" y="905105"/>
            <a:ext cx="6543675" cy="567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8"/>
          <p:cNvSpPr/>
          <p:nvPr/>
        </p:nvSpPr>
        <p:spPr>
          <a:xfrm>
            <a:off x="6611525" y="1327900"/>
            <a:ext cx="2033700" cy="14067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rotWithShape="0" algn="bl" dir="7740000" dist="114300">
              <a:srgbClr val="741B47">
                <a:alpha val="50000"/>
              </a:srgbClr>
            </a:outerShdw>
          </a:effectLst>
        </p:spPr>
        <p:txBody>
          <a:bodyPr anchorCtr="0" anchor="ctr" bIns="108000" lIns="108000" spcFirstLastPara="1" rIns="108000" wrap="square" tIns="10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latin typeface="Calibri"/>
                <a:ea typeface="Calibri"/>
                <a:cs typeface="Calibri"/>
                <a:sym typeface="Calibri"/>
              </a:rPr>
              <a:t>Ejecutado el programa, lanza el Monitor Serie para ver por pantalla los códigos recibidos.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6611525" y="3631850"/>
            <a:ext cx="2033700" cy="14067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rotWithShape="0" algn="bl" dir="7740000" dist="114300">
              <a:srgbClr val="741B47">
                <a:alpha val="50000"/>
              </a:srgbClr>
            </a:outerShdw>
          </a:effectLst>
        </p:spPr>
        <p:txBody>
          <a:bodyPr anchorCtr="0" anchor="ctr" bIns="108000" lIns="108000" spcFirstLastPara="1" rIns="108000" wrap="square" tIns="10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latin typeface="Calibri"/>
                <a:ea typeface="Calibri"/>
                <a:cs typeface="Calibri"/>
                <a:sym typeface="Calibri"/>
              </a:rPr>
              <a:t>Si no estás bien orientado, se puede recibir un dato espurio, normalmente tipo UNKNOWN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7225" y="4705275"/>
            <a:ext cx="648000" cy="648000"/>
          </a:xfrm>
          <a:prstGeom prst="rect">
            <a:avLst/>
          </a:prstGeom>
          <a:noFill/>
          <a:ln>
            <a:noFill/>
          </a:ln>
          <a:effectLst>
            <a:outerShdw blurRad="228600" rotWithShape="0" algn="bl" dir="7740000" dist="114300">
              <a:srgbClr val="741B47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/>
        </p:nvSpPr>
        <p:spPr>
          <a:xfrm>
            <a:off x="719543" y="267705"/>
            <a:ext cx="7704900" cy="461700"/>
          </a:xfrm>
          <a:prstGeom prst="rect">
            <a:avLst/>
          </a:prstGeom>
          <a:gradFill>
            <a:gsLst>
              <a:gs pos="0">
                <a:schemeClr val="dk1"/>
              </a:gs>
              <a:gs pos="58999">
                <a:srgbClr val="CCCC00"/>
              </a:gs>
              <a:gs pos="100000">
                <a:srgbClr val="DDD9C3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s-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Ejercicio</a:t>
            </a:r>
            <a:r>
              <a:rPr b="1" i="0" lang="es-E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A: </a:t>
            </a:r>
            <a:r>
              <a:rPr b="1" lang="es-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Estudio del daltonismo</a:t>
            </a:r>
            <a:endParaRPr b="1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719550" y="886550"/>
            <a:ext cx="7704900" cy="57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latin typeface="Calibri"/>
                <a:ea typeface="Calibri"/>
                <a:cs typeface="Calibri"/>
                <a:sym typeface="Calibri"/>
              </a:rPr>
              <a:t>Para realizar esta práctica necesitarás los siguientes… 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Materiales</a:t>
            </a:r>
            <a:r>
              <a:rPr b="1" lang="es-ES" sz="1800">
                <a:latin typeface="Calibri"/>
                <a:ea typeface="Calibri"/>
                <a:cs typeface="Calibri"/>
                <a:sym typeface="Calibri"/>
              </a:rPr>
              <a:t>: arduino uno, </a:t>
            </a: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rdenador con IDE de Arduino, placa protoboard, </a:t>
            </a:r>
            <a:r>
              <a:rPr b="1" lang="es-ES" sz="1800">
                <a:latin typeface="Calibri"/>
                <a:ea typeface="Calibri"/>
                <a:cs typeface="Calibri"/>
                <a:sym typeface="Calibri"/>
              </a:rPr>
              <a:t>cables dupont macho-macho y hembra-macho, cable USB de conexión, receptor VS1838 (KY022), mando a distancia (¿cualquiera?), led tricolor o RGB cátodo común (negativo, pata más larga, a tierra (Si no dispones de él, podemos simularlo con tres leds separados: rojo, verde y azul).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b="1" lang="es-ES" sz="1800">
                <a:latin typeface="Calibri"/>
                <a:ea typeface="Calibri"/>
                <a:cs typeface="Calibri"/>
                <a:sym typeface="Calibri"/>
              </a:rPr>
              <a:t>El trabajo consiste en un estudio “casero” del daltonismo.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b="1" lang="es-ES" sz="1800">
                <a:latin typeface="Calibri"/>
                <a:ea typeface="Calibri"/>
                <a:cs typeface="Calibri"/>
                <a:sym typeface="Calibri"/>
              </a:rPr>
              <a:t>Usando el led tricolor, y nuestro mando, pensaremos en un programa en el que, pulsando los distintos botones del mismo, vayamos cambiando la distinta cantidad de rojo, 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latin typeface="Calibri"/>
                <a:ea typeface="Calibri"/>
                <a:cs typeface="Calibri"/>
                <a:sym typeface="Calibri"/>
              </a:rPr>
              <a:t>verde y azul.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b="1" lang="es-ES" sz="1800">
                <a:latin typeface="Calibri"/>
                <a:ea typeface="Calibri"/>
                <a:cs typeface="Calibri"/>
                <a:sym typeface="Calibri"/>
              </a:rPr>
              <a:t>Un paciente deberá contarnos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latin typeface="Calibri"/>
                <a:ea typeface="Calibri"/>
                <a:cs typeface="Calibri"/>
                <a:sym typeface="Calibri"/>
              </a:rPr>
              <a:t>qué color de luz es capaz de 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latin typeface="Calibri"/>
                <a:ea typeface="Calibri"/>
                <a:cs typeface="Calibri"/>
                <a:sym typeface="Calibri"/>
              </a:rPr>
              <a:t>contemplar.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b="1" lang="es-ES" sz="1800">
                <a:latin typeface="Calibri"/>
                <a:ea typeface="Calibri"/>
                <a:cs typeface="Calibri"/>
                <a:sym typeface="Calibri"/>
              </a:rPr>
              <a:t>El rojo, a la izquierda del común,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latin typeface="Calibri"/>
                <a:ea typeface="Calibri"/>
                <a:cs typeface="Calibri"/>
                <a:sym typeface="Calibri"/>
              </a:rPr>
              <a:t>debería llevar una resistencia de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latin typeface="Calibri"/>
                <a:ea typeface="Calibri"/>
                <a:cs typeface="Calibri"/>
                <a:sym typeface="Calibri"/>
              </a:rPr>
              <a:t>220 ohm. El azul y el verde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latin typeface="Calibri"/>
                <a:ea typeface="Calibri"/>
                <a:cs typeface="Calibri"/>
                <a:sym typeface="Calibri"/>
              </a:rPr>
              <a:t>, de 100 ohm.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 b="0" l="3549" r="19944" t="9338"/>
          <a:stretch/>
        </p:blipFill>
        <p:spPr>
          <a:xfrm>
            <a:off x="4908275" y="4198375"/>
            <a:ext cx="3355950" cy="225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8300" y="132100"/>
            <a:ext cx="699962" cy="75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/>
        </p:nvSpPr>
        <p:spPr>
          <a:xfrm>
            <a:off x="719543" y="291005"/>
            <a:ext cx="7704900" cy="461700"/>
          </a:xfrm>
          <a:prstGeom prst="rect">
            <a:avLst/>
          </a:prstGeom>
          <a:gradFill>
            <a:gsLst>
              <a:gs pos="0">
                <a:schemeClr val="dk1"/>
              </a:gs>
              <a:gs pos="58999">
                <a:srgbClr val="B6DDE7"/>
              </a:gs>
              <a:gs pos="100000">
                <a:srgbClr val="B6DDE7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s-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Enviando datos...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719525" y="880675"/>
            <a:ext cx="4749000" cy="54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latin typeface="Calibri"/>
                <a:ea typeface="Calibri"/>
                <a:cs typeface="Calibri"/>
                <a:sym typeface="Calibri"/>
              </a:rPr>
              <a:t>Si quieres enviar datos, debes usar el dispositivo KY-005. Este diodo led infrarrojo es capaz de enviar los datos modulados necesarios. 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latin typeface="Calibri"/>
                <a:ea typeface="Calibri"/>
                <a:cs typeface="Calibri"/>
                <a:sym typeface="Calibri"/>
              </a:rPr>
              <a:t>Según la web </a:t>
            </a:r>
            <a:r>
              <a:rPr b="1" lang="es-E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https://www.pjrc.com/teensy/td_libs_IRremote.html</a:t>
            </a:r>
            <a:r>
              <a:rPr b="1" lang="es-ES" sz="1800">
                <a:latin typeface="Calibri"/>
                <a:ea typeface="Calibri"/>
                <a:cs typeface="Calibri"/>
                <a:sym typeface="Calibri"/>
              </a:rPr>
              <a:t> el programa de transmisión es sencillo. Eso sín, en</a:t>
            </a:r>
            <a:r>
              <a:rPr b="1" i="1" lang="es-ES" sz="18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 ARDUINO UNO debe enviarse por el pin 3</a:t>
            </a:r>
            <a:r>
              <a:rPr b="1" lang="es-ES" sz="1800">
                <a:latin typeface="Calibri"/>
                <a:ea typeface="Calibri"/>
                <a:cs typeface="Calibri"/>
                <a:sym typeface="Calibri"/>
              </a:rPr>
              <a:t> (estudiar cada caso en qué pin, según la placa). Teóricamente, así, se puede “copiar” un mando.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latin typeface="Calibri"/>
                <a:ea typeface="Calibri"/>
                <a:cs typeface="Calibri"/>
                <a:sym typeface="Calibri"/>
              </a:rPr>
              <a:t>En ATtiny85 es el pin 1 (ver </a:t>
            </a:r>
            <a:r>
              <a:rPr b="1" lang="es-E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https://github.com/z3t0/Arduino-IRremote</a:t>
            </a:r>
            <a:r>
              <a:rPr b="1" lang="es-ES" sz="1800">
                <a:latin typeface="Calibri"/>
                <a:ea typeface="Calibri"/>
                <a:cs typeface="Calibri"/>
                <a:sym typeface="Calibri"/>
              </a:rPr>
              <a:t>) en el README. 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latin typeface="Calibri"/>
                <a:ea typeface="Calibri"/>
                <a:cs typeface="Calibri"/>
                <a:sym typeface="Calibri"/>
              </a:rPr>
              <a:t>En algunos protocolos, como el de SONY, los códigos hay que enviarlos más de una vez.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3988" y="1117727"/>
            <a:ext cx="1547600" cy="1204025"/>
          </a:xfrm>
          <a:prstGeom prst="rect">
            <a:avLst/>
          </a:prstGeom>
          <a:noFill/>
          <a:ln cap="flat" cmpd="sng" w="2857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rotWithShape="0" algn="bl" dir="7740000" dist="114300">
              <a:srgbClr val="741B47">
                <a:alpha val="50000"/>
              </a:srgbClr>
            </a:outerShdw>
          </a:effectLst>
        </p:spPr>
      </p:pic>
      <p:pic>
        <p:nvPicPr>
          <p:cNvPr id="164" name="Google Shape;16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63988" y="2686800"/>
            <a:ext cx="3037800" cy="362957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0"/>
          <p:cNvSpPr/>
          <p:nvPr/>
        </p:nvSpPr>
        <p:spPr>
          <a:xfrm>
            <a:off x="7133150" y="1786675"/>
            <a:ext cx="1563600" cy="6480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rotWithShape="0" algn="bl" dir="7740000" dist="114300">
              <a:srgbClr val="741B47">
                <a:alpha val="50000"/>
              </a:srgbClr>
            </a:outerShdw>
          </a:effectLst>
        </p:spPr>
        <p:txBody>
          <a:bodyPr anchorCtr="0" anchor="ctr" bIns="108000" lIns="108000" spcFirstLastPara="1" rIns="108000" wrap="square" tIns="10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latin typeface="Calibri"/>
                <a:ea typeface="Calibri"/>
                <a:cs typeface="Calibri"/>
                <a:sym typeface="Calibri"/>
              </a:rPr>
              <a:t>Aliexpress: 0.35€ por cada uno + g. env.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