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Permanent Marker"/>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ermanentMark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e19398da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7e19398da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7e19398dae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fd31a2555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6fd31a2555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6fd31a2555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fd31a2555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6fd31a2555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6fd31a2555_0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d31a255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6fd31a2555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6fd31a2555_0_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fd31a2555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6fd31a2555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6fd31a2555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fd31a2555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6fd31a2555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6fd31a2555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fd31a2555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6fd31a2555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6fd31a2555_0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fd31a2555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6fd31a2555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6fd31a2555_1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fd3bfc0c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6fd3bfc0ce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6fd3bfc0ce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fd3bfc0c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6fd3bfc0ce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6fd3bfc0ce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fd5da4a14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6fd5da4a14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6fd5da4a14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d31a2555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6fd31a2555_1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6fd31a2555_1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f4832f398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6f4832f398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6f4832f398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4832f398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6f4832f398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6f4832f398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f4832f398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6f4832f398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6f4832f398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f4832f398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6f4832f398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6f4832f398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f4832f398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6f4832f398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6f4832f398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fd0dddfcb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6fd0dddfcb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6fd0dddfcb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fd31a2555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6fd31a2555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6fd31a2555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www.luisllamas.es/debounce-interrupciones-arduin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hyperlink" Target="https://www.luisllamas.es/multitarea-en-arduino-blink-sin-dela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hyperlink" Target="https://hetpro-store.com/TUTORIALES/arduino-timer/" TargetMode="External"/><Relationship Id="rId5" Type="http://schemas.openxmlformats.org/officeDocument/2006/relationships/hyperlink" Target="https://creatividadcodificada.com/arduino/timer-con-arduino-o-interrupciones-internas/" TargetMode="External"/><Relationship Id="rId6" Type="http://schemas.openxmlformats.org/officeDocument/2006/relationships/hyperlink" Target="https://www.electrontools.com/Home/WP/2016/05/13/como-usar-las-interrupciones-en-arduin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arduino.cc/reference/en/language/functions/time/millis/" TargetMode="External"/><Relationship Id="rId4" Type="http://schemas.openxmlformats.org/officeDocument/2006/relationships/hyperlink" Target="https://www.arduino.cc/reference/en/language/functions/time/micros/" TargetMode="External"/><Relationship Id="rId11" Type="http://schemas.openxmlformats.org/officeDocument/2006/relationships/hyperlink" Target="https://qastack.mx/arduino/12587/how-can-i-handle-the-millis-rollover" TargetMode="External"/><Relationship Id="rId10" Type="http://schemas.openxmlformats.org/officeDocument/2006/relationships/hyperlink" Target="https://arduino.stackexchange.com/questions/12587/how-can-i-handle-the-millis-rollover/12588#12588" TargetMode="External"/><Relationship Id="rId12" Type="http://schemas.openxmlformats.org/officeDocument/2006/relationships/image" Target="../media/image25.png"/><Relationship Id="rId9" Type="http://schemas.openxmlformats.org/officeDocument/2006/relationships/hyperlink" Target="https://www.norwegiancreations.com/2018/10/arduino-tutorial-avoiding-the-overflow-issue-when-using-millis-and-micros/" TargetMode="External"/><Relationship Id="rId5" Type="http://schemas.openxmlformats.org/officeDocument/2006/relationships/hyperlink" Target="https://www.arduino.cc/en/Tutorial/SecretsOfArduinoPWM" TargetMode="External"/><Relationship Id="rId6" Type="http://schemas.openxmlformats.org/officeDocument/2006/relationships/hyperlink" Target="https://www.arduino.cc/reference/en/language/variables/data-types/long/" TargetMode="External"/><Relationship Id="rId7" Type="http://schemas.openxmlformats.org/officeDocument/2006/relationships/hyperlink" Target="https://www.arduino.cc/reference/en/language/variables/data-types/unsignedlong/" TargetMode="External"/><Relationship Id="rId8" Type="http://schemas.openxmlformats.org/officeDocument/2006/relationships/hyperlink" Target="https://www.luisllamas.es/reloj-y-calendario-en-arduino-con-los-rtc-ds1307-y-ds323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hyperlink" Target="https://aprendiendoarduino.wordpress.com/2017/09/03/puertos-digitales-arduino-avanzad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www.luisllamas.es/que-son-y-como-usar-interrupciones-en-arduin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75" y="548675"/>
            <a:ext cx="8001900" cy="7314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ESTUDIO TEÓRICO DEL MICRO ATM328-20P EN ARDUINO UNO</a:t>
            </a:r>
            <a:endParaRPr i="0" sz="2400" u="none" cap="none" strike="noStrike">
              <a:solidFill>
                <a:srgbClr val="000000"/>
              </a:solidFill>
              <a:latin typeface="Permanent Marker"/>
              <a:ea typeface="Permanent Marker"/>
              <a:cs typeface="Permanent Marker"/>
              <a:sym typeface="Permanent Marker"/>
            </a:endParaRPr>
          </a:p>
        </p:txBody>
      </p:sp>
      <p:sp>
        <p:nvSpPr>
          <p:cNvPr id="90" name="Google Shape;90;p13"/>
          <p:cNvSpPr txBox="1"/>
          <p:nvPr/>
        </p:nvSpPr>
        <p:spPr>
          <a:xfrm>
            <a:off x="683575" y="1523203"/>
            <a:ext cx="8001900" cy="414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El propósito de estos apuntes no es el estudio exhaustivo de Arduino, sino simplemente dar una visión general de sus posibilidades. Todos los temas que se tratan en este tutorial son muy avanzados. No son imposibles, desde luego, pero sí que se necesitan conocimientos previos sobre el manejo de la placa para entenderlos.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Sin embargo, son muy interesantes y nos ayudarían a comprender los límites y las potencialidades de nuestros dispositivos.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Entre los temas a tratar en estos apuntes encontrarás: manejo de puertos, interrupciones por hardware y timers, multitarea, el problema del rollover y una introducción a la programación orientada a objetos (POO).</a:t>
            </a:r>
            <a:endParaRPr b="1" sz="1900">
              <a:latin typeface="Calibri"/>
              <a:ea typeface="Calibri"/>
              <a:cs typeface="Calibri"/>
              <a:sym typeface="Calibri"/>
            </a:endParaRPr>
          </a:p>
        </p:txBody>
      </p:sp>
      <p:grpSp>
        <p:nvGrpSpPr>
          <p:cNvPr id="91" name="Google Shape;91;p13"/>
          <p:cNvGrpSpPr/>
          <p:nvPr/>
        </p:nvGrpSpPr>
        <p:grpSpPr>
          <a:xfrm>
            <a:off x="6712888" y="5344051"/>
            <a:ext cx="1889283" cy="473108"/>
            <a:chOff x="1794300" y="4747288"/>
            <a:chExt cx="1889283" cy="473108"/>
          </a:xfrm>
        </p:grpSpPr>
        <p:pic>
          <p:nvPicPr>
            <p:cNvPr id="92" name="Google Shape;92;p13">
              <a:hlinkClick/>
            </p:cNvPr>
            <p:cNvPicPr preferRelativeResize="0"/>
            <p:nvPr/>
          </p:nvPicPr>
          <p:blipFill rotWithShape="1">
            <a:blip r:embed="rId4">
              <a:alphaModFix/>
            </a:blip>
            <a:srcRect b="0" l="0" r="0" t="0"/>
            <a:stretch/>
          </p:blipFill>
          <p:spPr>
            <a:xfrm>
              <a:off x="3186337" y="4747288"/>
              <a:ext cx="497246" cy="473108"/>
            </a:xfrm>
            <a:prstGeom prst="rect">
              <a:avLst/>
            </a:prstGeom>
            <a:noFill/>
            <a:ln>
              <a:noFill/>
            </a:ln>
          </p:spPr>
        </p:pic>
        <p:pic>
          <p:nvPicPr>
            <p:cNvPr id="93" name="Google Shape;93;p13"/>
            <p:cNvPicPr preferRelativeResize="0"/>
            <p:nvPr/>
          </p:nvPicPr>
          <p:blipFill>
            <a:blip r:embed="rId5">
              <a:alphaModFix/>
            </a:blip>
            <a:stretch>
              <a:fillRect/>
            </a:stretch>
          </p:blipFill>
          <p:spPr>
            <a:xfrm>
              <a:off x="1794300" y="4803834"/>
              <a:ext cx="1080000" cy="35999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nvSpPr>
        <p:spPr>
          <a:xfrm>
            <a:off x="719550" y="1203625"/>
            <a:ext cx="7704900" cy="510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Las interrupciones tienen alguna ventaja:  no hay que esperar hasta el punto del programa en el que escucho, por ejemplo, el estado de un botón por lo que no tengo el riesgo de “no haberlo escuchado”; no consumen por tanto energía en estar continuamente “escuchando” esa entrada.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Las interrupciones son de dos tipos: </a:t>
            </a:r>
            <a:r>
              <a:rPr b="1" lang="es-ES" sz="1600">
                <a:solidFill>
                  <a:srgbClr val="0000FF"/>
                </a:solidFill>
                <a:latin typeface="Calibri"/>
                <a:ea typeface="Calibri"/>
                <a:cs typeface="Calibri"/>
                <a:sym typeface="Calibri"/>
              </a:rPr>
              <a:t>por hardware o por tiempo</a:t>
            </a:r>
            <a:r>
              <a:rPr b="1" lang="es-ES" sz="1600">
                <a:latin typeface="Calibri"/>
                <a:ea typeface="Calibri"/>
                <a:cs typeface="Calibri"/>
                <a:sym typeface="Calibri"/>
              </a:rPr>
              <a:t> (timers). Dentro de las primeras, que son las que veremos, hay cuatro eventos que pueden dispararlas: </a:t>
            </a:r>
            <a:r>
              <a:rPr b="1" i="1" lang="es-ES" sz="1600">
                <a:solidFill>
                  <a:srgbClr val="FF0000"/>
                </a:solidFill>
                <a:latin typeface="Calibri"/>
                <a:ea typeface="Calibri"/>
                <a:cs typeface="Calibri"/>
                <a:sym typeface="Calibri"/>
              </a:rPr>
              <a:t>RISING</a:t>
            </a:r>
            <a:r>
              <a:rPr b="1" lang="es-ES" sz="1600">
                <a:latin typeface="Calibri"/>
                <a:ea typeface="Calibri"/>
                <a:cs typeface="Calibri"/>
                <a:sym typeface="Calibri"/>
              </a:rPr>
              <a:t> (flanco de subida: 0 → 1 ), </a:t>
            </a:r>
            <a:r>
              <a:rPr b="1" i="1" lang="es-ES" sz="1600">
                <a:solidFill>
                  <a:srgbClr val="FF0000"/>
                </a:solidFill>
                <a:latin typeface="Calibri"/>
                <a:ea typeface="Calibri"/>
                <a:cs typeface="Calibri"/>
                <a:sym typeface="Calibri"/>
              </a:rPr>
              <a:t>FALLING</a:t>
            </a:r>
            <a:r>
              <a:rPr b="1" lang="es-ES" sz="1600">
                <a:latin typeface="Calibri"/>
                <a:ea typeface="Calibri"/>
                <a:cs typeface="Calibri"/>
                <a:sym typeface="Calibri"/>
              </a:rPr>
              <a:t> (flanco de bajada: 1 → 0) , </a:t>
            </a:r>
            <a:r>
              <a:rPr b="1" i="1" lang="es-ES" sz="1600">
                <a:solidFill>
                  <a:srgbClr val="FF0000"/>
                </a:solidFill>
                <a:latin typeface="Calibri"/>
                <a:ea typeface="Calibri"/>
                <a:cs typeface="Calibri"/>
                <a:sym typeface="Calibri"/>
              </a:rPr>
              <a:t>CHANGING</a:t>
            </a:r>
            <a:r>
              <a:rPr b="1" lang="es-ES" sz="1600">
                <a:latin typeface="Calibri"/>
                <a:ea typeface="Calibri"/>
                <a:cs typeface="Calibri"/>
                <a:sym typeface="Calibri"/>
              </a:rPr>
              <a:t> (rising+falling) y </a:t>
            </a:r>
            <a:r>
              <a:rPr b="1" i="1" lang="es-ES" sz="1600">
                <a:solidFill>
                  <a:srgbClr val="FF0000"/>
                </a:solidFill>
                <a:latin typeface="Calibri"/>
                <a:ea typeface="Calibri"/>
                <a:cs typeface="Calibri"/>
                <a:sym typeface="Calibri"/>
              </a:rPr>
              <a:t>LOW</a:t>
            </a:r>
            <a:r>
              <a:rPr b="1" lang="es-ES" sz="1600">
                <a:latin typeface="Calibri"/>
                <a:ea typeface="Calibri"/>
                <a:cs typeface="Calibri"/>
                <a:sym typeface="Calibri"/>
              </a:rPr>
              <a:t> (mientras esté en estado bajo).</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Arduino Uno puede escuchar interrupciones en </a:t>
            </a:r>
            <a:r>
              <a:rPr b="1" i="1" lang="es-ES" sz="1600">
                <a:solidFill>
                  <a:srgbClr val="FF0000"/>
                </a:solidFill>
                <a:latin typeface="Calibri"/>
                <a:ea typeface="Calibri"/>
                <a:cs typeface="Calibri"/>
                <a:sym typeface="Calibri"/>
              </a:rPr>
              <a:t>sus pines 2 y 3.</a:t>
            </a:r>
            <a:r>
              <a:rPr b="1" lang="es-ES" sz="1600">
                <a:latin typeface="Calibri"/>
                <a:ea typeface="Calibri"/>
                <a:cs typeface="Calibri"/>
                <a:sym typeface="Calibri"/>
              </a:rPr>
              <a:t>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Respecto a las ISR:</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solidFill>
                  <a:srgbClr val="980000"/>
                </a:solidFill>
                <a:latin typeface="Calibri"/>
                <a:ea typeface="Calibri"/>
                <a:cs typeface="Calibri"/>
                <a:sym typeface="Calibri"/>
              </a:rPr>
              <a:t>No se pueden ejecutar dos a la vez</a:t>
            </a:r>
            <a:r>
              <a:rPr b="1" lang="es-ES" sz="1600">
                <a:latin typeface="Calibri"/>
                <a:ea typeface="Calibri"/>
                <a:cs typeface="Calibri"/>
                <a:sym typeface="Calibri"/>
              </a:rPr>
              <a:t>. Si acaso, se ejecuta una después de otra.</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solidFill>
                  <a:srgbClr val="980000"/>
                </a:solidFill>
                <a:latin typeface="Calibri"/>
                <a:ea typeface="Calibri"/>
                <a:cs typeface="Calibri"/>
                <a:sym typeface="Calibri"/>
              </a:rPr>
              <a:t>No recibe nada y no devuelve nada</a:t>
            </a:r>
            <a:r>
              <a:rPr b="1" lang="es-ES" sz="1600">
                <a:latin typeface="Calibri"/>
                <a:ea typeface="Calibri"/>
                <a:cs typeface="Calibri"/>
                <a:sym typeface="Calibri"/>
              </a:rPr>
              <a:t>.</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solidFill>
                  <a:srgbClr val="980000"/>
                </a:solidFill>
                <a:latin typeface="Calibri"/>
                <a:ea typeface="Calibri"/>
                <a:cs typeface="Calibri"/>
                <a:sym typeface="Calibri"/>
              </a:rPr>
              <a:t>Deben ser cortas</a:t>
            </a:r>
            <a:r>
              <a:rPr b="1" lang="es-ES" sz="1600">
                <a:latin typeface="Calibri"/>
                <a:ea typeface="Calibri"/>
                <a:cs typeface="Calibri"/>
                <a:sym typeface="Calibri"/>
              </a:rPr>
              <a:t>. Su uso prolongado afecta al control del tiempo en el proceso principal. Frecuentemente se usan para activar un flag, incrementar un contador, o modificar una variable. Esta modificación será atendida posteriormente en el hilo principal, cuando sea oportuno.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Las variables que use la interrupción que después se usen en el programa principal </a:t>
            </a:r>
            <a:r>
              <a:rPr b="1" i="1" lang="es-ES" sz="1600">
                <a:solidFill>
                  <a:srgbClr val="980000"/>
                </a:solidFill>
                <a:latin typeface="Calibri"/>
                <a:ea typeface="Calibri"/>
                <a:cs typeface="Calibri"/>
                <a:sym typeface="Calibri"/>
              </a:rPr>
              <a:t>deben declararse como “volatile”.</a:t>
            </a:r>
            <a:r>
              <a:rPr b="1" lang="es-ES" sz="1600">
                <a:latin typeface="Calibri"/>
                <a:ea typeface="Calibri"/>
                <a:cs typeface="Calibri"/>
                <a:sym typeface="Calibri"/>
              </a:rPr>
              <a:t> Esto fuerza al procesador a comprobarlas antes de usarlas y así comprobar si un proceso externo las ha modificado.</a:t>
            </a:r>
            <a:endParaRPr b="1" sz="1600">
              <a:latin typeface="Calibri"/>
              <a:ea typeface="Calibri"/>
              <a:cs typeface="Calibri"/>
              <a:sym typeface="Calibri"/>
            </a:endParaRPr>
          </a:p>
        </p:txBody>
      </p:sp>
      <p:sp>
        <p:nvSpPr>
          <p:cNvPr id="174" name="Google Shape;174;p22"/>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Interrupciones de hardware</a:t>
            </a:r>
            <a:endParaRPr>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nvSpPr>
        <p:spPr>
          <a:xfrm>
            <a:off x="719550" y="1203625"/>
            <a:ext cx="7704900" cy="26124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Calibri"/>
              <a:buAutoNum type="arabicPeriod" startAt="5"/>
            </a:pPr>
            <a:r>
              <a:rPr b="1" lang="es-ES" sz="1600">
                <a:latin typeface="Calibri"/>
                <a:ea typeface="Calibri"/>
                <a:cs typeface="Calibri"/>
                <a:sym typeface="Calibri"/>
              </a:rPr>
              <a:t>Si ejecuto una ISR, en el programa principal </a:t>
            </a:r>
            <a:r>
              <a:rPr b="1" i="1" lang="es-ES" sz="1600">
                <a:solidFill>
                  <a:srgbClr val="980000"/>
                </a:solidFill>
                <a:latin typeface="Calibri"/>
                <a:ea typeface="Calibri"/>
                <a:cs typeface="Calibri"/>
                <a:sym typeface="Calibri"/>
              </a:rPr>
              <a:t>las funciones millis() y micros() no se actualizan,</a:t>
            </a:r>
            <a:r>
              <a:rPr b="1" lang="es-ES" sz="1600">
                <a:latin typeface="Calibri"/>
                <a:ea typeface="Calibri"/>
                <a:cs typeface="Calibri"/>
                <a:sym typeface="Calibri"/>
              </a:rPr>
              <a:t> ya que éstas dependen de interrupciones timers que se detienen. Por eso, no es conveniente usar muchas ni que éstas sean muy largas, por la distorsión que podemos tener en la cuenta del tiempo.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startAt="5"/>
            </a:pPr>
            <a:r>
              <a:rPr b="1" lang="es-ES" sz="1600">
                <a:latin typeface="Calibri"/>
                <a:ea typeface="Calibri"/>
                <a:cs typeface="Calibri"/>
                <a:sym typeface="Calibri"/>
              </a:rPr>
              <a:t>Dentro de las ISR: millis() no funciona y delay() tampoco; micros() funciona durante 500us y delayMicroseconds() </a:t>
            </a:r>
            <a:r>
              <a:rPr b="1" lang="es-ES" sz="1600">
                <a:latin typeface="Calibri"/>
                <a:ea typeface="Calibri"/>
                <a:cs typeface="Calibri"/>
                <a:sym typeface="Calibri"/>
              </a:rPr>
              <a:t>sólo</a:t>
            </a:r>
            <a:r>
              <a:rPr b="1" lang="es-ES" sz="1600">
                <a:latin typeface="Calibri"/>
                <a:ea typeface="Calibri"/>
                <a:cs typeface="Calibri"/>
                <a:sym typeface="Calibri"/>
              </a:rPr>
              <a:t> durante ese período.</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Ejemplo: usaré una modificación del último programa realizado para hacer un juego de luces mediante puertos. Un pulsador, asociado a una interrupción, cambiará el timing de las luces,haciéndolas cada vez más lentas.</a:t>
            </a:r>
            <a:endParaRPr b="1" sz="1600">
              <a:latin typeface="Calibri"/>
              <a:ea typeface="Calibri"/>
              <a:cs typeface="Calibri"/>
              <a:sym typeface="Calibri"/>
            </a:endParaRPr>
          </a:p>
        </p:txBody>
      </p:sp>
      <p:sp>
        <p:nvSpPr>
          <p:cNvPr id="181" name="Google Shape;181;p23"/>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Interrupciones de hardware: ejemplo</a:t>
            </a:r>
            <a:endParaRPr b="1" sz="2400">
              <a:solidFill>
                <a:schemeClr val="lt1"/>
              </a:solidFill>
              <a:latin typeface="Calibri"/>
              <a:ea typeface="Calibri"/>
              <a:cs typeface="Calibri"/>
              <a:sym typeface="Calibri"/>
            </a:endParaRPr>
          </a:p>
        </p:txBody>
      </p:sp>
      <p:pic>
        <p:nvPicPr>
          <p:cNvPr id="182" name="Google Shape;182;p23"/>
          <p:cNvPicPr preferRelativeResize="0"/>
          <p:nvPr/>
        </p:nvPicPr>
        <p:blipFill>
          <a:blip r:embed="rId3">
            <a:alphaModFix/>
          </a:blip>
          <a:stretch>
            <a:fillRect/>
          </a:stretch>
        </p:blipFill>
        <p:spPr>
          <a:xfrm>
            <a:off x="893175" y="3882950"/>
            <a:ext cx="6365958" cy="2737175"/>
          </a:xfrm>
          <a:prstGeom prst="rect">
            <a:avLst/>
          </a:prstGeom>
          <a:noFill/>
          <a:ln>
            <a:noFill/>
          </a:ln>
        </p:spPr>
      </p:pic>
      <p:sp>
        <p:nvSpPr>
          <p:cNvPr id="183" name="Google Shape;183;p23"/>
          <p:cNvSpPr/>
          <p:nvPr/>
        </p:nvSpPr>
        <p:spPr>
          <a:xfrm>
            <a:off x="6036950" y="3946250"/>
            <a:ext cx="2474400" cy="1542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ctr">
              <a:spcBef>
                <a:spcPts val="0"/>
              </a:spcBef>
              <a:spcAft>
                <a:spcPts val="0"/>
              </a:spcAft>
              <a:buNone/>
            </a:pPr>
            <a:r>
              <a:rPr b="1" lang="es-ES" sz="1200"/>
              <a:t>Sería conveniente leer también este artículo de Luis Llamas sobre el efecto rebote o “debounce”: </a:t>
            </a:r>
            <a:r>
              <a:rPr b="1" lang="es-ES" sz="1200" u="sng">
                <a:solidFill>
                  <a:schemeClr val="hlink"/>
                </a:solidFill>
                <a:hlinkClick r:id="rId4"/>
              </a:rPr>
              <a:t>https://www.luisllamas.es/debounce-interrupciones-arduino/</a:t>
            </a:r>
            <a:endParaRPr b="1" sz="1200">
              <a:latin typeface="Calibri"/>
              <a:ea typeface="Calibri"/>
              <a:cs typeface="Calibri"/>
              <a:sym typeface="Calibri"/>
            </a:endParaRPr>
          </a:p>
          <a:p>
            <a:pPr indent="0" lvl="0" marL="0" rtl="0" algn="ctr">
              <a:spcBef>
                <a:spcPts val="0"/>
              </a:spcBef>
              <a:spcAft>
                <a:spcPts val="0"/>
              </a:spcAft>
              <a:buNone/>
            </a:pPr>
            <a:r>
              <a:t/>
            </a:r>
            <a:endParaRPr b="1"/>
          </a:p>
        </p:txBody>
      </p:sp>
      <p:cxnSp>
        <p:nvCxnSpPr>
          <p:cNvPr id="184" name="Google Shape;184;p23"/>
          <p:cNvCxnSpPr>
            <a:stCxn id="183" idx="1"/>
          </p:cNvCxnSpPr>
          <p:nvPr/>
        </p:nvCxnSpPr>
        <p:spPr>
          <a:xfrm flipH="1">
            <a:off x="5443850" y="4717550"/>
            <a:ext cx="593100" cy="328200"/>
          </a:xfrm>
          <a:prstGeom prst="straightConnector1">
            <a:avLst/>
          </a:prstGeom>
          <a:noFill/>
          <a:ln cap="flat" cmpd="sng" w="19050">
            <a:solidFill>
              <a:srgbClr val="98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nvSpPr>
        <p:spPr>
          <a:xfrm>
            <a:off x="719550" y="1203625"/>
            <a:ext cx="7704900" cy="2612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Las órdenes usadas con las interrupciones son:</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rgbClr val="980000"/>
                </a:solidFill>
                <a:latin typeface="Calibri"/>
                <a:ea typeface="Calibri"/>
                <a:cs typeface="Calibri"/>
                <a:sym typeface="Calibri"/>
              </a:rPr>
              <a:t>attachInterrupt(digitalPinToInterrupt(pin), ISR, mode)</a:t>
            </a:r>
            <a:r>
              <a:rPr b="1" lang="es-ES" sz="1800">
                <a:latin typeface="Calibri"/>
                <a:ea typeface="Calibri"/>
                <a:cs typeface="Calibri"/>
                <a:sym typeface="Calibri"/>
              </a:rPr>
              <a:t> → asocio uno interrupción a un PIN, defino la función ISR y escojo un modo.</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rgbClr val="980000"/>
                </a:solidFill>
                <a:latin typeface="Calibri"/>
                <a:ea typeface="Calibri"/>
                <a:cs typeface="Calibri"/>
                <a:sym typeface="Calibri"/>
              </a:rPr>
              <a:t>detachInterrupt(digitalPinToInterrupt(pin)) </a:t>
            </a:r>
            <a:r>
              <a:rPr b="1" lang="es-ES" sz="1800">
                <a:latin typeface="Calibri"/>
                <a:ea typeface="Calibri"/>
                <a:cs typeface="Calibri"/>
                <a:sym typeface="Calibri"/>
              </a:rPr>
              <a:t>→ desactivo una interrupción</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rgbClr val="980000"/>
                </a:solidFill>
                <a:latin typeface="Calibri"/>
                <a:ea typeface="Calibri"/>
                <a:cs typeface="Calibri"/>
                <a:sym typeface="Calibri"/>
              </a:rPr>
              <a:t>NoInterrupts()</a:t>
            </a:r>
            <a:r>
              <a:rPr b="1" lang="es-ES" sz="1800">
                <a:latin typeface="Calibri"/>
                <a:ea typeface="Calibri"/>
                <a:cs typeface="Calibri"/>
                <a:sym typeface="Calibri"/>
              </a:rPr>
              <a:t>, desactiva la ejecución de interrupciones hasta nueva orden. Equivale a </a:t>
            </a:r>
            <a:r>
              <a:rPr b="1" lang="es-ES" sz="1800">
                <a:solidFill>
                  <a:srgbClr val="980000"/>
                </a:solidFill>
                <a:latin typeface="Calibri"/>
                <a:ea typeface="Calibri"/>
                <a:cs typeface="Calibri"/>
                <a:sym typeface="Calibri"/>
              </a:rPr>
              <a:t>cli()</a:t>
            </a:r>
            <a:endParaRPr b="1" sz="1800">
              <a:solidFill>
                <a:srgbClr val="980000"/>
              </a:solidFill>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rgbClr val="980000"/>
                </a:solidFill>
                <a:latin typeface="Calibri"/>
                <a:ea typeface="Calibri"/>
                <a:cs typeface="Calibri"/>
                <a:sym typeface="Calibri"/>
              </a:rPr>
              <a:t>Interrupts()</a:t>
            </a:r>
            <a:r>
              <a:rPr b="1" lang="es-ES" sz="1800">
                <a:latin typeface="Calibri"/>
                <a:ea typeface="Calibri"/>
                <a:cs typeface="Calibri"/>
                <a:sym typeface="Calibri"/>
              </a:rPr>
              <a:t>, reactiva las interrupciones. Equivale a </a:t>
            </a:r>
            <a:r>
              <a:rPr b="1" lang="es-ES" sz="1800">
                <a:solidFill>
                  <a:srgbClr val="980000"/>
                </a:solidFill>
                <a:latin typeface="Calibri"/>
                <a:ea typeface="Calibri"/>
                <a:cs typeface="Calibri"/>
                <a:sym typeface="Calibri"/>
              </a:rPr>
              <a:t>sei()</a:t>
            </a:r>
            <a:endParaRPr b="1" sz="1800">
              <a:solidFill>
                <a:srgbClr val="980000"/>
              </a:solidFill>
              <a:latin typeface="Calibri"/>
              <a:ea typeface="Calibri"/>
              <a:cs typeface="Calibri"/>
              <a:sym typeface="Calibri"/>
            </a:endParaRPr>
          </a:p>
        </p:txBody>
      </p:sp>
      <p:sp>
        <p:nvSpPr>
          <p:cNvPr id="191" name="Google Shape;191;p24"/>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Interrupciones de hardware: órdenes</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nvSpPr>
        <p:spPr>
          <a:xfrm>
            <a:off x="4416450" y="1134900"/>
            <a:ext cx="4008000" cy="156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Fijémonos en el programa BLINK, el primero que solemos poner cuando aprendemos.</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En este programa, mientras se ejecuta el delay no podemos hacer nada más. Sólo podemos controlar bien una tarea, no más de una. </a:t>
            </a:r>
            <a:endParaRPr b="1" sz="1600">
              <a:latin typeface="Calibri"/>
              <a:ea typeface="Calibri"/>
              <a:cs typeface="Calibri"/>
              <a:sym typeface="Calibri"/>
            </a:endParaRPr>
          </a:p>
        </p:txBody>
      </p:sp>
      <p:sp>
        <p:nvSpPr>
          <p:cNvPr id="198" name="Google Shape;198;p25"/>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Introducción a la multitarea</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199" name="Google Shape;199;p25"/>
          <p:cNvPicPr preferRelativeResize="0"/>
          <p:nvPr/>
        </p:nvPicPr>
        <p:blipFill>
          <a:blip r:embed="rId3">
            <a:alphaModFix/>
          </a:blip>
          <a:stretch>
            <a:fillRect/>
          </a:stretch>
        </p:blipFill>
        <p:spPr>
          <a:xfrm>
            <a:off x="719550" y="1203625"/>
            <a:ext cx="3505200" cy="2409825"/>
          </a:xfrm>
          <a:prstGeom prst="rect">
            <a:avLst/>
          </a:prstGeom>
          <a:noFill/>
          <a:ln>
            <a:noFill/>
          </a:ln>
        </p:spPr>
      </p:pic>
      <p:pic>
        <p:nvPicPr>
          <p:cNvPr id="200" name="Google Shape;200;p25"/>
          <p:cNvPicPr preferRelativeResize="0"/>
          <p:nvPr/>
        </p:nvPicPr>
        <p:blipFill>
          <a:blip r:embed="rId4">
            <a:alphaModFix/>
          </a:blip>
          <a:stretch>
            <a:fillRect/>
          </a:stretch>
        </p:blipFill>
        <p:spPr>
          <a:xfrm>
            <a:off x="4416450" y="2830525"/>
            <a:ext cx="4018899" cy="2939750"/>
          </a:xfrm>
          <a:prstGeom prst="rect">
            <a:avLst/>
          </a:prstGeom>
          <a:noFill/>
          <a:ln>
            <a:noFill/>
          </a:ln>
        </p:spPr>
      </p:pic>
      <p:sp>
        <p:nvSpPr>
          <p:cNvPr id="201" name="Google Shape;201;p25"/>
          <p:cNvSpPr txBox="1"/>
          <p:nvPr/>
        </p:nvSpPr>
        <p:spPr>
          <a:xfrm>
            <a:off x="719550" y="3746925"/>
            <a:ext cx="3505200" cy="180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En el de la derecha, controlo dos LEDs a distinta frecuencia. El uso inteligente de la función millis() permite realizar una tarea sin “acaparar” el microprocesador para otras.</a:t>
            </a:r>
            <a:r>
              <a:rPr b="1" lang="es-ES" sz="1800">
                <a:latin typeface="Calibri"/>
                <a:ea typeface="Calibri"/>
                <a:cs typeface="Calibri"/>
                <a:sym typeface="Calibri"/>
              </a:rPr>
              <a:t> </a:t>
            </a:r>
            <a:endParaRPr b="1" sz="1800">
              <a:latin typeface="Calibri"/>
              <a:ea typeface="Calibri"/>
              <a:cs typeface="Calibri"/>
              <a:sym typeface="Calibri"/>
            </a:endParaRPr>
          </a:p>
        </p:txBody>
      </p:sp>
      <p:cxnSp>
        <p:nvCxnSpPr>
          <p:cNvPr id="202" name="Google Shape;202;p25"/>
          <p:cNvCxnSpPr/>
          <p:nvPr/>
        </p:nvCxnSpPr>
        <p:spPr>
          <a:xfrm flipH="1">
            <a:off x="3664200" y="1776000"/>
            <a:ext cx="781200" cy="405000"/>
          </a:xfrm>
          <a:prstGeom prst="straightConnector1">
            <a:avLst/>
          </a:prstGeom>
          <a:noFill/>
          <a:ln cap="flat" cmpd="sng" w="19050">
            <a:solidFill>
              <a:srgbClr val="980000"/>
            </a:solidFill>
            <a:prstDash val="solid"/>
            <a:round/>
            <a:headEnd len="med" w="med" type="none"/>
            <a:tailEnd len="med" w="med" type="triangle"/>
          </a:ln>
        </p:spPr>
      </p:cxnSp>
      <p:cxnSp>
        <p:nvCxnSpPr>
          <p:cNvPr id="203" name="Google Shape;203;p25"/>
          <p:cNvCxnSpPr/>
          <p:nvPr/>
        </p:nvCxnSpPr>
        <p:spPr>
          <a:xfrm flipH="1" rot="10800000">
            <a:off x="3056450" y="5335100"/>
            <a:ext cx="1244400" cy="43500"/>
          </a:xfrm>
          <a:prstGeom prst="straightConnector1">
            <a:avLst/>
          </a:prstGeom>
          <a:noFill/>
          <a:ln cap="flat" cmpd="sng" w="19050">
            <a:solidFill>
              <a:srgbClr val="980000"/>
            </a:solidFill>
            <a:prstDash val="solid"/>
            <a:round/>
            <a:headEnd len="med" w="med" type="none"/>
            <a:tailEnd len="med" w="med" type="triangle"/>
          </a:ln>
        </p:spPr>
      </p:cxnSp>
      <p:sp>
        <p:nvSpPr>
          <p:cNvPr id="204" name="Google Shape;204;p25"/>
          <p:cNvSpPr/>
          <p:nvPr/>
        </p:nvSpPr>
        <p:spPr>
          <a:xfrm>
            <a:off x="1103100" y="5770275"/>
            <a:ext cx="6937800" cy="823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ctr">
              <a:spcBef>
                <a:spcPts val="0"/>
              </a:spcBef>
              <a:spcAft>
                <a:spcPts val="0"/>
              </a:spcAft>
              <a:buNone/>
            </a:pPr>
            <a:r>
              <a:rPr b="1" lang="es-ES"/>
              <a:t>El fantástico tutorial de Luis Llamas nos explica muy bien métodos generales de conseguir la multitarea, incluyendo el uso de librerías específicas: </a:t>
            </a:r>
            <a:r>
              <a:rPr b="1" lang="es-ES" u="sng">
                <a:solidFill>
                  <a:schemeClr val="hlink"/>
                </a:solidFill>
                <a:hlinkClick r:id="rId5"/>
              </a:rPr>
              <a:t>https://www.luisllamas.es/multitarea-en-arduino-blink-sin-delay/</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nvSpPr>
        <p:spPr>
          <a:xfrm>
            <a:off x="719550" y="1134900"/>
            <a:ext cx="7704900" cy="498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¿Os acordáis de las interrupciones de hardware? Eran señales externas que activábamos y que permitían realizar una función de forma urgente, parando momentáneamente el programa principal.</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Arduino UNO posee un oscilador de 16MHz y un circuito independiente con tres registros que realizan una cuenta. El primer registro timer0 es de 8 bits, el segundo timer1 de 16 bits y el tercero timer2 de 8 bits. A cada uno puedo asociar una frecuencia (dividida del reloj principal) inferior a 16MHz. Supón que al timer0 le asocio 100Hz. Acabaría su cuenta al cabo de 255*10ms = 2.55s. En ese momento genera una señal, una interrupción, que puede ser leída por nuestro microprocesador.</a:t>
            </a:r>
            <a:endParaRPr b="1" sz="1600">
              <a:latin typeface="Calibri"/>
              <a:ea typeface="Calibri"/>
              <a:cs typeface="Calibri"/>
              <a:sym typeface="Calibri"/>
            </a:endParaRPr>
          </a:p>
        </p:txBody>
      </p:sp>
      <p:sp>
        <p:nvSpPr>
          <p:cNvPr id="211" name="Google Shape;211;p26"/>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Timers</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12" name="Google Shape;212;p26"/>
          <p:cNvPicPr preferRelativeResize="0"/>
          <p:nvPr/>
        </p:nvPicPr>
        <p:blipFill>
          <a:blip r:embed="rId3">
            <a:alphaModFix/>
          </a:blip>
          <a:stretch>
            <a:fillRect/>
          </a:stretch>
        </p:blipFill>
        <p:spPr>
          <a:xfrm>
            <a:off x="5011545" y="3854075"/>
            <a:ext cx="3210102" cy="2497525"/>
          </a:xfrm>
          <a:prstGeom prst="rect">
            <a:avLst/>
          </a:prstGeom>
          <a:noFill/>
          <a:ln>
            <a:noFill/>
          </a:ln>
        </p:spPr>
      </p:pic>
      <p:sp>
        <p:nvSpPr>
          <p:cNvPr id="213" name="Google Shape;213;p26"/>
          <p:cNvSpPr/>
          <p:nvPr/>
        </p:nvSpPr>
        <p:spPr>
          <a:xfrm>
            <a:off x="937975" y="3978300"/>
            <a:ext cx="3506700" cy="23733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317500" lvl="0" marL="457200" rtl="0" algn="just">
              <a:spcBef>
                <a:spcPts val="0"/>
              </a:spcBef>
              <a:spcAft>
                <a:spcPts val="0"/>
              </a:spcAft>
              <a:buSzPts val="1400"/>
              <a:buChar char="➢"/>
            </a:pPr>
            <a:r>
              <a:rPr b="1" lang="es-ES" u="sng">
                <a:solidFill>
                  <a:schemeClr val="hlink"/>
                </a:solidFill>
                <a:hlinkClick r:id="rId4"/>
              </a:rPr>
              <a:t>https://hetpro-store.com/TUTORIALES/arduino-timer/</a:t>
            </a:r>
            <a:endParaRPr b="1"/>
          </a:p>
          <a:p>
            <a:pPr indent="-317500" lvl="0" marL="457200" rtl="0" algn="just">
              <a:spcBef>
                <a:spcPts val="0"/>
              </a:spcBef>
              <a:spcAft>
                <a:spcPts val="0"/>
              </a:spcAft>
              <a:buSzPts val="1400"/>
              <a:buChar char="➢"/>
            </a:pPr>
            <a:r>
              <a:rPr b="1" lang="es-ES" u="sng">
                <a:solidFill>
                  <a:schemeClr val="hlink"/>
                </a:solidFill>
                <a:hlinkClick r:id="rId5"/>
              </a:rPr>
              <a:t>https://creatividadcodificada.com/arduino/timer-con-arduino-o-interrupciones-internas/</a:t>
            </a:r>
            <a:endParaRPr b="1"/>
          </a:p>
          <a:p>
            <a:pPr indent="-317500" lvl="0" marL="457200" rtl="0" algn="just">
              <a:spcBef>
                <a:spcPts val="0"/>
              </a:spcBef>
              <a:spcAft>
                <a:spcPts val="0"/>
              </a:spcAft>
              <a:buSzPts val="1400"/>
              <a:buChar char="➢"/>
            </a:pPr>
            <a:r>
              <a:rPr b="1" lang="es-ES" u="sng">
                <a:solidFill>
                  <a:schemeClr val="hlink"/>
                </a:solidFill>
                <a:hlinkClick r:id="rId6"/>
              </a:rPr>
              <a:t>https://www.electrontools.com/Home/WP/2016/05/13/como-usar-las-interrupciones-en-arduino/</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nvSpPr>
        <p:spPr>
          <a:xfrm>
            <a:off x="719550" y="1058700"/>
            <a:ext cx="7704900" cy="130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Pero nuestro Arduino </a:t>
            </a:r>
            <a:r>
              <a:rPr b="1" lang="es-ES" sz="1600">
                <a:solidFill>
                  <a:srgbClr val="9900FF"/>
                </a:solidFill>
                <a:latin typeface="Calibri"/>
                <a:ea typeface="Calibri"/>
                <a:cs typeface="Calibri"/>
                <a:sym typeface="Calibri"/>
              </a:rPr>
              <a:t>YA USA </a:t>
            </a:r>
            <a:r>
              <a:rPr b="1" lang="es-ES" sz="1600">
                <a:latin typeface="Calibri"/>
                <a:ea typeface="Calibri"/>
                <a:cs typeface="Calibri"/>
                <a:sym typeface="Calibri"/>
              </a:rPr>
              <a:t>los timers de forma predeterminada. El timer0 lo usa para las funciones millis(), micros() y delay() así que mejor no lo tocamos. El timer1 para funciones relacionadas con los servos y el timer2 para la función tone().</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Así que si nos atrevemos a personalizar los timers, usaremos el timer2 (mientras no genere notas musicales en el programa… :-) ).</a:t>
            </a:r>
            <a:endParaRPr b="1" sz="1600">
              <a:latin typeface="Calibri"/>
              <a:ea typeface="Calibri"/>
              <a:cs typeface="Calibri"/>
              <a:sym typeface="Calibri"/>
            </a:endParaRPr>
          </a:p>
        </p:txBody>
      </p:sp>
      <p:sp>
        <p:nvSpPr>
          <p:cNvPr id="220" name="Google Shape;220;p27"/>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Timers</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21" name="Google Shape;221;p27"/>
          <p:cNvPicPr preferRelativeResize="0"/>
          <p:nvPr/>
        </p:nvPicPr>
        <p:blipFill>
          <a:blip r:embed="rId3">
            <a:alphaModFix/>
          </a:blip>
          <a:stretch>
            <a:fillRect/>
          </a:stretch>
        </p:blipFill>
        <p:spPr>
          <a:xfrm>
            <a:off x="817375" y="2550825"/>
            <a:ext cx="5649437" cy="4116599"/>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222" name="Google Shape;222;p27"/>
          <p:cNvPicPr preferRelativeResize="0"/>
          <p:nvPr/>
        </p:nvPicPr>
        <p:blipFill>
          <a:blip r:embed="rId4">
            <a:alphaModFix/>
          </a:blip>
          <a:stretch>
            <a:fillRect/>
          </a:stretch>
        </p:blipFill>
        <p:spPr>
          <a:xfrm>
            <a:off x="5562746" y="2685267"/>
            <a:ext cx="3081050" cy="23378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cxnSp>
        <p:nvCxnSpPr>
          <p:cNvPr id="223" name="Google Shape;223;p27"/>
          <p:cNvCxnSpPr>
            <a:endCxn id="222" idx="2"/>
          </p:cNvCxnSpPr>
          <p:nvPr/>
        </p:nvCxnSpPr>
        <p:spPr>
          <a:xfrm rot="-5400000">
            <a:off x="6327321" y="5149892"/>
            <a:ext cx="902700" cy="649200"/>
          </a:xfrm>
          <a:prstGeom prst="curvedConnector3">
            <a:avLst>
              <a:gd fmla="val -41942" name="adj1"/>
            </a:avLst>
          </a:prstGeom>
          <a:noFill/>
          <a:ln cap="flat" cmpd="sng" w="28575">
            <a:solidFill>
              <a:srgbClr val="0000FF"/>
            </a:solidFill>
            <a:prstDash val="solid"/>
            <a:round/>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nvSpPr>
        <p:spPr>
          <a:xfrm>
            <a:off x="709731" y="2794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Rollover o el overflow de millis() y micros()</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grpSp>
        <p:nvGrpSpPr>
          <p:cNvPr id="230" name="Google Shape;230;p28"/>
          <p:cNvGrpSpPr/>
          <p:nvPr/>
        </p:nvGrpSpPr>
        <p:grpSpPr>
          <a:xfrm>
            <a:off x="719550" y="862200"/>
            <a:ext cx="7704900" cy="5628000"/>
            <a:chOff x="719550" y="862200"/>
            <a:chExt cx="7704900" cy="5628000"/>
          </a:xfrm>
        </p:grpSpPr>
        <p:sp>
          <p:nvSpPr>
            <p:cNvPr id="231" name="Google Shape;231;p28"/>
            <p:cNvSpPr txBox="1"/>
            <p:nvPr/>
          </p:nvSpPr>
          <p:spPr>
            <a:xfrm>
              <a:off x="719550" y="862200"/>
              <a:ext cx="7704900" cy="562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500">
                  <a:latin typeface="Calibri"/>
                  <a:ea typeface="Calibri"/>
                  <a:cs typeface="Calibri"/>
                  <a:sym typeface="Calibri"/>
                </a:rPr>
                <a:t>Ya hemos aprendido que las funciones </a:t>
              </a:r>
              <a:r>
                <a:rPr b="1" lang="es-ES" sz="1500" u="sng">
                  <a:solidFill>
                    <a:schemeClr val="hlink"/>
                  </a:solidFill>
                  <a:latin typeface="Calibri"/>
                  <a:ea typeface="Calibri"/>
                  <a:cs typeface="Calibri"/>
                  <a:sym typeface="Calibri"/>
                  <a:hlinkClick r:id="rId3"/>
                </a:rPr>
                <a:t>millis()</a:t>
              </a:r>
              <a:r>
                <a:rPr b="1" lang="es-ES" sz="1500">
                  <a:latin typeface="Calibri"/>
                  <a:ea typeface="Calibri"/>
                  <a:cs typeface="Calibri"/>
                  <a:sym typeface="Calibri"/>
                </a:rPr>
                <a:t> y </a:t>
              </a:r>
              <a:r>
                <a:rPr b="1" lang="es-ES" sz="1500" u="sng">
                  <a:solidFill>
                    <a:schemeClr val="hlink"/>
                  </a:solidFill>
                  <a:latin typeface="Calibri"/>
                  <a:ea typeface="Calibri"/>
                  <a:cs typeface="Calibri"/>
                  <a:sym typeface="Calibri"/>
                  <a:hlinkClick r:id="rId4"/>
                </a:rPr>
                <a:t>micros()</a:t>
              </a:r>
              <a:r>
                <a:rPr b="1" lang="es-ES" sz="1500">
                  <a:latin typeface="Calibri"/>
                  <a:ea typeface="Calibri"/>
                  <a:cs typeface="Calibri"/>
                  <a:sym typeface="Calibri"/>
                </a:rPr>
                <a:t> se basan en señales que obtienen del registro </a:t>
              </a:r>
              <a:r>
                <a:rPr b="1" lang="es-ES" sz="1500" u="sng">
                  <a:solidFill>
                    <a:schemeClr val="hlink"/>
                  </a:solidFill>
                  <a:latin typeface="Calibri"/>
                  <a:ea typeface="Calibri"/>
                  <a:cs typeface="Calibri"/>
                  <a:sym typeface="Calibri"/>
                  <a:hlinkClick r:id="rId5"/>
                </a:rPr>
                <a:t>timer0</a:t>
              </a:r>
              <a:r>
                <a:rPr b="1" lang="es-ES" sz="1500">
                  <a:latin typeface="Calibri"/>
                  <a:ea typeface="Calibri"/>
                  <a:cs typeface="Calibri"/>
                  <a:sym typeface="Calibri"/>
                </a:rPr>
                <a:t> nuestro micro ATMega328 en Arduino. Ambas son contadores que suman 1 cada milisegundo y cada microsegundo respectivamente.</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Estos contadores son del tipo de datos </a:t>
              </a:r>
              <a:r>
                <a:rPr b="1" lang="es-ES" sz="1500">
                  <a:solidFill>
                    <a:srgbClr val="980000"/>
                  </a:solidFill>
                  <a:latin typeface="Calibri"/>
                  <a:ea typeface="Calibri"/>
                  <a:cs typeface="Calibri"/>
                  <a:sym typeface="Calibri"/>
                </a:rPr>
                <a:t>long</a:t>
              </a:r>
              <a:r>
                <a:rPr b="1" lang="es-ES" sz="1500">
                  <a:latin typeface="Calibri"/>
                  <a:ea typeface="Calibri"/>
                  <a:cs typeface="Calibri"/>
                  <a:sym typeface="Calibri"/>
                </a:rPr>
                <a:t>. De hecho el tipo </a:t>
              </a:r>
              <a:r>
                <a:rPr b="1" lang="es-ES" sz="1500" u="sng">
                  <a:solidFill>
                    <a:schemeClr val="hlink"/>
                  </a:solidFill>
                  <a:latin typeface="Calibri"/>
                  <a:ea typeface="Calibri"/>
                  <a:cs typeface="Calibri"/>
                  <a:sym typeface="Calibri"/>
                  <a:hlinkClick r:id="rId6"/>
                </a:rPr>
                <a:t>long</a:t>
              </a:r>
              <a:r>
                <a:rPr b="1" lang="es-ES" sz="1500">
                  <a:latin typeface="Calibri"/>
                  <a:ea typeface="Calibri"/>
                  <a:cs typeface="Calibri"/>
                  <a:sym typeface="Calibri"/>
                </a:rPr>
                <a:t> son números de 4 bytes o 32 bits, de los cuales 1 reserva para el signo. Así que puede representar desde el número 0 al 2</a:t>
              </a:r>
              <a:r>
                <a:rPr b="1" baseline="30000" lang="es-ES" sz="1500">
                  <a:latin typeface="Calibri"/>
                  <a:ea typeface="Calibri"/>
                  <a:cs typeface="Calibri"/>
                  <a:sym typeface="Calibri"/>
                </a:rPr>
                <a:t>31</a:t>
              </a:r>
              <a:r>
                <a:rPr b="1" lang="es-ES" sz="1500">
                  <a:latin typeface="Calibri"/>
                  <a:ea typeface="Calibri"/>
                  <a:cs typeface="Calibri"/>
                  <a:sym typeface="Calibri"/>
                </a:rPr>
                <a:t>-1=2.147.483.647 para los positivos y del número -2</a:t>
              </a:r>
              <a:r>
                <a:rPr b="1" baseline="30000" lang="es-ES" sz="1500">
                  <a:latin typeface="Calibri"/>
                  <a:ea typeface="Calibri"/>
                  <a:cs typeface="Calibri"/>
                  <a:sym typeface="Calibri"/>
                </a:rPr>
                <a:t>31</a:t>
              </a:r>
              <a:r>
                <a:rPr b="1" lang="es-ES" sz="1500">
                  <a:latin typeface="Calibri"/>
                  <a:ea typeface="Calibri"/>
                  <a:cs typeface="Calibri"/>
                  <a:sym typeface="Calibri"/>
                </a:rPr>
                <a:t>=-2.147.483.648 al -1 para los negativos.</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Pero el tiempo no es negativo… ¿verdad?      .Así que mejor que ser de tipo long son de un tipo parecido llamado </a:t>
              </a:r>
              <a:r>
                <a:rPr b="1" lang="es-ES" sz="1500" u="sng">
                  <a:solidFill>
                    <a:schemeClr val="hlink"/>
                  </a:solidFill>
                  <a:latin typeface="Calibri"/>
                  <a:ea typeface="Calibri"/>
                  <a:cs typeface="Calibri"/>
                  <a:sym typeface="Calibri"/>
                  <a:hlinkClick r:id="rId7"/>
                </a:rPr>
                <a:t>unsigned long </a:t>
              </a:r>
              <a:r>
                <a:rPr b="1" lang="es-ES" sz="1500">
                  <a:latin typeface="Calibri"/>
                  <a:ea typeface="Calibri"/>
                  <a:cs typeface="Calibri"/>
                  <a:sym typeface="Calibri"/>
                </a:rPr>
                <a:t>(largo sin signo) y los 32 bits los dedicamos a números positivos, así que su rango alcanza desde el 0 al 2</a:t>
              </a:r>
              <a:r>
                <a:rPr b="1" baseline="30000" lang="es-ES" sz="1500">
                  <a:latin typeface="Calibri"/>
                  <a:ea typeface="Calibri"/>
                  <a:cs typeface="Calibri"/>
                  <a:sym typeface="Calibri"/>
                </a:rPr>
                <a:t>32</a:t>
              </a:r>
              <a:r>
                <a:rPr b="1" lang="es-ES" sz="1500">
                  <a:latin typeface="Calibri"/>
                  <a:ea typeface="Calibri"/>
                  <a:cs typeface="Calibri"/>
                  <a:sym typeface="Calibri"/>
                </a:rPr>
                <a:t>-1= 4294967295.</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Si hacemos algunos cálculos, nos daremos cuenta que si contamos microsegundos, llegamos a ese número al cabo de unos 71.5 minutos y si contamos milisegundos al cabo de unos 49.7 días. Al término de ese tiempo, al llegar la cuenta al </a:t>
              </a:r>
              <a:r>
                <a:rPr b="1" lang="es-ES" sz="1500">
                  <a:solidFill>
                    <a:schemeClr val="dk1"/>
                  </a:solidFill>
                  <a:latin typeface="Calibri"/>
                  <a:ea typeface="Calibri"/>
                  <a:cs typeface="Calibri"/>
                  <a:sym typeface="Calibri"/>
                </a:rPr>
                <a:t>4294967295, vuelve a cero (desborda - overflow) y si nuestro programa depende críticamente de ese valor de tiempo podemos tener un problema. Imagina que construyes un reloj y la cuenta del tiempo la obtienes de la función millis(): cuando llegues a ese punto, si no lo remedias, el reloj se desfasará. </a:t>
              </a:r>
              <a:endParaRPr b="1" sz="1500">
                <a:solidFill>
                  <a:schemeClr val="dk1"/>
                </a:solidFill>
                <a:latin typeface="Calibri"/>
                <a:ea typeface="Calibri"/>
                <a:cs typeface="Calibri"/>
                <a:sym typeface="Calibri"/>
              </a:endParaRPr>
            </a:p>
            <a:p>
              <a:pPr indent="0" lvl="0" marL="0" rtl="0" algn="just">
                <a:spcBef>
                  <a:spcPts val="0"/>
                </a:spcBef>
                <a:spcAft>
                  <a:spcPts val="0"/>
                </a:spcAft>
                <a:buNone/>
              </a:pPr>
              <a:r>
                <a:rPr b="1" lang="es-ES" sz="1500">
                  <a:solidFill>
                    <a:schemeClr val="dk1"/>
                  </a:solidFill>
                  <a:latin typeface="Calibri"/>
                  <a:ea typeface="Calibri"/>
                  <a:cs typeface="Calibri"/>
                  <a:sym typeface="Calibri"/>
                </a:rPr>
                <a:t>Y no puedes evitarlo. Lo que tienes que hacer es programar teniéndolo en cuenta. Aquí te dejo un par de enlaces donde explican formas de evitarlo (o apoyarnos en circuitos como el </a:t>
              </a:r>
              <a:r>
                <a:rPr b="1" lang="es-ES" sz="1500" u="sng">
                  <a:solidFill>
                    <a:schemeClr val="hlink"/>
                  </a:solidFill>
                  <a:latin typeface="Calibri"/>
                  <a:ea typeface="Calibri"/>
                  <a:cs typeface="Calibri"/>
                  <a:sym typeface="Calibri"/>
                  <a:hlinkClick r:id="rId8"/>
                </a:rPr>
                <a:t>DS3231</a:t>
              </a:r>
              <a:r>
                <a:rPr b="1" lang="es-ES" sz="1500">
                  <a:solidFill>
                    <a:schemeClr val="dk1"/>
                  </a:solidFill>
                  <a:latin typeface="Calibri"/>
                  <a:ea typeface="Calibri"/>
                  <a:cs typeface="Calibri"/>
                  <a:sym typeface="Calibri"/>
                </a:rPr>
                <a:t>)</a:t>
              </a:r>
              <a:endParaRPr b="1" sz="15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500">
                <a:solidFill>
                  <a:schemeClr val="dk1"/>
                </a:solidFill>
                <a:latin typeface="Calibri"/>
                <a:ea typeface="Calibri"/>
                <a:cs typeface="Calibri"/>
                <a:sym typeface="Calibri"/>
              </a:endParaRPr>
            </a:p>
            <a:p>
              <a:pPr indent="-323850" lvl="0" marL="457200" rtl="0" algn="just">
                <a:spcBef>
                  <a:spcPts val="0"/>
                </a:spcBef>
                <a:spcAft>
                  <a:spcPts val="0"/>
                </a:spcAft>
                <a:buClr>
                  <a:schemeClr val="dk1"/>
                </a:buClr>
                <a:buSzPts val="1500"/>
                <a:buFont typeface="Calibri"/>
                <a:buAutoNum type="arabicPeriod"/>
              </a:pPr>
              <a:r>
                <a:rPr b="1" lang="es-ES" sz="1500" u="sng">
                  <a:solidFill>
                    <a:schemeClr val="hlink"/>
                  </a:solidFill>
                  <a:latin typeface="Calibri"/>
                  <a:ea typeface="Calibri"/>
                  <a:cs typeface="Calibri"/>
                  <a:sym typeface="Calibri"/>
                  <a:hlinkClick r:id="rId9"/>
                </a:rPr>
                <a:t>https://www.norwegiancreations.com/2018/10/arduino-tutorial-avoiding-the-overflow-issue-when-using-millis-and-micros/</a:t>
              </a:r>
              <a:endParaRPr b="1"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AutoNum type="arabicPeriod"/>
              </a:pPr>
              <a:r>
                <a:rPr b="1" lang="es-ES" sz="1500" u="sng">
                  <a:solidFill>
                    <a:schemeClr val="hlink"/>
                  </a:solidFill>
                  <a:latin typeface="Calibri"/>
                  <a:ea typeface="Calibri"/>
                  <a:cs typeface="Calibri"/>
                  <a:sym typeface="Calibri"/>
                  <a:hlinkClick r:id="rId10"/>
                </a:rPr>
                <a:t>https://arduino.stackexchange.com/questions/12587/how-can-i-handle-the-millis-rollover/12588#12588</a:t>
              </a:r>
              <a:r>
                <a:rPr b="1" lang="es-ES" sz="1500">
                  <a:solidFill>
                    <a:schemeClr val="dk1"/>
                  </a:solidFill>
                  <a:latin typeface="Calibri"/>
                  <a:ea typeface="Calibri"/>
                  <a:cs typeface="Calibri"/>
                  <a:sym typeface="Calibri"/>
                </a:rPr>
                <a:t> y </a:t>
              </a:r>
              <a:r>
                <a:rPr b="1" lang="es-ES" sz="1500" u="sng">
                  <a:solidFill>
                    <a:schemeClr val="hlink"/>
                  </a:solidFill>
                  <a:latin typeface="Calibri"/>
                  <a:ea typeface="Calibri"/>
                  <a:cs typeface="Calibri"/>
                  <a:sym typeface="Calibri"/>
                  <a:hlinkClick r:id="rId11"/>
                </a:rPr>
                <a:t>https://qastack.mx/arduino/12587/how-can-i-handle-the-millis-rollover</a:t>
              </a:r>
              <a:endParaRPr b="1" sz="1500">
                <a:solidFill>
                  <a:schemeClr val="dk1"/>
                </a:solidFill>
                <a:latin typeface="Calibri"/>
                <a:ea typeface="Calibri"/>
                <a:cs typeface="Calibri"/>
                <a:sym typeface="Calibri"/>
              </a:endParaRPr>
            </a:p>
          </p:txBody>
        </p:sp>
        <p:pic>
          <p:nvPicPr>
            <p:cNvPr id="232" name="Google Shape;232;p28"/>
            <p:cNvPicPr preferRelativeResize="0"/>
            <p:nvPr/>
          </p:nvPicPr>
          <p:blipFill>
            <a:blip r:embed="rId12">
              <a:alphaModFix/>
            </a:blip>
            <a:stretch>
              <a:fillRect/>
            </a:stretch>
          </p:blipFill>
          <p:spPr>
            <a:xfrm>
              <a:off x="4177357" y="2566575"/>
              <a:ext cx="239076" cy="239076"/>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nvSpPr>
        <p:spPr>
          <a:xfrm>
            <a:off x="709731" y="2794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Introducción a la programación orientada a objetos (PPO)</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
        <p:nvSpPr>
          <p:cNvPr id="239" name="Google Shape;239;p29"/>
          <p:cNvSpPr txBox="1"/>
          <p:nvPr/>
        </p:nvSpPr>
        <p:spPr>
          <a:xfrm>
            <a:off x="719550" y="862200"/>
            <a:ext cx="7704900" cy="562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500">
                <a:latin typeface="Calibri"/>
                <a:ea typeface="Calibri"/>
                <a:cs typeface="Calibri"/>
                <a:sym typeface="Calibri"/>
              </a:rPr>
              <a:t>La programación normal que llevamos a cabo con el IDE de Arduino se enmarca dentro de un paradigma imperativo: las órdenes se suceden unas detrás de otras, y se ejecutan en el orden en el que están escritas (y en el loop se hacen cíclicas). Corresponde a un modelo algorítmico.</a:t>
            </a:r>
            <a:endParaRPr b="1" sz="1500">
              <a:latin typeface="Calibri"/>
              <a:ea typeface="Calibri"/>
              <a:cs typeface="Calibri"/>
              <a:sym typeface="Calibri"/>
            </a:endParaRPr>
          </a:p>
          <a:p>
            <a:pPr indent="0" lvl="0" marL="0" rtl="0" algn="just">
              <a:spcBef>
                <a:spcPts val="0"/>
              </a:spcBef>
              <a:spcAft>
                <a:spcPts val="0"/>
              </a:spcAft>
              <a:buNone/>
            </a:pPr>
            <a:r>
              <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Pero hay otros paradigmas. El que vamos a ver es el paradigma </a:t>
            </a:r>
            <a:r>
              <a:rPr b="1" lang="es-ES" sz="1500">
                <a:solidFill>
                  <a:srgbClr val="85200C"/>
                </a:solidFill>
                <a:latin typeface="Calibri"/>
                <a:ea typeface="Calibri"/>
                <a:cs typeface="Calibri"/>
                <a:sym typeface="Calibri"/>
              </a:rPr>
              <a:t>de orientación a objetos</a:t>
            </a:r>
            <a:r>
              <a:rPr b="1" lang="es-ES" sz="1500">
                <a:latin typeface="Calibri"/>
                <a:ea typeface="Calibri"/>
                <a:cs typeface="Calibri"/>
                <a:sym typeface="Calibri"/>
              </a:rPr>
              <a:t>, implementable en el IDE  de Arduino. No tenemos variables que obtienen un cálculo y en función de ellas se presentan varias salidas, sino que pensamos en los objetos que podemos representar en nuestro programa, sus propiedades y cómo podemos actuar sobre ellos modificando esas propiedades.</a:t>
            </a:r>
            <a:endParaRPr b="1" sz="1500">
              <a:latin typeface="Calibri"/>
              <a:ea typeface="Calibri"/>
              <a:cs typeface="Calibri"/>
              <a:sym typeface="Calibri"/>
            </a:endParaRPr>
          </a:p>
          <a:p>
            <a:pPr indent="0" lvl="0" marL="0" rtl="0" algn="just">
              <a:spcBef>
                <a:spcPts val="0"/>
              </a:spcBef>
              <a:spcAft>
                <a:spcPts val="0"/>
              </a:spcAft>
              <a:buNone/>
            </a:pPr>
            <a:r>
              <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Por ejemplo, un LED. Un LED es un objeto que tiene dos</a:t>
            </a:r>
            <a:r>
              <a:rPr b="1" lang="es-ES" sz="1500">
                <a:solidFill>
                  <a:srgbClr val="980000"/>
                </a:solidFill>
                <a:latin typeface="Calibri"/>
                <a:ea typeface="Calibri"/>
                <a:cs typeface="Calibri"/>
                <a:sym typeface="Calibri"/>
              </a:rPr>
              <a:t> propiedades </a:t>
            </a:r>
            <a:r>
              <a:rPr b="1" lang="es-ES" sz="1500">
                <a:latin typeface="Calibri"/>
                <a:ea typeface="Calibri"/>
                <a:cs typeface="Calibri"/>
                <a:sym typeface="Calibri"/>
              </a:rPr>
              <a:t>o</a:t>
            </a:r>
            <a:r>
              <a:rPr b="1" lang="es-ES" sz="1500">
                <a:solidFill>
                  <a:srgbClr val="980000"/>
                </a:solidFill>
                <a:latin typeface="Calibri"/>
                <a:ea typeface="Calibri"/>
                <a:cs typeface="Calibri"/>
                <a:sym typeface="Calibri"/>
              </a:rPr>
              <a:t> atributos</a:t>
            </a:r>
            <a:r>
              <a:rPr b="1" lang="es-ES" sz="1500">
                <a:latin typeface="Calibri"/>
                <a:ea typeface="Calibri"/>
                <a:cs typeface="Calibri"/>
                <a:sym typeface="Calibri"/>
              </a:rPr>
              <a:t>: brilla y tiene un color. La ausencia de la propiedad brillo indica un estado del LED (apagado) y su presencia, el estado encendido. Su color es una propiedad fija inmodificable por software (hablamos de LEDS normales, no los tricolor).</a:t>
            </a:r>
            <a:endParaRPr b="1" sz="1500">
              <a:latin typeface="Calibri"/>
              <a:ea typeface="Calibri"/>
              <a:cs typeface="Calibri"/>
              <a:sym typeface="Calibri"/>
            </a:endParaRPr>
          </a:p>
          <a:p>
            <a:pPr indent="0" lvl="0" marL="0" rtl="0" algn="just">
              <a:spcBef>
                <a:spcPts val="0"/>
              </a:spcBef>
              <a:spcAft>
                <a:spcPts val="0"/>
              </a:spcAft>
              <a:buNone/>
            </a:pPr>
            <a:r>
              <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Todos los LEDs que existen comparten esas propiedades. Así que </a:t>
            </a:r>
            <a:r>
              <a:rPr b="1" lang="es-ES" sz="1500">
                <a:solidFill>
                  <a:srgbClr val="0000FF"/>
                </a:solidFill>
                <a:latin typeface="Calibri"/>
                <a:ea typeface="Calibri"/>
                <a:cs typeface="Calibri"/>
                <a:sym typeface="Calibri"/>
              </a:rPr>
              <a:t>cuando me refiera a LED en abstracto me refiero no a un objeto sino a una </a:t>
            </a:r>
            <a:r>
              <a:rPr b="1" lang="es-ES" sz="1500">
                <a:solidFill>
                  <a:srgbClr val="FF0000"/>
                </a:solidFill>
                <a:latin typeface="Calibri"/>
                <a:ea typeface="Calibri"/>
                <a:cs typeface="Calibri"/>
                <a:sym typeface="Calibri"/>
              </a:rPr>
              <a:t>clase</a:t>
            </a:r>
            <a:r>
              <a:rPr b="1" lang="es-ES" sz="1500">
                <a:solidFill>
                  <a:srgbClr val="0000FF"/>
                </a:solidFill>
                <a:latin typeface="Calibri"/>
                <a:ea typeface="Calibri"/>
                <a:cs typeface="Calibri"/>
                <a:sym typeface="Calibri"/>
              </a:rPr>
              <a:t> (conjunto) de dicho objeto</a:t>
            </a:r>
            <a:r>
              <a:rPr b="1" lang="es-ES" sz="1500">
                <a:latin typeface="Calibri"/>
                <a:ea typeface="Calibri"/>
                <a:cs typeface="Calibri"/>
                <a:sym typeface="Calibri"/>
              </a:rPr>
              <a:t>.</a:t>
            </a:r>
            <a:r>
              <a:rPr b="1" lang="es-ES" sz="1500">
                <a:solidFill>
                  <a:srgbClr val="38761D"/>
                </a:solidFill>
                <a:latin typeface="Calibri"/>
                <a:ea typeface="Calibri"/>
                <a:cs typeface="Calibri"/>
                <a:sym typeface="Calibri"/>
              </a:rPr>
              <a:t> Cuando me refiera a un LED concreto, una unidad concreta que pincho en la placa protoboard, tendré una </a:t>
            </a:r>
            <a:r>
              <a:rPr b="1" lang="es-ES" sz="1500">
                <a:solidFill>
                  <a:srgbClr val="980000"/>
                </a:solidFill>
                <a:latin typeface="Calibri"/>
                <a:ea typeface="Calibri"/>
                <a:cs typeface="Calibri"/>
                <a:sym typeface="Calibri"/>
              </a:rPr>
              <a:t>instancia</a:t>
            </a:r>
            <a:r>
              <a:rPr b="1" lang="es-ES" sz="1500">
                <a:solidFill>
                  <a:srgbClr val="38761D"/>
                </a:solidFill>
                <a:latin typeface="Calibri"/>
                <a:ea typeface="Calibri"/>
                <a:cs typeface="Calibri"/>
                <a:sym typeface="Calibri"/>
              </a:rPr>
              <a:t> de ese objeto</a:t>
            </a:r>
            <a:r>
              <a:rPr b="1" lang="es-ES" sz="1500">
                <a:latin typeface="Calibri"/>
                <a:ea typeface="Calibri"/>
                <a:cs typeface="Calibri"/>
                <a:sym typeface="Calibri"/>
              </a:rPr>
              <a:t>. </a:t>
            </a:r>
            <a:endParaRPr b="1" sz="1500">
              <a:latin typeface="Calibri"/>
              <a:ea typeface="Calibri"/>
              <a:cs typeface="Calibri"/>
              <a:sym typeface="Calibri"/>
            </a:endParaRPr>
          </a:p>
          <a:p>
            <a:pPr indent="0" lvl="0" marL="0" rtl="0" algn="just">
              <a:spcBef>
                <a:spcPts val="0"/>
              </a:spcBef>
              <a:spcAft>
                <a:spcPts val="0"/>
              </a:spcAft>
              <a:buNone/>
            </a:pPr>
            <a:r>
              <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Y ahora que lo pienso, pues un LED también puede conectarse. Así que el número del pin donde se conecta a nuestra placa también puede ser otra propiedad.</a:t>
            </a:r>
            <a:endParaRPr b="1" sz="15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nvSpPr>
        <p:spPr>
          <a:xfrm>
            <a:off x="709731" y="2794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Introducción a la programación orientada a objetos (PPO)</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
        <p:nvSpPr>
          <p:cNvPr id="246" name="Google Shape;246;p30"/>
          <p:cNvSpPr txBox="1"/>
          <p:nvPr/>
        </p:nvSpPr>
        <p:spPr>
          <a:xfrm>
            <a:off x="719550" y="862200"/>
            <a:ext cx="7704900" cy="66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500">
                <a:latin typeface="Calibri"/>
                <a:ea typeface="Calibri"/>
                <a:cs typeface="Calibri"/>
                <a:sym typeface="Calibri"/>
              </a:rPr>
              <a:t>¿Y qué puedo hacer con un LED? Así de primeras se me viene tres acciones a la mente: apagarlo, encenderlo o hacerlo parpadear. Cada acción es un </a:t>
            </a:r>
            <a:r>
              <a:rPr b="1" lang="es-ES" sz="1500">
                <a:solidFill>
                  <a:srgbClr val="980000"/>
                </a:solidFill>
                <a:latin typeface="Calibri"/>
                <a:ea typeface="Calibri"/>
                <a:cs typeface="Calibri"/>
                <a:sym typeface="Calibri"/>
              </a:rPr>
              <a:t>método</a:t>
            </a:r>
            <a:r>
              <a:rPr b="1" lang="es-ES" sz="1500">
                <a:latin typeface="Calibri"/>
                <a:ea typeface="Calibri"/>
                <a:cs typeface="Calibri"/>
                <a:sym typeface="Calibri"/>
              </a:rPr>
              <a:t> posible.</a:t>
            </a:r>
            <a:endParaRPr b="1" sz="1500">
              <a:latin typeface="Calibri"/>
              <a:ea typeface="Calibri"/>
              <a:cs typeface="Calibri"/>
              <a:sym typeface="Calibri"/>
            </a:endParaRPr>
          </a:p>
        </p:txBody>
      </p:sp>
      <p:pic>
        <p:nvPicPr>
          <p:cNvPr id="247" name="Google Shape;247;p30"/>
          <p:cNvPicPr preferRelativeResize="0"/>
          <p:nvPr/>
        </p:nvPicPr>
        <p:blipFill>
          <a:blip r:embed="rId3">
            <a:alphaModFix/>
          </a:blip>
          <a:stretch>
            <a:fillRect/>
          </a:stretch>
        </p:blipFill>
        <p:spPr>
          <a:xfrm>
            <a:off x="719550" y="1528500"/>
            <a:ext cx="7389265" cy="5024700"/>
          </a:xfrm>
          <a:prstGeom prst="rect">
            <a:avLst/>
          </a:prstGeom>
          <a:noFill/>
          <a:ln>
            <a:noFill/>
          </a:ln>
        </p:spPr>
      </p:pic>
      <p:sp>
        <p:nvSpPr>
          <p:cNvPr id="248" name="Google Shape;248;p30"/>
          <p:cNvSpPr/>
          <p:nvPr/>
        </p:nvSpPr>
        <p:spPr>
          <a:xfrm>
            <a:off x="5781825" y="2178375"/>
            <a:ext cx="2461500" cy="914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Métodos y atributos privados. No son accesibles fuera de la clase.</a:t>
            </a:r>
            <a:endParaRPr b="1"/>
          </a:p>
        </p:txBody>
      </p:sp>
      <p:sp>
        <p:nvSpPr>
          <p:cNvPr id="249" name="Google Shape;249;p30"/>
          <p:cNvSpPr/>
          <p:nvPr/>
        </p:nvSpPr>
        <p:spPr>
          <a:xfrm>
            <a:off x="5568725" y="4397750"/>
            <a:ext cx="2461500" cy="914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Métodos y atributos públicos. Sí son accesibles fuera de la clase.</a:t>
            </a:r>
            <a:endParaRPr b="1"/>
          </a:p>
        </p:txBody>
      </p:sp>
      <p:sp>
        <p:nvSpPr>
          <p:cNvPr id="250" name="Google Shape;250;p30"/>
          <p:cNvSpPr/>
          <p:nvPr/>
        </p:nvSpPr>
        <p:spPr>
          <a:xfrm>
            <a:off x="6035525" y="5907000"/>
            <a:ext cx="2461500" cy="5574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Creo dos instancias (objetos) de la clase LED</a:t>
            </a:r>
            <a:endParaRPr b="1"/>
          </a:p>
        </p:txBody>
      </p:sp>
      <p:cxnSp>
        <p:nvCxnSpPr>
          <p:cNvPr id="251" name="Google Shape;251;p30"/>
          <p:cNvCxnSpPr>
            <a:endCxn id="250" idx="1"/>
          </p:cNvCxnSpPr>
          <p:nvPr/>
        </p:nvCxnSpPr>
        <p:spPr>
          <a:xfrm flipH="1" rot="10800000">
            <a:off x="5531525" y="6185700"/>
            <a:ext cx="504000" cy="2007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1"/>
          <p:cNvSpPr txBox="1"/>
          <p:nvPr/>
        </p:nvSpPr>
        <p:spPr>
          <a:xfrm>
            <a:off x="709731" y="2794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Introducción a la programación orientada a objetos (PPO)</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58" name="Google Shape;258;p31"/>
          <p:cNvPicPr preferRelativeResize="0"/>
          <p:nvPr/>
        </p:nvPicPr>
        <p:blipFill>
          <a:blip r:embed="rId3">
            <a:alphaModFix/>
          </a:blip>
          <a:stretch>
            <a:fillRect/>
          </a:stretch>
        </p:blipFill>
        <p:spPr>
          <a:xfrm>
            <a:off x="709725" y="923051"/>
            <a:ext cx="3874975" cy="3183900"/>
          </a:xfrm>
          <a:prstGeom prst="rect">
            <a:avLst/>
          </a:prstGeom>
          <a:noFill/>
          <a:ln>
            <a:noFill/>
          </a:ln>
        </p:spPr>
      </p:pic>
      <p:sp>
        <p:nvSpPr>
          <p:cNvPr id="259" name="Google Shape;259;p31"/>
          <p:cNvSpPr/>
          <p:nvPr/>
        </p:nvSpPr>
        <p:spPr>
          <a:xfrm>
            <a:off x="3613850" y="2421075"/>
            <a:ext cx="4590600" cy="461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En el LOOP se llaman los métodos de cada objeto. </a:t>
            </a:r>
            <a:endParaRPr b="1"/>
          </a:p>
        </p:txBody>
      </p:sp>
      <p:sp>
        <p:nvSpPr>
          <p:cNvPr id="260" name="Google Shape;260;p31"/>
          <p:cNvSpPr/>
          <p:nvPr/>
        </p:nvSpPr>
        <p:spPr>
          <a:xfrm>
            <a:off x="5335100" y="1052100"/>
            <a:ext cx="3079500" cy="702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l1 y l2 se instanciaron con pin 6. A uno por lo menos le tengo que poner otro pin. l2.pin=7</a:t>
            </a:r>
            <a:endParaRPr b="1"/>
          </a:p>
        </p:txBody>
      </p:sp>
      <p:cxnSp>
        <p:nvCxnSpPr>
          <p:cNvPr id="261" name="Google Shape;261;p31"/>
          <p:cNvCxnSpPr>
            <a:endCxn id="260" idx="1"/>
          </p:cNvCxnSpPr>
          <p:nvPr/>
        </p:nvCxnSpPr>
        <p:spPr>
          <a:xfrm flipH="1" rot="10800000">
            <a:off x="4598300" y="1403400"/>
            <a:ext cx="736800" cy="404400"/>
          </a:xfrm>
          <a:prstGeom prst="straightConnector1">
            <a:avLst/>
          </a:prstGeom>
          <a:noFill/>
          <a:ln cap="flat" cmpd="sng" w="38100">
            <a:solidFill>
              <a:srgbClr val="980000"/>
            </a:solidFill>
            <a:prstDash val="solid"/>
            <a:round/>
            <a:headEnd len="med" w="med" type="none"/>
            <a:tailEnd len="med" w="med" type="triangle"/>
          </a:ln>
        </p:spPr>
      </p:cxnSp>
      <p:cxnSp>
        <p:nvCxnSpPr>
          <p:cNvPr id="262" name="Google Shape;262;p31"/>
          <p:cNvCxnSpPr>
            <a:endCxn id="259" idx="1"/>
          </p:cNvCxnSpPr>
          <p:nvPr/>
        </p:nvCxnSpPr>
        <p:spPr>
          <a:xfrm flipH="1" rot="10800000">
            <a:off x="2102450" y="2651925"/>
            <a:ext cx="1511400" cy="197400"/>
          </a:xfrm>
          <a:prstGeom prst="straightConnector1">
            <a:avLst/>
          </a:prstGeom>
          <a:noFill/>
          <a:ln cap="flat" cmpd="sng" w="38100">
            <a:solidFill>
              <a:srgbClr val="980000"/>
            </a:solidFill>
            <a:prstDash val="solid"/>
            <a:round/>
            <a:headEnd len="med" w="med" type="none"/>
            <a:tailEnd len="med" w="med" type="triangle"/>
          </a:ln>
        </p:spPr>
      </p:cxnSp>
      <p:cxnSp>
        <p:nvCxnSpPr>
          <p:cNvPr id="263" name="Google Shape;263;p31"/>
          <p:cNvCxnSpPr/>
          <p:nvPr/>
        </p:nvCxnSpPr>
        <p:spPr>
          <a:xfrm>
            <a:off x="3124425" y="4195375"/>
            <a:ext cx="3517500" cy="0"/>
          </a:xfrm>
          <a:prstGeom prst="straightConnector1">
            <a:avLst/>
          </a:prstGeom>
          <a:noFill/>
          <a:ln cap="flat" cmpd="sng" w="9525">
            <a:solidFill>
              <a:schemeClr val="dk2"/>
            </a:solidFill>
            <a:prstDash val="solid"/>
            <a:round/>
            <a:headEnd len="med" w="med" type="none"/>
            <a:tailEnd len="med" w="med" type="none"/>
          </a:ln>
        </p:spPr>
      </p:cxnSp>
      <p:pic>
        <p:nvPicPr>
          <p:cNvPr id="264" name="Google Shape;264;p31"/>
          <p:cNvPicPr preferRelativeResize="0"/>
          <p:nvPr/>
        </p:nvPicPr>
        <p:blipFill>
          <a:blip r:embed="rId4">
            <a:alphaModFix/>
          </a:blip>
          <a:stretch>
            <a:fillRect/>
          </a:stretch>
        </p:blipFill>
        <p:spPr>
          <a:xfrm>
            <a:off x="368575" y="5654525"/>
            <a:ext cx="4312208" cy="702600"/>
          </a:xfrm>
          <a:prstGeom prst="rect">
            <a:avLst/>
          </a:prstGeom>
          <a:noFill/>
          <a:ln>
            <a:noFill/>
          </a:ln>
        </p:spPr>
      </p:pic>
      <p:pic>
        <p:nvPicPr>
          <p:cNvPr id="265" name="Google Shape;265;p31"/>
          <p:cNvPicPr preferRelativeResize="0"/>
          <p:nvPr/>
        </p:nvPicPr>
        <p:blipFill>
          <a:blip r:embed="rId5">
            <a:alphaModFix/>
          </a:blip>
          <a:stretch>
            <a:fillRect/>
          </a:stretch>
        </p:blipFill>
        <p:spPr>
          <a:xfrm>
            <a:off x="6147683" y="5177075"/>
            <a:ext cx="2266950" cy="1371600"/>
          </a:xfrm>
          <a:prstGeom prst="rect">
            <a:avLst/>
          </a:prstGeom>
          <a:noFill/>
          <a:ln>
            <a:noFill/>
          </a:ln>
        </p:spPr>
      </p:pic>
      <p:sp>
        <p:nvSpPr>
          <p:cNvPr id="266" name="Google Shape;266;p31"/>
          <p:cNvSpPr/>
          <p:nvPr/>
        </p:nvSpPr>
        <p:spPr>
          <a:xfrm>
            <a:off x="1133750" y="4411175"/>
            <a:ext cx="2560500" cy="7659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Inténtalo añadiendo un método público más a la clase...</a:t>
            </a:r>
            <a:endParaRPr b="1"/>
          </a:p>
        </p:txBody>
      </p:sp>
      <p:cxnSp>
        <p:nvCxnSpPr>
          <p:cNvPr id="267" name="Google Shape;267;p31"/>
          <p:cNvCxnSpPr>
            <a:stCxn id="266" idx="2"/>
          </p:cNvCxnSpPr>
          <p:nvPr/>
        </p:nvCxnSpPr>
        <p:spPr>
          <a:xfrm flipH="1">
            <a:off x="2309000" y="5177075"/>
            <a:ext cx="105000" cy="246600"/>
          </a:xfrm>
          <a:prstGeom prst="straightConnector1">
            <a:avLst/>
          </a:prstGeom>
          <a:noFill/>
          <a:ln cap="flat" cmpd="sng" w="38100">
            <a:solidFill>
              <a:srgbClr val="980000"/>
            </a:solidFill>
            <a:prstDash val="solid"/>
            <a:round/>
            <a:headEnd len="med" w="med" type="none"/>
            <a:tailEnd len="med" w="med" type="triangle"/>
          </a:ln>
        </p:spPr>
      </p:cxnSp>
      <p:sp>
        <p:nvSpPr>
          <p:cNvPr id="268" name="Google Shape;268;p31"/>
          <p:cNvSpPr/>
          <p:nvPr/>
        </p:nvSpPr>
        <p:spPr>
          <a:xfrm>
            <a:off x="3955575" y="4411175"/>
            <a:ext cx="1752900" cy="7659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Y reescribiendo el LOOP</a:t>
            </a:r>
            <a:endParaRPr b="1"/>
          </a:p>
        </p:txBody>
      </p:sp>
      <p:cxnSp>
        <p:nvCxnSpPr>
          <p:cNvPr id="269" name="Google Shape;269;p31"/>
          <p:cNvCxnSpPr/>
          <p:nvPr/>
        </p:nvCxnSpPr>
        <p:spPr>
          <a:xfrm>
            <a:off x="4832025" y="5177075"/>
            <a:ext cx="1200600" cy="4038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4"/>
          <p:cNvPicPr preferRelativeResize="0"/>
          <p:nvPr/>
        </p:nvPicPr>
        <p:blipFill rotWithShape="1">
          <a:blip r:embed="rId3">
            <a:alphaModFix/>
          </a:blip>
          <a:srcRect b="15209" l="0" r="0" t="13520"/>
          <a:stretch/>
        </p:blipFill>
        <p:spPr>
          <a:xfrm>
            <a:off x="683575" y="1279950"/>
            <a:ext cx="4472675" cy="3187750"/>
          </a:xfrm>
          <a:prstGeom prst="rect">
            <a:avLst/>
          </a:prstGeom>
          <a:noFill/>
          <a:ln>
            <a:noFill/>
          </a:ln>
        </p:spPr>
      </p:pic>
      <p:sp>
        <p:nvSpPr>
          <p:cNvPr id="100" name="Google Shape;100;p14"/>
          <p:cNvSpPr txBox="1"/>
          <p:nvPr/>
        </p:nvSpPr>
        <p:spPr>
          <a:xfrm>
            <a:off x="5217375" y="1279950"/>
            <a:ext cx="3468000" cy="3350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No es la intención de estos apuntes conocer detalladamente los vericuetos de un microprocesador ATMega, el cerebro de nuestros arduinos, pero sí acceder o manejar directamente algunas de sus funcionalidades.</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Cada pin de nuestro ATMega puede tener una o más de una función. </a:t>
            </a:r>
            <a:endParaRPr b="1" sz="1900">
              <a:latin typeface="Calibri"/>
              <a:ea typeface="Calibri"/>
              <a:cs typeface="Calibri"/>
              <a:sym typeface="Calibri"/>
            </a:endParaRPr>
          </a:p>
        </p:txBody>
      </p:sp>
      <p:sp>
        <p:nvSpPr>
          <p:cNvPr id="101" name="Google Shape;101;p14"/>
          <p:cNvSpPr/>
          <p:nvPr/>
        </p:nvSpPr>
        <p:spPr>
          <a:xfrm>
            <a:off x="1128600" y="5111975"/>
            <a:ext cx="6886800" cy="810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l">
              <a:spcBef>
                <a:spcPts val="0"/>
              </a:spcBef>
              <a:spcAft>
                <a:spcPts val="0"/>
              </a:spcAft>
              <a:buNone/>
            </a:pPr>
            <a:r>
              <a:rPr lang="es-ES" u="sng">
                <a:solidFill>
                  <a:schemeClr val="hlink"/>
                </a:solidFill>
                <a:hlinkClick r:id="rId4"/>
              </a:rPr>
              <a:t>https://aprendiendoarduino.wordpress.com/2017/09/03/puertos-digitales-arduino-avanzado/</a:t>
            </a:r>
            <a:endParaRPr b="1" sz="1800">
              <a:latin typeface="Calibri"/>
              <a:ea typeface="Calibri"/>
              <a:cs typeface="Calibri"/>
              <a:sym typeface="Calibri"/>
            </a:endParaRPr>
          </a:p>
        </p:txBody>
      </p:sp>
      <p:sp>
        <p:nvSpPr>
          <p:cNvPr id="102" name="Google Shape;102;p14"/>
          <p:cNvSpPr txBox="1"/>
          <p:nvPr/>
        </p:nvSpPr>
        <p:spPr>
          <a:xfrm>
            <a:off x="719543" y="55933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De pines multipropósito, puertos y registros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nvSpPr>
        <p:spPr>
          <a:xfrm>
            <a:off x="683575" y="3322300"/>
            <a:ext cx="8001900" cy="316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Por ejemplo, del pin 28 del ATMega328 (Arduino Uno), podemos decir:</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Es el sexto pin más significativo del puerto C (nº 5 → PC5)</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Está conectado al conversor analógico digital. Luego se puede configurar como entrada analógica (A5)</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El protocolo I</a:t>
            </a:r>
            <a:r>
              <a:rPr b="1" baseline="30000" lang="es-ES" sz="1900">
                <a:latin typeface="Calibri"/>
                <a:ea typeface="Calibri"/>
                <a:cs typeface="Calibri"/>
                <a:sym typeface="Calibri"/>
              </a:rPr>
              <a:t>2</a:t>
            </a:r>
            <a:r>
              <a:rPr b="1" lang="es-ES" sz="1900">
                <a:latin typeface="Calibri"/>
                <a:ea typeface="Calibri"/>
                <a:cs typeface="Calibri"/>
                <a:sym typeface="Calibri"/>
              </a:rPr>
              <a:t>C lo utiliza como señal SCL.</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La mayor parte de los pines del microprocesador se agrupan en tres “zonas”. Cada zona es un puerto: </a:t>
            </a:r>
            <a:r>
              <a:rPr b="1" i="1" lang="es-ES" sz="1900">
                <a:solidFill>
                  <a:srgbClr val="0000FF"/>
                </a:solidFill>
                <a:latin typeface="Calibri"/>
                <a:ea typeface="Calibri"/>
                <a:cs typeface="Calibri"/>
                <a:sym typeface="Calibri"/>
              </a:rPr>
              <a:t>PORTB, PORTC </a:t>
            </a:r>
            <a:r>
              <a:rPr b="1" lang="es-ES" sz="1900">
                <a:latin typeface="Calibri"/>
                <a:ea typeface="Calibri"/>
                <a:cs typeface="Calibri"/>
                <a:sym typeface="Calibri"/>
              </a:rPr>
              <a:t>y</a:t>
            </a:r>
            <a:r>
              <a:rPr b="1" i="1" lang="es-ES" sz="1900">
                <a:solidFill>
                  <a:srgbClr val="0000FF"/>
                </a:solidFill>
                <a:latin typeface="Calibri"/>
                <a:ea typeface="Calibri"/>
                <a:cs typeface="Calibri"/>
                <a:sym typeface="Calibri"/>
              </a:rPr>
              <a:t> PORTD</a:t>
            </a:r>
            <a:r>
              <a:rPr b="1" lang="es-ES" sz="1900">
                <a:latin typeface="Calibri"/>
                <a:ea typeface="Calibri"/>
                <a:cs typeface="Calibri"/>
                <a:sym typeface="Calibri"/>
              </a:rPr>
              <a:t> y cada puerto lo controla Arduino con tres registros: </a:t>
            </a:r>
            <a:r>
              <a:rPr b="1" i="1" lang="es-ES" sz="1900">
                <a:solidFill>
                  <a:srgbClr val="980000"/>
                </a:solidFill>
                <a:latin typeface="Calibri"/>
                <a:ea typeface="Calibri"/>
                <a:cs typeface="Calibri"/>
                <a:sym typeface="Calibri"/>
              </a:rPr>
              <a:t>DDR, PORT </a:t>
            </a:r>
            <a:r>
              <a:rPr b="1" lang="es-ES" sz="1900">
                <a:latin typeface="Calibri"/>
                <a:ea typeface="Calibri"/>
                <a:cs typeface="Calibri"/>
                <a:sym typeface="Calibri"/>
              </a:rPr>
              <a:t>y</a:t>
            </a:r>
            <a:r>
              <a:rPr b="1" i="1" lang="es-ES" sz="1900">
                <a:solidFill>
                  <a:srgbClr val="980000"/>
                </a:solidFill>
                <a:latin typeface="Calibri"/>
                <a:ea typeface="Calibri"/>
                <a:cs typeface="Calibri"/>
                <a:sym typeface="Calibri"/>
              </a:rPr>
              <a:t> PIN</a:t>
            </a:r>
            <a:r>
              <a:rPr b="1" lang="es-ES" sz="1900">
                <a:latin typeface="Calibri"/>
                <a:ea typeface="Calibri"/>
                <a:cs typeface="Calibri"/>
                <a:sym typeface="Calibri"/>
              </a:rPr>
              <a:t>.</a:t>
            </a:r>
            <a:endParaRPr b="1" sz="1900">
              <a:latin typeface="Calibri"/>
              <a:ea typeface="Calibri"/>
              <a:cs typeface="Calibri"/>
              <a:sym typeface="Calibri"/>
            </a:endParaRPr>
          </a:p>
        </p:txBody>
      </p:sp>
      <p:pic>
        <p:nvPicPr>
          <p:cNvPr id="109" name="Google Shape;109;p15"/>
          <p:cNvPicPr preferRelativeResize="0"/>
          <p:nvPr/>
        </p:nvPicPr>
        <p:blipFill>
          <a:blip r:embed="rId3">
            <a:alphaModFix/>
          </a:blip>
          <a:stretch>
            <a:fillRect/>
          </a:stretch>
        </p:blipFill>
        <p:spPr>
          <a:xfrm>
            <a:off x="719548" y="1348225"/>
            <a:ext cx="3905111" cy="1844700"/>
          </a:xfrm>
          <a:prstGeom prst="rect">
            <a:avLst/>
          </a:prstGeom>
          <a:noFill/>
          <a:ln>
            <a:noFill/>
          </a:ln>
        </p:spPr>
      </p:pic>
      <p:sp>
        <p:nvSpPr>
          <p:cNvPr id="110" name="Google Shape;110;p15"/>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De pines multipropósito, puertos y registros</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5287000" y="1500500"/>
            <a:ext cx="3299700" cy="1327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Registro: son memorias de muy baja capacidad pero acceso muy rápido. Arduino posee varias: de ellas nueve , tres asociadas a cada puerto.</a:t>
            </a:r>
            <a:endParaRPr b="1"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nvSpPr>
        <p:spPr>
          <a:xfrm>
            <a:off x="660675" y="1203075"/>
            <a:ext cx="8001900" cy="529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Así, por ejemplo,  el puerto B de Arduino (los pines del 8 al 13) , se controlan con tres registros:</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DDRB, determina si el pin es una entrada (0) o una salida (1).</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PORTB, controla si el pin está en nivel alto (1) o en nivel bajo (0).</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PINB permite leer (</a:t>
            </a:r>
            <a:r>
              <a:rPr b="1" lang="es-ES" sz="1800">
                <a:latin typeface="Calibri"/>
                <a:ea typeface="Calibri"/>
                <a:cs typeface="Calibri"/>
                <a:sym typeface="Calibri"/>
              </a:rPr>
              <a:t>sólo</a:t>
            </a:r>
            <a:r>
              <a:rPr b="1" lang="es-ES" sz="1800">
                <a:latin typeface="Calibri"/>
                <a:ea typeface="Calibri"/>
                <a:cs typeface="Calibri"/>
                <a:sym typeface="Calibri"/>
              </a:rPr>
              <a:t> lectura) el estado de un pin.</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Todos los registros son de 8 bits. Pero hay algunas limitaciones para usarlos ya que:</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En el puerto B los bits 6 y 7 controlarían los pines del ATMega328 nº 9 y 10, pero en un Arduino están conectados a un cristal oscilador externo. No pueden usarse. Así que el puerto B en un Arduino debe quedar como </a:t>
            </a:r>
            <a:r>
              <a:rPr b="1" lang="es-ES" sz="1800">
                <a:solidFill>
                  <a:srgbClr val="980000"/>
                </a:solidFill>
                <a:latin typeface="Calibri"/>
                <a:ea typeface="Calibri"/>
                <a:cs typeface="Calibri"/>
                <a:sym typeface="Calibri"/>
              </a:rPr>
              <a:t>00</a:t>
            </a:r>
            <a:r>
              <a:rPr b="1" lang="es-ES" sz="1800">
                <a:solidFill>
                  <a:srgbClr val="0000FF"/>
                </a:solidFill>
                <a:latin typeface="Calibri"/>
                <a:ea typeface="Calibri"/>
                <a:cs typeface="Calibri"/>
                <a:sym typeface="Calibri"/>
              </a:rPr>
              <a:t>XXXXXX</a:t>
            </a:r>
            <a:r>
              <a:rPr b="1" lang="es-ES" sz="1800">
                <a:latin typeface="Calibri"/>
                <a:ea typeface="Calibri"/>
                <a:cs typeface="Calibri"/>
                <a:sym typeface="Calibri"/>
              </a:rPr>
              <a:t>.</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En el puerto C, los pines 6 y 7 tampoco se pueden usar. El 6 está conectado al RESET y el 7 en el ATMega328 no está cableado. Asimismo el puerto C es </a:t>
            </a:r>
            <a:r>
              <a:rPr b="1" lang="es-ES" sz="1800">
                <a:solidFill>
                  <a:srgbClr val="980000"/>
                </a:solidFill>
                <a:latin typeface="Calibri"/>
                <a:ea typeface="Calibri"/>
                <a:cs typeface="Calibri"/>
                <a:sym typeface="Calibri"/>
              </a:rPr>
              <a:t>00</a:t>
            </a:r>
            <a:r>
              <a:rPr b="1" lang="es-ES" sz="1800">
                <a:solidFill>
                  <a:srgbClr val="0000FF"/>
                </a:solidFill>
                <a:latin typeface="Calibri"/>
                <a:ea typeface="Calibri"/>
                <a:cs typeface="Calibri"/>
                <a:sym typeface="Calibri"/>
              </a:rPr>
              <a:t>XXXXXX</a:t>
            </a:r>
            <a:r>
              <a:rPr b="1" lang="es-ES" sz="1800">
                <a:solidFill>
                  <a:schemeClr val="dk1"/>
                </a:solidFill>
                <a:latin typeface="Calibri"/>
                <a:ea typeface="Calibri"/>
                <a:cs typeface="Calibri"/>
                <a:sym typeface="Calibri"/>
              </a:rPr>
              <a:t>. Con él podemos controlar los pines A0-A5.</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b="1" lang="es-ES" sz="1800">
                <a:solidFill>
                  <a:schemeClr val="dk1"/>
                </a:solidFill>
                <a:latin typeface="Calibri"/>
                <a:ea typeface="Calibri"/>
                <a:cs typeface="Calibri"/>
                <a:sym typeface="Calibri"/>
              </a:rPr>
              <a:t>Los pines de Arduino del 0 al 7 sí son los ocho bits del puerto D. Pero el 0 (RX) y el 1 (TX) son los pines de comunicación USB. Podemos usarlos siempre y cuando no interfieran en la programación del Arduino. En principio, </a:t>
            </a:r>
            <a:r>
              <a:rPr b="1" lang="es-ES" sz="1800">
                <a:solidFill>
                  <a:srgbClr val="0000FF"/>
                </a:solidFill>
                <a:latin typeface="Calibri"/>
                <a:ea typeface="Calibri"/>
                <a:cs typeface="Calibri"/>
                <a:sym typeface="Calibri"/>
              </a:rPr>
              <a:t>XXXXXXXX.</a:t>
            </a:r>
            <a:endParaRPr b="1" sz="1800">
              <a:solidFill>
                <a:schemeClr val="dk1"/>
              </a:solidFill>
              <a:latin typeface="Calibri"/>
              <a:ea typeface="Calibri"/>
              <a:cs typeface="Calibri"/>
              <a:sym typeface="Calibri"/>
            </a:endParaRPr>
          </a:p>
        </p:txBody>
      </p:sp>
      <p:sp>
        <p:nvSpPr>
          <p:cNvPr id="118" name="Google Shape;118;p16"/>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De pines multipropósito, puertos y registros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nvSpPr>
        <p:spPr>
          <a:xfrm>
            <a:off x="660675" y="1203075"/>
            <a:ext cx="8001900" cy="72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Mucha palabrería: al grano, primero hacemos un programa “como siempre” que encienda un LED al pulsar un botón.</a:t>
            </a:r>
            <a:endParaRPr b="1" sz="1800">
              <a:solidFill>
                <a:schemeClr val="dk1"/>
              </a:solidFill>
              <a:latin typeface="Calibri"/>
              <a:ea typeface="Calibri"/>
              <a:cs typeface="Calibri"/>
              <a:sym typeface="Calibri"/>
            </a:endParaRPr>
          </a:p>
        </p:txBody>
      </p:sp>
      <p:sp>
        <p:nvSpPr>
          <p:cNvPr id="125" name="Google Shape;125;p17"/>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Ejemplo: enciendo un led con un pulsador, como siempre</a:t>
            </a:r>
            <a:endParaRPr b="0" i="0" sz="1400" u="none" cap="none" strike="noStrike">
              <a:solidFill>
                <a:srgbClr val="000000"/>
              </a:solidFill>
              <a:latin typeface="Arial"/>
              <a:ea typeface="Arial"/>
              <a:cs typeface="Arial"/>
              <a:sym typeface="Arial"/>
            </a:endParaRPr>
          </a:p>
        </p:txBody>
      </p:sp>
      <p:pic>
        <p:nvPicPr>
          <p:cNvPr id="126" name="Google Shape;126;p17"/>
          <p:cNvPicPr preferRelativeResize="0"/>
          <p:nvPr/>
        </p:nvPicPr>
        <p:blipFill>
          <a:blip r:embed="rId3">
            <a:alphaModFix/>
          </a:blip>
          <a:stretch>
            <a:fillRect/>
          </a:stretch>
        </p:blipFill>
        <p:spPr>
          <a:xfrm>
            <a:off x="719550" y="2068475"/>
            <a:ext cx="3904325" cy="2721050"/>
          </a:xfrm>
          <a:prstGeom prst="rect">
            <a:avLst/>
          </a:prstGeom>
          <a:noFill/>
          <a:ln>
            <a:noFill/>
          </a:ln>
        </p:spPr>
      </p:pic>
      <p:pic>
        <p:nvPicPr>
          <p:cNvPr id="127" name="Google Shape;127;p17"/>
          <p:cNvPicPr preferRelativeResize="0"/>
          <p:nvPr/>
        </p:nvPicPr>
        <p:blipFill>
          <a:blip r:embed="rId4">
            <a:alphaModFix/>
          </a:blip>
          <a:stretch>
            <a:fillRect/>
          </a:stretch>
        </p:blipFill>
        <p:spPr>
          <a:xfrm>
            <a:off x="4776275" y="2223825"/>
            <a:ext cx="4215326" cy="2292545"/>
          </a:xfrm>
          <a:prstGeom prst="rect">
            <a:avLst/>
          </a:prstGeom>
          <a:noFill/>
          <a:ln>
            <a:noFill/>
          </a:ln>
        </p:spPr>
      </p:pic>
      <p:sp>
        <p:nvSpPr>
          <p:cNvPr id="128" name="Google Shape;128;p17"/>
          <p:cNvSpPr/>
          <p:nvPr/>
        </p:nvSpPr>
        <p:spPr>
          <a:xfrm>
            <a:off x="1434175" y="4933725"/>
            <a:ext cx="7152000" cy="6402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¿No sabíais que los pines A0</a:t>
            </a:r>
            <a:r>
              <a:rPr b="1" lang="es-ES"/>
              <a:t>...</a:t>
            </a:r>
            <a:r>
              <a:rPr b="1" lang="es-ES"/>
              <a:t> A5 son las salidas digitales D14...D19? ¡¡Pues ya lo sabéis!!</a:t>
            </a:r>
            <a:endParaRPr b="1" sz="1800">
              <a:latin typeface="Calibri"/>
              <a:ea typeface="Calibri"/>
              <a:cs typeface="Calibri"/>
              <a:sym typeface="Calibri"/>
            </a:endParaRPr>
          </a:p>
        </p:txBody>
      </p:sp>
      <p:pic>
        <p:nvPicPr>
          <p:cNvPr id="129" name="Google Shape;129;p17"/>
          <p:cNvPicPr preferRelativeResize="0"/>
          <p:nvPr/>
        </p:nvPicPr>
        <p:blipFill>
          <a:blip r:embed="rId5">
            <a:alphaModFix/>
          </a:blip>
          <a:stretch>
            <a:fillRect/>
          </a:stretch>
        </p:blipFill>
        <p:spPr>
          <a:xfrm>
            <a:off x="7814850" y="5597869"/>
            <a:ext cx="716249" cy="369324"/>
          </a:xfrm>
          <a:prstGeom prst="rect">
            <a:avLst/>
          </a:prstGeom>
          <a:noFill/>
          <a:ln>
            <a:noFill/>
          </a:ln>
          <a:effectLst>
            <a:outerShdw blurRad="228600" rotWithShape="0" algn="bl" dir="7740000" dist="114300">
              <a:srgbClr val="741B47">
                <a:alpha val="50000"/>
              </a:srgbClr>
            </a:outerShdw>
          </a:effectLst>
        </p:spPr>
      </p:pic>
      <p:pic>
        <p:nvPicPr>
          <p:cNvPr id="130" name="Google Shape;130;p17"/>
          <p:cNvPicPr preferRelativeResize="0"/>
          <p:nvPr/>
        </p:nvPicPr>
        <p:blipFill>
          <a:blip r:embed="rId6">
            <a:alphaModFix/>
          </a:blip>
          <a:stretch>
            <a:fillRect/>
          </a:stretch>
        </p:blipFill>
        <p:spPr>
          <a:xfrm>
            <a:off x="2857325" y="5341125"/>
            <a:ext cx="571325" cy="57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nvSpPr>
        <p:spPr>
          <a:xfrm>
            <a:off x="660675" y="1203075"/>
            <a:ext cx="8001900" cy="72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Y segundo, </a:t>
            </a:r>
            <a:r>
              <a:rPr b="1" lang="es-ES" sz="1800">
                <a:latin typeface="Calibri"/>
                <a:ea typeface="Calibri"/>
                <a:cs typeface="Calibri"/>
                <a:sym typeface="Calibri"/>
              </a:rPr>
              <a:t>un programa “como nunca” que encienda un LED al pulsar un botón.</a:t>
            </a:r>
            <a:endParaRPr b="1" sz="1800">
              <a:solidFill>
                <a:schemeClr val="dk1"/>
              </a:solidFill>
              <a:latin typeface="Calibri"/>
              <a:ea typeface="Calibri"/>
              <a:cs typeface="Calibri"/>
              <a:sym typeface="Calibri"/>
            </a:endParaRPr>
          </a:p>
        </p:txBody>
      </p:sp>
      <p:sp>
        <p:nvSpPr>
          <p:cNvPr id="137" name="Google Shape;137;p18"/>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Ejemplo: enciendo un led con un pulsador, como nunca</a:t>
            </a:r>
            <a:endParaRPr b="0" i="0" sz="1400" u="none" cap="none" strike="noStrike">
              <a:solidFill>
                <a:srgbClr val="000000"/>
              </a:solidFill>
              <a:latin typeface="Arial"/>
              <a:ea typeface="Arial"/>
              <a:cs typeface="Arial"/>
              <a:sym typeface="Arial"/>
            </a:endParaRPr>
          </a:p>
        </p:txBody>
      </p:sp>
      <p:pic>
        <p:nvPicPr>
          <p:cNvPr id="138" name="Google Shape;138;p18"/>
          <p:cNvPicPr preferRelativeResize="0"/>
          <p:nvPr/>
        </p:nvPicPr>
        <p:blipFill>
          <a:blip r:embed="rId3">
            <a:alphaModFix/>
          </a:blip>
          <a:stretch>
            <a:fillRect/>
          </a:stretch>
        </p:blipFill>
        <p:spPr>
          <a:xfrm>
            <a:off x="1100307" y="1808513"/>
            <a:ext cx="6943387" cy="462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nvSpPr>
        <p:spPr>
          <a:xfrm>
            <a:off x="660675" y="1203075"/>
            <a:ext cx="2934000" cy="105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Que “mucho rollo”… Que con ésto es suficiente (3 líneas de código).</a:t>
            </a:r>
            <a:endParaRPr b="1" sz="1800">
              <a:solidFill>
                <a:schemeClr val="dk1"/>
              </a:solidFill>
              <a:latin typeface="Calibri"/>
              <a:ea typeface="Calibri"/>
              <a:cs typeface="Calibri"/>
              <a:sym typeface="Calibri"/>
            </a:endParaRPr>
          </a:p>
        </p:txBody>
      </p:sp>
      <p:sp>
        <p:nvSpPr>
          <p:cNvPr id="145" name="Google Shape;145;p19"/>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Ejemplo:  mucho cuento...</a:t>
            </a:r>
            <a:endParaRPr b="0" i="0" sz="1400" u="none" cap="none" strike="noStrike">
              <a:solidFill>
                <a:srgbClr val="000000"/>
              </a:solidFill>
              <a:latin typeface="Arial"/>
              <a:ea typeface="Arial"/>
              <a:cs typeface="Arial"/>
              <a:sym typeface="Arial"/>
            </a:endParaRPr>
          </a:p>
        </p:txBody>
      </p:sp>
      <p:sp>
        <p:nvSpPr>
          <p:cNvPr id="146" name="Google Shape;146;p19"/>
          <p:cNvSpPr txBox="1"/>
          <p:nvPr/>
        </p:nvSpPr>
        <p:spPr>
          <a:xfrm>
            <a:off x="719550" y="3048000"/>
            <a:ext cx="8001900" cy="303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Ventajas:</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Cada instrucción necesita uno o varios ciclos de reloj. Evidentemente definir así los pines necesitan muchos menos que una combinación de pinMode, digitalWrite, etc.</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Los pines se cambian simultáneamente. No son necesarios bucles.</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Se puede ahorrar en memoria de programa con este método.</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Inconvenientes</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La programación es más difícil, ya que estamos a nivel de la máquina. Es más fácil equivocarse.</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No es recomendable para novatos.</a:t>
            </a:r>
            <a:endParaRPr b="1" sz="1800">
              <a:latin typeface="Calibri"/>
              <a:ea typeface="Calibri"/>
              <a:cs typeface="Calibri"/>
              <a:sym typeface="Calibri"/>
            </a:endParaRPr>
          </a:p>
        </p:txBody>
      </p:sp>
      <p:pic>
        <p:nvPicPr>
          <p:cNvPr id="147" name="Google Shape;147;p19"/>
          <p:cNvPicPr preferRelativeResize="0"/>
          <p:nvPr/>
        </p:nvPicPr>
        <p:blipFill>
          <a:blip r:embed="rId3">
            <a:alphaModFix/>
          </a:blip>
          <a:stretch>
            <a:fillRect/>
          </a:stretch>
        </p:blipFill>
        <p:spPr>
          <a:xfrm>
            <a:off x="3871500" y="1314450"/>
            <a:ext cx="4552950" cy="2114550"/>
          </a:xfrm>
          <a:prstGeom prst="rect">
            <a:avLst/>
          </a:prstGeom>
          <a:noFill/>
          <a:ln>
            <a:noFill/>
          </a:ln>
        </p:spPr>
      </p:pic>
      <p:cxnSp>
        <p:nvCxnSpPr>
          <p:cNvPr id="148" name="Google Shape;148;p19"/>
          <p:cNvCxnSpPr>
            <a:stCxn id="144" idx="2"/>
            <a:endCxn id="147" idx="1"/>
          </p:cNvCxnSpPr>
          <p:nvPr/>
        </p:nvCxnSpPr>
        <p:spPr>
          <a:xfrm flipH="1" rot="-5400000">
            <a:off x="2945025" y="1445325"/>
            <a:ext cx="109200" cy="1743900"/>
          </a:xfrm>
          <a:prstGeom prst="curvedConnector2">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nvSpPr>
        <p:spPr>
          <a:xfrm>
            <a:off x="719543" y="3161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Ejemplo:  más ejemplos</a:t>
            </a:r>
            <a:endParaRPr b="0" i="0" sz="1400" u="none" cap="none" strike="noStrike">
              <a:solidFill>
                <a:srgbClr val="000000"/>
              </a:solidFill>
              <a:latin typeface="Arial"/>
              <a:ea typeface="Arial"/>
              <a:cs typeface="Arial"/>
              <a:sym typeface="Arial"/>
            </a:endParaRPr>
          </a:p>
        </p:txBody>
      </p:sp>
      <p:pic>
        <p:nvPicPr>
          <p:cNvPr id="155" name="Google Shape;155;p20"/>
          <p:cNvPicPr preferRelativeResize="0"/>
          <p:nvPr/>
        </p:nvPicPr>
        <p:blipFill rotWithShape="1">
          <a:blip r:embed="rId3">
            <a:alphaModFix/>
          </a:blip>
          <a:srcRect b="0" l="0" r="0" t="2969"/>
          <a:stretch/>
        </p:blipFill>
        <p:spPr>
          <a:xfrm>
            <a:off x="2325600" y="878000"/>
            <a:ext cx="4492800" cy="2202800"/>
          </a:xfrm>
          <a:prstGeom prst="rect">
            <a:avLst/>
          </a:prstGeom>
          <a:noFill/>
          <a:ln>
            <a:noFill/>
          </a:ln>
        </p:spPr>
      </p:pic>
      <p:cxnSp>
        <p:nvCxnSpPr>
          <p:cNvPr id="156" name="Google Shape;156;p20"/>
          <p:cNvCxnSpPr/>
          <p:nvPr/>
        </p:nvCxnSpPr>
        <p:spPr>
          <a:xfrm>
            <a:off x="929600" y="3178462"/>
            <a:ext cx="7147200" cy="0"/>
          </a:xfrm>
          <a:prstGeom prst="straightConnector1">
            <a:avLst/>
          </a:prstGeom>
          <a:noFill/>
          <a:ln cap="flat" cmpd="sng" w="9525">
            <a:solidFill>
              <a:schemeClr val="dk2"/>
            </a:solidFill>
            <a:prstDash val="solid"/>
            <a:round/>
            <a:headEnd len="med" w="med" type="none"/>
            <a:tailEnd len="med" w="med" type="none"/>
          </a:ln>
          <a:effectLst>
            <a:outerShdw blurRad="314325" rotWithShape="0" algn="bl" dir="15960000" dist="333375">
              <a:srgbClr val="741B47"/>
            </a:outerShdw>
          </a:effectLst>
        </p:spPr>
      </p:cxnSp>
      <p:pic>
        <p:nvPicPr>
          <p:cNvPr id="157" name="Google Shape;157;p20"/>
          <p:cNvPicPr preferRelativeResize="0"/>
          <p:nvPr/>
        </p:nvPicPr>
        <p:blipFill>
          <a:blip r:embed="rId4">
            <a:alphaModFix/>
          </a:blip>
          <a:stretch>
            <a:fillRect/>
          </a:stretch>
        </p:blipFill>
        <p:spPr>
          <a:xfrm>
            <a:off x="719550" y="3265975"/>
            <a:ext cx="7537715" cy="316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nvSpPr>
        <p:spPr>
          <a:xfrm>
            <a:off x="3447150" y="1203625"/>
            <a:ext cx="4977300" cy="183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Imaginaros que estamos en clase, explicando, y de pronto llama el director o directora a la puerta.</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Te callas, claro. Comenta no sé qué de una excursión, les da un papel a los chavales, da las gracias y se marcha. Y tú sigues exactamente por donde lo dejaste.</a:t>
            </a:r>
            <a:endParaRPr b="1" sz="1800">
              <a:latin typeface="Calibri"/>
              <a:ea typeface="Calibri"/>
              <a:cs typeface="Calibri"/>
              <a:sym typeface="Calibri"/>
            </a:endParaRPr>
          </a:p>
        </p:txBody>
      </p:sp>
      <p:sp>
        <p:nvSpPr>
          <p:cNvPr id="164" name="Google Shape;164;p21"/>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Interrupciones de hardware</a:t>
            </a:r>
            <a:endParaRPr b="0" i="0" sz="1400" u="none" cap="none" strike="noStrike">
              <a:solidFill>
                <a:srgbClr val="000000"/>
              </a:solidFill>
              <a:latin typeface="Arial"/>
              <a:ea typeface="Arial"/>
              <a:cs typeface="Arial"/>
              <a:sym typeface="Arial"/>
            </a:endParaRPr>
          </a:p>
        </p:txBody>
      </p:sp>
      <p:pic>
        <p:nvPicPr>
          <p:cNvPr id="165" name="Google Shape;165;p21"/>
          <p:cNvPicPr preferRelativeResize="0"/>
          <p:nvPr/>
        </p:nvPicPr>
        <p:blipFill>
          <a:blip r:embed="rId3">
            <a:alphaModFix/>
          </a:blip>
          <a:stretch>
            <a:fillRect/>
          </a:stretch>
        </p:blipFill>
        <p:spPr>
          <a:xfrm>
            <a:off x="719550" y="1203613"/>
            <a:ext cx="1920200" cy="1276925"/>
          </a:xfrm>
          <a:prstGeom prst="rect">
            <a:avLst/>
          </a:prstGeom>
          <a:noFill/>
          <a:ln>
            <a:noFill/>
          </a:ln>
        </p:spPr>
      </p:pic>
      <p:sp>
        <p:nvSpPr>
          <p:cNvPr id="166" name="Google Shape;166;p21"/>
          <p:cNvSpPr txBox="1"/>
          <p:nvPr/>
        </p:nvSpPr>
        <p:spPr>
          <a:xfrm>
            <a:off x="719550" y="3034825"/>
            <a:ext cx="7704900" cy="214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Esta misma situación, idéntica, nos la encontramos en los procesadores. Los procesadores ejecutan un programa, pero, además pueden estar a la escucha en alguno de sus pines de ciertas señales. Si detectan una señal en un pin que escucha una interrupción, paran inmediatamente el flujo del programa principal, actúan según una rutina asociada a la interrupción (se llama </a:t>
            </a:r>
            <a:r>
              <a:rPr b="1" i="1" lang="es-ES" sz="1800">
                <a:solidFill>
                  <a:srgbClr val="0000FF"/>
                </a:solidFill>
                <a:latin typeface="Calibri"/>
                <a:ea typeface="Calibri"/>
                <a:cs typeface="Calibri"/>
                <a:sym typeface="Calibri"/>
              </a:rPr>
              <a:t>ISR</a:t>
            </a:r>
            <a:r>
              <a:rPr b="1" lang="es-ES" sz="1800">
                <a:latin typeface="Calibri"/>
                <a:ea typeface="Calibri"/>
                <a:cs typeface="Calibri"/>
                <a:sym typeface="Calibri"/>
              </a:rPr>
              <a:t> -Interruption Service Rutine- , del tipo callback -respuesta-) y al terminarla vuelven al punto del programa donde lo habían dejado.</a:t>
            </a:r>
            <a:endParaRPr b="1" sz="1800">
              <a:latin typeface="Calibri"/>
              <a:ea typeface="Calibri"/>
              <a:cs typeface="Calibri"/>
              <a:sym typeface="Calibri"/>
            </a:endParaRPr>
          </a:p>
        </p:txBody>
      </p:sp>
      <p:sp>
        <p:nvSpPr>
          <p:cNvPr id="167" name="Google Shape;167;p21"/>
          <p:cNvSpPr/>
          <p:nvPr/>
        </p:nvSpPr>
        <p:spPr>
          <a:xfrm>
            <a:off x="894725" y="5306125"/>
            <a:ext cx="7152000" cy="6402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ctr">
              <a:spcBef>
                <a:spcPts val="0"/>
              </a:spcBef>
              <a:spcAft>
                <a:spcPts val="0"/>
              </a:spcAft>
              <a:buNone/>
            </a:pPr>
            <a:r>
              <a:rPr b="1" lang="es-ES" u="sng">
                <a:solidFill>
                  <a:schemeClr val="hlink"/>
                </a:solidFill>
                <a:hlinkClick r:id="rId4"/>
              </a:rPr>
              <a:t>https://www.luisllamas.es/que-son-y-como-usar-interrupciones-en-arduino/</a:t>
            </a:r>
            <a:endParaRPr b="1"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