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embeddedFontLst>
    <p:embeddedFont>
      <p:font typeface="Permanent Marker"/>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font" Target="fonts/PermanentMark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dbc957928_1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7dbc957928_1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7dbc957928_1_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dbc9579c2_1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dbc9579c2_1_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7dbc9579c2_1_6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f09974f8e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f09974f8e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6f09974f8e_0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f09974f8e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f09974f8e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6f09974f8e_0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f09974f8e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f09974f8e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6f09974f8e_0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f09974f8e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f09974f8e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6f09974f8e_0_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f09974f8e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f09974f8e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6f09974f8e_0_4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f09974f8e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f09974f8e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6f09974f8e_0_5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f0d0910bf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f0d0910bf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6f0d0910bf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f0d0910bf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f0d0910bf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6f0d0910bf_0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f0d0910bf_14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f0d0910bf_14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6f0d0910bf_14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dbc957928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g7dbc957928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7dbc957928_1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f0d0910bf_14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f0d0910bf_14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6f0d0910bf_14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6f0d0910bf_14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6f0d0910bf_14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6f0d0910bf_14_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dbc9579c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g7dbc9579c2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g7dbc9579c2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dbc9579c2_1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dbc9579c2_1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7dbc9579c2_1_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dbc9579c2_1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dbc9579c2_1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7dbc9579c2_1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dbc9579c2_1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dbc9579c2_1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7dbc9579c2_1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dbc9579c2_1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dbc9579c2_1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7dbc9579c2_1_3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dbc9579c2_1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dbc9579c2_1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7dbc9579c2_1_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f09974f8e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f09974f8e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6f09974f8e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2.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11.png"/><Relationship Id="rId8" Type="http://schemas.openxmlformats.org/officeDocument/2006/relationships/hyperlink" Target="http://www.jocecyl.org/puzzle/ambiental/orienmas.ht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0.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hyperlink" Target="https://electronilab.co/tutoriales/tutorial-de-uso-driver-dual-l298n-para-motores-dc-y-paso-a-paso-con-arduin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www.youtube.com/watch?v=CmXVEBX78Rs" TargetMode="External"/><Relationship Id="rId4" Type="http://schemas.openxmlformats.org/officeDocument/2006/relationships/image" Target="../media/image28.jpg"/><Relationship Id="rId5" Type="http://schemas.openxmlformats.org/officeDocument/2006/relationships/hyperlink" Target="https://youtu.be/CmXVEBX78Rs" TargetMode="External"/><Relationship Id="rId6" Type="http://schemas.openxmlformats.org/officeDocument/2006/relationships/hyperlink" Target="https://youtu.be/CmXVEBX78Rs" TargetMode="External"/><Relationship Id="rId7" Type="http://schemas.openxmlformats.org/officeDocument/2006/relationships/image" Target="../media/image30.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hyperlink" Target="https://electronilab.co/tutoriales/tutorial-de-uso-driver-dual-l298n-para-motores-dc-y-paso-a-paso-con-arduin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www.luisllamas.es/reloj-y-calendario-en-arduino-con-los-rtc-ds1307-y-ds323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hyperlink" Target="https://www.tesisenred.net/bitstream/handle/10803/6839/10Nvm10de17.pdf?sequence=11&amp;isAllowed=y" TargetMode="External"/><Relationship Id="rId5" Type="http://schemas.openxmlformats.org/officeDocument/2006/relationships/hyperlink" Target="http://www.geografia.us.es/web/contenidos/profesores/materiales/archivos/PRACTICA2.pdf" TargetMode="External"/><Relationship Id="rId6" Type="http://schemas.openxmlformats.org/officeDocument/2006/relationships/image" Target="../media/image14.png"/><Relationship Id="rId7"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luisllamas.es/controlar-un-servo-con-arduino/" TargetMode="External"/><Relationship Id="rId4" Type="http://schemas.openxmlformats.org/officeDocument/2006/relationships/hyperlink" Target="https://www.luisllamas.es/controlar-un-servo-de-rotacion-continua-con-arduino/" TargetMode="External"/><Relationship Id="rId5" Type="http://schemas.openxmlformats.org/officeDocument/2006/relationships/hyperlink" Target="http://diymakers.es/mover-motores-paso-paso-con-arduino/" TargetMode="External"/><Relationship Id="rId6" Type="http://schemas.openxmlformats.org/officeDocument/2006/relationships/hyperlink" Target="https://www.luisllamas.es/tipos-motores-rotativos-proyectos-arduin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luisllamas.es/motores-paso-paso-arduino-driver-a4988-drv8825/" TargetMode="External"/><Relationship Id="rId4" Type="http://schemas.openxmlformats.org/officeDocument/2006/relationships/hyperlink" Target="https://www.luisllamas.es/arduino-motor-dc-tb6612fng/" TargetMode="External"/><Relationship Id="rId5" Type="http://schemas.openxmlformats.org/officeDocument/2006/relationships/hyperlink" Target="https://www.luisllamas.es/motores-paso-a-paso-en-silencio-con-arduino-y-los-driver-tmc2100-tmc2130-y-tmc2208/" TargetMode="External"/><Relationship Id="rId6" Type="http://schemas.openxmlformats.org/officeDocument/2006/relationships/image" Target="../media/image4.png"/><Relationship Id="rId7" Type="http://schemas.openxmlformats.org/officeDocument/2006/relationships/image" Target="../media/image17.jpg"/><Relationship Id="rId8"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nvSpPr>
        <p:spPr>
          <a:xfrm>
            <a:off x="683568" y="472480"/>
            <a:ext cx="7704900" cy="461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Permanent Marker"/>
                <a:ea typeface="Permanent Marker"/>
                <a:cs typeface="Permanent Marker"/>
                <a:sym typeface="Permanent Marker"/>
              </a:rPr>
              <a:t>PRÁCTICA A6: MOTORES PASO A PASO (PAP)</a:t>
            </a:r>
            <a:endParaRPr i="0" sz="2400" u="none" cap="none" strike="noStrike">
              <a:solidFill>
                <a:srgbClr val="000000"/>
              </a:solidFill>
              <a:latin typeface="Permanent Marker"/>
              <a:ea typeface="Permanent Marker"/>
              <a:cs typeface="Permanent Marker"/>
              <a:sym typeface="Permanent Marker"/>
            </a:endParaRPr>
          </a:p>
        </p:txBody>
      </p:sp>
      <p:pic>
        <p:nvPicPr>
          <p:cNvPr id="90" name="Google Shape;90;p13">
            <a:hlinkClick/>
          </p:cNvPr>
          <p:cNvPicPr preferRelativeResize="0"/>
          <p:nvPr/>
        </p:nvPicPr>
        <p:blipFill rotWithShape="1">
          <a:blip r:embed="rId4">
            <a:alphaModFix/>
          </a:blip>
          <a:srcRect b="0" l="0" r="0" t="0"/>
          <a:stretch/>
        </p:blipFill>
        <p:spPr>
          <a:xfrm>
            <a:off x="7525791" y="1569105"/>
            <a:ext cx="862675" cy="820800"/>
          </a:xfrm>
          <a:prstGeom prst="rect">
            <a:avLst/>
          </a:prstGeom>
          <a:noFill/>
          <a:ln>
            <a:noFill/>
          </a:ln>
        </p:spPr>
      </p:pic>
      <p:sp>
        <p:nvSpPr>
          <p:cNvPr id="91" name="Google Shape;91;p13"/>
          <p:cNvSpPr txBox="1"/>
          <p:nvPr/>
        </p:nvSpPr>
        <p:spPr>
          <a:xfrm>
            <a:off x="683575" y="2730950"/>
            <a:ext cx="7612200" cy="1276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Debido a la lejanía del sol, los rayos solares puede considerarse que inciden paralelos a la línea imaginaria que une los dos astros. Somos nosotros, al encontrarnos en un planeta cuya superficie es esférica, los que estamos inclinados (23.5º). </a:t>
            </a:r>
            <a:endParaRPr b="1" sz="1900">
              <a:latin typeface="Calibri"/>
              <a:ea typeface="Calibri"/>
              <a:cs typeface="Calibri"/>
              <a:sym typeface="Calibri"/>
            </a:endParaRPr>
          </a:p>
        </p:txBody>
      </p:sp>
      <p:pic>
        <p:nvPicPr>
          <p:cNvPr id="92" name="Google Shape;92;p13"/>
          <p:cNvPicPr preferRelativeResize="0"/>
          <p:nvPr/>
        </p:nvPicPr>
        <p:blipFill>
          <a:blip r:embed="rId5">
            <a:alphaModFix/>
          </a:blip>
          <a:stretch>
            <a:fillRect/>
          </a:stretch>
        </p:blipFill>
        <p:spPr>
          <a:xfrm>
            <a:off x="5045526" y="1697799"/>
            <a:ext cx="1385101" cy="461700"/>
          </a:xfrm>
          <a:prstGeom prst="rect">
            <a:avLst/>
          </a:prstGeom>
          <a:noFill/>
          <a:ln>
            <a:noFill/>
          </a:ln>
        </p:spPr>
      </p:pic>
      <p:pic>
        <p:nvPicPr>
          <p:cNvPr id="93" name="Google Shape;93;p13"/>
          <p:cNvPicPr preferRelativeResize="0"/>
          <p:nvPr/>
        </p:nvPicPr>
        <p:blipFill>
          <a:blip r:embed="rId6">
            <a:alphaModFix/>
          </a:blip>
          <a:stretch>
            <a:fillRect/>
          </a:stretch>
        </p:blipFill>
        <p:spPr>
          <a:xfrm>
            <a:off x="683575" y="1341330"/>
            <a:ext cx="3571875" cy="12763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pic>
        <p:nvPicPr>
          <p:cNvPr id="94" name="Google Shape;94;p13"/>
          <p:cNvPicPr preferRelativeResize="0"/>
          <p:nvPr/>
        </p:nvPicPr>
        <p:blipFill>
          <a:blip r:embed="rId7">
            <a:alphaModFix/>
          </a:blip>
          <a:stretch>
            <a:fillRect/>
          </a:stretch>
        </p:blipFill>
        <p:spPr>
          <a:xfrm>
            <a:off x="6387225" y="3956925"/>
            <a:ext cx="1908553" cy="2269751"/>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95" name="Google Shape;95;p13"/>
          <p:cNvSpPr txBox="1"/>
          <p:nvPr/>
        </p:nvSpPr>
        <p:spPr>
          <a:xfrm>
            <a:off x="683575" y="3916575"/>
            <a:ext cx="5470500" cy="2269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El sol alcanza su punto más alto (mediodía hora solar), cada día, en un ángulo diferente, dependiendo de la latitud y del momento del año. En los equinoccios el sol en el punto más alto se desvía del cenit justo la latitud del lugar. </a:t>
            </a:r>
            <a:r>
              <a:rPr b="1" lang="es-ES" sz="1900" u="sng">
                <a:solidFill>
                  <a:schemeClr val="hlink"/>
                </a:solidFill>
                <a:latin typeface="Calibri"/>
                <a:ea typeface="Calibri"/>
                <a:cs typeface="Calibri"/>
                <a:sym typeface="Calibri"/>
                <a:hlinkClick r:id="rId8"/>
              </a:rPr>
              <a:t>http://www.jocecyl.org/puzzle/ambiental/orienmas.htm</a:t>
            </a:r>
            <a:endParaRPr b="1" sz="19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2"/>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DVD: modos de funcionamiento</a:t>
            </a:r>
            <a:endParaRPr b="0" i="0" sz="1400" u="none" cap="none" strike="noStrike">
              <a:solidFill>
                <a:srgbClr val="000000"/>
              </a:solidFill>
              <a:latin typeface="Arial"/>
              <a:ea typeface="Arial"/>
              <a:cs typeface="Arial"/>
              <a:sym typeface="Arial"/>
            </a:endParaRPr>
          </a:p>
        </p:txBody>
      </p:sp>
      <p:pic>
        <p:nvPicPr>
          <p:cNvPr id="182" name="Google Shape;182;p22"/>
          <p:cNvPicPr preferRelativeResize="0"/>
          <p:nvPr/>
        </p:nvPicPr>
        <p:blipFill>
          <a:blip r:embed="rId3">
            <a:alphaModFix/>
          </a:blip>
          <a:stretch>
            <a:fillRect/>
          </a:stretch>
        </p:blipFill>
        <p:spPr>
          <a:xfrm>
            <a:off x="1547100" y="2505500"/>
            <a:ext cx="3829300" cy="337562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183" name="Google Shape;183;p22"/>
          <p:cNvSpPr txBox="1"/>
          <p:nvPr/>
        </p:nvSpPr>
        <p:spPr>
          <a:xfrm>
            <a:off x="719550" y="934100"/>
            <a:ext cx="7704900" cy="1571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Hay varias formas de activar un motor bipolar. En la secuencia se muestra el modo NORMAL GIRO ANTIHORARIO. Tenemos que programar nuestro ARDUINO para que sea capaz de girar tanto a izquierdas como a derechas. Pero hay dos modos más: el modo WAVE DRIVE y MEDIO PASO. Empezaremos por el modo NORMAL...</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p:txBody>
      </p:sp>
      <p:sp>
        <p:nvSpPr>
          <p:cNvPr id="184" name="Google Shape;184;p22"/>
          <p:cNvSpPr/>
          <p:nvPr/>
        </p:nvSpPr>
        <p:spPr>
          <a:xfrm>
            <a:off x="6386400" y="3370025"/>
            <a:ext cx="1640700" cy="14895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La función “secuencia” en el programa, reproduce la activación del gráfico</a:t>
            </a:r>
            <a:endParaRPr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3"/>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DVD: programa</a:t>
            </a:r>
            <a:endParaRPr b="0" i="0" sz="1400" u="none" cap="none" strike="noStrike">
              <a:solidFill>
                <a:srgbClr val="000000"/>
              </a:solidFill>
              <a:latin typeface="Arial"/>
              <a:ea typeface="Arial"/>
              <a:cs typeface="Arial"/>
              <a:sym typeface="Arial"/>
            </a:endParaRPr>
          </a:p>
        </p:txBody>
      </p:sp>
      <p:pic>
        <p:nvPicPr>
          <p:cNvPr id="191" name="Google Shape;191;p23"/>
          <p:cNvPicPr preferRelativeResize="0"/>
          <p:nvPr/>
        </p:nvPicPr>
        <p:blipFill rotWithShape="1">
          <a:blip r:embed="rId3">
            <a:alphaModFix/>
          </a:blip>
          <a:srcRect b="0" l="0" r="0" t="1468"/>
          <a:stretch/>
        </p:blipFill>
        <p:spPr>
          <a:xfrm>
            <a:off x="515925" y="933400"/>
            <a:ext cx="8372475" cy="4401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4"/>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DVD: programa</a:t>
            </a:r>
            <a:endParaRPr b="0" i="0" sz="1400" u="none" cap="none" strike="noStrike">
              <a:solidFill>
                <a:srgbClr val="000000"/>
              </a:solidFill>
              <a:latin typeface="Arial"/>
              <a:ea typeface="Arial"/>
              <a:cs typeface="Arial"/>
              <a:sym typeface="Arial"/>
            </a:endParaRPr>
          </a:p>
        </p:txBody>
      </p:sp>
      <p:pic>
        <p:nvPicPr>
          <p:cNvPr id="198" name="Google Shape;198;p24"/>
          <p:cNvPicPr preferRelativeResize="0"/>
          <p:nvPr/>
        </p:nvPicPr>
        <p:blipFill>
          <a:blip r:embed="rId3">
            <a:alphaModFix/>
          </a:blip>
          <a:stretch>
            <a:fillRect/>
          </a:stretch>
        </p:blipFill>
        <p:spPr>
          <a:xfrm>
            <a:off x="719550" y="1398580"/>
            <a:ext cx="5838825" cy="4343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5"/>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DVD: programa</a:t>
            </a:r>
            <a:endParaRPr b="0" i="0" sz="1400" u="none" cap="none" strike="noStrike">
              <a:solidFill>
                <a:srgbClr val="000000"/>
              </a:solidFill>
              <a:latin typeface="Arial"/>
              <a:ea typeface="Arial"/>
              <a:cs typeface="Arial"/>
              <a:sym typeface="Arial"/>
            </a:endParaRPr>
          </a:p>
        </p:txBody>
      </p:sp>
      <p:pic>
        <p:nvPicPr>
          <p:cNvPr id="205" name="Google Shape;205;p25"/>
          <p:cNvPicPr preferRelativeResize="0"/>
          <p:nvPr/>
        </p:nvPicPr>
        <p:blipFill>
          <a:blip r:embed="rId3">
            <a:alphaModFix/>
          </a:blip>
          <a:stretch>
            <a:fillRect/>
          </a:stretch>
        </p:blipFill>
        <p:spPr>
          <a:xfrm>
            <a:off x="719550" y="1113655"/>
            <a:ext cx="4438650" cy="3905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6"/>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DVD: otros modos</a:t>
            </a:r>
            <a:endParaRPr b="0" i="0" sz="1400" u="none" cap="none" strike="noStrike">
              <a:solidFill>
                <a:srgbClr val="000000"/>
              </a:solidFill>
              <a:latin typeface="Arial"/>
              <a:ea typeface="Arial"/>
              <a:cs typeface="Arial"/>
              <a:sym typeface="Arial"/>
            </a:endParaRPr>
          </a:p>
        </p:txBody>
      </p:sp>
      <p:pic>
        <p:nvPicPr>
          <p:cNvPr id="212" name="Google Shape;212;p26"/>
          <p:cNvPicPr preferRelativeResize="0"/>
          <p:nvPr/>
        </p:nvPicPr>
        <p:blipFill>
          <a:blip r:embed="rId3">
            <a:alphaModFix/>
          </a:blip>
          <a:stretch>
            <a:fillRect/>
          </a:stretch>
        </p:blipFill>
        <p:spPr>
          <a:xfrm>
            <a:off x="719550" y="2082813"/>
            <a:ext cx="3473100" cy="300677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213" name="Google Shape;213;p26"/>
          <p:cNvSpPr/>
          <p:nvPr/>
        </p:nvSpPr>
        <p:spPr>
          <a:xfrm>
            <a:off x="1291800" y="1359975"/>
            <a:ext cx="2328600" cy="4617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Modo WAVE DRIVE</a:t>
            </a:r>
            <a:endParaRPr b="1">
              <a:latin typeface="Calibri"/>
              <a:ea typeface="Calibri"/>
              <a:cs typeface="Calibri"/>
              <a:sym typeface="Calibri"/>
            </a:endParaRPr>
          </a:p>
        </p:txBody>
      </p:sp>
      <p:pic>
        <p:nvPicPr>
          <p:cNvPr id="214" name="Google Shape;214;p26"/>
          <p:cNvPicPr preferRelativeResize="0"/>
          <p:nvPr/>
        </p:nvPicPr>
        <p:blipFill>
          <a:blip r:embed="rId4">
            <a:alphaModFix/>
          </a:blip>
          <a:stretch>
            <a:fillRect/>
          </a:stretch>
        </p:blipFill>
        <p:spPr>
          <a:xfrm>
            <a:off x="5199850" y="1004687"/>
            <a:ext cx="3118425" cy="51630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215" name="Google Shape;215;p26"/>
          <p:cNvSpPr/>
          <p:nvPr/>
        </p:nvSpPr>
        <p:spPr>
          <a:xfrm>
            <a:off x="2947450" y="5580025"/>
            <a:ext cx="2328600" cy="4617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Modo MEDIO PASO</a:t>
            </a:r>
            <a:endParaRPr b="1">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7"/>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DVD: otros modos</a:t>
            </a:r>
            <a:endParaRPr b="0" i="0" sz="1400" u="none" cap="none" strike="noStrike">
              <a:solidFill>
                <a:srgbClr val="000000"/>
              </a:solidFill>
              <a:latin typeface="Arial"/>
              <a:ea typeface="Arial"/>
              <a:cs typeface="Arial"/>
              <a:sym typeface="Arial"/>
            </a:endParaRPr>
          </a:p>
        </p:txBody>
      </p:sp>
      <p:grpSp>
        <p:nvGrpSpPr>
          <p:cNvPr id="222" name="Google Shape;222;p27"/>
          <p:cNvGrpSpPr/>
          <p:nvPr/>
        </p:nvGrpSpPr>
        <p:grpSpPr>
          <a:xfrm>
            <a:off x="1067888" y="927288"/>
            <a:ext cx="7008235" cy="4439725"/>
            <a:chOff x="1067888" y="927288"/>
            <a:chExt cx="7008235" cy="4439725"/>
          </a:xfrm>
        </p:grpSpPr>
        <p:pic>
          <p:nvPicPr>
            <p:cNvPr id="223" name="Google Shape;223;p27"/>
            <p:cNvPicPr preferRelativeResize="0"/>
            <p:nvPr/>
          </p:nvPicPr>
          <p:blipFill>
            <a:blip r:embed="rId3">
              <a:alphaModFix/>
            </a:blip>
            <a:stretch>
              <a:fillRect/>
            </a:stretch>
          </p:blipFill>
          <p:spPr>
            <a:xfrm>
              <a:off x="1067888" y="1490988"/>
              <a:ext cx="7008235" cy="387602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224" name="Google Shape;224;p27"/>
            <p:cNvSpPr/>
            <p:nvPr/>
          </p:nvSpPr>
          <p:spPr>
            <a:xfrm>
              <a:off x="3407713" y="927288"/>
              <a:ext cx="2328600" cy="4617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Modo MEDIO PASO</a:t>
              </a:r>
              <a:endParaRPr b="1">
                <a:latin typeface="Calibri"/>
                <a:ea typeface="Calibri"/>
                <a:cs typeface="Calibri"/>
                <a:sym typeface="Calibri"/>
              </a:endParaRPr>
            </a:p>
          </p:txBody>
        </p:sp>
      </p:grpSp>
      <p:grpSp>
        <p:nvGrpSpPr>
          <p:cNvPr id="225" name="Google Shape;225;p27"/>
          <p:cNvGrpSpPr/>
          <p:nvPr/>
        </p:nvGrpSpPr>
        <p:grpSpPr>
          <a:xfrm>
            <a:off x="3531950" y="4062775"/>
            <a:ext cx="4966875" cy="2168847"/>
            <a:chOff x="4072325" y="3198150"/>
            <a:chExt cx="4966875" cy="2168847"/>
          </a:xfrm>
        </p:grpSpPr>
        <p:sp>
          <p:nvSpPr>
            <p:cNvPr id="226" name="Google Shape;226;p27"/>
            <p:cNvSpPr/>
            <p:nvPr/>
          </p:nvSpPr>
          <p:spPr>
            <a:xfrm>
              <a:off x="5221900" y="3198150"/>
              <a:ext cx="2328600" cy="461700"/>
            </a:xfrm>
            <a:prstGeom prst="roundRect">
              <a:avLst>
                <a:gd fmla="val 16667" name="adj"/>
              </a:avLst>
            </a:prstGeom>
            <a:solidFill>
              <a:srgbClr val="FCE5CD"/>
            </a:solidFill>
            <a:ln cap="flat" cmpd="sng" w="28575">
              <a:solidFill>
                <a:srgbClr val="B45F06"/>
              </a:solidFill>
              <a:prstDash val="solid"/>
              <a:round/>
              <a:headEnd len="sm" w="sm" type="none"/>
              <a:tailEnd len="sm" w="sm" type="none"/>
            </a:ln>
            <a:effectLst>
              <a:outerShdw blurRad="228600" rotWithShape="0" algn="bl" dir="7740000" dist="114300">
                <a:srgbClr val="B45F06">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Modo</a:t>
              </a:r>
              <a:r>
                <a:rPr b="1" lang="es-ES">
                  <a:latin typeface="Calibri"/>
                  <a:ea typeface="Calibri"/>
                  <a:cs typeface="Calibri"/>
                  <a:sym typeface="Calibri"/>
                </a:rPr>
                <a:t> WAVE DRIVE</a:t>
              </a:r>
              <a:endParaRPr b="1">
                <a:latin typeface="Calibri"/>
                <a:ea typeface="Calibri"/>
                <a:cs typeface="Calibri"/>
                <a:sym typeface="Calibri"/>
              </a:endParaRPr>
            </a:p>
          </p:txBody>
        </p:sp>
        <p:pic>
          <p:nvPicPr>
            <p:cNvPr id="227" name="Google Shape;227;p27"/>
            <p:cNvPicPr preferRelativeResize="0"/>
            <p:nvPr/>
          </p:nvPicPr>
          <p:blipFill>
            <a:blip r:embed="rId4">
              <a:alphaModFix/>
            </a:blip>
            <a:stretch>
              <a:fillRect/>
            </a:stretch>
          </p:blipFill>
          <p:spPr>
            <a:xfrm>
              <a:off x="4072325" y="3904047"/>
              <a:ext cx="4966875" cy="1462950"/>
            </a:xfrm>
            <a:prstGeom prst="rect">
              <a:avLst/>
            </a:prstGeom>
            <a:noFill/>
            <a:ln cap="flat" cmpd="sng" w="28575">
              <a:solidFill>
                <a:srgbClr val="B45F06"/>
              </a:solidFill>
              <a:prstDash val="solid"/>
              <a:round/>
              <a:headEnd len="sm" w="sm" type="none"/>
              <a:tailEnd len="sm" w="sm" type="none"/>
            </a:ln>
            <a:effectLst>
              <a:outerShdw blurRad="228600" rotWithShape="0" algn="bl" dir="7740000" dist="114300">
                <a:srgbClr val="B45F06">
                  <a:alpha val="50000"/>
                </a:srgbClr>
              </a:outerShdw>
            </a:effectLst>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8"/>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 driver L298N</a:t>
            </a:r>
            <a:endParaRPr b="0" i="0" sz="1400" u="none" cap="none" strike="noStrike">
              <a:solidFill>
                <a:srgbClr val="000000"/>
              </a:solidFill>
              <a:latin typeface="Arial"/>
              <a:ea typeface="Arial"/>
              <a:cs typeface="Arial"/>
              <a:sym typeface="Arial"/>
            </a:endParaRPr>
          </a:p>
        </p:txBody>
      </p:sp>
      <p:pic>
        <p:nvPicPr>
          <p:cNvPr id="234" name="Google Shape;234;p28"/>
          <p:cNvPicPr preferRelativeResize="0"/>
          <p:nvPr/>
        </p:nvPicPr>
        <p:blipFill>
          <a:blip r:embed="rId3">
            <a:alphaModFix/>
          </a:blip>
          <a:stretch>
            <a:fillRect/>
          </a:stretch>
        </p:blipFill>
        <p:spPr>
          <a:xfrm>
            <a:off x="565050" y="1183102"/>
            <a:ext cx="1913600" cy="191360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235" name="Google Shape;235;p28"/>
          <p:cNvSpPr txBox="1"/>
          <p:nvPr/>
        </p:nvSpPr>
        <p:spPr>
          <a:xfrm>
            <a:off x="3350400" y="2977750"/>
            <a:ext cx="5073900" cy="2618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Las entradas de control son 3 por bobinado. </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Las salidas se habilitan si en los pines ENABLE pongo 5V. Se deshabilitan si tengo 0V.</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Las entradas IN1,IN2 puedo conectarlas como:</a:t>
            </a:r>
            <a:endParaRPr b="1" sz="1600">
              <a:latin typeface="Calibri"/>
              <a:ea typeface="Calibri"/>
              <a:cs typeface="Calibri"/>
              <a:sym typeface="Calibri"/>
            </a:endParaRPr>
          </a:p>
          <a:p>
            <a:pPr indent="-330200" lvl="1" marL="914400" rtl="0" algn="just">
              <a:spcBef>
                <a:spcPts val="0"/>
              </a:spcBef>
              <a:spcAft>
                <a:spcPts val="0"/>
              </a:spcAft>
              <a:buSzPts val="1600"/>
              <a:buFont typeface="Calibri"/>
              <a:buChar char="○"/>
            </a:pPr>
            <a:r>
              <a:rPr b="1" lang="es-ES" sz="1600">
                <a:latin typeface="Calibri"/>
                <a:ea typeface="Calibri"/>
                <a:cs typeface="Calibri"/>
                <a:sym typeface="Calibri"/>
              </a:rPr>
              <a:t>IN1=LOW, IN2=HIGH → Gira en un sentido</a:t>
            </a:r>
            <a:endParaRPr b="1" sz="1600">
              <a:latin typeface="Calibri"/>
              <a:ea typeface="Calibri"/>
              <a:cs typeface="Calibri"/>
              <a:sym typeface="Calibri"/>
            </a:endParaRPr>
          </a:p>
          <a:p>
            <a:pPr indent="-330200" lvl="1" marL="914400" rtl="0" algn="just">
              <a:spcBef>
                <a:spcPts val="0"/>
              </a:spcBef>
              <a:spcAft>
                <a:spcPts val="0"/>
              </a:spcAft>
              <a:buSzPts val="1600"/>
              <a:buFont typeface="Calibri"/>
              <a:buChar char="○"/>
            </a:pPr>
            <a:r>
              <a:rPr b="1" lang="es-ES" sz="1600">
                <a:solidFill>
                  <a:schemeClr val="dk1"/>
                </a:solidFill>
                <a:latin typeface="Calibri"/>
                <a:ea typeface="Calibri"/>
                <a:cs typeface="Calibri"/>
                <a:sym typeface="Calibri"/>
              </a:rPr>
              <a:t>IN1=HIGH, IN2=LOW → Gira en el otro sentido</a:t>
            </a:r>
            <a:endParaRPr b="1" sz="1600">
              <a:solidFill>
                <a:schemeClr val="dk1"/>
              </a:solidFill>
              <a:latin typeface="Calibri"/>
              <a:ea typeface="Calibri"/>
              <a:cs typeface="Calibri"/>
              <a:sym typeface="Calibri"/>
            </a:endParaRPr>
          </a:p>
          <a:p>
            <a:pPr indent="-330200" lvl="1" marL="914400" rtl="0" algn="just">
              <a:spcBef>
                <a:spcPts val="0"/>
              </a:spcBef>
              <a:spcAft>
                <a:spcPts val="0"/>
              </a:spcAft>
              <a:buClr>
                <a:schemeClr val="dk1"/>
              </a:buClr>
              <a:buSzPts val="1600"/>
              <a:buFont typeface="Calibri"/>
              <a:buChar char="○"/>
            </a:pPr>
            <a:r>
              <a:rPr b="1" lang="es-ES" sz="1600">
                <a:solidFill>
                  <a:schemeClr val="dk1"/>
                </a:solidFill>
                <a:latin typeface="Calibri"/>
                <a:ea typeface="Calibri"/>
                <a:cs typeface="Calibri"/>
                <a:sym typeface="Calibri"/>
              </a:rPr>
              <a:t>IN1=LOW, IN2=LOW → PARO.</a:t>
            </a:r>
            <a:endParaRPr b="1" sz="1600">
              <a:solidFill>
                <a:schemeClr val="dk1"/>
              </a:solidFill>
              <a:latin typeface="Calibri"/>
              <a:ea typeface="Calibri"/>
              <a:cs typeface="Calibri"/>
              <a:sym typeface="Calibri"/>
            </a:endParaRPr>
          </a:p>
          <a:p>
            <a:pPr indent="-330200" lvl="0" marL="457200" rtl="0" algn="just">
              <a:spcBef>
                <a:spcPts val="0"/>
              </a:spcBef>
              <a:spcAft>
                <a:spcPts val="0"/>
              </a:spcAft>
              <a:buClr>
                <a:schemeClr val="dk1"/>
              </a:buClr>
              <a:buSzPts val="1600"/>
              <a:buFont typeface="Calibri"/>
              <a:buChar char="●"/>
            </a:pPr>
            <a:r>
              <a:rPr b="1" lang="es-ES" sz="1600">
                <a:solidFill>
                  <a:schemeClr val="dk1"/>
                </a:solidFill>
                <a:latin typeface="Calibri"/>
                <a:ea typeface="Calibri"/>
                <a:cs typeface="Calibri"/>
                <a:sym typeface="Calibri"/>
              </a:rPr>
              <a:t>Para control de velocidad actúo con una salida PWM variable al pin ENABLE.</a:t>
            </a:r>
            <a:endParaRPr b="1" sz="16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p:txBody>
      </p:sp>
      <p:pic>
        <p:nvPicPr>
          <p:cNvPr id="236" name="Google Shape;236;p28"/>
          <p:cNvPicPr preferRelativeResize="0"/>
          <p:nvPr/>
        </p:nvPicPr>
        <p:blipFill>
          <a:blip r:embed="rId4">
            <a:alphaModFix/>
          </a:blip>
          <a:stretch>
            <a:fillRect/>
          </a:stretch>
        </p:blipFill>
        <p:spPr>
          <a:xfrm>
            <a:off x="565050" y="3289100"/>
            <a:ext cx="2677250" cy="26772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237" name="Google Shape;237;p28"/>
          <p:cNvSpPr txBox="1"/>
          <p:nvPr/>
        </p:nvSpPr>
        <p:spPr>
          <a:xfrm>
            <a:off x="3099975" y="1086500"/>
            <a:ext cx="5476800" cy="1935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Usaremos el módulo del driver L298N. Este módulo puede trabajar entre los 6 y 35 V de voltaje y proporcionar hasta 2A. Además posee su propio rectificador de corriente a 5V para la parte lógica (que puede habilitarse o deshabilitarse) .</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Podemos trabajar con dos motores DC o un motor PAP, ya que tiene salidas para controlar dos bobinados.</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p:txBody>
      </p:sp>
      <p:grpSp>
        <p:nvGrpSpPr>
          <p:cNvPr id="238" name="Google Shape;238;p28"/>
          <p:cNvGrpSpPr/>
          <p:nvPr/>
        </p:nvGrpSpPr>
        <p:grpSpPr>
          <a:xfrm>
            <a:off x="3989025" y="5487225"/>
            <a:ext cx="3796626" cy="1034750"/>
            <a:chOff x="4572000" y="5516700"/>
            <a:chExt cx="3796626" cy="1034750"/>
          </a:xfrm>
        </p:grpSpPr>
        <p:pic>
          <p:nvPicPr>
            <p:cNvPr id="239" name="Google Shape;239;p28"/>
            <p:cNvPicPr preferRelativeResize="0"/>
            <p:nvPr/>
          </p:nvPicPr>
          <p:blipFill rotWithShape="1">
            <a:blip r:embed="rId5">
              <a:alphaModFix/>
            </a:blip>
            <a:srcRect b="69787" l="67609" r="0" t="0"/>
            <a:stretch/>
          </p:blipFill>
          <p:spPr>
            <a:xfrm>
              <a:off x="4572000" y="5516700"/>
              <a:ext cx="1847150" cy="10347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pic>
          <p:nvPicPr>
            <p:cNvPr id="240" name="Google Shape;240;p28"/>
            <p:cNvPicPr preferRelativeResize="0"/>
            <p:nvPr/>
          </p:nvPicPr>
          <p:blipFill rotWithShape="1">
            <a:blip r:embed="rId5">
              <a:alphaModFix/>
            </a:blip>
            <a:srcRect b="36957" l="67378" r="0" t="33022"/>
            <a:stretch/>
          </p:blipFill>
          <p:spPr>
            <a:xfrm>
              <a:off x="6496393" y="5516700"/>
              <a:ext cx="1872233" cy="10347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9"/>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driver L298N → configuración</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sp>
        <p:nvSpPr>
          <p:cNvPr id="247" name="Google Shape;247;p29"/>
          <p:cNvSpPr txBox="1"/>
          <p:nvPr/>
        </p:nvSpPr>
        <p:spPr>
          <a:xfrm>
            <a:off x="4493375" y="1277925"/>
            <a:ext cx="3852300" cy="193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ES" sz="1600">
                <a:latin typeface="Calibri"/>
                <a:ea typeface="Calibri"/>
                <a:cs typeface="Calibri"/>
                <a:sym typeface="Calibri"/>
              </a:rPr>
              <a:t>Configuración 1</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Jumper de 5V activo</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Alimentación de motor no puede sobrepasar 12V</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La salida de 5V proporciona tensión para alimentar un ARDUINO u otro elemento de control.</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p:txBody>
      </p:sp>
      <p:pic>
        <p:nvPicPr>
          <p:cNvPr id="248" name="Google Shape;248;p29"/>
          <p:cNvPicPr preferRelativeResize="0"/>
          <p:nvPr/>
        </p:nvPicPr>
        <p:blipFill>
          <a:blip r:embed="rId3">
            <a:alphaModFix/>
          </a:blip>
          <a:stretch>
            <a:fillRect/>
          </a:stretch>
        </p:blipFill>
        <p:spPr>
          <a:xfrm>
            <a:off x="889300" y="1277925"/>
            <a:ext cx="3045600" cy="252927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pic>
        <p:nvPicPr>
          <p:cNvPr id="249" name="Google Shape;249;p29"/>
          <p:cNvPicPr preferRelativeResize="0"/>
          <p:nvPr/>
        </p:nvPicPr>
        <p:blipFill>
          <a:blip r:embed="rId4">
            <a:alphaModFix/>
          </a:blip>
          <a:stretch>
            <a:fillRect/>
          </a:stretch>
        </p:blipFill>
        <p:spPr>
          <a:xfrm>
            <a:off x="889300" y="4151070"/>
            <a:ext cx="3045599" cy="2114824"/>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250" name="Google Shape;250;p29"/>
          <p:cNvSpPr txBox="1"/>
          <p:nvPr/>
        </p:nvSpPr>
        <p:spPr>
          <a:xfrm>
            <a:off x="4685075" y="4836095"/>
            <a:ext cx="3990600" cy="14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ES" sz="1600">
                <a:latin typeface="Calibri"/>
                <a:ea typeface="Calibri"/>
                <a:cs typeface="Calibri"/>
                <a:sym typeface="Calibri"/>
              </a:rPr>
              <a:t>Configuración 2</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Jumper de 5V inactivo</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Alimentación de motor entre 12 y 35 V</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El pin de 5V tiene que ser alimentado desde un circuito de control.</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p:txBody>
      </p:sp>
      <p:sp>
        <p:nvSpPr>
          <p:cNvPr id="251" name="Google Shape;251;p29"/>
          <p:cNvSpPr/>
          <p:nvPr/>
        </p:nvSpPr>
        <p:spPr>
          <a:xfrm>
            <a:off x="2790350" y="1636675"/>
            <a:ext cx="540300" cy="505500"/>
          </a:xfrm>
          <a:prstGeom prst="star8">
            <a:avLst>
              <a:gd fmla="val 37500"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ES" sz="1800"/>
              <a:t>1</a:t>
            </a:r>
            <a:endParaRPr b="1" sz="1800"/>
          </a:p>
        </p:txBody>
      </p:sp>
      <p:sp>
        <p:nvSpPr>
          <p:cNvPr id="252" name="Google Shape;252;p29"/>
          <p:cNvSpPr/>
          <p:nvPr/>
        </p:nvSpPr>
        <p:spPr>
          <a:xfrm>
            <a:off x="2834675" y="4349875"/>
            <a:ext cx="540300" cy="505500"/>
          </a:xfrm>
          <a:prstGeom prst="star8">
            <a:avLst>
              <a:gd fmla="val 37500"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ES" sz="1800"/>
              <a:t>2</a:t>
            </a:r>
            <a:endParaRPr b="1" sz="1800"/>
          </a:p>
        </p:txBody>
      </p:sp>
      <p:sp>
        <p:nvSpPr>
          <p:cNvPr id="253" name="Google Shape;253;p29"/>
          <p:cNvSpPr txBox="1"/>
          <p:nvPr/>
        </p:nvSpPr>
        <p:spPr>
          <a:xfrm>
            <a:off x="5040450" y="3516763"/>
            <a:ext cx="3384000" cy="1017900"/>
          </a:xfrm>
          <a:prstGeom prst="rect">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ES"/>
              <a:t>By </a:t>
            </a:r>
            <a:r>
              <a:rPr b="1" lang="es-ES" u="sng">
                <a:solidFill>
                  <a:schemeClr val="hlink"/>
                </a:solidFill>
                <a:hlinkClick r:id="rId5"/>
              </a:rPr>
              <a:t>https://electronilab.co/tutoriales/tutorial-de-uso-driver-dual-l298n-para-motores-dc-y-paso-a-paso-con-arduino/</a:t>
            </a:r>
            <a:endParaRPr b="1" u="sng">
              <a:solidFill>
                <a:schemeClr val="hlink"/>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0"/>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nº de pasos por vuelta</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pic>
        <p:nvPicPr>
          <p:cNvPr descr="en este video  muestro como funciona un motor paso a paso. Este video fue hecho para la materia Sensores y actuadores en la universidad nacional de Colombia" id="260" name="Google Shape;260;p30" title="como funciona un motor paso a paso">
            <a:hlinkClick r:id="rId3"/>
          </p:cNvPr>
          <p:cNvPicPr preferRelativeResize="0"/>
          <p:nvPr/>
        </p:nvPicPr>
        <p:blipFill>
          <a:blip r:embed="rId4">
            <a:alphaModFix/>
          </a:blip>
          <a:stretch>
            <a:fillRect/>
          </a:stretch>
        </p:blipFill>
        <p:spPr>
          <a:xfrm>
            <a:off x="2973350" y="1155153"/>
            <a:ext cx="2124524" cy="159340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261" name="Google Shape;261;p30"/>
          <p:cNvSpPr txBox="1"/>
          <p:nvPr/>
        </p:nvSpPr>
        <p:spPr>
          <a:xfrm>
            <a:off x="5558650" y="2430850"/>
            <a:ext cx="2809500" cy="317700"/>
          </a:xfrm>
          <a:prstGeom prst="rect">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ES" u="sng">
                <a:solidFill>
                  <a:schemeClr val="hlink"/>
                </a:solidFill>
                <a:hlinkClick r:id="rId5"/>
              </a:rPr>
              <a:t>https://youtu.be/</a:t>
            </a:r>
            <a:r>
              <a:rPr b="1" lang="es-ES" u="sng">
                <a:solidFill>
                  <a:schemeClr val="hlink"/>
                </a:solidFill>
                <a:latin typeface="Calibri"/>
                <a:ea typeface="Calibri"/>
                <a:cs typeface="Calibri"/>
                <a:sym typeface="Calibri"/>
                <a:hlinkClick r:id="rId6"/>
              </a:rPr>
              <a:t>CmXVEBX78Rs</a:t>
            </a:r>
            <a:endParaRPr b="1"/>
          </a:p>
        </p:txBody>
      </p:sp>
      <p:sp>
        <p:nvSpPr>
          <p:cNvPr id="262" name="Google Shape;262;p30"/>
          <p:cNvSpPr txBox="1"/>
          <p:nvPr/>
        </p:nvSpPr>
        <p:spPr>
          <a:xfrm>
            <a:off x="5482450" y="1027700"/>
            <a:ext cx="2942100" cy="1758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Para comprender mejor cómo controlar el motor hay que conocer cómo funciona, para saber con exactitud lo que es un paso.</a:t>
            </a:r>
            <a:endParaRPr b="1" sz="1600">
              <a:latin typeface="Calibri"/>
              <a:ea typeface="Calibri"/>
              <a:cs typeface="Calibri"/>
              <a:sym typeface="Calibri"/>
            </a:endParaRPr>
          </a:p>
        </p:txBody>
      </p:sp>
      <p:pic>
        <p:nvPicPr>
          <p:cNvPr id="263" name="Google Shape;263;p30"/>
          <p:cNvPicPr preferRelativeResize="0"/>
          <p:nvPr/>
        </p:nvPicPr>
        <p:blipFill>
          <a:blip r:embed="rId7">
            <a:alphaModFix/>
          </a:blip>
          <a:stretch>
            <a:fillRect/>
          </a:stretch>
        </p:blipFill>
        <p:spPr>
          <a:xfrm>
            <a:off x="622975" y="1041975"/>
            <a:ext cx="1819750" cy="18197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264" name="Google Shape;264;p30"/>
          <p:cNvSpPr txBox="1"/>
          <p:nvPr/>
        </p:nvSpPr>
        <p:spPr>
          <a:xfrm>
            <a:off x="747750" y="3078750"/>
            <a:ext cx="7648500" cy="346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Para averiguar el nº de pasos por vuelta puedes hacer:</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AutoNum type="arabicPeriod"/>
            </a:pPr>
            <a:r>
              <a:rPr b="1" lang="es-ES" sz="1600">
                <a:latin typeface="Calibri"/>
                <a:ea typeface="Calibri"/>
                <a:cs typeface="Calibri"/>
                <a:sym typeface="Calibri"/>
              </a:rPr>
              <a:t>Mirar la etiqueta del motor (si tiene) y buscar esa información. Si no lo pone directamente, es posible que venga el modelo y buscar por internet.</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AutoNum type="arabicPeriod"/>
            </a:pPr>
            <a:r>
              <a:rPr b="1" lang="es-ES" sz="1600">
                <a:latin typeface="Calibri"/>
                <a:ea typeface="Calibri"/>
                <a:cs typeface="Calibri"/>
                <a:sym typeface="Calibri"/>
              </a:rPr>
              <a:t>La “cuenta de la vieja”.  Suelen tener unos 24,48,100,200 o incluso 400 pasos. Gira el rotor a mano e intenta estimar si tiene un paso pequeño o grande por la sensación que te da. Haz un programa que mueva ese número de pasos y coloca una referencia en el rotor (pega un papel, por ejemplo, o un trocito de cinta aislante). Si no da una vuelta tiene más y si más de una, tiene menos.</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AutoNum type="arabicPeriod"/>
            </a:pPr>
            <a:r>
              <a:rPr b="1" lang="es-ES" sz="1600">
                <a:latin typeface="Calibri"/>
                <a:ea typeface="Calibri"/>
                <a:cs typeface="Calibri"/>
                <a:sym typeface="Calibri"/>
              </a:rPr>
              <a:t>En lo que sigue, voy a usar un motor STP42D144. Haciendo una búsqueda en internet parece que tiene una tensión nominal de 7V y 200 pasos. El que se compra en solectroshop, el 28BYJ, tiene 48 pasos y es de 5V.</a:t>
            </a:r>
            <a:endParaRPr b="1" sz="16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1"/>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DVD: conexión</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pic>
        <p:nvPicPr>
          <p:cNvPr id="271" name="Google Shape;271;p31"/>
          <p:cNvPicPr preferRelativeResize="0"/>
          <p:nvPr/>
        </p:nvPicPr>
        <p:blipFill>
          <a:blip r:embed="rId3">
            <a:alphaModFix/>
          </a:blip>
          <a:stretch>
            <a:fillRect/>
          </a:stretch>
        </p:blipFill>
        <p:spPr>
          <a:xfrm>
            <a:off x="2326625" y="844705"/>
            <a:ext cx="6097825" cy="5817945"/>
          </a:xfrm>
          <a:prstGeom prst="rect">
            <a:avLst/>
          </a:prstGeom>
          <a:noFill/>
          <a:ln>
            <a:noFill/>
          </a:ln>
        </p:spPr>
      </p:pic>
      <p:sp>
        <p:nvSpPr>
          <p:cNvPr id="272" name="Google Shape;272;p31"/>
          <p:cNvSpPr/>
          <p:nvPr/>
        </p:nvSpPr>
        <p:spPr>
          <a:xfrm>
            <a:off x="2586525" y="1202025"/>
            <a:ext cx="1234200" cy="729900"/>
          </a:xfrm>
          <a:prstGeom prst="wedgeRectCallout">
            <a:avLst>
              <a:gd fmla="val 100005" name="adj1"/>
              <a:gd fmla="val 114064" name="adj2"/>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Un bobinado</a:t>
            </a:r>
            <a:endParaRPr b="1">
              <a:latin typeface="Calibri"/>
              <a:ea typeface="Calibri"/>
              <a:cs typeface="Calibri"/>
              <a:sym typeface="Calibri"/>
            </a:endParaRPr>
          </a:p>
          <a:p>
            <a:pPr indent="0" lvl="0" marL="0" marR="0" rtl="0" algn="ctr">
              <a:lnSpc>
                <a:spcPct val="100000"/>
              </a:lnSpc>
              <a:spcBef>
                <a:spcPts val="0"/>
              </a:spcBef>
              <a:spcAft>
                <a:spcPts val="0"/>
              </a:spcAft>
              <a:buNone/>
            </a:pPr>
            <a:r>
              <a:rPr b="1" lang="es-ES">
                <a:latin typeface="Calibri"/>
                <a:ea typeface="Calibri"/>
                <a:cs typeface="Calibri"/>
                <a:sym typeface="Calibri"/>
              </a:rPr>
              <a:t>en cada salida</a:t>
            </a:r>
            <a:endParaRPr b="1">
              <a:latin typeface="Calibri"/>
              <a:ea typeface="Calibri"/>
              <a:cs typeface="Calibri"/>
              <a:sym typeface="Calibri"/>
            </a:endParaRPr>
          </a:p>
        </p:txBody>
      </p:sp>
      <p:sp>
        <p:nvSpPr>
          <p:cNvPr id="273" name="Google Shape;273;p31"/>
          <p:cNvSpPr/>
          <p:nvPr/>
        </p:nvSpPr>
        <p:spPr>
          <a:xfrm>
            <a:off x="311250" y="2229950"/>
            <a:ext cx="3005100" cy="1107900"/>
          </a:xfrm>
          <a:prstGeom prst="wedgeRectCallout">
            <a:avLst>
              <a:gd fmla="val 98927" name="adj1"/>
              <a:gd fmla="val -2317" name="adj2"/>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rtl="0" algn="just">
              <a:spcBef>
                <a:spcPts val="0"/>
              </a:spcBef>
              <a:spcAft>
                <a:spcPts val="0"/>
              </a:spcAft>
              <a:buNone/>
            </a:pPr>
            <a:r>
              <a:rPr b="1" lang="es-ES">
                <a:solidFill>
                  <a:srgbClr val="FF0000"/>
                </a:solidFill>
                <a:latin typeface="Calibri"/>
                <a:ea typeface="Calibri"/>
                <a:cs typeface="Calibri"/>
                <a:sym typeface="Calibri"/>
              </a:rPr>
              <a:t>Configuración 1.</a:t>
            </a:r>
            <a:r>
              <a:rPr b="1" lang="es-ES">
                <a:solidFill>
                  <a:schemeClr val="dk1"/>
                </a:solidFill>
                <a:latin typeface="Calibri"/>
                <a:ea typeface="Calibri"/>
                <a:cs typeface="Calibri"/>
                <a:sym typeface="Calibri"/>
              </a:rPr>
              <a:t> Imprescindible para 7V. Aunque Arduino lo voy a conectar en principio al puerto USB, podría alimentarlo de forma independiente usando </a:t>
            </a:r>
            <a:r>
              <a:rPr b="1" lang="es-ES">
                <a:solidFill>
                  <a:srgbClr val="FF0000"/>
                </a:solidFill>
                <a:latin typeface="Calibri"/>
                <a:ea typeface="Calibri"/>
                <a:cs typeface="Calibri"/>
                <a:sym typeface="Calibri"/>
              </a:rPr>
              <a:t>sus 5V a la entrada Vin.</a:t>
            </a:r>
            <a:endParaRPr b="1">
              <a:solidFill>
                <a:srgbClr val="FF0000"/>
              </a:solidFill>
              <a:latin typeface="Calibri"/>
              <a:ea typeface="Calibri"/>
              <a:cs typeface="Calibri"/>
              <a:sym typeface="Calibri"/>
            </a:endParaRPr>
          </a:p>
        </p:txBody>
      </p:sp>
      <p:sp>
        <p:nvSpPr>
          <p:cNvPr id="274" name="Google Shape;274;p31"/>
          <p:cNvSpPr/>
          <p:nvPr/>
        </p:nvSpPr>
        <p:spPr>
          <a:xfrm>
            <a:off x="7298025" y="3872025"/>
            <a:ext cx="1579800" cy="528300"/>
          </a:xfrm>
          <a:prstGeom prst="wedgeRectCallout">
            <a:avLst>
              <a:gd fmla="val -117934" name="adj1"/>
              <a:gd fmla="val -167376" name="adj2"/>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rtl="0" algn="just">
              <a:spcBef>
                <a:spcPts val="0"/>
              </a:spcBef>
              <a:spcAft>
                <a:spcPts val="0"/>
              </a:spcAft>
              <a:buNone/>
            </a:pPr>
            <a:r>
              <a:rPr b="1" lang="es-ES">
                <a:solidFill>
                  <a:schemeClr val="dk1"/>
                </a:solidFill>
                <a:latin typeface="Calibri"/>
                <a:ea typeface="Calibri"/>
                <a:cs typeface="Calibri"/>
                <a:sym typeface="Calibri"/>
              </a:rPr>
              <a:t>¡¡ Ambos ENABLE activados !!</a:t>
            </a:r>
            <a:endParaRPr b="1">
              <a:latin typeface="Calibri"/>
              <a:ea typeface="Calibri"/>
              <a:cs typeface="Calibri"/>
              <a:sym typeface="Calibri"/>
            </a:endParaRPr>
          </a:p>
        </p:txBody>
      </p:sp>
      <p:sp>
        <p:nvSpPr>
          <p:cNvPr id="275" name="Google Shape;275;p31"/>
          <p:cNvSpPr txBox="1"/>
          <p:nvPr/>
        </p:nvSpPr>
        <p:spPr>
          <a:xfrm>
            <a:off x="6886425" y="5686749"/>
            <a:ext cx="2053800" cy="975900"/>
          </a:xfrm>
          <a:prstGeom prst="rect">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ES" sz="1000"/>
              <a:t>By </a:t>
            </a:r>
            <a:r>
              <a:rPr b="1" lang="es-ES" sz="1000" u="sng">
                <a:solidFill>
                  <a:schemeClr val="hlink"/>
                </a:solidFill>
                <a:hlinkClick r:id="rId4"/>
              </a:rPr>
              <a:t>https://electronilab.co/tutoriales/tutorial-de-uso-driver-dual-l298n-para-motores-dc-y-paso-a-paso-con-arduino/</a:t>
            </a:r>
            <a:endParaRPr b="1" sz="1000" u="sng">
              <a:solidFill>
                <a:schemeClr val="hlink"/>
              </a:solidFill>
            </a:endParaRPr>
          </a:p>
        </p:txBody>
      </p:sp>
      <p:sp>
        <p:nvSpPr>
          <p:cNvPr id="276" name="Google Shape;276;p31"/>
          <p:cNvSpPr/>
          <p:nvPr/>
        </p:nvSpPr>
        <p:spPr>
          <a:xfrm>
            <a:off x="5999400" y="6327575"/>
            <a:ext cx="279000" cy="397200"/>
          </a:xfrm>
          <a:prstGeom prst="ellipse">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31"/>
          <p:cNvCxnSpPr>
            <a:stCxn id="273" idx="1"/>
            <a:endCxn id="276" idx="1"/>
          </p:cNvCxnSpPr>
          <p:nvPr/>
        </p:nvCxnSpPr>
        <p:spPr>
          <a:xfrm>
            <a:off x="311250" y="2783900"/>
            <a:ext cx="5729100" cy="3601800"/>
          </a:xfrm>
          <a:prstGeom prst="curvedConnector4">
            <a:avLst>
              <a:gd fmla="val 562" name="adj1"/>
              <a:gd fmla="val 56883" name="adj2"/>
            </a:avLst>
          </a:prstGeom>
          <a:noFill/>
          <a:ln cap="flat" cmpd="sng" w="28575">
            <a:solidFill>
              <a:srgbClr val="FF0000"/>
            </a:solidFill>
            <a:prstDash val="dash"/>
            <a:round/>
            <a:headEnd len="med" w="med" type="none"/>
            <a:tailEnd len="med" w="med" type="triangle"/>
          </a:ln>
        </p:spPr>
      </p:cxnSp>
      <p:sp>
        <p:nvSpPr>
          <p:cNvPr id="278" name="Google Shape;278;p31"/>
          <p:cNvSpPr/>
          <p:nvPr/>
        </p:nvSpPr>
        <p:spPr>
          <a:xfrm>
            <a:off x="1365150" y="4556750"/>
            <a:ext cx="1446600" cy="1362900"/>
          </a:xfrm>
          <a:prstGeom prst="wedgeRectCallout">
            <a:avLst>
              <a:gd fmla="val 69299" name="adj1"/>
              <a:gd fmla="val -81499" name="adj2"/>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rtl="0" algn="just">
              <a:spcBef>
                <a:spcPts val="0"/>
              </a:spcBef>
              <a:spcAft>
                <a:spcPts val="0"/>
              </a:spcAft>
              <a:buNone/>
            </a:pPr>
            <a:r>
              <a:rPr b="1" lang="es-ES">
                <a:solidFill>
                  <a:schemeClr val="dk1"/>
                </a:solidFill>
                <a:latin typeface="Calibri"/>
                <a:ea typeface="Calibri"/>
                <a:cs typeface="Calibri"/>
                <a:sym typeface="Calibri"/>
              </a:rPr>
              <a:t>STP42D144 a 7V. Se puede usar el esquema de baterías TP4056 con Boost Step-up</a:t>
            </a:r>
            <a:endParaRPr b="1">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4"/>
          <p:cNvSpPr txBox="1"/>
          <p:nvPr/>
        </p:nvSpPr>
        <p:spPr>
          <a:xfrm>
            <a:off x="683568" y="472480"/>
            <a:ext cx="7704900" cy="461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Permanent Marker"/>
                <a:ea typeface="Permanent Marker"/>
                <a:cs typeface="Permanent Marker"/>
                <a:sym typeface="Permanent Marker"/>
              </a:rPr>
              <a:t>PRÁCTICA A6: MOTORES PASO A PASO (PAP)</a:t>
            </a:r>
            <a:endParaRPr i="0" sz="2400" u="none" cap="none" strike="noStrike">
              <a:solidFill>
                <a:srgbClr val="000000"/>
              </a:solidFill>
              <a:latin typeface="Permanent Marker"/>
              <a:ea typeface="Permanent Marker"/>
              <a:cs typeface="Permanent Marker"/>
              <a:sym typeface="Permanent Marker"/>
            </a:endParaRPr>
          </a:p>
        </p:txBody>
      </p:sp>
      <p:sp>
        <p:nvSpPr>
          <p:cNvPr id="102" name="Google Shape;102;p14"/>
          <p:cNvSpPr txBox="1"/>
          <p:nvPr/>
        </p:nvSpPr>
        <p:spPr>
          <a:xfrm>
            <a:off x="869200" y="3704800"/>
            <a:ext cx="7519500" cy="2872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¿Y qué importancia tiene conocer ese ángulo? Si oriento cada día del año una placa solar fotovoltaica perpendicular a los rayos solares, puedo aumentar hasta en un 30% (en nuestra latitud) la energía recogida por la placa a lo largo del año.</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Para mover una placa solar e inclinarla todos los días el ángulo preciso, necesitaré un motor en el que pueda controlar muy bien y con precisión el ángulo que gira. Ese motor puede ser perfectamente </a:t>
            </a:r>
            <a:r>
              <a:rPr b="1" i="1" lang="es-ES" sz="1900">
                <a:solidFill>
                  <a:srgbClr val="980000"/>
                </a:solidFill>
                <a:latin typeface="Calibri"/>
                <a:ea typeface="Calibri"/>
                <a:cs typeface="Calibri"/>
                <a:sym typeface="Calibri"/>
              </a:rPr>
              <a:t>un motor paso a paso</a:t>
            </a:r>
            <a:r>
              <a:rPr b="1" lang="es-ES" sz="1900">
                <a:latin typeface="Calibri"/>
                <a:ea typeface="Calibri"/>
                <a:cs typeface="Calibri"/>
                <a:sym typeface="Calibri"/>
              </a:rPr>
              <a:t>. Y si además la placa va siguiendo el movimiento del sol, cambiando su azimut, más eficacia.</a:t>
            </a:r>
            <a:endParaRPr b="1" sz="1900">
              <a:latin typeface="Calibri"/>
              <a:ea typeface="Calibri"/>
              <a:cs typeface="Calibri"/>
              <a:sym typeface="Calibri"/>
            </a:endParaRPr>
          </a:p>
        </p:txBody>
      </p:sp>
      <p:pic>
        <p:nvPicPr>
          <p:cNvPr id="103" name="Google Shape;103;p14"/>
          <p:cNvPicPr preferRelativeResize="0"/>
          <p:nvPr/>
        </p:nvPicPr>
        <p:blipFill>
          <a:blip r:embed="rId4">
            <a:alphaModFix/>
          </a:blip>
          <a:stretch>
            <a:fillRect/>
          </a:stretch>
        </p:blipFill>
        <p:spPr>
          <a:xfrm>
            <a:off x="945388" y="1272388"/>
            <a:ext cx="5486564" cy="223577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104" name="Google Shape;104;p14"/>
          <p:cNvSpPr/>
          <p:nvPr/>
        </p:nvSpPr>
        <p:spPr>
          <a:xfrm>
            <a:off x="6572675" y="1227925"/>
            <a:ext cx="1815900" cy="23247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Sobre el año 1998 este tema fue el proyecto fin de carrera de mi hermano. Hicimos los cálculos en VB y programamos un PIC16F84A con los datos para la latitud de Sevilla</a:t>
            </a:r>
            <a:endParaRPr b="1">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2"/>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DVD: programa usando librería STEPPER</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pic>
        <p:nvPicPr>
          <p:cNvPr id="285" name="Google Shape;285;p32"/>
          <p:cNvPicPr preferRelativeResize="0"/>
          <p:nvPr/>
        </p:nvPicPr>
        <p:blipFill>
          <a:blip r:embed="rId3">
            <a:alphaModFix/>
          </a:blip>
          <a:stretch>
            <a:fillRect/>
          </a:stretch>
        </p:blipFill>
        <p:spPr>
          <a:xfrm>
            <a:off x="719550" y="887655"/>
            <a:ext cx="7667625" cy="5419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3"/>
          <p:cNvSpPr txBox="1"/>
          <p:nvPr/>
        </p:nvSpPr>
        <p:spPr>
          <a:xfrm>
            <a:off x="719543" y="247405"/>
            <a:ext cx="7704900" cy="461700"/>
          </a:xfrm>
          <a:prstGeom prst="rect">
            <a:avLst/>
          </a:prstGeom>
          <a:gradFill>
            <a:gsLst>
              <a:gs pos="0">
                <a:schemeClr val="dk1"/>
              </a:gs>
              <a:gs pos="58999">
                <a:srgbClr val="CCCC00"/>
              </a:gs>
              <a:gs pos="100000">
                <a:srgbClr val="DDD9C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lt1"/>
                </a:solidFill>
                <a:latin typeface="Calibri"/>
                <a:ea typeface="Calibri"/>
                <a:cs typeface="Calibri"/>
                <a:sym typeface="Calibri"/>
              </a:rPr>
              <a:t>Ejercicio A: </a:t>
            </a:r>
            <a:r>
              <a:rPr b="1" lang="es-ES" sz="2400">
                <a:solidFill>
                  <a:schemeClr val="lt1"/>
                </a:solidFill>
                <a:latin typeface="Calibri"/>
                <a:ea typeface="Calibri"/>
                <a:cs typeface="Calibri"/>
                <a:sym typeface="Calibri"/>
              </a:rPr>
              <a:t>ángulo de una placa fotovoltaica</a:t>
            </a:r>
            <a:endParaRPr b="1" i="0" sz="2400" u="none" cap="none" strike="noStrike">
              <a:solidFill>
                <a:schemeClr val="dk1"/>
              </a:solidFill>
              <a:latin typeface="Consolas"/>
              <a:ea typeface="Consolas"/>
              <a:cs typeface="Consolas"/>
              <a:sym typeface="Consolas"/>
            </a:endParaRPr>
          </a:p>
        </p:txBody>
      </p:sp>
      <p:sp>
        <p:nvSpPr>
          <p:cNvPr id="292" name="Google Shape;292;p33"/>
          <p:cNvSpPr txBox="1"/>
          <p:nvPr/>
        </p:nvSpPr>
        <p:spPr>
          <a:xfrm>
            <a:off x="719550" y="854075"/>
            <a:ext cx="7769700" cy="4984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Nuestro proyecto consistirá en el control de un motor PAP que haga girar una placa fotovoltaica y colocarse, cada día del año, perpendicular al ángulo de incidencia de los rayos solares cuando éste llega a su punto más alto en el cielo. Su implantación real exige coordinar y/o programar distintos elementos: motor y reloj. Así que, vamos a simplificarlo:</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AutoNum type="arabicPeriod"/>
            </a:pPr>
            <a:r>
              <a:rPr b="1" lang="es-ES" sz="1600">
                <a:latin typeface="Calibri"/>
                <a:ea typeface="Calibri"/>
                <a:cs typeface="Calibri"/>
                <a:sym typeface="Calibri"/>
              </a:rPr>
              <a:t>Usa un pulsador que simulará un pulso cuando sean las 4:00 de la mañana (que seguro que es de noche) que le envía un supuesto reloj. A esta hora la placa girará y se colocará en la posición adecuada para recibir los rayos solares de forma eficaz a las 12:00 hora solar.</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AutoNum type="arabicPeriod"/>
            </a:pPr>
            <a:r>
              <a:rPr b="1" lang="es-ES" sz="1600">
                <a:latin typeface="Calibri"/>
                <a:ea typeface="Calibri"/>
                <a:cs typeface="Calibri"/>
                <a:sym typeface="Calibri"/>
              </a:rPr>
              <a:t>Una variable (¿un contador? ¿un potenciómetro?) almacenará el valor del día juliano. Los cálculos se referirán a este valor siempre.</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AutoNum type="arabicPeriod"/>
            </a:pPr>
            <a:r>
              <a:rPr b="1" lang="es-ES" sz="1600">
                <a:latin typeface="Calibri"/>
                <a:ea typeface="Calibri"/>
                <a:cs typeface="Calibri"/>
                <a:sym typeface="Calibri"/>
              </a:rPr>
              <a:t>Todos los días la placa se coloca en su posición siguiendo la misma rutina:</a:t>
            </a:r>
            <a:endParaRPr b="1" sz="1600">
              <a:latin typeface="Calibri"/>
              <a:ea typeface="Calibri"/>
              <a:cs typeface="Calibri"/>
              <a:sym typeface="Calibri"/>
            </a:endParaRPr>
          </a:p>
          <a:p>
            <a:pPr indent="-330200" lvl="1" marL="914400" rtl="0" algn="just">
              <a:spcBef>
                <a:spcPts val="0"/>
              </a:spcBef>
              <a:spcAft>
                <a:spcPts val="0"/>
              </a:spcAft>
              <a:buSzPts val="1600"/>
              <a:buFont typeface="Calibri"/>
              <a:buAutoNum type="alphaLcPeriod"/>
            </a:pPr>
            <a:r>
              <a:rPr b="1" lang="es-ES" sz="1600">
                <a:latin typeface="Calibri"/>
                <a:ea typeface="Calibri"/>
                <a:cs typeface="Calibri"/>
                <a:sym typeface="Calibri"/>
              </a:rPr>
              <a:t>Señal de pulso del “reloj”. Más información se puede encontrar en la web: </a:t>
            </a:r>
            <a:r>
              <a:rPr b="1" lang="es-ES" sz="1600" u="sng">
                <a:solidFill>
                  <a:schemeClr val="hlink"/>
                </a:solidFill>
                <a:latin typeface="Calibri"/>
                <a:ea typeface="Calibri"/>
                <a:cs typeface="Calibri"/>
                <a:sym typeface="Calibri"/>
                <a:hlinkClick r:id="rId3"/>
              </a:rPr>
              <a:t>https://www.luisllamas.es/reloj-y-calendario-en-arduino-con-los-rtc-ds1307-y-ds3231/</a:t>
            </a:r>
            <a:endParaRPr b="1" sz="1600">
              <a:latin typeface="Calibri"/>
              <a:ea typeface="Calibri"/>
              <a:cs typeface="Calibri"/>
              <a:sym typeface="Calibri"/>
            </a:endParaRPr>
          </a:p>
          <a:p>
            <a:pPr indent="-330200" lvl="1" marL="914400" rtl="0" algn="just">
              <a:spcBef>
                <a:spcPts val="0"/>
              </a:spcBef>
              <a:spcAft>
                <a:spcPts val="0"/>
              </a:spcAft>
              <a:buSzPts val="1600"/>
              <a:buFont typeface="Calibri"/>
              <a:buAutoNum type="alphaLcPeriod"/>
            </a:pPr>
            <a:r>
              <a:rPr b="1" lang="es-ES" sz="1600">
                <a:latin typeface="Calibri"/>
                <a:ea typeface="Calibri"/>
                <a:cs typeface="Calibri"/>
                <a:sym typeface="Calibri"/>
              </a:rPr>
              <a:t>Busca la posición de ángulo 0º girando en sentido contrario (horizontal, paralelo al suelo). No lo calcula, sino que un final de carrera (simularlo) le da la información a Arduino de que ha llegado al cero (autocalibración).</a:t>
            </a:r>
            <a:endParaRPr b="1" sz="1600">
              <a:latin typeface="Calibri"/>
              <a:ea typeface="Calibri"/>
              <a:cs typeface="Calibri"/>
              <a:sym typeface="Calibri"/>
            </a:endParaRPr>
          </a:p>
          <a:p>
            <a:pPr indent="-330200" lvl="1" marL="914400" rtl="0" algn="just">
              <a:spcBef>
                <a:spcPts val="0"/>
              </a:spcBef>
              <a:spcAft>
                <a:spcPts val="0"/>
              </a:spcAft>
              <a:buSzPts val="1600"/>
              <a:buFont typeface="Calibri"/>
              <a:buAutoNum type="alphaLcPeriod"/>
            </a:pPr>
            <a:r>
              <a:rPr b="1" lang="es-ES" sz="1600">
                <a:latin typeface="Calibri"/>
                <a:ea typeface="Calibri"/>
                <a:cs typeface="Calibri"/>
                <a:sym typeface="Calibri"/>
              </a:rPr>
              <a:t>Una vez calibrado, gira el ángulo calculado para ese día. </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nvSpPr>
        <p:spPr>
          <a:xfrm>
            <a:off x="683568" y="472480"/>
            <a:ext cx="7704900" cy="4617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Permanent Marker"/>
                <a:ea typeface="Permanent Marker"/>
                <a:cs typeface="Permanent Marker"/>
                <a:sym typeface="Permanent Marker"/>
              </a:rPr>
              <a:t>PRÁCTICA A6: MOTORES PASO A PASO (PAP)</a:t>
            </a:r>
            <a:endParaRPr i="0" sz="2400" u="none" cap="none" strike="noStrike">
              <a:solidFill>
                <a:srgbClr val="000000"/>
              </a:solidFill>
              <a:latin typeface="Permanent Marker"/>
              <a:ea typeface="Permanent Marker"/>
              <a:cs typeface="Permanent Marker"/>
              <a:sym typeface="Permanent Marker"/>
            </a:endParaRPr>
          </a:p>
        </p:txBody>
      </p:sp>
      <p:sp>
        <p:nvSpPr>
          <p:cNvPr id="111" name="Google Shape;111;p15"/>
          <p:cNvSpPr txBox="1"/>
          <p:nvPr/>
        </p:nvSpPr>
        <p:spPr>
          <a:xfrm>
            <a:off x="683575" y="1159800"/>
            <a:ext cx="7704900" cy="4416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1" lang="es-ES" sz="1800">
                <a:latin typeface="Calibri"/>
                <a:ea typeface="Calibri"/>
                <a:cs typeface="Calibri"/>
                <a:sym typeface="Calibri"/>
              </a:rPr>
              <a:t>Necesitamos </a:t>
            </a:r>
            <a:r>
              <a:rPr b="1" lang="es-ES" sz="1800">
                <a:latin typeface="Calibri"/>
                <a:ea typeface="Calibri"/>
                <a:cs typeface="Calibri"/>
                <a:sym typeface="Calibri"/>
              </a:rPr>
              <a:t>saber</a:t>
            </a:r>
            <a:r>
              <a:rPr b="1" lang="es-ES" sz="1800">
                <a:latin typeface="Calibri"/>
                <a:ea typeface="Calibri"/>
                <a:cs typeface="Calibri"/>
                <a:sym typeface="Calibri"/>
              </a:rPr>
              <a:t> pues la altura solar (</a:t>
            </a:r>
            <a:r>
              <a:rPr b="1" lang="es-ES" sz="1800">
                <a:latin typeface="Calibri"/>
                <a:ea typeface="Calibri"/>
                <a:cs typeface="Calibri"/>
                <a:sym typeface="Calibri"/>
              </a:rPr>
              <a:t>𝛼</a:t>
            </a:r>
            <a:r>
              <a:rPr b="1" lang="es-ES" sz="1800">
                <a:latin typeface="Calibri"/>
                <a:ea typeface="Calibri"/>
                <a:cs typeface="Calibri"/>
                <a:sym typeface="Calibri"/>
              </a:rPr>
              <a:t>). Podemos conocerla en función de la latitud (L) y de la declinación (δ) con la expresión:</a:t>
            </a:r>
            <a:r>
              <a:rPr b="1" lang="es-ES" sz="1800">
                <a:solidFill>
                  <a:srgbClr val="980000"/>
                </a:solidFill>
                <a:latin typeface="Calibri"/>
                <a:ea typeface="Calibri"/>
                <a:cs typeface="Calibri"/>
                <a:sym typeface="Calibri"/>
              </a:rPr>
              <a:t> Sen </a:t>
            </a:r>
            <a:r>
              <a:rPr b="1" lang="es-ES" sz="1800">
                <a:solidFill>
                  <a:srgbClr val="980000"/>
                </a:solidFill>
                <a:latin typeface="Calibri"/>
                <a:ea typeface="Calibri"/>
                <a:cs typeface="Calibri"/>
                <a:sym typeface="Calibri"/>
              </a:rPr>
              <a:t>𝛼</a:t>
            </a:r>
            <a:r>
              <a:rPr b="1" lang="es-ES" sz="1800">
                <a:solidFill>
                  <a:srgbClr val="980000"/>
                </a:solidFill>
                <a:latin typeface="Calibri"/>
                <a:ea typeface="Calibri"/>
                <a:cs typeface="Calibri"/>
                <a:sym typeface="Calibri"/>
              </a:rPr>
              <a:t> = sen L • sen δ + cos L • cos H• cos δ.</a:t>
            </a:r>
            <a:endParaRPr b="1" sz="1800">
              <a:solidFill>
                <a:srgbClr val="980000"/>
              </a:solidFill>
              <a:latin typeface="Calibri"/>
              <a:ea typeface="Calibri"/>
              <a:cs typeface="Calibri"/>
              <a:sym typeface="Calibri"/>
            </a:endParaRPr>
          </a:p>
          <a:p>
            <a:pPr indent="-342900" lvl="0" marL="457200" marR="0" rtl="0" algn="just">
              <a:lnSpc>
                <a:spcPct val="100000"/>
              </a:lnSpc>
              <a:spcBef>
                <a:spcPts val="0"/>
              </a:spcBef>
              <a:spcAft>
                <a:spcPts val="0"/>
              </a:spcAft>
              <a:buSzPts val="1800"/>
              <a:buFont typeface="Calibri"/>
              <a:buChar char="●"/>
            </a:pPr>
            <a:r>
              <a:rPr b="1" lang="es-ES" sz="1800">
                <a:latin typeface="Calibri"/>
                <a:ea typeface="Calibri"/>
                <a:cs typeface="Calibri"/>
                <a:sym typeface="Calibri"/>
              </a:rPr>
              <a:t>H es el ángulo diario. Se calcula sabiendo que a las 12 del mediodía hora solar es 0. Como el sol recorre un arco de 15º cada hora, a las 11:00 su valor es de -15º y a las 13:00 de +15º. Si sólo necesito saber el ángulo </a:t>
            </a:r>
            <a:r>
              <a:rPr b="1" lang="es-ES" sz="1800">
                <a:solidFill>
                  <a:schemeClr val="dk1"/>
                </a:solidFill>
                <a:latin typeface="Calibri"/>
                <a:ea typeface="Calibri"/>
                <a:cs typeface="Calibri"/>
                <a:sym typeface="Calibri"/>
              </a:rPr>
              <a:t>𝛼 </a:t>
            </a:r>
            <a:r>
              <a:rPr b="1" lang="es-ES" sz="1800">
                <a:latin typeface="Calibri"/>
                <a:ea typeface="Calibri"/>
                <a:cs typeface="Calibri"/>
                <a:sym typeface="Calibri"/>
              </a:rPr>
              <a:t>a las 12:00 , cos H = 1 (H=0º).</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solidFill>
                  <a:schemeClr val="dk1"/>
                </a:solidFill>
                <a:latin typeface="Calibri"/>
                <a:ea typeface="Calibri"/>
                <a:cs typeface="Calibri"/>
                <a:sym typeface="Calibri"/>
              </a:rPr>
              <a:t>δ, la declinación, se puede calcular de forma muy precisa con la fórmula de Spencer (error máximo 0.0006 rad), o con las aproximaciones de Perrin o Cooper. Os dejo esta última, que calcula (en grados) la declinación en función del día juliano del año. </a:t>
            </a:r>
            <a:endParaRPr b="1"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b="1" lang="es-ES" sz="1800" u="sng">
                <a:solidFill>
                  <a:schemeClr val="hlink"/>
                </a:solidFill>
                <a:latin typeface="Calibri"/>
                <a:ea typeface="Calibri"/>
                <a:cs typeface="Calibri"/>
                <a:sym typeface="Calibri"/>
                <a:hlinkClick r:id="rId4"/>
              </a:rPr>
              <a:t>https://www.tesisenred.net/bitstream/handle/10803/6839/10Nvm10de17.pdf?sequence=11&amp;isAllowed=y</a:t>
            </a:r>
            <a:endParaRPr b="1"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b="1" lang="es-ES" sz="1800" u="sng">
                <a:solidFill>
                  <a:schemeClr val="hlink"/>
                </a:solidFill>
                <a:latin typeface="Calibri"/>
                <a:ea typeface="Calibri"/>
                <a:cs typeface="Calibri"/>
                <a:sym typeface="Calibri"/>
                <a:hlinkClick r:id="rId5"/>
              </a:rPr>
              <a:t>http://www.geografia.us.es/web/contenidos/profesores/materiales/archivos/PRACTICA2.pdf</a:t>
            </a:r>
            <a:endParaRPr b="1" sz="18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800">
              <a:solidFill>
                <a:schemeClr val="dk1"/>
              </a:solidFill>
              <a:latin typeface="Calibri"/>
              <a:ea typeface="Calibri"/>
              <a:cs typeface="Calibri"/>
              <a:sym typeface="Calibri"/>
            </a:endParaRPr>
          </a:p>
        </p:txBody>
      </p:sp>
      <p:pic>
        <p:nvPicPr>
          <p:cNvPr id="112" name="Google Shape;112;p15"/>
          <p:cNvPicPr preferRelativeResize="0"/>
          <p:nvPr/>
        </p:nvPicPr>
        <p:blipFill>
          <a:blip r:embed="rId6">
            <a:alphaModFix/>
          </a:blip>
          <a:stretch>
            <a:fillRect/>
          </a:stretch>
        </p:blipFill>
        <p:spPr>
          <a:xfrm>
            <a:off x="1837325" y="5576700"/>
            <a:ext cx="3401425" cy="850350"/>
          </a:xfrm>
          <a:prstGeom prst="rect">
            <a:avLst/>
          </a:prstGeom>
          <a:noFill/>
          <a:ln>
            <a:noFill/>
          </a:ln>
        </p:spPr>
      </p:pic>
      <p:pic>
        <p:nvPicPr>
          <p:cNvPr id="113" name="Google Shape;113;p15"/>
          <p:cNvPicPr preferRelativeResize="0"/>
          <p:nvPr/>
        </p:nvPicPr>
        <p:blipFill>
          <a:blip r:embed="rId7">
            <a:alphaModFix/>
          </a:blip>
          <a:stretch>
            <a:fillRect/>
          </a:stretch>
        </p:blipFill>
        <p:spPr>
          <a:xfrm>
            <a:off x="5438375" y="5772588"/>
            <a:ext cx="2266950" cy="419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6"/>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Motores y Arduino</a:t>
            </a:r>
            <a:endParaRPr b="0" i="0" sz="1400" u="none" cap="none" strike="noStrike">
              <a:solidFill>
                <a:srgbClr val="000000"/>
              </a:solidFill>
              <a:latin typeface="Arial"/>
              <a:ea typeface="Arial"/>
              <a:cs typeface="Arial"/>
              <a:sym typeface="Arial"/>
            </a:endParaRPr>
          </a:p>
        </p:txBody>
      </p:sp>
      <p:sp>
        <p:nvSpPr>
          <p:cNvPr id="120" name="Google Shape;120;p16"/>
          <p:cNvSpPr txBox="1"/>
          <p:nvPr/>
        </p:nvSpPr>
        <p:spPr>
          <a:xfrm>
            <a:off x="719550" y="934100"/>
            <a:ext cx="7704900" cy="481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Actuadores electromecánicos que giren, es decir, “motores eléctricos” susceptibles de ser usados o controlados por Arduino hay muchos. Desde mi modesto conocimiento os pongo aquí una pequeña relación:</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Motores de corriente continua (DC).</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u="sng">
                <a:solidFill>
                  <a:schemeClr val="hlink"/>
                </a:solidFill>
                <a:latin typeface="Calibri"/>
                <a:ea typeface="Calibri"/>
                <a:cs typeface="Calibri"/>
                <a:sym typeface="Calibri"/>
                <a:hlinkClick r:id="rId3"/>
              </a:rPr>
              <a:t>Servomotores</a:t>
            </a:r>
            <a:r>
              <a:rPr b="1" lang="es-ES" sz="1600">
                <a:latin typeface="Calibri"/>
                <a:ea typeface="Calibri"/>
                <a:cs typeface="Calibri"/>
                <a:sym typeface="Calibri"/>
              </a:rPr>
              <a:t>: son motores DC que normalmente llevan una reductora para aumentar su par y que mediante un circuito de control y una retroalimentación encoder, </a:t>
            </a:r>
            <a:r>
              <a:rPr b="1" lang="es-ES" sz="1600">
                <a:solidFill>
                  <a:srgbClr val="980000"/>
                </a:solidFill>
                <a:latin typeface="Calibri"/>
                <a:ea typeface="Calibri"/>
                <a:cs typeface="Calibri"/>
                <a:sym typeface="Calibri"/>
              </a:rPr>
              <a:t>son capaces de determinar su posición con exactitud</a:t>
            </a:r>
            <a:r>
              <a:rPr b="1" lang="es-ES" sz="1600">
                <a:latin typeface="Calibri"/>
                <a:ea typeface="Calibri"/>
                <a:cs typeface="Calibri"/>
                <a:sym typeface="Calibri"/>
              </a:rPr>
              <a:t>. Giran de 0º a 180º. Son muy usados con Arduino.</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u="sng">
                <a:solidFill>
                  <a:schemeClr val="hlink"/>
                </a:solidFill>
                <a:latin typeface="Calibri"/>
                <a:ea typeface="Calibri"/>
                <a:cs typeface="Calibri"/>
                <a:sym typeface="Calibri"/>
                <a:hlinkClick r:id="rId4"/>
              </a:rPr>
              <a:t>Servomotor de rotación continua</a:t>
            </a:r>
            <a:r>
              <a:rPr b="1" lang="es-ES" sz="1600">
                <a:latin typeface="Calibri"/>
                <a:ea typeface="Calibri"/>
                <a:cs typeface="Calibri"/>
                <a:sym typeface="Calibri"/>
              </a:rPr>
              <a:t>: es una modificación de los anteriores en los que se puede girar 360º y lo que controlamos con exactitud es la velocidad y sentido de giro. Se pueden usar como motores de un robot móvil. </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u="sng">
                <a:solidFill>
                  <a:schemeClr val="hlink"/>
                </a:solidFill>
                <a:latin typeface="Calibri"/>
                <a:ea typeface="Calibri"/>
                <a:cs typeface="Calibri"/>
                <a:sym typeface="Calibri"/>
                <a:hlinkClick r:id="rId5"/>
              </a:rPr>
              <a:t>Motores PAP:</a:t>
            </a:r>
            <a:r>
              <a:rPr b="1" lang="es-ES" sz="1600">
                <a:latin typeface="Calibri"/>
                <a:ea typeface="Calibri"/>
                <a:cs typeface="Calibri"/>
                <a:sym typeface="Calibri"/>
              </a:rPr>
              <a:t> tienen varias bobinas en su interior lo que les permite avanzar una cantidad determinada de grados cada vez, al activarlas en secuencia. </a:t>
            </a:r>
            <a:r>
              <a:rPr b="1" i="1" lang="es-ES" sz="1600">
                <a:solidFill>
                  <a:srgbClr val="980000"/>
                </a:solidFill>
                <a:latin typeface="Calibri"/>
                <a:ea typeface="Calibri"/>
                <a:cs typeface="Calibri"/>
                <a:sym typeface="Calibri"/>
              </a:rPr>
              <a:t>Es un motor con gran precisión y reproducibilidad de la posición</a:t>
            </a:r>
            <a:r>
              <a:rPr b="1" lang="es-ES" sz="1600">
                <a:latin typeface="Calibri"/>
                <a:ea typeface="Calibri"/>
                <a:cs typeface="Calibri"/>
                <a:sym typeface="Calibri"/>
              </a:rPr>
              <a:t>. Son los típicos de una impresora en 3D, de un lector DVD o un disco duro, etc. </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Motores Brushless: son motores sin escobillas. Necesitan de un circuito adicional para controlarlos, llamados ESC. Son capaces de generar altas velocidades de giro por lo que se emplean en la construcción de drones. </a:t>
            </a:r>
            <a:endParaRPr b="1" sz="1600">
              <a:latin typeface="Calibri"/>
              <a:ea typeface="Calibri"/>
              <a:cs typeface="Calibri"/>
              <a:sym typeface="Calibri"/>
            </a:endParaRPr>
          </a:p>
        </p:txBody>
      </p:sp>
      <p:sp>
        <p:nvSpPr>
          <p:cNvPr id="121" name="Google Shape;121;p16"/>
          <p:cNvSpPr/>
          <p:nvPr/>
        </p:nvSpPr>
        <p:spPr>
          <a:xfrm>
            <a:off x="1392600" y="5875950"/>
            <a:ext cx="6358800" cy="7446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Si queréis saber más, os recomiendo el artículo de Luis Llamas: </a:t>
            </a:r>
            <a:r>
              <a:rPr b="1" lang="es-ES" u="sng">
                <a:solidFill>
                  <a:schemeClr val="hlink"/>
                </a:solidFill>
                <a:hlinkClick r:id="rId6"/>
              </a:rPr>
              <a:t>https://www.luisllamas.es/tipos-motores-rotativos-proyectos-arduino/</a:t>
            </a:r>
            <a:endParaRPr b="1">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7"/>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Tipos de motores PAP</a:t>
            </a:r>
            <a:endParaRPr b="0" i="0" sz="1400" u="none" cap="none" strike="noStrike">
              <a:solidFill>
                <a:srgbClr val="000000"/>
              </a:solidFill>
              <a:latin typeface="Arial"/>
              <a:ea typeface="Arial"/>
              <a:cs typeface="Arial"/>
              <a:sym typeface="Arial"/>
            </a:endParaRPr>
          </a:p>
        </p:txBody>
      </p:sp>
      <p:sp>
        <p:nvSpPr>
          <p:cNvPr id="128" name="Google Shape;128;p17"/>
          <p:cNvSpPr txBox="1"/>
          <p:nvPr/>
        </p:nvSpPr>
        <p:spPr>
          <a:xfrm>
            <a:off x="719550" y="934100"/>
            <a:ext cx="7704900" cy="5585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Los motores paso a paso se fabrican de dos tipos:</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solidFill>
                  <a:srgbClr val="1155CC"/>
                </a:solidFill>
                <a:latin typeface="Calibri"/>
                <a:ea typeface="Calibri"/>
                <a:cs typeface="Calibri"/>
                <a:sym typeface="Calibri"/>
              </a:rPr>
              <a:t>Bipolares</a:t>
            </a:r>
            <a:r>
              <a:rPr b="1" lang="es-ES" sz="1600">
                <a:latin typeface="Calibri"/>
                <a:ea typeface="Calibri"/>
                <a:cs typeface="Calibri"/>
                <a:sym typeface="Calibri"/>
              </a:rPr>
              <a:t>: cuentan con dos bobinas, y, por lo tanto para acceder a ellas necesitamos cuatro contactos.</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solidFill>
                  <a:srgbClr val="1155CC"/>
                </a:solidFill>
                <a:latin typeface="Calibri"/>
                <a:ea typeface="Calibri"/>
                <a:cs typeface="Calibri"/>
                <a:sym typeface="Calibri"/>
              </a:rPr>
              <a:t>Unipolares</a:t>
            </a:r>
            <a:r>
              <a:rPr b="1" lang="es-ES" sz="1600">
                <a:latin typeface="Calibri"/>
                <a:ea typeface="Calibri"/>
                <a:cs typeface="Calibri"/>
                <a:sym typeface="Calibri"/>
              </a:rPr>
              <a:t>: cuentan con dos bobinas pero además hay uno o dos terminales más para conectarles comunes. </a:t>
            </a:r>
            <a:endParaRPr b="1" sz="1600">
              <a:latin typeface="Calibri"/>
              <a:ea typeface="Calibri"/>
              <a:cs typeface="Calibri"/>
              <a:sym typeface="Calibri"/>
            </a:endParaRPr>
          </a:p>
          <a:p>
            <a:pPr indent="0" lvl="0" marL="45720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El bipolar cuenta con más torque pero es más complejo de manejar. Sin embargo, es muy común usando un unipolar como bipolar anulando o no usando sus comunes. En lo que sigue, usaremos </a:t>
            </a:r>
            <a:r>
              <a:rPr b="1" lang="es-ES" sz="1600">
                <a:latin typeface="Calibri"/>
                <a:ea typeface="Calibri"/>
                <a:cs typeface="Calibri"/>
                <a:sym typeface="Calibri"/>
              </a:rPr>
              <a:t>sólo</a:t>
            </a:r>
            <a:r>
              <a:rPr b="1" lang="es-ES" sz="1600">
                <a:latin typeface="Calibri"/>
                <a:ea typeface="Calibri"/>
                <a:cs typeface="Calibri"/>
                <a:sym typeface="Calibri"/>
              </a:rPr>
              <a:t> configuraciones bipolares.</a:t>
            </a:r>
            <a:endParaRPr b="1" sz="1600">
              <a:latin typeface="Calibri"/>
              <a:ea typeface="Calibri"/>
              <a:cs typeface="Calibri"/>
              <a:sym typeface="Calibri"/>
            </a:endParaRPr>
          </a:p>
        </p:txBody>
      </p:sp>
      <p:pic>
        <p:nvPicPr>
          <p:cNvPr id="129" name="Google Shape;129;p17"/>
          <p:cNvPicPr preferRelativeResize="0"/>
          <p:nvPr/>
        </p:nvPicPr>
        <p:blipFill>
          <a:blip r:embed="rId3">
            <a:alphaModFix/>
          </a:blip>
          <a:stretch>
            <a:fillRect/>
          </a:stretch>
        </p:blipFill>
        <p:spPr>
          <a:xfrm>
            <a:off x="1883438" y="3938950"/>
            <a:ext cx="5377125" cy="20233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8"/>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Drivers</a:t>
            </a:r>
            <a:endParaRPr b="0" i="0" sz="1400" u="none" cap="none" strike="noStrike">
              <a:solidFill>
                <a:srgbClr val="000000"/>
              </a:solidFill>
              <a:latin typeface="Arial"/>
              <a:ea typeface="Arial"/>
              <a:cs typeface="Arial"/>
              <a:sym typeface="Arial"/>
            </a:endParaRPr>
          </a:p>
        </p:txBody>
      </p:sp>
      <p:sp>
        <p:nvSpPr>
          <p:cNvPr id="136" name="Google Shape;136;p18"/>
          <p:cNvSpPr txBox="1"/>
          <p:nvPr/>
        </p:nvSpPr>
        <p:spPr>
          <a:xfrm>
            <a:off x="719550" y="857900"/>
            <a:ext cx="7704900" cy="5585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En general, para manejar un motor con Arduino nos encontramos con otro problema. Los motores suelen tener un régimen de funcionamiento cuya tensión nominal varía (posiblemente más elevada de a la que funciona nuestros Arduinos) y consumen una intensidad mayor de la que proporciona las salidas de Arduino (máx 40mA). </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Claramente, Arduino es un dispositivo de control; no un elemento de potencia. </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Así que necesitamos un circuito que haga de intermediario entre Arduino y </a:t>
            </a:r>
            <a:r>
              <a:rPr b="1" lang="es-ES" sz="1600">
                <a:latin typeface="Calibri"/>
                <a:ea typeface="Calibri"/>
                <a:cs typeface="Calibri"/>
                <a:sym typeface="Calibri"/>
              </a:rPr>
              <a:t>nuestro</a:t>
            </a:r>
            <a:r>
              <a:rPr b="1" lang="es-ES" sz="1600">
                <a:latin typeface="Calibri"/>
                <a:ea typeface="Calibri"/>
                <a:cs typeface="Calibri"/>
                <a:sym typeface="Calibri"/>
              </a:rPr>
              <a:t> motor. Este circuito se denomina genéricamente </a:t>
            </a:r>
            <a:r>
              <a:rPr b="1" i="1" lang="es-ES" sz="1600">
                <a:solidFill>
                  <a:srgbClr val="85200C"/>
                </a:solidFill>
                <a:latin typeface="Calibri"/>
                <a:ea typeface="Calibri"/>
                <a:cs typeface="Calibri"/>
                <a:sym typeface="Calibri"/>
              </a:rPr>
              <a:t>driver</a:t>
            </a:r>
            <a:r>
              <a:rPr b="1" lang="es-ES" sz="1600">
                <a:latin typeface="Calibri"/>
                <a:ea typeface="Calibri"/>
                <a:cs typeface="Calibri"/>
                <a:sym typeface="Calibri"/>
              </a:rPr>
              <a:t>.</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Drivers hay muchos. E incluso podemos usar un transistor BJT o un MOSFET. Tenemos los circuitos ULN2003,  L293D (puente-H 4.5~36V 600mA por circuito ), L298N  (puente-H 3~35V 2A),  </a:t>
            </a:r>
            <a:r>
              <a:rPr b="1" lang="es-ES" sz="1600" u="sng">
                <a:solidFill>
                  <a:schemeClr val="hlink"/>
                </a:solidFill>
                <a:latin typeface="Calibri"/>
                <a:ea typeface="Calibri"/>
                <a:cs typeface="Calibri"/>
                <a:sym typeface="Calibri"/>
                <a:hlinkClick r:id="rId3"/>
              </a:rPr>
              <a:t>A4988 , DRV8825</a:t>
            </a:r>
            <a:r>
              <a:rPr b="1" lang="es-ES" sz="1600">
                <a:latin typeface="Calibri"/>
                <a:ea typeface="Calibri"/>
                <a:cs typeface="Calibri"/>
                <a:sym typeface="Calibri"/>
              </a:rPr>
              <a:t>, </a:t>
            </a:r>
            <a:r>
              <a:rPr b="1" lang="es-ES" sz="1600" u="sng">
                <a:solidFill>
                  <a:schemeClr val="hlink"/>
                </a:solidFill>
                <a:latin typeface="Calibri"/>
                <a:ea typeface="Calibri"/>
                <a:cs typeface="Calibri"/>
                <a:sym typeface="Calibri"/>
                <a:hlinkClick r:id="rId4"/>
              </a:rPr>
              <a:t>TB6612FNG</a:t>
            </a:r>
            <a:r>
              <a:rPr b="1" lang="es-ES" sz="1600">
                <a:latin typeface="Calibri"/>
                <a:ea typeface="Calibri"/>
                <a:cs typeface="Calibri"/>
                <a:sym typeface="Calibri"/>
              </a:rPr>
              <a:t>, </a:t>
            </a:r>
            <a:r>
              <a:rPr b="1" lang="es-ES" sz="1600" u="sng">
                <a:solidFill>
                  <a:schemeClr val="hlink"/>
                </a:solidFill>
                <a:latin typeface="Calibri"/>
                <a:ea typeface="Calibri"/>
                <a:cs typeface="Calibri"/>
                <a:sym typeface="Calibri"/>
                <a:hlinkClick r:id="rId5"/>
              </a:rPr>
              <a:t>TMC2100, TMC2130,  TMC2208</a:t>
            </a:r>
            <a:r>
              <a:rPr b="1" lang="es-ES" sz="1600">
                <a:latin typeface="Calibri"/>
                <a:ea typeface="Calibri"/>
                <a:cs typeface="Calibri"/>
                <a:sym typeface="Calibri"/>
              </a:rPr>
              <a:t>…</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Así que como veis este tema da para mucho. Según la aplicación que necesitemos, elegiremos motor y de qué tipo, y asimismo el driver adecuado. </a:t>
            </a:r>
            <a:endParaRPr b="1" sz="1600">
              <a:latin typeface="Calibri"/>
              <a:ea typeface="Calibri"/>
              <a:cs typeface="Calibri"/>
              <a:sym typeface="Calibri"/>
            </a:endParaRPr>
          </a:p>
        </p:txBody>
      </p:sp>
      <p:pic>
        <p:nvPicPr>
          <p:cNvPr id="137" name="Google Shape;137;p18"/>
          <p:cNvPicPr preferRelativeResize="0"/>
          <p:nvPr/>
        </p:nvPicPr>
        <p:blipFill>
          <a:blip r:embed="rId6">
            <a:alphaModFix/>
          </a:blip>
          <a:stretch>
            <a:fillRect/>
          </a:stretch>
        </p:blipFill>
        <p:spPr>
          <a:xfrm>
            <a:off x="2513725" y="5148638"/>
            <a:ext cx="4391025" cy="157162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pic>
        <p:nvPicPr>
          <p:cNvPr id="138" name="Google Shape;138;p18"/>
          <p:cNvPicPr preferRelativeResize="0"/>
          <p:nvPr/>
        </p:nvPicPr>
        <p:blipFill rotWithShape="1">
          <a:blip r:embed="rId7">
            <a:alphaModFix/>
          </a:blip>
          <a:srcRect b="0" l="15024" r="18759" t="0"/>
          <a:stretch/>
        </p:blipFill>
        <p:spPr>
          <a:xfrm>
            <a:off x="7093550" y="5148638"/>
            <a:ext cx="1560282" cy="1571626"/>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pic>
        <p:nvPicPr>
          <p:cNvPr id="139" name="Google Shape;139;p18"/>
          <p:cNvPicPr preferRelativeResize="0"/>
          <p:nvPr/>
        </p:nvPicPr>
        <p:blipFill>
          <a:blip r:embed="rId8">
            <a:alphaModFix/>
          </a:blip>
          <a:stretch>
            <a:fillRect/>
          </a:stretch>
        </p:blipFill>
        <p:spPr>
          <a:xfrm>
            <a:off x="753300" y="5148638"/>
            <a:ext cx="1571626" cy="1571626"/>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9"/>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DVD </a:t>
            </a:r>
            <a:endParaRPr b="0" i="0" sz="1400" u="none" cap="none" strike="noStrike">
              <a:solidFill>
                <a:srgbClr val="000000"/>
              </a:solidFill>
              <a:latin typeface="Arial"/>
              <a:ea typeface="Arial"/>
              <a:cs typeface="Arial"/>
              <a:sym typeface="Arial"/>
            </a:endParaRPr>
          </a:p>
        </p:txBody>
      </p:sp>
      <p:sp>
        <p:nvSpPr>
          <p:cNvPr id="146" name="Google Shape;146;p19"/>
          <p:cNvSpPr txBox="1"/>
          <p:nvPr/>
        </p:nvSpPr>
        <p:spPr>
          <a:xfrm>
            <a:off x="719550" y="934100"/>
            <a:ext cx="7704900" cy="957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Para nuestra primera práctica vamos a usar un motor PAP bipolar de pequeña potencia que podemos encontrar fácilmente desarmando un lector/grabador de CD o DVD antiguo. </a:t>
            </a:r>
            <a:endParaRPr b="1" sz="1600">
              <a:latin typeface="Calibri"/>
              <a:ea typeface="Calibri"/>
              <a:cs typeface="Calibri"/>
              <a:sym typeface="Calibri"/>
            </a:endParaRPr>
          </a:p>
        </p:txBody>
      </p:sp>
      <p:pic>
        <p:nvPicPr>
          <p:cNvPr id="147" name="Google Shape;147;p19"/>
          <p:cNvPicPr preferRelativeResize="0"/>
          <p:nvPr/>
        </p:nvPicPr>
        <p:blipFill rotWithShape="1">
          <a:blip r:embed="rId3">
            <a:alphaModFix/>
          </a:blip>
          <a:srcRect b="15621" l="0" r="0" t="23687"/>
          <a:stretch/>
        </p:blipFill>
        <p:spPr>
          <a:xfrm>
            <a:off x="1603825" y="2090850"/>
            <a:ext cx="2208375" cy="13402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148" name="Google Shape;148;p19"/>
          <p:cNvSpPr/>
          <p:nvPr/>
        </p:nvSpPr>
        <p:spPr>
          <a:xfrm>
            <a:off x="4429800" y="2001925"/>
            <a:ext cx="3740100" cy="6618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En Internet hay tutoriales para construirse pequeñas CNC (por ejemplo) con este tipo de motores.</a:t>
            </a:r>
            <a:endParaRPr b="1">
              <a:latin typeface="Calibri"/>
              <a:ea typeface="Calibri"/>
              <a:cs typeface="Calibri"/>
              <a:sym typeface="Calibri"/>
            </a:endParaRPr>
          </a:p>
        </p:txBody>
      </p:sp>
      <p:sp>
        <p:nvSpPr>
          <p:cNvPr id="149" name="Google Shape;149;p19"/>
          <p:cNvSpPr txBox="1"/>
          <p:nvPr/>
        </p:nvSpPr>
        <p:spPr>
          <a:xfrm>
            <a:off x="891600" y="3572250"/>
            <a:ext cx="7704900" cy="746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Lo primero es lo primero. Vamos a identificar de las cuatro conexiones las que forman cada bobina. ¿Cómo? Con un voltímetro (¡¡no las supongas!!)</a:t>
            </a:r>
            <a:endParaRPr b="1" sz="1600">
              <a:latin typeface="Calibri"/>
              <a:ea typeface="Calibri"/>
              <a:cs typeface="Calibri"/>
              <a:sym typeface="Calibri"/>
            </a:endParaRPr>
          </a:p>
        </p:txBody>
      </p:sp>
      <p:pic>
        <p:nvPicPr>
          <p:cNvPr id="150" name="Google Shape;150;p19"/>
          <p:cNvPicPr preferRelativeResize="0"/>
          <p:nvPr/>
        </p:nvPicPr>
        <p:blipFill rotWithShape="1">
          <a:blip r:embed="rId4">
            <a:alphaModFix/>
          </a:blip>
          <a:srcRect b="0" l="0" r="55908" t="0"/>
          <a:stretch/>
        </p:blipFill>
        <p:spPr>
          <a:xfrm>
            <a:off x="5984775" y="4243200"/>
            <a:ext cx="2370900" cy="2023350"/>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sp>
        <p:nvSpPr>
          <p:cNvPr id="151" name="Google Shape;151;p19"/>
          <p:cNvSpPr txBox="1"/>
          <p:nvPr/>
        </p:nvSpPr>
        <p:spPr>
          <a:xfrm>
            <a:off x="1044000" y="4265025"/>
            <a:ext cx="4369800" cy="16005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Escoge un contacto, y ve midiendo la resistencia con el resto. </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Si no arroja un valor es que ese contacto no es de la bobina.</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Si el valor es de unos 10 Ohm, es que es el otro borne de la bobina.</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b="1" lang="es-ES" sz="1600">
                <a:latin typeface="Calibri"/>
                <a:ea typeface="Calibri"/>
                <a:cs typeface="Calibri"/>
                <a:sym typeface="Calibri"/>
              </a:rPr>
              <a:t>Nombra a los terminales A y C, para una bobina, y B y D para la otra.</a:t>
            </a:r>
            <a:endParaRPr b="1" sz="1600">
              <a:latin typeface="Calibri"/>
              <a:ea typeface="Calibri"/>
              <a:cs typeface="Calibri"/>
              <a:sym typeface="Calibri"/>
            </a:endParaRPr>
          </a:p>
        </p:txBody>
      </p:sp>
      <p:sp>
        <p:nvSpPr>
          <p:cNvPr id="152" name="Google Shape;152;p19"/>
          <p:cNvSpPr/>
          <p:nvPr/>
        </p:nvSpPr>
        <p:spPr>
          <a:xfrm>
            <a:off x="6096000" y="4664075"/>
            <a:ext cx="407700" cy="386400"/>
          </a:xfrm>
          <a:prstGeom prst="ellipse">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s-ES"/>
              <a:t>A</a:t>
            </a:r>
            <a:endParaRPr b="1"/>
          </a:p>
        </p:txBody>
      </p:sp>
      <p:sp>
        <p:nvSpPr>
          <p:cNvPr id="153" name="Google Shape;153;p19"/>
          <p:cNvSpPr/>
          <p:nvPr/>
        </p:nvSpPr>
        <p:spPr>
          <a:xfrm>
            <a:off x="6911475" y="5948650"/>
            <a:ext cx="407700" cy="386400"/>
          </a:xfrm>
          <a:prstGeom prst="ellipse">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s-ES"/>
              <a:t>B</a:t>
            </a:r>
            <a:endParaRPr b="1"/>
          </a:p>
        </p:txBody>
      </p:sp>
      <p:sp>
        <p:nvSpPr>
          <p:cNvPr id="154" name="Google Shape;154;p19"/>
          <p:cNvSpPr/>
          <p:nvPr/>
        </p:nvSpPr>
        <p:spPr>
          <a:xfrm>
            <a:off x="6096000" y="5226875"/>
            <a:ext cx="407700" cy="386400"/>
          </a:xfrm>
          <a:prstGeom prst="ellipse">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s-ES"/>
              <a:t>C</a:t>
            </a:r>
            <a:endParaRPr b="1"/>
          </a:p>
        </p:txBody>
      </p:sp>
      <p:sp>
        <p:nvSpPr>
          <p:cNvPr id="155" name="Google Shape;155;p19"/>
          <p:cNvSpPr/>
          <p:nvPr/>
        </p:nvSpPr>
        <p:spPr>
          <a:xfrm>
            <a:off x="7626450" y="5865525"/>
            <a:ext cx="407700" cy="386400"/>
          </a:xfrm>
          <a:prstGeom prst="ellipse">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s-ES"/>
              <a:t>D</a:t>
            </a:r>
            <a:endParaRPr b="1"/>
          </a:p>
        </p:txBody>
      </p:sp>
      <p:sp>
        <p:nvSpPr>
          <p:cNvPr id="156" name="Google Shape;156;p19"/>
          <p:cNvSpPr/>
          <p:nvPr/>
        </p:nvSpPr>
        <p:spPr>
          <a:xfrm>
            <a:off x="4429800" y="2787088"/>
            <a:ext cx="3740100" cy="6618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Para probarlo, no hace falta saber sus pasos por vuelta. Habría que calcularlo para una aplicación seria. Por internet dicen que 200 ¿?</a:t>
            </a:r>
            <a:endParaRPr b="1">
              <a:latin typeface="Calibri"/>
              <a:ea typeface="Calibri"/>
              <a:cs typeface="Calibri"/>
              <a:sym typeface="Calibri"/>
            </a:endParaRPr>
          </a:p>
        </p:txBody>
      </p:sp>
      <p:pic>
        <p:nvPicPr>
          <p:cNvPr id="157" name="Google Shape;157;p19"/>
          <p:cNvPicPr preferRelativeResize="0"/>
          <p:nvPr/>
        </p:nvPicPr>
        <p:blipFill>
          <a:blip r:embed="rId5">
            <a:alphaModFix/>
          </a:blip>
          <a:stretch>
            <a:fillRect/>
          </a:stretch>
        </p:blipFill>
        <p:spPr>
          <a:xfrm>
            <a:off x="8102800" y="3194319"/>
            <a:ext cx="493699" cy="254575"/>
          </a:xfrm>
          <a:prstGeom prst="rect">
            <a:avLst/>
          </a:prstGeom>
          <a:noFill/>
          <a:ln>
            <a:noFill/>
          </a:ln>
          <a:effectLst>
            <a:outerShdw blurRad="228600" rotWithShape="0" algn="bl" dir="7740000" dist="114300">
              <a:srgbClr val="741B47">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0"/>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DVD: esquema de montaje </a:t>
            </a:r>
            <a:endParaRPr b="0" i="0" sz="1400" u="none" cap="none" strike="noStrike">
              <a:solidFill>
                <a:srgbClr val="000000"/>
              </a:solidFill>
              <a:latin typeface="Arial"/>
              <a:ea typeface="Arial"/>
              <a:cs typeface="Arial"/>
              <a:sym typeface="Arial"/>
            </a:endParaRPr>
          </a:p>
        </p:txBody>
      </p:sp>
      <p:sp>
        <p:nvSpPr>
          <p:cNvPr id="164" name="Google Shape;164;p20"/>
          <p:cNvSpPr txBox="1"/>
          <p:nvPr/>
        </p:nvSpPr>
        <p:spPr>
          <a:xfrm>
            <a:off x="719550" y="934100"/>
            <a:ext cx="7704900" cy="1571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En segundo lugar, vamos a suponer que el puerto USB (de 500 -2.0-  a 900 mA -3.0-) de nuestro ordenador es capaz de entregar, a 5V, la suficiente intensidad como para mover este pequeño motor. Y que éste funciona a 5V. ¿Es descabellado? No tanto; probablemente así sea, ya que no deja de ser un componente que funciona dentro de un lector de CDs que ya funciona dentro de un ordenador. </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p:txBody>
      </p:sp>
      <p:pic>
        <p:nvPicPr>
          <p:cNvPr id="165" name="Google Shape;165;p20"/>
          <p:cNvPicPr preferRelativeResize="0"/>
          <p:nvPr/>
        </p:nvPicPr>
        <p:blipFill>
          <a:blip r:embed="rId3">
            <a:alphaModFix/>
          </a:blip>
          <a:stretch>
            <a:fillRect/>
          </a:stretch>
        </p:blipFill>
        <p:spPr>
          <a:xfrm>
            <a:off x="1290638" y="2579300"/>
            <a:ext cx="6562725" cy="3981450"/>
          </a:xfrm>
          <a:prstGeom prst="rect">
            <a:avLst/>
          </a:prstGeom>
          <a:noFill/>
          <a:ln>
            <a:noFill/>
          </a:ln>
        </p:spPr>
      </p:pic>
      <p:sp>
        <p:nvSpPr>
          <p:cNvPr id="166" name="Google Shape;166;p20"/>
          <p:cNvSpPr/>
          <p:nvPr/>
        </p:nvSpPr>
        <p:spPr>
          <a:xfrm>
            <a:off x="6612375" y="2436400"/>
            <a:ext cx="1640700" cy="14895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El L293D es capaz de entregar hasta 600mA en la salida. El L293, 1A</a:t>
            </a:r>
            <a:endParaRPr b="1">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1"/>
          <p:cNvSpPr txBox="1"/>
          <p:nvPr/>
        </p:nvSpPr>
        <p:spPr>
          <a:xfrm>
            <a:off x="719543" y="273555"/>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Motor Paso a Paso DVD: esquema de montaje </a:t>
            </a:r>
            <a:endParaRPr b="0" i="0" sz="1400" u="none" cap="none" strike="noStrike">
              <a:solidFill>
                <a:srgbClr val="000000"/>
              </a:solidFill>
              <a:latin typeface="Arial"/>
              <a:ea typeface="Arial"/>
              <a:cs typeface="Arial"/>
              <a:sym typeface="Arial"/>
            </a:endParaRPr>
          </a:p>
        </p:txBody>
      </p:sp>
      <p:pic>
        <p:nvPicPr>
          <p:cNvPr id="173" name="Google Shape;173;p21"/>
          <p:cNvPicPr preferRelativeResize="0"/>
          <p:nvPr/>
        </p:nvPicPr>
        <p:blipFill rotWithShape="1">
          <a:blip r:embed="rId3">
            <a:alphaModFix/>
          </a:blip>
          <a:srcRect b="0" l="0" r="0" t="12633"/>
          <a:stretch/>
        </p:blipFill>
        <p:spPr>
          <a:xfrm>
            <a:off x="1136125" y="923550"/>
            <a:ext cx="6871752" cy="5659351"/>
          </a:xfrm>
          <a:prstGeom prst="rect">
            <a:avLst/>
          </a:prstGeom>
          <a:noFill/>
          <a:ln>
            <a:noFill/>
          </a:ln>
        </p:spPr>
      </p:pic>
      <p:sp>
        <p:nvSpPr>
          <p:cNvPr id="174" name="Google Shape;174;p21"/>
          <p:cNvSpPr/>
          <p:nvPr/>
        </p:nvSpPr>
        <p:spPr>
          <a:xfrm>
            <a:off x="7142925" y="923550"/>
            <a:ext cx="1640700" cy="14895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Si el motor gira al contrario de lo esperado, cambiar polaridad en ambas bobinas.</a:t>
            </a:r>
            <a:endParaRPr b="1">
              <a:latin typeface="Calibri"/>
              <a:ea typeface="Calibri"/>
              <a:cs typeface="Calibri"/>
              <a:sym typeface="Calibri"/>
            </a:endParaRPr>
          </a:p>
        </p:txBody>
      </p:sp>
      <p:sp>
        <p:nvSpPr>
          <p:cNvPr id="175" name="Google Shape;175;p21"/>
          <p:cNvSpPr/>
          <p:nvPr/>
        </p:nvSpPr>
        <p:spPr>
          <a:xfrm>
            <a:off x="6943875" y="2672450"/>
            <a:ext cx="2038800" cy="3597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marR="0" rtl="0" algn="ctr">
              <a:lnSpc>
                <a:spcPct val="100000"/>
              </a:lnSpc>
              <a:spcBef>
                <a:spcPts val="0"/>
              </a:spcBef>
              <a:spcAft>
                <a:spcPts val="0"/>
              </a:spcAft>
              <a:buNone/>
            </a:pPr>
            <a:r>
              <a:rPr b="1" lang="es-ES">
                <a:latin typeface="Calibri"/>
                <a:ea typeface="Calibri"/>
                <a:cs typeface="Calibri"/>
                <a:sym typeface="Calibri"/>
              </a:rPr>
              <a:t>A - 9, C - 8, B -7, D - 6</a:t>
            </a:r>
            <a:endParaRPr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