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Permanent Marker"/>
      <p:regular r:id="rId17"/>
    </p:embeddedFont>
    <p:embeddedFont>
      <p:font typeface="Pacifico"/>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ermanentMarker-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acific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c32fa2d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6ec32fa2d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6ec32fa2d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d7d782f02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7d782f02_1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7d7d782f02_1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7d782f0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7d782f02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7d7d782f02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7d782f02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7d7d782f02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7d7d782f02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ec32fa2d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c32fa2dd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6ec32fa2dd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7d782f0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7d782f02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7d7d782f02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d7ab8b649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d7ab8b649_1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7d7ab8b649_1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d7d782f02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7d782f02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7d7d782f02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d7d782f02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7d782f02_1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d7d782f02_1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d7d782f02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d7d782f02_1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7d7d782f02_1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7d782f02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7d782f02_1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7d7d782f02_1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hyperlink" Target="https://www.linkedin.com/in/agrg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hyperlink" Target="https://nubededatos.blogspot.com/2014/03/duracion-del-dia-y-horario-de-verano-e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s.wikipedia.org/wiki/Registrador_de_datos" TargetMode="External"/><Relationship Id="rId4" Type="http://schemas.openxmlformats.org/officeDocument/2006/relationships/hyperlink" Target="https://www.luisllamas.es/arduino-spi/" TargetMode="External"/><Relationship Id="rId5" Type="http://schemas.openxmlformats.org/officeDocument/2006/relationships/hyperlink" Target="http://es.aliexpress.com/item/4000277967673.html?spm=a2g0o.productlist.0.0.427355d49mnp3Y&amp;algo_pvid=9f5689fc-4b61-4da4-9a2f-45c3c9e77b60&amp;algo_expid=9f5689fc-4b61-4da4-9a2f-45c3c9e77b60-6&amp;btsid=250ba074-5303-4a4e-9dbd-49518ed200c3&amp;ws_ab_test=searchweb0_0,searchweb201602_7,searchweb201603_55" TargetMode="External"/><Relationship Id="rId6" Type="http://schemas.openxmlformats.org/officeDocument/2006/relationships/image" Target="../media/image3.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youtu.be/NAaWn0sA21U" TargetMode="External"/><Relationship Id="rId4" Type="http://schemas.openxmlformats.org/officeDocument/2006/relationships/hyperlink" Target="http://www.youtube.com/watch?v=NAaWn0sA21U" TargetMode="External"/><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www.luisllamas.es/tarjeta-micro-sd-arduin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Permanent Marker"/>
                <a:ea typeface="Permanent Marker"/>
                <a:cs typeface="Permanent Marker"/>
                <a:sym typeface="Permanent Marker"/>
              </a:rPr>
              <a:t>PROYECTO </a:t>
            </a:r>
            <a:r>
              <a:rPr b="1" lang="es-ES" sz="2400">
                <a:solidFill>
                  <a:schemeClr val="lt1"/>
                </a:solidFill>
                <a:latin typeface="Permanent Marker"/>
                <a:ea typeface="Permanent Marker"/>
                <a:cs typeface="Permanent Marker"/>
                <a:sym typeface="Permanent Marker"/>
              </a:rPr>
              <a:t>A2: Grabando datos</a:t>
            </a:r>
            <a:endParaRPr i="0" sz="1400" u="none" cap="none" strike="noStrike">
              <a:solidFill>
                <a:srgbClr val="000000"/>
              </a:solidFill>
              <a:latin typeface="Permanent Marker"/>
              <a:ea typeface="Permanent Marker"/>
              <a:cs typeface="Permanent Marker"/>
              <a:sym typeface="Permanent Marker"/>
            </a:endParaRPr>
          </a:p>
        </p:txBody>
      </p:sp>
      <p:pic>
        <p:nvPicPr>
          <p:cNvPr id="90" name="Google Shape;90;p13"/>
          <p:cNvPicPr preferRelativeResize="0"/>
          <p:nvPr/>
        </p:nvPicPr>
        <p:blipFill rotWithShape="1">
          <a:blip r:embed="rId4">
            <a:alphaModFix/>
          </a:blip>
          <a:srcRect b="0" l="0" r="0" t="0"/>
          <a:stretch/>
        </p:blipFill>
        <p:spPr>
          <a:xfrm>
            <a:off x="1554464" y="4946786"/>
            <a:ext cx="966325" cy="919400"/>
          </a:xfrm>
          <a:prstGeom prst="rect">
            <a:avLst/>
          </a:prstGeom>
          <a:noFill/>
          <a:ln>
            <a:noFill/>
          </a:ln>
        </p:spPr>
      </p:pic>
      <p:sp>
        <p:nvSpPr>
          <p:cNvPr id="91" name="Google Shape;91;p13"/>
          <p:cNvSpPr txBox="1"/>
          <p:nvPr/>
        </p:nvSpPr>
        <p:spPr>
          <a:xfrm>
            <a:off x="3838025" y="1361525"/>
            <a:ext cx="51207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La tierra gira en torno al sol y sobre sí misma, El eje de rotación de la tierra está inclinado 23º 27’  respecto de la normal del plano de la eclíptica, lo cual se traduce en las estaciones del año y en que la duración de las horas de luz diurnas (entre el orto y el ocaso) es distinta en cada momento del año. En los equinoccios (20-21 marzo, 22-23 septiembre) la duración del día es, exactamente, 12 horas. Los 21 de junio y diciembre, son los solsticios, de invierno o verano según el hemisferio.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Aunque somos conscientes del fenómeno del cambio en la duración de las horas de luz. ¿Sabríamos cuantificarlo de un día al siguiente?  Llega un momento en que somos conscientes de que amanece antes o que el sol se oculta después pero… ¿cuánto?</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566900" y="1579725"/>
            <a:ext cx="2941450" cy="20509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grpSp>
        <p:nvGrpSpPr>
          <p:cNvPr id="93" name="Google Shape;93;p13"/>
          <p:cNvGrpSpPr/>
          <p:nvPr/>
        </p:nvGrpSpPr>
        <p:grpSpPr>
          <a:xfrm>
            <a:off x="1355050" y="4055434"/>
            <a:ext cx="1313100" cy="638916"/>
            <a:chOff x="1659850" y="4588834"/>
            <a:chExt cx="1313100" cy="638916"/>
          </a:xfrm>
        </p:grpSpPr>
        <p:pic>
          <p:nvPicPr>
            <p:cNvPr id="94" name="Google Shape;94;p13"/>
            <p:cNvPicPr preferRelativeResize="0"/>
            <p:nvPr/>
          </p:nvPicPr>
          <p:blipFill>
            <a:blip r:embed="rId6">
              <a:alphaModFix/>
            </a:blip>
            <a:stretch>
              <a:fillRect/>
            </a:stretch>
          </p:blipFill>
          <p:spPr>
            <a:xfrm>
              <a:off x="1776400" y="4588834"/>
              <a:ext cx="1080000" cy="359999"/>
            </a:xfrm>
            <a:prstGeom prst="rect">
              <a:avLst/>
            </a:prstGeom>
            <a:noFill/>
            <a:ln>
              <a:noFill/>
            </a:ln>
          </p:spPr>
        </p:pic>
        <p:sp>
          <p:nvSpPr>
            <p:cNvPr id="95" name="Google Shape;95;p13"/>
            <p:cNvSpPr txBox="1"/>
            <p:nvPr/>
          </p:nvSpPr>
          <p:spPr>
            <a:xfrm>
              <a:off x="1659850" y="4867750"/>
              <a:ext cx="1313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Calibri"/>
                  <a:ea typeface="Calibri"/>
                  <a:cs typeface="Calibri"/>
                  <a:sym typeface="Calibri"/>
                </a:rPr>
                <a:t>por </a:t>
              </a:r>
              <a:r>
                <a:rPr lang="es-ES" u="sng">
                  <a:solidFill>
                    <a:srgbClr val="0000FF"/>
                  </a:solidFill>
                  <a:latin typeface="Calibri"/>
                  <a:ea typeface="Calibri"/>
                  <a:cs typeface="Calibri"/>
                  <a:sym typeface="Calibri"/>
                  <a:hlinkClick r:id="rId7"/>
                </a:rPr>
                <a:t>Aurelio Gallardo </a:t>
              </a:r>
              <a:endParaRPr>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t>
            </a:r>
            <a:r>
              <a:rPr b="1" lang="es-ES" sz="2400">
                <a:solidFill>
                  <a:schemeClr val="lt1"/>
                </a:solidFill>
                <a:latin typeface="Calibri"/>
                <a:ea typeface="Calibri"/>
                <a:cs typeface="Calibri"/>
                <a:sym typeface="Calibri"/>
              </a:rPr>
              <a:t>B, para resolver y montar en el curso</a:t>
            </a:r>
            <a:endParaRPr b="1" i="0" sz="2400" u="none" cap="none" strike="noStrike">
              <a:solidFill>
                <a:schemeClr val="dk1"/>
              </a:solidFill>
              <a:latin typeface="Consolas"/>
              <a:ea typeface="Consolas"/>
              <a:cs typeface="Consolas"/>
              <a:sym typeface="Consolas"/>
            </a:endParaRPr>
          </a:p>
        </p:txBody>
      </p:sp>
      <p:sp>
        <p:nvSpPr>
          <p:cNvPr id="183" name="Google Shape;183;p22"/>
          <p:cNvSpPr txBox="1"/>
          <p:nvPr/>
        </p:nvSpPr>
        <p:spPr>
          <a:xfrm>
            <a:off x="719550" y="857250"/>
            <a:ext cx="7704900" cy="54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solidFill>
                  <a:schemeClr val="dk1"/>
                </a:solidFill>
                <a:latin typeface="Calibri"/>
                <a:ea typeface="Calibri"/>
                <a:cs typeface="Calibri"/>
                <a:sym typeface="Calibri"/>
              </a:rPr>
              <a:t>Una vez que hemos aprendido a grabar datos de tiempo en la tarjeta te propongo el siguiente programa, que intenta dar respuesta al planteamiento del problema del cambio , día a día, de la cantidad de horas de luz a lo largo del año.</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Introduce en el circuito una LDR en serie con una resistencia de 4.7K o dos en paralelo de 10K.</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Modifica el programa anterior para que lea datos en el pin analógico A0 . Graba los datos de tiempo y los datos del LDR en la tarjeta.</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Describe un procedimiento de recogida de datos y de análisis de los mismos (frecuencia - diario, semanal…; qué montaje específico se hará con Arduino y dónde se colocará, qué fuente de energía usará, con qué programa se analizarán los datos, qué se hará con ellos, qué dificultades nos podemos encontrar, etc.) cuyas conclusiones den respuesta al planteamiento del problema. </a:t>
            </a:r>
            <a:endParaRPr b="1"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Plantea otros posibles usos o diseños de experimentos en los que la grabación de datos o la lectura de datos desde una tarjeta pueda resultar útil.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id="184" name="Google Shape;184;p22"/>
          <p:cNvPicPr preferRelativeResize="0"/>
          <p:nvPr/>
        </p:nvPicPr>
        <p:blipFill>
          <a:blip r:embed="rId3">
            <a:alphaModFix/>
          </a:blip>
          <a:stretch>
            <a:fillRect/>
          </a:stretch>
        </p:blipFill>
        <p:spPr>
          <a:xfrm>
            <a:off x="7648300" y="132100"/>
            <a:ext cx="699962" cy="75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t>
            </a:r>
            <a:r>
              <a:rPr b="1" lang="es-ES" sz="2400">
                <a:solidFill>
                  <a:schemeClr val="lt1"/>
                </a:solidFill>
                <a:latin typeface="Calibri"/>
                <a:ea typeface="Calibri"/>
                <a:cs typeface="Calibri"/>
                <a:sym typeface="Calibri"/>
              </a:rPr>
              <a:t>B, para resolver y montar en el curso</a:t>
            </a:r>
            <a:endParaRPr b="1" i="0" sz="2400" u="none" cap="none" strike="noStrike">
              <a:solidFill>
                <a:schemeClr val="dk1"/>
              </a:solidFill>
              <a:latin typeface="Consolas"/>
              <a:ea typeface="Consolas"/>
              <a:cs typeface="Consolas"/>
              <a:sym typeface="Consolas"/>
            </a:endParaRPr>
          </a:p>
        </p:txBody>
      </p:sp>
      <p:pic>
        <p:nvPicPr>
          <p:cNvPr id="191" name="Google Shape;191;p23"/>
          <p:cNvPicPr preferRelativeResize="0"/>
          <p:nvPr/>
        </p:nvPicPr>
        <p:blipFill>
          <a:blip r:embed="rId3">
            <a:alphaModFix/>
          </a:blip>
          <a:stretch>
            <a:fillRect/>
          </a:stretch>
        </p:blipFill>
        <p:spPr>
          <a:xfrm>
            <a:off x="1690688" y="1048268"/>
            <a:ext cx="5762625" cy="3238500"/>
          </a:xfrm>
          <a:prstGeom prst="rect">
            <a:avLst/>
          </a:prstGeom>
          <a:noFill/>
          <a:ln>
            <a:noFill/>
          </a:ln>
        </p:spPr>
      </p:pic>
      <p:sp>
        <p:nvSpPr>
          <p:cNvPr id="192" name="Google Shape;192;p23"/>
          <p:cNvSpPr/>
          <p:nvPr/>
        </p:nvSpPr>
        <p:spPr>
          <a:xfrm>
            <a:off x="804600" y="4588825"/>
            <a:ext cx="7619700" cy="1092600"/>
          </a:xfrm>
          <a:prstGeom prst="wedgeRectCallout">
            <a:avLst>
              <a:gd fmla="val 24444" name="adj1"/>
              <a:gd fmla="val -74616"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Gráfica muy simple durante 132s recogiendo datos cada segundo y </a:t>
            </a:r>
            <a:endParaRPr b="1" sz="1800">
              <a:latin typeface="Calibri"/>
              <a:ea typeface="Calibri"/>
              <a:cs typeface="Calibri"/>
              <a:sym typeface="Calibri"/>
            </a:endParaRPr>
          </a:p>
          <a:p>
            <a:pPr indent="0" lvl="0" marL="0" marR="0" rtl="0" algn="ctr">
              <a:lnSpc>
                <a:spcPct val="100000"/>
              </a:lnSpc>
              <a:spcBef>
                <a:spcPts val="0"/>
              </a:spcBef>
              <a:spcAft>
                <a:spcPts val="0"/>
              </a:spcAft>
              <a:buNone/>
            </a:pPr>
            <a:r>
              <a:rPr b="1" lang="es-ES" sz="1800">
                <a:latin typeface="Calibri"/>
                <a:ea typeface="Calibri"/>
                <a:cs typeface="Calibri"/>
                <a:sym typeface="Calibri"/>
              </a:rPr>
              <a:t>tapando/iluminando el LDR para ilustrar el funcionamiento del programa.</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nvSpPr>
        <p:spPr>
          <a:xfrm>
            <a:off x="683568" y="5486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Permanent Marker"/>
                <a:ea typeface="Permanent Marker"/>
                <a:cs typeface="Permanent Marker"/>
                <a:sym typeface="Permanent Marker"/>
              </a:rPr>
              <a:t>PROYECTO </a:t>
            </a:r>
            <a:r>
              <a:rPr b="1" lang="es-ES" sz="2400">
                <a:solidFill>
                  <a:schemeClr val="lt1"/>
                </a:solidFill>
                <a:latin typeface="Permanent Marker"/>
                <a:ea typeface="Permanent Marker"/>
                <a:cs typeface="Permanent Marker"/>
                <a:sym typeface="Permanent Marker"/>
              </a:rPr>
              <a:t>A2: Grabando datos</a:t>
            </a:r>
            <a:endParaRPr i="0" sz="1400" u="none" cap="none" strike="noStrike">
              <a:solidFill>
                <a:srgbClr val="000000"/>
              </a:solidFill>
              <a:latin typeface="Permanent Marker"/>
              <a:ea typeface="Permanent Marker"/>
              <a:cs typeface="Permanent Marker"/>
              <a:sym typeface="Permanent Marker"/>
            </a:endParaRPr>
          </a:p>
        </p:txBody>
      </p:sp>
      <p:sp>
        <p:nvSpPr>
          <p:cNvPr id="102" name="Google Shape;102;p14"/>
          <p:cNvSpPr txBox="1"/>
          <p:nvPr/>
        </p:nvSpPr>
        <p:spPr>
          <a:xfrm>
            <a:off x="683575" y="1361525"/>
            <a:ext cx="8275200" cy="149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En la siguiente gráfica puede apreciarse muy bien que la duración de las horas de luz parece seguir una curva sinusoidal, teniendo el máximo en el solsticio de verano y el mínimo en el de invierno. Nuestro objetivo sería medir la cantidad de luz solar en 24 horas durante varios días, para conocer cuál es el grado de esta variación .</a:t>
            </a:r>
            <a:endParaRPr b="1" sz="1900">
              <a:latin typeface="Calibri"/>
              <a:ea typeface="Calibri"/>
              <a:cs typeface="Calibri"/>
              <a:sym typeface="Calibri"/>
            </a:endParaRPr>
          </a:p>
        </p:txBody>
      </p:sp>
      <p:pic>
        <p:nvPicPr>
          <p:cNvPr id="103" name="Google Shape;103;p14"/>
          <p:cNvPicPr preferRelativeResize="0"/>
          <p:nvPr/>
        </p:nvPicPr>
        <p:blipFill>
          <a:blip r:embed="rId4">
            <a:alphaModFix/>
          </a:blip>
          <a:stretch>
            <a:fillRect/>
          </a:stretch>
        </p:blipFill>
        <p:spPr>
          <a:xfrm>
            <a:off x="2574950" y="2996100"/>
            <a:ext cx="4492450" cy="24568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4" name="Google Shape;104;p14"/>
          <p:cNvSpPr txBox="1"/>
          <p:nvPr/>
        </p:nvSpPr>
        <p:spPr>
          <a:xfrm>
            <a:off x="327625" y="5591364"/>
            <a:ext cx="89871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700" u="sng">
                <a:solidFill>
                  <a:schemeClr val="hlink"/>
                </a:solidFill>
                <a:latin typeface="Calibri"/>
                <a:ea typeface="Calibri"/>
                <a:cs typeface="Calibri"/>
                <a:sym typeface="Calibri"/>
                <a:hlinkClick r:id="rId5"/>
              </a:rPr>
              <a:t>https://nubededatos.blogspot.com/2014/03/duracion-del-dia-y-horario-de-verano-en.html</a:t>
            </a:r>
            <a:endParaRPr b="1"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719543" y="30780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Módulo lector-grabador de tarjetas microSD</a:t>
            </a:r>
            <a:endParaRPr b="0" i="0" sz="1400" u="none" cap="none" strike="noStrike">
              <a:solidFill>
                <a:srgbClr val="000000"/>
              </a:solidFill>
              <a:latin typeface="Arial"/>
              <a:ea typeface="Arial"/>
              <a:cs typeface="Arial"/>
              <a:sym typeface="Arial"/>
            </a:endParaRPr>
          </a:p>
        </p:txBody>
      </p:sp>
      <p:sp>
        <p:nvSpPr>
          <p:cNvPr id="111" name="Google Shape;111;p15"/>
          <p:cNvSpPr txBox="1"/>
          <p:nvPr/>
        </p:nvSpPr>
        <p:spPr>
          <a:xfrm>
            <a:off x="2946425" y="857250"/>
            <a:ext cx="5494200" cy="5715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Un módulo grabador de tarjetas SD (micro SD o SD normal) permite el registro de datos (</a:t>
            </a:r>
            <a:r>
              <a:rPr b="1" lang="es-ES" sz="1900" u="sng">
                <a:solidFill>
                  <a:schemeClr val="hlink"/>
                </a:solidFill>
                <a:latin typeface="Calibri"/>
                <a:ea typeface="Calibri"/>
                <a:cs typeface="Calibri"/>
                <a:sym typeface="Calibri"/>
                <a:hlinkClick r:id="rId3"/>
              </a:rPr>
              <a:t>datalogging</a:t>
            </a:r>
            <a:r>
              <a:rPr b="1" lang="es-ES" sz="1900">
                <a:latin typeface="Calibri"/>
                <a:ea typeface="Calibri"/>
                <a:cs typeface="Calibri"/>
                <a:sym typeface="Calibri"/>
              </a:rPr>
              <a:t>) durante </a:t>
            </a:r>
            <a:r>
              <a:rPr b="1" lang="es-ES" sz="1900">
                <a:latin typeface="Calibri"/>
                <a:ea typeface="Calibri"/>
                <a:cs typeface="Calibri"/>
                <a:sym typeface="Calibri"/>
              </a:rPr>
              <a:t>largos</a:t>
            </a:r>
            <a:r>
              <a:rPr b="1" lang="es-ES" sz="1900">
                <a:latin typeface="Calibri"/>
                <a:ea typeface="Calibri"/>
                <a:cs typeface="Calibri"/>
                <a:sym typeface="Calibri"/>
              </a:rPr>
              <a:t> períodos de tiempo registrando con precisión no sólo el valor de los sensores que conectemos a nuestro Arduino sino el valor de la variable tiempo (paso del tiempo desde que se enciende Arduino).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Estos datos posteriormente pueden ser tratados y representados con programas específicos, desde una hoja de cálculo (excel, openoffice calc), generadores de gráficas (veusz) o programas de análisis de datos (rstudio, rstudio.cloud)</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El módulo que nos ocupa utiliza el </a:t>
            </a:r>
            <a:r>
              <a:rPr b="1" lang="es-ES" sz="1900" u="sng">
                <a:solidFill>
                  <a:schemeClr val="hlink"/>
                </a:solidFill>
                <a:latin typeface="Calibri"/>
                <a:ea typeface="Calibri"/>
                <a:cs typeface="Calibri"/>
                <a:sym typeface="Calibri"/>
                <a:hlinkClick r:id="rId4"/>
              </a:rPr>
              <a:t>bus SPI de arduino</a:t>
            </a:r>
            <a:r>
              <a:rPr b="1" lang="es-ES" sz="1900">
                <a:latin typeface="Calibri"/>
                <a:ea typeface="Calibri"/>
                <a:cs typeface="Calibri"/>
                <a:sym typeface="Calibri"/>
              </a:rPr>
              <a:t>. No entraremos en sus detalles; basta saber que es un protocolo de comunicaciones en el que podemos conectar más de un sensor-dispositivo a un bus de cuatro señales (MOSI , MISO , SCK y CS)  y que lo usaremos para conectar nuestro módulo de tarjetas microSD</a:t>
            </a:r>
            <a:endParaRPr b="1" sz="1900">
              <a:latin typeface="Calibri"/>
              <a:ea typeface="Calibri"/>
              <a:cs typeface="Calibri"/>
              <a:sym typeface="Calibri"/>
            </a:endParaRPr>
          </a:p>
        </p:txBody>
      </p:sp>
      <p:sp>
        <p:nvSpPr>
          <p:cNvPr id="112" name="Google Shape;112;p15"/>
          <p:cNvSpPr txBox="1"/>
          <p:nvPr/>
        </p:nvSpPr>
        <p:spPr>
          <a:xfrm>
            <a:off x="231413" y="3731550"/>
            <a:ext cx="2484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sz="1100" u="sng">
                <a:solidFill>
                  <a:schemeClr val="hlink"/>
                </a:solidFill>
                <a:hlinkClick r:id="rId5"/>
              </a:rPr>
              <a:t>Aliexpress</a:t>
            </a:r>
            <a:r>
              <a:rPr lang="es-ES" sz="1100"/>
              <a:t> unos 0.37€ más gastos de envío. Imagen por Cuburtas</a:t>
            </a:r>
            <a:endParaRPr/>
          </a:p>
        </p:txBody>
      </p:sp>
      <p:sp>
        <p:nvSpPr>
          <p:cNvPr id="113" name="Google Shape;113;p15"/>
          <p:cNvSpPr/>
          <p:nvPr/>
        </p:nvSpPr>
        <p:spPr>
          <a:xfrm>
            <a:off x="366425" y="4412875"/>
            <a:ext cx="2271900" cy="2050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También podemos grabar/leer una tarjeta desde módulos como Ethernet Shield , Educational Shield CTC, etc.</a:t>
            </a:r>
            <a:endParaRPr b="1" sz="1800">
              <a:latin typeface="Calibri"/>
              <a:ea typeface="Calibri"/>
              <a:cs typeface="Calibri"/>
              <a:sym typeface="Calibri"/>
            </a:endParaRPr>
          </a:p>
        </p:txBody>
      </p:sp>
      <p:pic>
        <p:nvPicPr>
          <p:cNvPr id="114" name="Google Shape;114;p15"/>
          <p:cNvPicPr preferRelativeResize="0"/>
          <p:nvPr/>
        </p:nvPicPr>
        <p:blipFill>
          <a:blip r:embed="rId6">
            <a:alphaModFix/>
          </a:blip>
          <a:stretch>
            <a:fillRect/>
          </a:stretch>
        </p:blipFill>
        <p:spPr>
          <a:xfrm>
            <a:off x="337800" y="1697674"/>
            <a:ext cx="2271825" cy="17994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15" name="Google Shape;115;p15"/>
          <p:cNvPicPr preferRelativeResize="0"/>
          <p:nvPr/>
        </p:nvPicPr>
        <p:blipFill>
          <a:blip r:embed="rId7">
            <a:alphaModFix/>
          </a:blip>
          <a:stretch>
            <a:fillRect/>
          </a:stretch>
        </p:blipFill>
        <p:spPr>
          <a:xfrm>
            <a:off x="442625" y="1418771"/>
            <a:ext cx="801775" cy="6859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nvSpPr>
        <p:spPr>
          <a:xfrm>
            <a:off x="719543" y="30780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Módulo lector-grabador de tarjetas microSD: montaje</a:t>
            </a:r>
            <a:endParaRPr b="0" i="0" sz="1400" u="none" cap="none" strike="noStrike">
              <a:solidFill>
                <a:srgbClr val="000000"/>
              </a:solidFill>
              <a:latin typeface="Arial"/>
              <a:ea typeface="Arial"/>
              <a:cs typeface="Arial"/>
              <a:sym typeface="Arial"/>
            </a:endParaRPr>
          </a:p>
        </p:txBody>
      </p:sp>
      <p:sp>
        <p:nvSpPr>
          <p:cNvPr id="122" name="Google Shape;122;p16"/>
          <p:cNvSpPr txBox="1"/>
          <p:nvPr/>
        </p:nvSpPr>
        <p:spPr>
          <a:xfrm>
            <a:off x="927400" y="4958600"/>
            <a:ext cx="7513200" cy="161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Conectaremos nuestra tarjeta de la siguiente forma: CS (8), SCK (13), MISO (12), MOSI(11), LED (6) y LDR(2). Introduciremos una tarjeta de 8GB </a:t>
            </a:r>
            <a:r>
              <a:rPr b="1" lang="es-ES" sz="1900">
                <a:solidFill>
                  <a:srgbClr val="990000"/>
                </a:solidFill>
                <a:latin typeface="Calibri"/>
                <a:ea typeface="Calibri"/>
                <a:cs typeface="Calibri"/>
                <a:sym typeface="Calibri"/>
              </a:rPr>
              <a:t>formateada como fat32</a:t>
            </a:r>
            <a:r>
              <a:rPr b="1" lang="es-ES" sz="1900">
                <a:latin typeface="Calibri"/>
                <a:ea typeface="Calibri"/>
                <a:cs typeface="Calibri"/>
                <a:sym typeface="Calibri"/>
              </a:rPr>
              <a:t>. La resistencia del LED puede ser otra (220-680 ohm  ) y de 4,7K (dos en paralelo de 10K) al LDR. </a:t>
            </a:r>
            <a:endParaRPr b="1" sz="1900">
              <a:latin typeface="Calibri"/>
              <a:ea typeface="Calibri"/>
              <a:cs typeface="Calibri"/>
              <a:sym typeface="Calibri"/>
            </a:endParaRPr>
          </a:p>
        </p:txBody>
      </p:sp>
      <p:pic>
        <p:nvPicPr>
          <p:cNvPr id="123" name="Google Shape;123;p16"/>
          <p:cNvPicPr preferRelativeResize="0"/>
          <p:nvPr/>
        </p:nvPicPr>
        <p:blipFill>
          <a:blip r:embed="rId3">
            <a:alphaModFix/>
          </a:blip>
          <a:stretch>
            <a:fillRect/>
          </a:stretch>
        </p:blipFill>
        <p:spPr>
          <a:xfrm>
            <a:off x="927388" y="921905"/>
            <a:ext cx="7289229" cy="4186846"/>
          </a:xfrm>
          <a:prstGeom prst="rect">
            <a:avLst/>
          </a:prstGeom>
          <a:noFill/>
          <a:ln>
            <a:noFill/>
          </a:ln>
        </p:spPr>
      </p:pic>
      <p:sp>
        <p:nvSpPr>
          <p:cNvPr id="124" name="Google Shape;124;p16"/>
          <p:cNvSpPr/>
          <p:nvPr/>
        </p:nvSpPr>
        <p:spPr>
          <a:xfrm>
            <a:off x="324975" y="921900"/>
            <a:ext cx="2034000" cy="7254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Los cables conectados a la tarjeta deben hacer bien contacto</a:t>
            </a:r>
            <a:r>
              <a:rPr b="1" lang="es-ES">
                <a:latin typeface="Calibri"/>
                <a:ea typeface="Calibri"/>
                <a:cs typeface="Calibri"/>
                <a:sym typeface="Calibri"/>
              </a:rPr>
              <a:t>.</a:t>
            </a:r>
            <a:endParaRPr b="1">
              <a:latin typeface="Calibri"/>
              <a:ea typeface="Calibri"/>
              <a:cs typeface="Calibri"/>
              <a:sym typeface="Calibri"/>
            </a:endParaRPr>
          </a:p>
        </p:txBody>
      </p:sp>
      <p:pic>
        <p:nvPicPr>
          <p:cNvPr id="125" name="Google Shape;125;p16"/>
          <p:cNvPicPr preferRelativeResize="0"/>
          <p:nvPr/>
        </p:nvPicPr>
        <p:blipFill>
          <a:blip r:embed="rId4">
            <a:alphaModFix/>
          </a:blip>
          <a:stretch>
            <a:fillRect/>
          </a:stretch>
        </p:blipFill>
        <p:spPr>
          <a:xfrm>
            <a:off x="257850" y="1427625"/>
            <a:ext cx="461700" cy="46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a:t>
            </a:r>
            <a:endParaRPr b="1" i="0" sz="2400" u="none" cap="none" strike="noStrike">
              <a:solidFill>
                <a:schemeClr val="dk1"/>
              </a:solidFill>
              <a:latin typeface="Consolas"/>
              <a:ea typeface="Consolas"/>
              <a:cs typeface="Consolas"/>
              <a:sym typeface="Consolas"/>
            </a:endParaRPr>
          </a:p>
        </p:txBody>
      </p:sp>
      <p:sp>
        <p:nvSpPr>
          <p:cNvPr id="132" name="Google Shape;132;p17"/>
          <p:cNvSpPr txBox="1"/>
          <p:nvPr/>
        </p:nvSpPr>
        <p:spPr>
          <a:xfrm>
            <a:off x="719550" y="857250"/>
            <a:ext cx="7704900" cy="559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solidFill>
                  <a:schemeClr val="dk1"/>
                </a:solidFill>
                <a:latin typeface="Calibri"/>
                <a:ea typeface="Calibri"/>
                <a:cs typeface="Calibri"/>
                <a:sym typeface="Calibri"/>
              </a:rPr>
              <a:t>El siguiente programa grabará datos de tiempo en la tarjeta (siempre y cuando el montaje anterior sea correcto excepto divisor de tensión del LDR). Necesitarás los siguientes materiales:</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rPr b="1" lang="es-ES" sz="1900">
                <a:solidFill>
                  <a:srgbClr val="741B47"/>
                </a:solidFill>
                <a:latin typeface="Calibri"/>
                <a:ea typeface="Calibri"/>
                <a:cs typeface="Calibri"/>
                <a:sym typeface="Calibri"/>
              </a:rPr>
              <a:t>Obligatorios</a:t>
            </a:r>
            <a:r>
              <a:rPr b="1" lang="es-ES" sz="1900">
                <a:solidFill>
                  <a:schemeClr val="dk1"/>
                </a:solidFill>
                <a:latin typeface="Calibri"/>
                <a:ea typeface="Calibri"/>
                <a:cs typeface="Calibri"/>
                <a:sym typeface="Calibri"/>
              </a:rPr>
              <a:t>: Ordenador con IDE de Arduino, Arduino UNO, placa protoboard, cable USB de conexión, cables jumper dupont 2.54 macho-macho y </a:t>
            </a:r>
            <a:r>
              <a:rPr b="1" lang="es-ES" sz="1900">
                <a:solidFill>
                  <a:srgbClr val="CC0000"/>
                </a:solidFill>
                <a:latin typeface="Calibri"/>
                <a:ea typeface="Calibri"/>
                <a:cs typeface="Calibri"/>
                <a:sym typeface="Calibri"/>
              </a:rPr>
              <a:t>hembra-macho (para módulo de tarjeta)</a:t>
            </a:r>
            <a:r>
              <a:rPr b="1" lang="es-ES" sz="1900">
                <a:latin typeface="Calibri"/>
                <a:ea typeface="Calibri"/>
                <a:cs typeface="Calibri"/>
                <a:sym typeface="Calibri"/>
              </a:rPr>
              <a:t> , módulo lector/grabador de tarjetas SPI, tarjeta microSD 8GB </a:t>
            </a:r>
            <a:r>
              <a:rPr b="1" lang="es-ES" sz="1900">
                <a:solidFill>
                  <a:srgbClr val="990000"/>
                </a:solidFill>
                <a:latin typeface="Calibri"/>
                <a:ea typeface="Calibri"/>
                <a:cs typeface="Calibri"/>
                <a:sym typeface="Calibri"/>
              </a:rPr>
              <a:t>formateada a fat32,</a:t>
            </a:r>
            <a:r>
              <a:rPr b="1" lang="es-ES" sz="1900">
                <a:latin typeface="Calibri"/>
                <a:ea typeface="Calibri"/>
                <a:cs typeface="Calibri"/>
                <a:sym typeface="Calibri"/>
              </a:rPr>
              <a:t>  Lector de tarjetas microSD por USB, LED, resistencia 680 Ohm o similar.</a:t>
            </a:r>
            <a:endParaRPr b="1" sz="1900">
              <a:latin typeface="Calibri"/>
              <a:ea typeface="Calibri"/>
              <a:cs typeface="Calibri"/>
              <a:sym typeface="Calibri"/>
            </a:endParaRPr>
          </a:p>
          <a:p>
            <a:pPr indent="0" lvl="0" marL="0" rtl="0" algn="ctr">
              <a:spcBef>
                <a:spcPts val="0"/>
              </a:spcBef>
              <a:spcAft>
                <a:spcPts val="0"/>
              </a:spcAft>
              <a:buNone/>
            </a:pPr>
            <a:r>
              <a:rPr b="1" lang="es-ES" sz="1900">
                <a:latin typeface="Calibri"/>
                <a:ea typeface="Calibri"/>
                <a:cs typeface="Calibri"/>
                <a:sym typeface="Calibri"/>
              </a:rPr>
              <a:t>-  -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En cuanto a la programación, necesitarás la biblioteca SD de Arduino. Entra en el IDE de Arduino, en PROGRAMA &gt;&gt; INCLUIR LIBRERÍAS &gt;&gt; ADMINISTRAR BIBLIOTECAS y buscar e instalar la librería SD.</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Ver vídeo de youtube: </a:t>
            </a:r>
            <a:r>
              <a:rPr b="1" lang="es-ES" sz="1900" u="sng">
                <a:solidFill>
                  <a:schemeClr val="hlink"/>
                </a:solidFill>
                <a:latin typeface="Calibri"/>
                <a:ea typeface="Calibri"/>
                <a:cs typeface="Calibri"/>
                <a:sym typeface="Calibri"/>
                <a:hlinkClick r:id="rId3"/>
              </a:rPr>
              <a:t>https://youtu.be/NAaWn0sA21U</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Nota: a veces subir el programa con la tarjeta conectada da error. Subir hasta que lo realice o desconecta la tarjeta mientras subes el programa</a:t>
            </a:r>
            <a:endParaRPr b="1" sz="1900">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p:txBody>
      </p:sp>
      <p:pic>
        <p:nvPicPr>
          <p:cNvPr descr="[En este tutorial te muestro la manera de instalar o cargar librerías a lo que es el programa Arduino, te enseño las dos maneras que existen para poder llevar a cabo este procedimiento. Te dejo también el enlace al sitio oficial de Arduino para que descargues el Software de manera gratuita.]&#10;&#10;&#10;●ENLACES DEL VIDEO●&#10;- Arduino: [https://goo.gl/yT33XY]&#10;&#10;&#10;●REDES SOCIALES●&#10;- Twitter: [https://twitter.com/TuTutorialTPT]&#10;- Facebook: [https://www.facebook.com/TuTutorialTPT]&#10;- Google+: [https://plus.google.com/+TututorialTPT]&#10;&#10;- Twitter personal: [https://twitter.com/ViictorIvaan]&#10;- Facebook personal: [https://www.facebook.com/VIvanRN]&#10;- Instagram personal: [https://www.instagram.com/viictorivaan]&#10;&#10;&#10;●CANCIONES DEL VIDEO●&#10;- [Intro] Take A Walk (A Capella) - Passion Pit&#10;- [Fondo]  Candyland - Tobu&#10;- [Outro] Candyland - Tobu&#10;&#10;&#10;●BLOG●&#10;- Tu Tutorial: [http://www.tututorial.com/]&#10;&#10;&#10;Gracias por ver el video, espero te haya sido de utilidad.&#10;Nos ayudas mucho si te suscribes al canal y dejas un comentario." id="133" name="Google Shape;133;p17" title="[Tutorial] Cómo cargar o instalar librerias en Arduino">
            <a:hlinkClick r:id="rId4"/>
          </p:cNvPr>
          <p:cNvPicPr preferRelativeResize="0"/>
          <p:nvPr/>
        </p:nvPicPr>
        <p:blipFill>
          <a:blip r:embed="rId5">
            <a:alphaModFix/>
          </a:blip>
          <a:stretch>
            <a:fillRect/>
          </a:stretch>
        </p:blipFill>
        <p:spPr>
          <a:xfrm>
            <a:off x="7004325" y="4452650"/>
            <a:ext cx="1056575" cy="79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grpSp>
        <p:nvGrpSpPr>
          <p:cNvPr id="140" name="Google Shape;140;p18"/>
          <p:cNvGrpSpPr/>
          <p:nvPr/>
        </p:nvGrpSpPr>
        <p:grpSpPr>
          <a:xfrm>
            <a:off x="320475" y="1669675"/>
            <a:ext cx="8694651" cy="3524200"/>
            <a:chOff x="320475" y="1232650"/>
            <a:chExt cx="8694651" cy="3524200"/>
          </a:xfrm>
        </p:grpSpPr>
        <p:pic>
          <p:nvPicPr>
            <p:cNvPr id="141" name="Google Shape;141;p18"/>
            <p:cNvPicPr preferRelativeResize="0"/>
            <p:nvPr/>
          </p:nvPicPr>
          <p:blipFill rotWithShape="1">
            <a:blip r:embed="rId3">
              <a:alphaModFix/>
            </a:blip>
            <a:srcRect b="0" l="0" r="0" t="15860"/>
            <a:stretch/>
          </p:blipFill>
          <p:spPr>
            <a:xfrm>
              <a:off x="320475" y="1232650"/>
              <a:ext cx="8694651" cy="2723025"/>
            </a:xfrm>
            <a:prstGeom prst="rect">
              <a:avLst/>
            </a:prstGeom>
            <a:noFill/>
            <a:ln>
              <a:noFill/>
            </a:ln>
          </p:spPr>
        </p:pic>
        <p:sp>
          <p:nvSpPr>
            <p:cNvPr id="142" name="Google Shape;142;p18"/>
            <p:cNvSpPr/>
            <p:nvPr/>
          </p:nvSpPr>
          <p:spPr>
            <a:xfrm>
              <a:off x="5014625" y="4050950"/>
              <a:ext cx="4000500" cy="705900"/>
            </a:xfrm>
            <a:prstGeom prst="wedgeRectCallout">
              <a:avLst>
                <a:gd fmla="val 10084" name="adj1"/>
                <a:gd fmla="val -104771"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La variable tiempo es del tipo unsigned long. Cuando llegue al número 4.294.967.295 se reinicia a 0.</a:t>
              </a:r>
              <a:endParaRPr b="1">
                <a:latin typeface="Calibri"/>
                <a:ea typeface="Calibri"/>
                <a:cs typeface="Calibri"/>
                <a:sym typeface="Calibri"/>
              </a:endParaRPr>
            </a:p>
          </p:txBody>
        </p:sp>
        <p:sp>
          <p:nvSpPr>
            <p:cNvPr id="143" name="Google Shape;143;p18"/>
            <p:cNvSpPr/>
            <p:nvPr/>
          </p:nvSpPr>
          <p:spPr>
            <a:xfrm>
              <a:off x="375400" y="4050950"/>
              <a:ext cx="1847700" cy="705900"/>
            </a:xfrm>
            <a:prstGeom prst="wedgeRectCallout">
              <a:avLst>
                <a:gd fmla="val -29986" name="adj1"/>
                <a:gd fmla="val -8095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x, intervalo de registro de datos</a:t>
              </a:r>
              <a:endParaRPr b="1">
                <a:latin typeface="Calibri"/>
                <a:ea typeface="Calibri"/>
                <a:cs typeface="Calibri"/>
                <a:sym typeface="Calibri"/>
              </a:endParaRPr>
            </a:p>
          </p:txBody>
        </p:sp>
      </p:grpSp>
      <p:sp>
        <p:nvSpPr>
          <p:cNvPr id="144" name="Google Shape;144;p18"/>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Librerías, variables y declaraciones de objetos</a:t>
            </a:r>
            <a:endParaRPr sz="2400">
              <a:latin typeface="Pacifico"/>
              <a:ea typeface="Pacifico"/>
              <a:cs typeface="Pacifico"/>
              <a:sym typeface="Pacifico"/>
            </a:endParaRPr>
          </a:p>
        </p:txBody>
      </p:sp>
      <p:sp>
        <p:nvSpPr>
          <p:cNvPr id="145" name="Google Shape;145;p18"/>
          <p:cNvSpPr/>
          <p:nvPr/>
        </p:nvSpPr>
        <p:spPr>
          <a:xfrm>
            <a:off x="442625" y="5451475"/>
            <a:ext cx="7704900" cy="11040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ES" sz="1800">
                <a:latin typeface="Calibri"/>
                <a:ea typeface="Calibri"/>
                <a:cs typeface="Calibri"/>
                <a:sym typeface="Calibri"/>
              </a:rPr>
              <a:t>Pregunta: ¿Cuánto tiempo puede estar mi tarjeta recogiendo datos de forma ininterrumpida sin variaciones en la variable “tiempo”? ¿Qué ocurre después? ¿Cómo se llama este problema?</a:t>
            </a:r>
            <a:endParaRPr b="1" sz="1800">
              <a:latin typeface="Calibri"/>
              <a:ea typeface="Calibri"/>
              <a:cs typeface="Calibri"/>
              <a:sym typeface="Calibri"/>
            </a:endParaRPr>
          </a:p>
        </p:txBody>
      </p:sp>
      <p:pic>
        <p:nvPicPr>
          <p:cNvPr id="146" name="Google Shape;146;p18"/>
          <p:cNvPicPr preferRelativeResize="0"/>
          <p:nvPr/>
        </p:nvPicPr>
        <p:blipFill>
          <a:blip r:embed="rId4">
            <a:alphaModFix/>
          </a:blip>
          <a:stretch>
            <a:fillRect/>
          </a:stretch>
        </p:blipFill>
        <p:spPr>
          <a:xfrm>
            <a:off x="8015900" y="5715149"/>
            <a:ext cx="576650" cy="5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53" name="Google Shape;153;p19"/>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SETUP</a:t>
            </a:r>
            <a:endParaRPr sz="2400">
              <a:latin typeface="Pacifico"/>
              <a:ea typeface="Pacifico"/>
              <a:cs typeface="Pacifico"/>
              <a:sym typeface="Pacifico"/>
            </a:endParaRPr>
          </a:p>
        </p:txBody>
      </p:sp>
      <p:pic>
        <p:nvPicPr>
          <p:cNvPr id="154" name="Google Shape;154;p19"/>
          <p:cNvPicPr preferRelativeResize="0"/>
          <p:nvPr/>
        </p:nvPicPr>
        <p:blipFill>
          <a:blip r:embed="rId3">
            <a:alphaModFix/>
          </a:blip>
          <a:stretch>
            <a:fillRect/>
          </a:stretch>
        </p:blipFill>
        <p:spPr>
          <a:xfrm>
            <a:off x="442625" y="1564475"/>
            <a:ext cx="7038233" cy="4082175"/>
          </a:xfrm>
          <a:prstGeom prst="rect">
            <a:avLst/>
          </a:prstGeom>
          <a:noFill/>
          <a:ln>
            <a:noFill/>
          </a:ln>
        </p:spPr>
      </p:pic>
      <p:sp>
        <p:nvSpPr>
          <p:cNvPr id="155" name="Google Shape;155;p19"/>
          <p:cNvSpPr/>
          <p:nvPr/>
        </p:nvSpPr>
        <p:spPr>
          <a:xfrm>
            <a:off x="2418250" y="5328400"/>
            <a:ext cx="6126300" cy="1176600"/>
          </a:xfrm>
          <a:prstGeom prst="wedgeRectCallout">
            <a:avLst>
              <a:gd fmla="val -34782" name="adj1"/>
              <a:gd fmla="val -8285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En el fabuloso blog de Luis Llamas puedes encontrar información sobre todas las órdenes para manejar tarjetas</a:t>
            </a:r>
            <a:endParaRPr b="1" sz="1800">
              <a:latin typeface="Calibri"/>
              <a:ea typeface="Calibri"/>
              <a:cs typeface="Calibri"/>
              <a:sym typeface="Calibri"/>
            </a:endParaRPr>
          </a:p>
          <a:p>
            <a:pPr indent="0" lvl="0" marL="0" marR="0" rtl="0" algn="ctr">
              <a:lnSpc>
                <a:spcPct val="100000"/>
              </a:lnSpc>
              <a:spcBef>
                <a:spcPts val="0"/>
              </a:spcBef>
              <a:spcAft>
                <a:spcPts val="0"/>
              </a:spcAft>
              <a:buNone/>
            </a:pPr>
            <a:r>
              <a:rPr b="1" lang="es-ES" sz="1800" u="sng">
                <a:solidFill>
                  <a:schemeClr val="hlink"/>
                </a:solidFill>
                <a:latin typeface="Calibri"/>
                <a:ea typeface="Calibri"/>
                <a:cs typeface="Calibri"/>
                <a:sym typeface="Calibri"/>
                <a:hlinkClick r:id="rId4"/>
              </a:rPr>
              <a:t>https://www.luisllamas.es/tarjeta-micro-sd-arduino/</a:t>
            </a:r>
            <a:endParaRPr b="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62" name="Google Shape;162;p20"/>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LOOP</a:t>
            </a:r>
            <a:endParaRPr sz="2400">
              <a:latin typeface="Pacifico"/>
              <a:ea typeface="Pacifico"/>
              <a:cs typeface="Pacifico"/>
              <a:sym typeface="Pacifico"/>
            </a:endParaRPr>
          </a:p>
        </p:txBody>
      </p:sp>
      <p:pic>
        <p:nvPicPr>
          <p:cNvPr id="163" name="Google Shape;163;p20"/>
          <p:cNvPicPr preferRelativeResize="0"/>
          <p:nvPr/>
        </p:nvPicPr>
        <p:blipFill>
          <a:blip r:embed="rId3">
            <a:alphaModFix/>
          </a:blip>
          <a:stretch>
            <a:fillRect/>
          </a:stretch>
        </p:blipFill>
        <p:spPr>
          <a:xfrm>
            <a:off x="375400" y="1616250"/>
            <a:ext cx="7704899" cy="3573442"/>
          </a:xfrm>
          <a:prstGeom prst="rect">
            <a:avLst/>
          </a:prstGeom>
          <a:noFill/>
          <a:ln>
            <a:noFill/>
          </a:ln>
        </p:spPr>
      </p:pic>
      <p:sp>
        <p:nvSpPr>
          <p:cNvPr id="164" name="Google Shape;164;p20"/>
          <p:cNvSpPr/>
          <p:nvPr/>
        </p:nvSpPr>
        <p:spPr>
          <a:xfrm>
            <a:off x="719550" y="5277975"/>
            <a:ext cx="7704900" cy="7563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Pregunta : explica cómo funciona la instrucción </a:t>
            </a:r>
            <a:r>
              <a:rPr b="1" lang="es-ES" sz="1800">
                <a:solidFill>
                  <a:srgbClr val="741B47"/>
                </a:solidFill>
                <a:latin typeface="Calibri"/>
                <a:ea typeface="Calibri"/>
                <a:cs typeface="Calibri"/>
                <a:sym typeface="Calibri"/>
              </a:rPr>
              <a:t>“tiempo%x==0”</a:t>
            </a:r>
            <a:endParaRPr b="1" sz="1800">
              <a:solidFill>
                <a:srgbClr val="741B47"/>
              </a:solidFill>
              <a:latin typeface="Calibri"/>
              <a:ea typeface="Calibri"/>
              <a:cs typeface="Calibri"/>
              <a:sym typeface="Calibri"/>
            </a:endParaRPr>
          </a:p>
        </p:txBody>
      </p:sp>
      <p:pic>
        <p:nvPicPr>
          <p:cNvPr id="165" name="Google Shape;165;p20"/>
          <p:cNvPicPr preferRelativeResize="0"/>
          <p:nvPr/>
        </p:nvPicPr>
        <p:blipFill>
          <a:blip r:embed="rId4">
            <a:alphaModFix/>
          </a:blip>
          <a:stretch>
            <a:fillRect/>
          </a:stretch>
        </p:blipFill>
        <p:spPr>
          <a:xfrm>
            <a:off x="7763775" y="4930774"/>
            <a:ext cx="576650" cy="57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nvSpPr>
        <p:spPr>
          <a:xfrm>
            <a:off x="719543" y="2845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a:t>
            </a:r>
            <a:r>
              <a:rPr b="1" lang="es-ES" sz="2400">
                <a:solidFill>
                  <a:schemeClr val="lt1"/>
                </a:solidFill>
                <a:latin typeface="Calibri"/>
                <a:ea typeface="Calibri"/>
                <a:cs typeface="Calibri"/>
                <a:sym typeface="Calibri"/>
              </a:rPr>
              <a:t> (resuelto): grabar datos de tiempo. Programa</a:t>
            </a:r>
            <a:endParaRPr b="1" i="0" sz="2400" u="none" cap="none" strike="noStrike">
              <a:solidFill>
                <a:schemeClr val="dk1"/>
              </a:solidFill>
              <a:latin typeface="Consolas"/>
              <a:ea typeface="Consolas"/>
              <a:cs typeface="Consolas"/>
              <a:sym typeface="Consolas"/>
            </a:endParaRPr>
          </a:p>
        </p:txBody>
      </p:sp>
      <p:sp>
        <p:nvSpPr>
          <p:cNvPr id="172" name="Google Shape;172;p21"/>
          <p:cNvSpPr txBox="1"/>
          <p:nvPr/>
        </p:nvSpPr>
        <p:spPr>
          <a:xfrm>
            <a:off x="375400" y="950375"/>
            <a:ext cx="5933400" cy="461700"/>
          </a:xfrm>
          <a:prstGeom prst="rect">
            <a:avLst/>
          </a:prstGeom>
          <a:noFill/>
          <a:ln>
            <a:noFill/>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ES" sz="2400">
                <a:latin typeface="Pacifico"/>
                <a:ea typeface="Pacifico"/>
                <a:cs typeface="Pacifico"/>
                <a:sym typeface="Pacifico"/>
              </a:rPr>
              <a:t>Función para escribir un dato</a:t>
            </a:r>
            <a:endParaRPr sz="2400">
              <a:latin typeface="Pacifico"/>
              <a:ea typeface="Pacifico"/>
              <a:cs typeface="Pacifico"/>
              <a:sym typeface="Pacifico"/>
            </a:endParaRPr>
          </a:p>
        </p:txBody>
      </p:sp>
      <p:pic>
        <p:nvPicPr>
          <p:cNvPr id="173" name="Google Shape;173;p21"/>
          <p:cNvPicPr preferRelativeResize="0"/>
          <p:nvPr/>
        </p:nvPicPr>
        <p:blipFill>
          <a:blip r:embed="rId3">
            <a:alphaModFix/>
          </a:blip>
          <a:stretch>
            <a:fillRect/>
          </a:stretch>
        </p:blipFill>
        <p:spPr>
          <a:xfrm>
            <a:off x="375388" y="1515400"/>
            <a:ext cx="5534025" cy="4638675"/>
          </a:xfrm>
          <a:prstGeom prst="rect">
            <a:avLst/>
          </a:prstGeom>
          <a:noFill/>
          <a:ln>
            <a:noFill/>
          </a:ln>
        </p:spPr>
      </p:pic>
      <p:sp>
        <p:nvSpPr>
          <p:cNvPr id="174" name="Google Shape;174;p21"/>
          <p:cNvSpPr/>
          <p:nvPr/>
        </p:nvSpPr>
        <p:spPr>
          <a:xfrm>
            <a:off x="5081875" y="4151775"/>
            <a:ext cx="3630900" cy="874200"/>
          </a:xfrm>
          <a:prstGeom prst="roundRect">
            <a:avLst>
              <a:gd fmla="val 16667" name="adj"/>
            </a:avLst>
          </a:prstGeom>
          <a:solidFill>
            <a:srgbClr val="CFE2F3"/>
          </a:solidFill>
          <a:ln cap="flat" cmpd="sng" w="28575">
            <a:solidFill>
              <a:srgbClr val="0B5394"/>
            </a:solidFill>
            <a:prstDash val="solid"/>
            <a:round/>
            <a:headEnd len="sm" w="sm" type="none"/>
            <a:tailEnd len="sm" w="sm" type="none"/>
          </a:ln>
          <a:effectLst>
            <a:outerShdw blurRad="228600" rotWithShape="0" algn="bl" dir="7740000" dist="114300">
              <a:srgbClr val="1155CC">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latin typeface="Calibri"/>
                <a:ea typeface="Calibri"/>
                <a:cs typeface="Calibri"/>
                <a:sym typeface="Calibri"/>
              </a:rPr>
              <a:t>Pregunta : ¿influye el delay en el registro de los datos de tiempo?</a:t>
            </a:r>
            <a:endParaRPr b="1" sz="1800">
              <a:solidFill>
                <a:srgbClr val="741B47"/>
              </a:solidFill>
              <a:latin typeface="Calibri"/>
              <a:ea typeface="Calibri"/>
              <a:cs typeface="Calibri"/>
              <a:sym typeface="Calibri"/>
            </a:endParaRPr>
          </a:p>
        </p:txBody>
      </p:sp>
      <p:pic>
        <p:nvPicPr>
          <p:cNvPr id="175" name="Google Shape;175;p21"/>
          <p:cNvPicPr preferRelativeResize="0"/>
          <p:nvPr/>
        </p:nvPicPr>
        <p:blipFill>
          <a:blip r:embed="rId4">
            <a:alphaModFix/>
          </a:blip>
          <a:stretch>
            <a:fillRect/>
          </a:stretch>
        </p:blipFill>
        <p:spPr>
          <a:xfrm>
            <a:off x="7696525" y="3686924"/>
            <a:ext cx="576650" cy="576650"/>
          </a:xfrm>
          <a:prstGeom prst="rect">
            <a:avLst/>
          </a:prstGeom>
          <a:noFill/>
          <a:ln>
            <a:noFill/>
          </a:ln>
        </p:spPr>
      </p:pic>
      <p:cxnSp>
        <p:nvCxnSpPr>
          <p:cNvPr id="176" name="Google Shape;176;p21"/>
          <p:cNvCxnSpPr>
            <a:endCxn id="174" idx="1"/>
          </p:cNvCxnSpPr>
          <p:nvPr/>
        </p:nvCxnSpPr>
        <p:spPr>
          <a:xfrm flipH="1" rot="10800000">
            <a:off x="2073175" y="4588875"/>
            <a:ext cx="3008700" cy="33600"/>
          </a:xfrm>
          <a:prstGeom prst="straightConnector1">
            <a:avLst/>
          </a:prstGeom>
          <a:noFill/>
          <a:ln cap="flat" cmpd="sng" w="28575">
            <a:solidFill>
              <a:srgbClr val="351C75"/>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