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Permanent Mark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caebdc2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6ecaebdc2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6ecaebdc2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e2ee53e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e2ee53e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ee2ee53e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ecaebdc2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6ecaebdc25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6ecaebdc25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caebdc25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6ecaebdc25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6ecaebdc25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caebdc2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6ecaebdc25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6ecaebdc25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caebdc25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6ecaebdc25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6ecaebdc25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ecaebdc2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6ecaebdc2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6ecaebdc25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caebdc2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6ecaebdc25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6ecaebdc25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ecaebdc25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6ecaebdc25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6ecaebdc25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caebdc25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6ecaebdc25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6ecaebdc25_0_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hyperlink" Target="https://www.linkedin.com/in/agrg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es.aliexpress.com/item/32632995289.html?spm=a2g0o.productlist.0.0.7bd33b2djoD3xD&amp;algo_pvid=27ef08df-9f71-4ec0-a832-030248874a52&amp;algo_expid=27ef08df-9f71-4ec0-a832-030248874a52-0&amp;btsid=1008c09f-ba02-482d-a53c-43e7b0f66020&amp;ws_ab_test=searchweb0_0,searchweb201602_9,searchweb201603_55" TargetMode="External"/><Relationship Id="rId4" Type="http://schemas.openxmlformats.org/officeDocument/2006/relationships/hyperlink" Target="http://es.aliexpress.com/item/32903702342.html?spm=a2g0o.productlist.0.0.7bd33b2djoD3xD&amp;algo_pvid=27ef08df-9f71-4ec0-a832-030248874a52&amp;algo_expid=27ef08df-9f71-4ec0-a832-030248874a52-9&amp;btsid=1008c09f-ba02-482d-a53c-43e7b0f66020&amp;ws_ab_test=searchweb0_0,searchweb201602_9,searchweb201603_55" TargetMode="External"/><Relationship Id="rId5" Type="http://schemas.openxmlformats.org/officeDocument/2006/relationships/hyperlink" Target="https://www.luisllamas.es/programar-digispark-con-el-ide-de-arduino/" TargetMode="External"/><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damellis/attiny/raw/ide-1.6.x-boards-manager/package_damellis_attiny_index.json"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fabricadigital.org/tutoriales/utiliza-tu-placa-arduino-como-programador-para-attiny/" TargetMode="External"/><Relationship Id="rId5" Type="http://schemas.openxmlformats.org/officeDocument/2006/relationships/hyperlink" Target="https://fabricadigital.org/tutoriales/blink-con-attiny-y-arduino-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Proyecto</a:t>
            </a:r>
            <a:r>
              <a:rPr b="1" i="0" lang="es-ES" sz="2400" u="none" cap="none" strike="noStrike">
                <a:solidFill>
                  <a:schemeClr val="lt1"/>
                </a:solidFill>
                <a:latin typeface="Permanent Marker"/>
                <a:ea typeface="Permanent Marker"/>
                <a:cs typeface="Permanent Marker"/>
                <a:sym typeface="Permanent Marker"/>
              </a:rPr>
              <a:t> </a:t>
            </a:r>
            <a:r>
              <a:rPr b="1" lang="es-ES" sz="2400">
                <a:solidFill>
                  <a:schemeClr val="lt1"/>
                </a:solidFill>
                <a:latin typeface="Permanent Marker"/>
                <a:ea typeface="Permanent Marker"/>
                <a:cs typeface="Permanent Marker"/>
                <a:sym typeface="Permanent Marker"/>
              </a:rPr>
              <a:t>A3</a:t>
            </a:r>
            <a:r>
              <a:rPr b="1" i="0" lang="es-ES" sz="2400" u="none" cap="none" strike="noStrike">
                <a:solidFill>
                  <a:schemeClr val="lt1"/>
                </a:solidFill>
                <a:latin typeface="Permanent Marker"/>
                <a:ea typeface="Permanent Marker"/>
                <a:cs typeface="Permanent Marker"/>
                <a:sym typeface="Permanent Marker"/>
              </a:rPr>
              <a:t>: </a:t>
            </a:r>
            <a:r>
              <a:rPr b="1" lang="es-ES" sz="2400">
                <a:solidFill>
                  <a:schemeClr val="lt1"/>
                </a:solidFill>
                <a:latin typeface="Permanent Marker"/>
                <a:ea typeface="Permanent Marker"/>
                <a:cs typeface="Permanent Marker"/>
                <a:sym typeface="Permanent Marker"/>
              </a:rPr>
              <a:t>ATtiny85</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p:cNvPicPr preferRelativeResize="0"/>
          <p:nvPr/>
        </p:nvPicPr>
        <p:blipFill rotWithShape="1">
          <a:blip r:embed="rId4">
            <a:alphaModFix/>
          </a:blip>
          <a:srcRect b="0" l="0" r="0" t="0"/>
          <a:stretch/>
        </p:blipFill>
        <p:spPr>
          <a:xfrm>
            <a:off x="8414487" y="542963"/>
            <a:ext cx="497246" cy="473108"/>
          </a:xfrm>
          <a:prstGeom prst="rect">
            <a:avLst/>
          </a:prstGeom>
          <a:noFill/>
          <a:ln>
            <a:noFill/>
          </a:ln>
        </p:spPr>
      </p:pic>
      <p:sp>
        <p:nvSpPr>
          <p:cNvPr id="91" name="Google Shape;91;p13"/>
          <p:cNvSpPr txBox="1"/>
          <p:nvPr/>
        </p:nvSpPr>
        <p:spPr>
          <a:xfrm>
            <a:off x="683575" y="2477800"/>
            <a:ext cx="8073300" cy="370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Los ATtiny son microchips de la familia de Arduino. En realidad , su mínima expresión. El “8” del 85 indican que poseen 8Kb de memoria flash y el “5” indica que tienen 5 pines de propósito general más uno de RESET más VCC y GND. Pero lo más importante es su tamaño reducido: su encapsulado PDIP de 8 pines sólo ocupa 8x9 mm.</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Por lo demás, su frecuencia de reloj alcanza los 20MHz, se puede comunicar por I2C y SPI y su rango de voltaje varía entre los 2.7V - 5.5V.</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¿Qué podemos hacer con él? La respuesta es fácil: dispositivos muy pequeños. Eso sí… No tiene puertos USB así que ¿cómo lo programamos?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683575" y="1210963"/>
            <a:ext cx="6648450" cy="1266825"/>
          </a:xfrm>
          <a:prstGeom prst="rect">
            <a:avLst/>
          </a:prstGeom>
          <a:noFill/>
          <a:ln>
            <a:noFill/>
          </a:ln>
        </p:spPr>
      </p:pic>
      <p:pic>
        <p:nvPicPr>
          <p:cNvPr id="93" name="Google Shape;93;p13"/>
          <p:cNvPicPr preferRelativeResize="0"/>
          <p:nvPr/>
        </p:nvPicPr>
        <p:blipFill>
          <a:blip r:embed="rId6">
            <a:alphaModFix/>
          </a:blip>
          <a:stretch>
            <a:fillRect/>
          </a:stretch>
        </p:blipFill>
        <p:spPr>
          <a:xfrm>
            <a:off x="7638100" y="5543950"/>
            <a:ext cx="641550" cy="641550"/>
          </a:xfrm>
          <a:prstGeom prst="rect">
            <a:avLst/>
          </a:prstGeom>
          <a:noFill/>
          <a:ln>
            <a:noFill/>
          </a:ln>
        </p:spPr>
      </p:pic>
      <p:grpSp>
        <p:nvGrpSpPr>
          <p:cNvPr id="94" name="Google Shape;94;p13"/>
          <p:cNvGrpSpPr/>
          <p:nvPr/>
        </p:nvGrpSpPr>
        <p:grpSpPr>
          <a:xfrm>
            <a:off x="7443775" y="1275584"/>
            <a:ext cx="1313100" cy="638916"/>
            <a:chOff x="1659850" y="4588834"/>
            <a:chExt cx="1313100" cy="638916"/>
          </a:xfrm>
        </p:grpSpPr>
        <p:pic>
          <p:nvPicPr>
            <p:cNvPr id="95" name="Google Shape;95;p13"/>
            <p:cNvPicPr preferRelativeResize="0"/>
            <p:nvPr/>
          </p:nvPicPr>
          <p:blipFill>
            <a:blip r:embed="rId7">
              <a:alphaModFix/>
            </a:blip>
            <a:stretch>
              <a:fillRect/>
            </a:stretch>
          </p:blipFill>
          <p:spPr>
            <a:xfrm>
              <a:off x="1776400" y="4588834"/>
              <a:ext cx="1080000" cy="359999"/>
            </a:xfrm>
            <a:prstGeom prst="rect">
              <a:avLst/>
            </a:prstGeom>
            <a:noFill/>
            <a:ln>
              <a:noFill/>
            </a:ln>
          </p:spPr>
        </p:pic>
        <p:sp>
          <p:nvSpPr>
            <p:cNvPr id="96" name="Google Shape;96;p13"/>
            <p:cNvSpPr txBox="1"/>
            <p:nvPr/>
          </p:nvSpPr>
          <p:spPr>
            <a:xfrm>
              <a:off x="1659850" y="4867750"/>
              <a:ext cx="1313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Calibri"/>
                  <a:ea typeface="Calibri"/>
                  <a:cs typeface="Calibri"/>
                  <a:sym typeface="Calibri"/>
                </a:rPr>
                <a:t>por </a:t>
              </a:r>
              <a:r>
                <a:rPr lang="es-ES" u="sng">
                  <a:solidFill>
                    <a:srgbClr val="0000FF"/>
                  </a:solidFill>
                  <a:latin typeface="Calibri"/>
                  <a:ea typeface="Calibri"/>
                  <a:cs typeface="Calibri"/>
                  <a:sym typeface="Calibri"/>
                  <a:hlinkClick r:id="rId8"/>
                </a:rPr>
                <a:t>Aurelio Gallardo </a:t>
              </a:r>
              <a:endParaRPr>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nvSpPr>
        <p:spPr>
          <a:xfrm>
            <a:off x="719543" y="3181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Ejercicio</a:t>
            </a:r>
            <a:r>
              <a:rPr b="1" i="0" lang="es-ES" sz="2400" u="none" cap="none" strike="noStrike">
                <a:solidFill>
                  <a:schemeClr val="lt1"/>
                </a:solidFill>
                <a:latin typeface="Calibri"/>
                <a:ea typeface="Calibri"/>
                <a:cs typeface="Calibri"/>
                <a:sym typeface="Calibri"/>
              </a:rPr>
              <a:t> A: </a:t>
            </a:r>
            <a:r>
              <a:rPr b="1" lang="es-ES" sz="2400">
                <a:solidFill>
                  <a:schemeClr val="lt1"/>
                </a:solidFill>
                <a:latin typeface="Calibri"/>
                <a:ea typeface="Calibri"/>
                <a:cs typeface="Calibri"/>
                <a:sym typeface="Calibri"/>
              </a:rPr>
              <a:t>la alarma de cajón</a:t>
            </a:r>
            <a:endParaRPr b="1" i="0" sz="2400" u="none" cap="none" strike="noStrike">
              <a:solidFill>
                <a:schemeClr val="dk1"/>
              </a:solidFill>
              <a:latin typeface="Consolas"/>
              <a:ea typeface="Consolas"/>
              <a:cs typeface="Consolas"/>
              <a:sym typeface="Consolas"/>
            </a:endParaRPr>
          </a:p>
        </p:txBody>
      </p:sp>
      <p:sp>
        <p:nvSpPr>
          <p:cNvPr id="175" name="Google Shape;175;p22"/>
          <p:cNvSpPr txBox="1"/>
          <p:nvPr/>
        </p:nvSpPr>
        <p:spPr>
          <a:xfrm>
            <a:off x="719550" y="1047000"/>
            <a:ext cx="7704900" cy="207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Sospecho que en casa un ladronzuelo de cuatro años me abre los cajones. Creo que le voy a dar un buen susto con una alarma que suene cuando abra un cajón. El método es sencillo: una ldr, ajustada convenientemente, activa un buzzer cuando incide la luz sobre ella.</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¿Te atreves a hacerla con un ATtiny85? </a:t>
            </a:r>
            <a:endParaRPr b="1" sz="1900">
              <a:latin typeface="Calibri"/>
              <a:ea typeface="Calibri"/>
              <a:cs typeface="Calibri"/>
              <a:sym typeface="Calibri"/>
            </a:endParaRPr>
          </a:p>
        </p:txBody>
      </p:sp>
      <p:pic>
        <p:nvPicPr>
          <p:cNvPr id="176" name="Google Shape;176;p22"/>
          <p:cNvPicPr preferRelativeResize="0"/>
          <p:nvPr/>
        </p:nvPicPr>
        <p:blipFill>
          <a:blip r:embed="rId3">
            <a:alphaModFix/>
          </a:blip>
          <a:stretch>
            <a:fillRect/>
          </a:stretch>
        </p:blipFill>
        <p:spPr>
          <a:xfrm>
            <a:off x="1548450" y="3429000"/>
            <a:ext cx="2303425" cy="2303425"/>
          </a:xfrm>
          <a:prstGeom prst="rect">
            <a:avLst/>
          </a:prstGeom>
          <a:noFill/>
          <a:ln>
            <a:noFill/>
          </a:ln>
        </p:spPr>
      </p:pic>
      <p:pic>
        <p:nvPicPr>
          <p:cNvPr id="177" name="Google Shape;177;p22"/>
          <p:cNvPicPr preferRelativeResize="0"/>
          <p:nvPr/>
        </p:nvPicPr>
        <p:blipFill>
          <a:blip r:embed="rId4">
            <a:alphaModFix/>
          </a:blip>
          <a:stretch>
            <a:fillRect/>
          </a:stretch>
        </p:blipFill>
        <p:spPr>
          <a:xfrm>
            <a:off x="4831875" y="3385398"/>
            <a:ext cx="3592575" cy="1995850"/>
          </a:xfrm>
          <a:prstGeom prst="rect">
            <a:avLst/>
          </a:prstGeom>
          <a:noFill/>
          <a:ln>
            <a:noFill/>
          </a:ln>
        </p:spPr>
      </p:pic>
      <p:pic>
        <p:nvPicPr>
          <p:cNvPr id="178" name="Google Shape;178;p22"/>
          <p:cNvPicPr preferRelativeResize="0"/>
          <p:nvPr/>
        </p:nvPicPr>
        <p:blipFill>
          <a:blip r:embed="rId5">
            <a:alphaModFix/>
          </a:blip>
          <a:stretch>
            <a:fillRect/>
          </a:stretch>
        </p:blipFill>
        <p:spPr>
          <a:xfrm>
            <a:off x="7648300" y="132100"/>
            <a:ext cx="699962" cy="75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nvSpPr>
        <p:spPr>
          <a:xfrm>
            <a:off x="683575" y="1351575"/>
            <a:ext cx="8073300" cy="483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Para programar un Attiny85 necesitamos un programador. Podemos usar algunos que </a:t>
            </a:r>
            <a:r>
              <a:rPr b="1" lang="es-ES" sz="1900" u="sng">
                <a:solidFill>
                  <a:schemeClr val="hlink"/>
                </a:solidFill>
                <a:latin typeface="Calibri"/>
                <a:ea typeface="Calibri"/>
                <a:cs typeface="Calibri"/>
                <a:sym typeface="Calibri"/>
                <a:hlinkClick r:id="rId3"/>
              </a:rPr>
              <a:t>encontraremos por internet</a:t>
            </a:r>
            <a:r>
              <a:rPr b="1" lang="es-ES" sz="1900">
                <a:latin typeface="Calibri"/>
                <a:ea typeface="Calibri"/>
                <a:cs typeface="Calibri"/>
                <a:sym typeface="Calibri"/>
              </a:rPr>
              <a:t>, usar directamente una tarjeta </a:t>
            </a:r>
            <a:r>
              <a:rPr b="1" lang="es-ES" sz="1900" u="sng">
                <a:solidFill>
                  <a:schemeClr val="hlink"/>
                </a:solidFill>
                <a:latin typeface="Calibri"/>
                <a:ea typeface="Calibri"/>
                <a:cs typeface="Calibri"/>
                <a:sym typeface="Calibri"/>
                <a:hlinkClick r:id="rId4"/>
              </a:rPr>
              <a:t>Digispark</a:t>
            </a:r>
            <a:r>
              <a:rPr b="1" lang="es-ES" sz="1900">
                <a:latin typeface="Calibri"/>
                <a:ea typeface="Calibri"/>
                <a:cs typeface="Calibri"/>
                <a:sym typeface="Calibri"/>
              </a:rPr>
              <a:t> </a:t>
            </a:r>
            <a:r>
              <a:rPr b="1" lang="es-ES" sz="1800">
                <a:latin typeface="Calibri"/>
                <a:ea typeface="Calibri"/>
                <a:cs typeface="Calibri"/>
                <a:sym typeface="Calibri"/>
              </a:rPr>
              <a:t>( </a:t>
            </a:r>
            <a:r>
              <a:rPr lang="es-ES" sz="1800" u="sng">
                <a:solidFill>
                  <a:schemeClr val="hlink"/>
                </a:solidFill>
                <a:latin typeface="Calibri"/>
                <a:ea typeface="Calibri"/>
                <a:cs typeface="Calibri"/>
                <a:sym typeface="Calibri"/>
                <a:hlinkClick r:id="rId5"/>
              </a:rPr>
              <a:t>https://www.luisllamas.es/programar-digispark-con-el-ide-de-arduino/</a:t>
            </a:r>
            <a:r>
              <a:rPr b="1" lang="es-ES" sz="1800">
                <a:latin typeface="Calibri"/>
                <a:ea typeface="Calibri"/>
                <a:cs typeface="Calibri"/>
                <a:sym typeface="Calibri"/>
              </a:rPr>
              <a:t>) o, lo que vamos a hacer nosotros, programarlo con un ARDUINO UNO como programador.  Por ahora, nuestro objetivo es hacer un “Hola mundo” con nuestro ATtiny85.</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Así que conecta nuestro ATtiny85 a nuestro Arduino UNO como en la figura de la página siguiente. Y escribe el programa del parpadeo. Nuestro ATtiny parpadeará en su pin PB4 (patillaje DIP-3 - En rojo).</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Pero ¡¡Espera!! ¡¡Que no es tan sencillo!!</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Tienes que seguir los siguientes pasos.</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Dale un vistazo al esquema y al programa,</a:t>
            </a:r>
            <a:endParaRPr b="1" sz="1800">
              <a:solidFill>
                <a:srgbClr val="0000FF"/>
              </a:solidFill>
              <a:latin typeface="Calibri"/>
              <a:ea typeface="Calibri"/>
              <a:cs typeface="Calibri"/>
              <a:sym typeface="Calibri"/>
            </a:endParaRPr>
          </a:p>
          <a:p>
            <a:pPr indent="0" lvl="0" marL="0" rtl="0" algn="just">
              <a:spcBef>
                <a:spcPts val="0"/>
              </a:spcBef>
              <a:spcAft>
                <a:spcPts val="0"/>
              </a:spcAft>
              <a:buNone/>
            </a:pPr>
            <a:r>
              <a:rPr b="1" lang="es-ES" sz="1800">
                <a:solidFill>
                  <a:srgbClr val="0000FF"/>
                </a:solidFill>
                <a:latin typeface="Calibri"/>
                <a:ea typeface="Calibri"/>
                <a:cs typeface="Calibri"/>
                <a:sym typeface="Calibri"/>
              </a:rPr>
              <a:t>pero léelo todo antes</a:t>
            </a:r>
            <a:endParaRPr b="1" sz="1800">
              <a:solidFill>
                <a:srgbClr val="0000FF"/>
              </a:solidFill>
              <a:latin typeface="Calibri"/>
              <a:ea typeface="Calibri"/>
              <a:cs typeface="Calibri"/>
              <a:sym typeface="Calibri"/>
            </a:endParaRPr>
          </a:p>
        </p:txBody>
      </p:sp>
      <p:sp>
        <p:nvSpPr>
          <p:cNvPr id="103" name="Google Shape;103;p14"/>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Introducción</a:t>
            </a:r>
            <a:endParaRPr b="0" i="0" sz="1400" u="none" cap="none" strike="noStrike">
              <a:solidFill>
                <a:srgbClr val="000000"/>
              </a:solidFill>
              <a:latin typeface="Arial"/>
              <a:ea typeface="Arial"/>
              <a:cs typeface="Arial"/>
              <a:sym typeface="Arial"/>
            </a:endParaRPr>
          </a:p>
        </p:txBody>
      </p:sp>
      <p:pic>
        <p:nvPicPr>
          <p:cNvPr id="104" name="Google Shape;104;p14"/>
          <p:cNvPicPr preferRelativeResize="0"/>
          <p:nvPr/>
        </p:nvPicPr>
        <p:blipFill rotWithShape="1">
          <a:blip r:embed="rId6">
            <a:alphaModFix/>
          </a:blip>
          <a:srcRect b="0" l="2229" r="0" t="0"/>
          <a:stretch/>
        </p:blipFill>
        <p:spPr>
          <a:xfrm>
            <a:off x="5666150" y="4346025"/>
            <a:ext cx="1703300" cy="16134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Blink “hola mundo”</a:t>
            </a:r>
            <a:endParaRPr b="0" i="0" sz="1400" u="none" cap="none" strike="noStrike">
              <a:solidFill>
                <a:srgbClr val="000000"/>
              </a:solidFill>
              <a:latin typeface="Arial"/>
              <a:ea typeface="Arial"/>
              <a:cs typeface="Arial"/>
              <a:sym typeface="Arial"/>
            </a:endParaRPr>
          </a:p>
        </p:txBody>
      </p:sp>
      <p:pic>
        <p:nvPicPr>
          <p:cNvPr id="111" name="Google Shape;111;p15"/>
          <p:cNvPicPr preferRelativeResize="0"/>
          <p:nvPr/>
        </p:nvPicPr>
        <p:blipFill>
          <a:blip r:embed="rId3">
            <a:alphaModFix/>
          </a:blip>
          <a:stretch>
            <a:fillRect/>
          </a:stretch>
        </p:blipFill>
        <p:spPr>
          <a:xfrm>
            <a:off x="683575" y="1369105"/>
            <a:ext cx="3600450" cy="48006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12" name="Google Shape;112;p15"/>
          <p:cNvPicPr preferRelativeResize="0"/>
          <p:nvPr/>
        </p:nvPicPr>
        <p:blipFill>
          <a:blip r:embed="rId4">
            <a:alphaModFix/>
          </a:blip>
          <a:stretch>
            <a:fillRect/>
          </a:stretch>
        </p:blipFill>
        <p:spPr>
          <a:xfrm>
            <a:off x="4788025" y="1318150"/>
            <a:ext cx="3600450" cy="3281592"/>
          </a:xfrm>
          <a:prstGeom prst="rect">
            <a:avLst/>
          </a:prstGeom>
          <a:noFill/>
          <a:ln>
            <a:noFill/>
          </a:ln>
        </p:spPr>
      </p:pic>
      <p:sp>
        <p:nvSpPr>
          <p:cNvPr id="113" name="Google Shape;113;p15"/>
          <p:cNvSpPr txBox="1"/>
          <p:nvPr/>
        </p:nvSpPr>
        <p:spPr>
          <a:xfrm>
            <a:off x="4440100" y="4599750"/>
            <a:ext cx="4296300" cy="184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solidFill>
                  <a:srgbClr val="980000"/>
                </a:solidFill>
                <a:latin typeface="Calibri"/>
                <a:ea typeface="Calibri"/>
                <a:cs typeface="Calibri"/>
                <a:sym typeface="Calibri"/>
              </a:rPr>
              <a:t>Materiales</a:t>
            </a:r>
            <a:r>
              <a:rPr b="1" lang="es-ES" sz="1800">
                <a:latin typeface="Calibri"/>
                <a:ea typeface="Calibri"/>
                <a:cs typeface="Calibri"/>
                <a:sym typeface="Calibri"/>
              </a:rPr>
              <a:t>: ATtiny85, Arduino Uno, LED, 220 ohm. Ordenador con IDE de Arduino, placa protoboard, cable USB de conexión, cables jumper dupont 2.54 macho-macho. Para la práctica: LDR, Buzzer, resistencias de 10K</a:t>
            </a:r>
            <a:endParaRPr b="1" sz="18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1</a:t>
            </a:r>
            <a:endParaRPr b="0" i="0" sz="1400" u="none" cap="none" strike="noStrike">
              <a:solidFill>
                <a:srgbClr val="000000"/>
              </a:solidFill>
              <a:latin typeface="Arial"/>
              <a:ea typeface="Arial"/>
              <a:cs typeface="Arial"/>
              <a:sym typeface="Arial"/>
            </a:endParaRPr>
          </a:p>
        </p:txBody>
      </p:sp>
      <p:sp>
        <p:nvSpPr>
          <p:cNvPr id="120" name="Google Shape;120;p16"/>
          <p:cNvSpPr txBox="1"/>
          <p:nvPr/>
        </p:nvSpPr>
        <p:spPr>
          <a:xfrm>
            <a:off x="683575" y="1139725"/>
            <a:ext cx="7596900" cy="195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Lo primero que tenemos que hacer para poder utilizar nuestro </a:t>
            </a:r>
            <a:r>
              <a:rPr b="1" lang="es-ES" sz="1900">
                <a:solidFill>
                  <a:srgbClr val="FF0000"/>
                </a:solidFill>
                <a:latin typeface="Calibri"/>
                <a:ea typeface="Calibri"/>
                <a:cs typeface="Calibri"/>
                <a:sym typeface="Calibri"/>
              </a:rPr>
              <a:t>Arduino UNO</a:t>
            </a:r>
            <a:r>
              <a:rPr b="1" lang="es-ES" sz="1900">
                <a:latin typeface="Calibri"/>
                <a:ea typeface="Calibri"/>
                <a:cs typeface="Calibri"/>
                <a:sym typeface="Calibri"/>
              </a:rPr>
              <a:t> como programador es grabarle el sketch para que se comporte como tal. Para ello, conectamos nuestro Arduino y abrimos Arduino IDE. El sketch que necesitamos se encuentra en los ejemplos de Arduino IDE, y lo podemos encontrar en </a:t>
            </a:r>
            <a:r>
              <a:rPr b="1" lang="es-ES" sz="1900">
                <a:solidFill>
                  <a:srgbClr val="FF0000"/>
                </a:solidFill>
                <a:latin typeface="Calibri"/>
                <a:ea typeface="Calibri"/>
                <a:cs typeface="Calibri"/>
                <a:sym typeface="Calibri"/>
              </a:rPr>
              <a:t>Archivo &gt; Ejemplos &gt; 11.ArduinoISP &gt; ArduinoISP</a:t>
            </a:r>
            <a:endParaRPr>
              <a:solidFill>
                <a:srgbClr val="FF0000"/>
              </a:solidFill>
            </a:endParaRPr>
          </a:p>
        </p:txBody>
      </p:sp>
      <p:pic>
        <p:nvPicPr>
          <p:cNvPr id="121" name="Google Shape;121;p16"/>
          <p:cNvPicPr preferRelativeResize="0"/>
          <p:nvPr/>
        </p:nvPicPr>
        <p:blipFill>
          <a:blip r:embed="rId3">
            <a:alphaModFix/>
          </a:blip>
          <a:stretch>
            <a:fillRect/>
          </a:stretch>
        </p:blipFill>
        <p:spPr>
          <a:xfrm>
            <a:off x="604975" y="2828475"/>
            <a:ext cx="2833850" cy="3564851"/>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22" name="Google Shape;122;p16"/>
          <p:cNvPicPr preferRelativeResize="0"/>
          <p:nvPr/>
        </p:nvPicPr>
        <p:blipFill>
          <a:blip r:embed="rId4">
            <a:alphaModFix/>
          </a:blip>
          <a:stretch>
            <a:fillRect/>
          </a:stretch>
        </p:blipFill>
        <p:spPr>
          <a:xfrm>
            <a:off x="3625500" y="2879775"/>
            <a:ext cx="4765127" cy="34622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2</a:t>
            </a:r>
            <a:endParaRPr b="0" i="0" sz="1400" u="none" cap="none" strike="noStrike">
              <a:solidFill>
                <a:srgbClr val="000000"/>
              </a:solidFill>
              <a:latin typeface="Arial"/>
              <a:ea typeface="Arial"/>
              <a:cs typeface="Arial"/>
              <a:sym typeface="Arial"/>
            </a:endParaRPr>
          </a:p>
        </p:txBody>
      </p:sp>
      <p:sp>
        <p:nvSpPr>
          <p:cNvPr id="129" name="Google Shape;129;p17"/>
          <p:cNvSpPr txBox="1"/>
          <p:nvPr/>
        </p:nvSpPr>
        <p:spPr>
          <a:xfrm>
            <a:off x="683575" y="1139725"/>
            <a:ext cx="7596900" cy="278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Cuando programamos una placa Arduino o compatible, tenemos que seleccionarla en el menú </a:t>
            </a:r>
            <a:r>
              <a:rPr b="1" lang="es-ES" sz="1900">
                <a:solidFill>
                  <a:srgbClr val="980000"/>
                </a:solidFill>
                <a:latin typeface="Calibri"/>
                <a:ea typeface="Calibri"/>
                <a:cs typeface="Calibri"/>
                <a:sym typeface="Calibri"/>
              </a:rPr>
              <a:t>Herramientas &gt; Placa</a:t>
            </a:r>
            <a:r>
              <a:rPr b="1" lang="es-ES" sz="1900">
                <a:latin typeface="Calibri"/>
                <a:ea typeface="Calibri"/>
                <a:cs typeface="Calibri"/>
                <a:sym typeface="Calibri"/>
              </a:rPr>
              <a:t> donde se abre una lista de placas que podemos programar. Si echas un vistazo en tu Arduino IDE, no encontrarás el ATtiny entre ellas.</a:t>
            </a:r>
            <a:endParaRPr b="1" sz="19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19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s-ES" sz="1900">
                <a:latin typeface="Calibri"/>
                <a:ea typeface="Calibri"/>
                <a:cs typeface="Calibri"/>
                <a:sym typeface="Calibri"/>
              </a:rPr>
              <a:t>Para añadir soporte para ATtiny en Arduino IDE, tenemos que ir al menú </a:t>
            </a:r>
            <a:r>
              <a:rPr b="1" lang="es-ES" sz="1900">
                <a:solidFill>
                  <a:srgbClr val="980000"/>
                </a:solidFill>
                <a:latin typeface="Calibri"/>
                <a:ea typeface="Calibri"/>
                <a:cs typeface="Calibri"/>
                <a:sym typeface="Calibri"/>
              </a:rPr>
              <a:t>Archivo &gt; Preferencias, y en Gestor de URLs Adicionales de Tarjetas pegamos la siguiente URL:</a:t>
            </a:r>
            <a:endParaRPr b="1" sz="1900">
              <a:solidFill>
                <a:srgbClr val="980000"/>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s-ES" sz="1900" u="sng">
                <a:solidFill>
                  <a:schemeClr val="hlink"/>
                </a:solidFill>
                <a:latin typeface="Calibri"/>
                <a:ea typeface="Calibri"/>
                <a:cs typeface="Calibri"/>
                <a:sym typeface="Calibri"/>
                <a:hlinkClick r:id="rId3"/>
              </a:rPr>
              <a:t>https://github.com/damellis/attiny/raw/ide-1.6.x-boards-manager/package_damellis_attiny_index.json</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grpSp>
        <p:nvGrpSpPr>
          <p:cNvPr id="130" name="Google Shape;130;p17"/>
          <p:cNvGrpSpPr/>
          <p:nvPr/>
        </p:nvGrpSpPr>
        <p:grpSpPr>
          <a:xfrm>
            <a:off x="683575" y="4390150"/>
            <a:ext cx="7445650" cy="1433000"/>
            <a:chOff x="683575" y="4049475"/>
            <a:chExt cx="7445650" cy="1433000"/>
          </a:xfrm>
        </p:grpSpPr>
        <p:pic>
          <p:nvPicPr>
            <p:cNvPr id="131" name="Google Shape;131;p17"/>
            <p:cNvPicPr preferRelativeResize="0"/>
            <p:nvPr/>
          </p:nvPicPr>
          <p:blipFill rotWithShape="1">
            <a:blip r:embed="rId4">
              <a:alphaModFix/>
            </a:blip>
            <a:srcRect b="17721" l="0" r="0" t="57651"/>
            <a:stretch/>
          </p:blipFill>
          <p:spPr>
            <a:xfrm>
              <a:off x="683575" y="4049475"/>
              <a:ext cx="7445650" cy="14330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32" name="Google Shape;132;p17"/>
            <p:cNvSpPr/>
            <p:nvPr/>
          </p:nvSpPr>
          <p:spPr>
            <a:xfrm>
              <a:off x="7533550" y="4556500"/>
              <a:ext cx="520800" cy="518100"/>
            </a:xfrm>
            <a:prstGeom prst="ellipse">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3</a:t>
            </a:r>
            <a:endParaRPr b="0" i="0" sz="1400" u="none" cap="none" strike="noStrike">
              <a:solidFill>
                <a:srgbClr val="000000"/>
              </a:solidFill>
              <a:latin typeface="Arial"/>
              <a:ea typeface="Arial"/>
              <a:cs typeface="Arial"/>
              <a:sym typeface="Arial"/>
            </a:endParaRPr>
          </a:p>
        </p:txBody>
      </p:sp>
      <p:sp>
        <p:nvSpPr>
          <p:cNvPr id="139" name="Google Shape;139;p18"/>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Si tenemos más URLs de otras tarjetas, podemos cliquear en el botón junto al cuadro de texto, se nos expandirá, y ahí podemos añadir una URL por cada línea.</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Esta URL contiene información sobre los paquetes necesarios para instalar soporte para los ATtiny en Arduino IDE, pero no instala el software necesario. Para hacerlo, vamos al menú </a:t>
            </a:r>
            <a:r>
              <a:rPr b="1" lang="es-ES" sz="1900">
                <a:solidFill>
                  <a:srgbClr val="990000"/>
                </a:solidFill>
                <a:latin typeface="Calibri"/>
                <a:ea typeface="Calibri"/>
                <a:cs typeface="Calibri"/>
                <a:sym typeface="Calibri"/>
              </a:rPr>
              <a:t>Herramientas &gt; Placa &gt; Gestor de tarjetas…</a:t>
            </a:r>
            <a:r>
              <a:rPr b="1" lang="es-ES" sz="1900">
                <a:latin typeface="Calibri"/>
                <a:ea typeface="Calibri"/>
                <a:cs typeface="Calibri"/>
                <a:sym typeface="Calibri"/>
              </a:rPr>
              <a:t> y, en el diálogo que aparece y después de dejar que cargue toda la información, buscamos en la lista </a:t>
            </a:r>
            <a:r>
              <a:rPr b="1" lang="es-ES" sz="1900">
                <a:solidFill>
                  <a:srgbClr val="980000"/>
                </a:solidFill>
                <a:latin typeface="Calibri"/>
                <a:ea typeface="Calibri"/>
                <a:cs typeface="Calibri"/>
                <a:sym typeface="Calibri"/>
              </a:rPr>
              <a:t>attiny by David A. Mellis y le damos a instalar</a:t>
            </a:r>
            <a:r>
              <a:rPr b="1" lang="es-ES" sz="1900">
                <a:latin typeface="Calibri"/>
                <a:ea typeface="Calibri"/>
                <a:cs typeface="Calibri"/>
                <a:sym typeface="Calibri"/>
              </a:rPr>
              <a:t>.</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40" name="Google Shape;140;p18"/>
          <p:cNvPicPr preferRelativeResize="0"/>
          <p:nvPr/>
        </p:nvPicPr>
        <p:blipFill>
          <a:blip r:embed="rId3">
            <a:alphaModFix/>
          </a:blip>
          <a:stretch>
            <a:fillRect/>
          </a:stretch>
        </p:blipFill>
        <p:spPr>
          <a:xfrm>
            <a:off x="3322000" y="1984200"/>
            <a:ext cx="4958475" cy="1905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41" name="Google Shape;141;p18"/>
          <p:cNvPicPr preferRelativeResize="0"/>
          <p:nvPr/>
        </p:nvPicPr>
        <p:blipFill rotWithShape="1">
          <a:blip r:embed="rId4">
            <a:alphaModFix/>
          </a:blip>
          <a:srcRect b="17248" l="0" r="0" t="59284"/>
          <a:stretch/>
        </p:blipFill>
        <p:spPr>
          <a:xfrm>
            <a:off x="3870650" y="5651325"/>
            <a:ext cx="4517824" cy="778574"/>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4</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Realizamos el conexionado con el ATtiny como en el esquema. Los pines 13 al 11 de Arduino UNO corresponden al puerto SPI del ATmega328P, que se conectan los pines SPI del ATtiny, mientras que el pin 10 se utiliza para activar el RESET de ATtiny.</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NOTA: </a:t>
            </a:r>
            <a:r>
              <a:rPr b="1" lang="es-ES" sz="1900">
                <a:solidFill>
                  <a:srgbClr val="980000"/>
                </a:solidFill>
                <a:latin typeface="Calibri"/>
                <a:ea typeface="Calibri"/>
                <a:cs typeface="Calibri"/>
                <a:sym typeface="Calibri"/>
              </a:rPr>
              <a:t>Algunas placas requieren un condensador de 10uF entre el pin RESET y GND de tu placa Arduino. Si tienes problemas, prueba a añadirlo a tu circuito.</a:t>
            </a:r>
            <a:endParaRPr b="1" sz="1900">
              <a:solidFill>
                <a:srgbClr val="980000"/>
              </a:solidFill>
              <a:latin typeface="Calibri"/>
              <a:ea typeface="Calibri"/>
              <a:cs typeface="Calibri"/>
              <a:sym typeface="Calibri"/>
            </a:endParaRPr>
          </a:p>
          <a:p>
            <a:pPr indent="-349250" lvl="0" marL="457200" rtl="0" algn="ctr">
              <a:spcBef>
                <a:spcPts val="0"/>
              </a:spcBef>
              <a:spcAft>
                <a:spcPts val="0"/>
              </a:spcAft>
              <a:buSzPts val="1900"/>
              <a:buFont typeface="Calibri"/>
              <a:buChar char="-"/>
            </a:pPr>
            <a:r>
              <a:rPr b="1" lang="es-ES" sz="1900">
                <a:latin typeface="Calibri"/>
                <a:ea typeface="Calibri"/>
                <a:cs typeface="Calibri"/>
                <a:sym typeface="Calibri"/>
              </a:rPr>
              <a:t>-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Configurando: Lo primero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que vamosa hacer es, </a:t>
            </a:r>
            <a:r>
              <a:rPr b="1" lang="es-ES" sz="1900">
                <a:solidFill>
                  <a:srgbClr val="980000"/>
                </a:solidFill>
                <a:latin typeface="Calibri"/>
                <a:ea typeface="Calibri"/>
                <a:cs typeface="Calibri"/>
                <a:sym typeface="Calibri"/>
              </a:rPr>
              <a:t>en </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solidFill>
                  <a:srgbClr val="980000"/>
                </a:solidFill>
                <a:latin typeface="Calibri"/>
                <a:ea typeface="Calibri"/>
                <a:cs typeface="Calibri"/>
                <a:sym typeface="Calibri"/>
              </a:rPr>
              <a:t>Arduino IDE, ir a Herrami-</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solidFill>
                  <a:srgbClr val="980000"/>
                </a:solidFill>
                <a:latin typeface="Calibri"/>
                <a:ea typeface="Calibri"/>
                <a:cs typeface="Calibri"/>
                <a:sym typeface="Calibri"/>
              </a:rPr>
              <a:t>entas &gt; Placa</a:t>
            </a:r>
            <a:r>
              <a:rPr b="1" lang="es-ES" sz="1900">
                <a:latin typeface="Calibri"/>
                <a:ea typeface="Calibri"/>
                <a:cs typeface="Calibri"/>
                <a:sym typeface="Calibri"/>
              </a:rPr>
              <a:t> y buscar</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ATtiny.</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49" name="Google Shape;149;p19"/>
          <p:cNvPicPr preferRelativeResize="0"/>
          <p:nvPr/>
        </p:nvPicPr>
        <p:blipFill>
          <a:blip r:embed="rId3">
            <a:alphaModFix/>
          </a:blip>
          <a:stretch>
            <a:fillRect/>
          </a:stretch>
        </p:blipFill>
        <p:spPr>
          <a:xfrm>
            <a:off x="4308000" y="3572325"/>
            <a:ext cx="3461175" cy="27666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Paso 5</a:t>
            </a:r>
            <a:endParaRPr b="0"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683575" y="1139725"/>
            <a:ext cx="7596900" cy="53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Seleccionamos esta configuración para el ATtiny85 (Se puede poner de reloj 8MHz pero que sea INTERNO; si no lo hacemos, y lo ponemos externo, no funcionará como no le pongamos un oscilador externo).</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Selecciona ahora en programador </a:t>
            </a:r>
            <a:r>
              <a:rPr b="1" lang="es-ES" sz="1900">
                <a:solidFill>
                  <a:srgbClr val="980000"/>
                </a:solidFill>
                <a:latin typeface="Calibri"/>
                <a:ea typeface="Calibri"/>
                <a:cs typeface="Calibri"/>
                <a:sym typeface="Calibri"/>
              </a:rPr>
              <a:t>“ARDUINO as ISP”</a:t>
            </a:r>
            <a:r>
              <a:rPr b="1" lang="es-ES" sz="1900">
                <a:latin typeface="Calibri"/>
                <a:ea typeface="Calibri"/>
                <a:cs typeface="Calibri"/>
                <a:sym typeface="Calibri"/>
              </a:rPr>
              <a:t> (no otro). </a:t>
            </a:r>
            <a:r>
              <a:rPr b="1" lang="es-ES" sz="1900">
                <a:solidFill>
                  <a:srgbClr val="980000"/>
                </a:solidFill>
                <a:latin typeface="Calibri"/>
                <a:ea typeface="Calibri"/>
                <a:cs typeface="Calibri"/>
                <a:sym typeface="Calibri"/>
              </a:rPr>
              <a:t>Quema el bootloader.</a:t>
            </a:r>
            <a:endParaRPr b="1" sz="1900">
              <a:solidFill>
                <a:srgbClr val="980000"/>
              </a:solidFill>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Y ya, ve al programa</a:t>
            </a:r>
            <a:r>
              <a:rPr b="1" lang="es-ES" sz="1900">
                <a:solidFill>
                  <a:srgbClr val="980000"/>
                </a:solidFill>
                <a:latin typeface="Calibri"/>
                <a:ea typeface="Calibri"/>
                <a:cs typeface="Calibri"/>
                <a:sym typeface="Calibri"/>
              </a:rPr>
              <a:t> blink y sube el sketch</a:t>
            </a:r>
            <a:r>
              <a:rPr b="1" lang="es-ES" sz="1900">
                <a:latin typeface="Calibri"/>
                <a:ea typeface="Calibri"/>
                <a:cs typeface="Calibri"/>
                <a:sym typeface="Calibri"/>
              </a:rPr>
              <a:t>. Nuestro Arduino UNO hará “de puente” y entregará el programa al ATtiny 85. Ya puedes desconectarlo todo y volver a conectarlo simplemente con el led en el pin 4 y la resistencia. Aliméntalo… Y verás que funciona.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57" name="Google Shape;157;p20"/>
          <p:cNvPicPr preferRelativeResize="0"/>
          <p:nvPr/>
        </p:nvPicPr>
        <p:blipFill>
          <a:blip r:embed="rId3">
            <a:alphaModFix/>
          </a:blip>
          <a:stretch>
            <a:fillRect/>
          </a:stretch>
        </p:blipFill>
        <p:spPr>
          <a:xfrm>
            <a:off x="822938" y="2296525"/>
            <a:ext cx="3957975" cy="21038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58" name="Google Shape;158;p20"/>
          <p:cNvPicPr preferRelativeResize="0"/>
          <p:nvPr/>
        </p:nvPicPr>
        <p:blipFill>
          <a:blip r:embed="rId4">
            <a:alphaModFix/>
          </a:blip>
          <a:stretch>
            <a:fillRect/>
          </a:stretch>
        </p:blipFill>
        <p:spPr>
          <a:xfrm>
            <a:off x="5086525" y="2883800"/>
            <a:ext cx="3301950" cy="7318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cxnSp>
        <p:nvCxnSpPr>
          <p:cNvPr id="159" name="Google Shape;159;p20"/>
          <p:cNvCxnSpPr>
            <a:endCxn id="158" idx="2"/>
          </p:cNvCxnSpPr>
          <p:nvPr/>
        </p:nvCxnSpPr>
        <p:spPr>
          <a:xfrm flipH="1" rot="10800000">
            <a:off x="6576700" y="3615675"/>
            <a:ext cx="160800" cy="9684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nvSpPr>
        <p:spPr>
          <a:xfrm>
            <a:off x="683568" y="5486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Método de programación. Alimentación</a:t>
            </a:r>
            <a:endParaRPr b="0" i="0" sz="1400" u="none" cap="none" strike="noStrike">
              <a:solidFill>
                <a:srgbClr val="000000"/>
              </a:solidFill>
              <a:latin typeface="Arial"/>
              <a:ea typeface="Arial"/>
              <a:cs typeface="Arial"/>
              <a:sym typeface="Arial"/>
            </a:endParaRPr>
          </a:p>
        </p:txBody>
      </p:sp>
      <p:sp>
        <p:nvSpPr>
          <p:cNvPr id="166" name="Google Shape;166;p21"/>
          <p:cNvSpPr txBox="1"/>
          <p:nvPr/>
        </p:nvSpPr>
        <p:spPr>
          <a:xfrm>
            <a:off x="683575" y="1139725"/>
            <a:ext cx="7596900" cy="196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Todas estas posibilidades son factibles con ATtiny para alimentarlo. ¡ Lo más importante es no sobrepasar los 5.5V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2 pilas AA en serie de 1,5V cada una (3V en total).</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pila de botón de 3V.</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pila de petaca de 4,5V (que es lo mismo que 3 pilas AA en serie).</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Una batería de litio de 3,7V.</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67" name="Google Shape;167;p21"/>
          <p:cNvPicPr preferRelativeResize="0"/>
          <p:nvPr/>
        </p:nvPicPr>
        <p:blipFill>
          <a:blip r:embed="rId3">
            <a:alphaModFix/>
          </a:blip>
          <a:stretch>
            <a:fillRect/>
          </a:stretch>
        </p:blipFill>
        <p:spPr>
          <a:xfrm>
            <a:off x="1165125" y="3154675"/>
            <a:ext cx="3220201" cy="3452675"/>
          </a:xfrm>
          <a:prstGeom prst="rect">
            <a:avLst/>
          </a:prstGeom>
          <a:noFill/>
          <a:ln>
            <a:noFill/>
          </a:ln>
        </p:spPr>
      </p:pic>
      <p:sp>
        <p:nvSpPr>
          <p:cNvPr id="168" name="Google Shape;168;p21"/>
          <p:cNvSpPr txBox="1"/>
          <p:nvPr/>
        </p:nvSpPr>
        <p:spPr>
          <a:xfrm>
            <a:off x="4875725" y="3229875"/>
            <a:ext cx="3404700" cy="2926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s-ES" sz="1800">
                <a:latin typeface="Calibri"/>
                <a:ea typeface="Calibri"/>
                <a:cs typeface="Calibri"/>
                <a:sym typeface="Calibri"/>
              </a:rPr>
              <a:t>Información obtenida de la web fabricadigital.org</a:t>
            </a:r>
            <a:endParaRPr b="1"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s-ES" sz="1800" u="sng">
                <a:solidFill>
                  <a:schemeClr val="hlink"/>
                </a:solidFill>
                <a:latin typeface="Calibri"/>
                <a:ea typeface="Calibri"/>
                <a:cs typeface="Calibri"/>
                <a:sym typeface="Calibri"/>
                <a:hlinkClick r:id="rId4"/>
              </a:rPr>
              <a:t>https://fabricadigital.org/tutoriales/utiliza-tu-placa-arduino-como-programador-para-attiny/</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s-ES" sz="1800" u="sng">
                <a:solidFill>
                  <a:schemeClr val="hlink"/>
                </a:solidFill>
                <a:latin typeface="Calibri"/>
                <a:ea typeface="Calibri"/>
                <a:cs typeface="Calibri"/>
                <a:sym typeface="Calibri"/>
                <a:hlinkClick r:id="rId5"/>
              </a:rPr>
              <a:t>https://fabricadigital.org/tutoriales/blink-con-attiny-y-arduino-ide/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