
<file path=[Content_Types].xml><?xml version="1.0" encoding="utf-8"?>
<Types xmlns="http://schemas.openxmlformats.org/package/2006/content-types">
  <Default ContentType="application/x-fontdata" Extension="fntdata"/>
  <Default ContentType="image/jpeg" Extension="jpg"/>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embeddedFontLst>
    <p:embeddedFont>
      <p:font typeface="Permanent Marker"/>
      <p:regular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font" Target="fonts/PermanentMarker-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dfcc33b08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g7dfcc33b08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g7dfcc33b08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efd304a01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g6efd304a01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g6efd304a01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dfcc33b08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dfcc33b08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g7dfcc33b08_0_1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dfcc33b08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dfcc33b08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7dfcc33b08_0_2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efd304a01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efd304a01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6efd304a01_0_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efd304a01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efd304a01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6efd304a01_0_2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2be64b1aa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2be64b1aa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52be64b1aa_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2be64b1aa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2be64b1aa_0_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52be64b1aa_0_1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2be64b1aa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2be64b1aa_0_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52be64b1aa_0_1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2be64b1aa_0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2be64b1aa_0_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52be64b1aa_0_2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ólo el título"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15.png"/><Relationship Id="rId7" Type="http://schemas.openxmlformats.org/officeDocument/2006/relationships/image" Target="../media/image1.png"/><Relationship Id="rId8" Type="http://schemas.openxmlformats.org/officeDocument/2006/relationships/hyperlink" Target="https://www.linkedin.com/in/agrga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www.freeaudiolibrary.com/es/efectos-gratuitos-animales/" TargetMode="Externa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oundbible.com/"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hyperlink" Target="http://image.dfrobot.com/image/data/DFR0299/DFPlayer%20Mini%20Manul.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iki.dfrobot.com/DFPlayer_Mini_SKU_DFR0299" TargetMode="External"/><Relationship Id="rId4" Type="http://schemas.openxmlformats.org/officeDocument/2006/relationships/hyperlink" Target="https://github.com/DFRobot/DFRobotDFPlayerMini/archive/1.0.3.zip" TargetMode="External"/><Relationship Id="rId5" Type="http://schemas.openxmlformats.org/officeDocument/2006/relationships/hyperlink" Target="https://github.com/DFRobot/DFRobotDFPlayerMini"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nvSpPr>
        <p:spPr>
          <a:xfrm>
            <a:off x="683568" y="548680"/>
            <a:ext cx="7704900" cy="461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Permanent Marker"/>
                <a:ea typeface="Permanent Marker"/>
                <a:cs typeface="Permanent Marker"/>
                <a:sym typeface="Permanent Marker"/>
              </a:rPr>
              <a:t>Proyecto A5: audio con DFPlayerMini</a:t>
            </a:r>
            <a:endParaRPr i="0" sz="1400" u="none" cap="none" strike="noStrike">
              <a:solidFill>
                <a:srgbClr val="000000"/>
              </a:solidFill>
              <a:latin typeface="Permanent Marker"/>
              <a:ea typeface="Permanent Marker"/>
              <a:cs typeface="Permanent Marker"/>
              <a:sym typeface="Permanent Marker"/>
            </a:endParaRPr>
          </a:p>
        </p:txBody>
      </p:sp>
      <p:pic>
        <p:nvPicPr>
          <p:cNvPr id="90" name="Google Shape;90;p13">
            <a:hlinkClick/>
          </p:cNvPr>
          <p:cNvPicPr preferRelativeResize="0"/>
          <p:nvPr/>
        </p:nvPicPr>
        <p:blipFill rotWithShape="1">
          <a:blip r:embed="rId4">
            <a:alphaModFix/>
          </a:blip>
          <a:srcRect b="0" l="0" r="0" t="0"/>
          <a:stretch/>
        </p:blipFill>
        <p:spPr>
          <a:xfrm>
            <a:off x="8557062" y="542963"/>
            <a:ext cx="497246" cy="473108"/>
          </a:xfrm>
          <a:prstGeom prst="rect">
            <a:avLst/>
          </a:prstGeom>
          <a:noFill/>
          <a:ln>
            <a:noFill/>
          </a:ln>
        </p:spPr>
      </p:pic>
      <p:sp>
        <p:nvSpPr>
          <p:cNvPr id="91" name="Google Shape;91;p13"/>
          <p:cNvSpPr txBox="1"/>
          <p:nvPr/>
        </p:nvSpPr>
        <p:spPr>
          <a:xfrm>
            <a:off x="1372725" y="1529625"/>
            <a:ext cx="3692400" cy="2101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latin typeface="Calibri"/>
                <a:ea typeface="Calibri"/>
                <a:cs typeface="Calibri"/>
                <a:sym typeface="Calibri"/>
              </a:rPr>
              <a:t>Roby se nos va de marcha con Arduino y su “loro” (DFPlayerMini).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Tampoco hace falta muchas explicaciones más...</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p:txBody>
      </p:sp>
      <p:pic>
        <p:nvPicPr>
          <p:cNvPr id="92" name="Google Shape;92;p13"/>
          <p:cNvPicPr preferRelativeResize="0"/>
          <p:nvPr/>
        </p:nvPicPr>
        <p:blipFill>
          <a:blip r:embed="rId5">
            <a:alphaModFix/>
          </a:blip>
          <a:stretch>
            <a:fillRect/>
          </a:stretch>
        </p:blipFill>
        <p:spPr>
          <a:xfrm>
            <a:off x="5665075" y="1753778"/>
            <a:ext cx="3015550" cy="3117775"/>
          </a:xfrm>
          <a:prstGeom prst="rect">
            <a:avLst/>
          </a:prstGeom>
          <a:noFill/>
          <a:ln>
            <a:noFill/>
          </a:ln>
        </p:spPr>
      </p:pic>
      <p:pic>
        <p:nvPicPr>
          <p:cNvPr id="93" name="Google Shape;93;p13"/>
          <p:cNvPicPr preferRelativeResize="0"/>
          <p:nvPr/>
        </p:nvPicPr>
        <p:blipFill>
          <a:blip r:embed="rId6">
            <a:alphaModFix/>
          </a:blip>
          <a:stretch>
            <a:fillRect/>
          </a:stretch>
        </p:blipFill>
        <p:spPr>
          <a:xfrm flipH="1">
            <a:off x="2274225" y="3729200"/>
            <a:ext cx="1889398" cy="2101200"/>
          </a:xfrm>
          <a:prstGeom prst="rect">
            <a:avLst/>
          </a:prstGeom>
          <a:noFill/>
          <a:ln>
            <a:noFill/>
          </a:ln>
        </p:spPr>
      </p:pic>
      <p:grpSp>
        <p:nvGrpSpPr>
          <p:cNvPr id="94" name="Google Shape;94;p13"/>
          <p:cNvGrpSpPr/>
          <p:nvPr/>
        </p:nvGrpSpPr>
        <p:grpSpPr>
          <a:xfrm>
            <a:off x="6516300" y="5191484"/>
            <a:ext cx="1313100" cy="638916"/>
            <a:chOff x="1659850" y="4588834"/>
            <a:chExt cx="1313100" cy="638916"/>
          </a:xfrm>
        </p:grpSpPr>
        <p:pic>
          <p:nvPicPr>
            <p:cNvPr id="95" name="Google Shape;95;p13"/>
            <p:cNvPicPr preferRelativeResize="0"/>
            <p:nvPr/>
          </p:nvPicPr>
          <p:blipFill>
            <a:blip r:embed="rId7">
              <a:alphaModFix/>
            </a:blip>
            <a:stretch>
              <a:fillRect/>
            </a:stretch>
          </p:blipFill>
          <p:spPr>
            <a:xfrm>
              <a:off x="1776400" y="4588834"/>
              <a:ext cx="1080000" cy="359999"/>
            </a:xfrm>
            <a:prstGeom prst="rect">
              <a:avLst/>
            </a:prstGeom>
            <a:noFill/>
            <a:ln>
              <a:noFill/>
            </a:ln>
          </p:spPr>
        </p:pic>
        <p:sp>
          <p:nvSpPr>
            <p:cNvPr id="96" name="Google Shape;96;p13"/>
            <p:cNvSpPr txBox="1"/>
            <p:nvPr/>
          </p:nvSpPr>
          <p:spPr>
            <a:xfrm>
              <a:off x="1659850" y="4867750"/>
              <a:ext cx="13131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ES">
                  <a:latin typeface="Calibri"/>
                  <a:ea typeface="Calibri"/>
                  <a:cs typeface="Calibri"/>
                  <a:sym typeface="Calibri"/>
                </a:rPr>
                <a:t>por </a:t>
              </a:r>
              <a:r>
                <a:rPr lang="es-ES" u="sng">
                  <a:solidFill>
                    <a:srgbClr val="0000FF"/>
                  </a:solidFill>
                  <a:latin typeface="Calibri"/>
                  <a:ea typeface="Calibri"/>
                  <a:cs typeface="Calibri"/>
                  <a:sym typeface="Calibri"/>
                  <a:hlinkClick r:id="rId8"/>
                </a:rPr>
                <a:t>Aurelio Gallardo </a:t>
              </a:r>
              <a:endParaRPr>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2"/>
          <p:cNvSpPr txBox="1"/>
          <p:nvPr/>
        </p:nvSpPr>
        <p:spPr>
          <a:xfrm>
            <a:off x="719543" y="471905"/>
            <a:ext cx="7704900" cy="461700"/>
          </a:xfrm>
          <a:prstGeom prst="rect">
            <a:avLst/>
          </a:prstGeom>
          <a:gradFill>
            <a:gsLst>
              <a:gs pos="0">
                <a:schemeClr val="dk1"/>
              </a:gs>
              <a:gs pos="58999">
                <a:srgbClr val="CCCC00"/>
              </a:gs>
              <a:gs pos="100000">
                <a:srgbClr val="DDD9C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Ejercicio</a:t>
            </a:r>
            <a:r>
              <a:rPr b="1" i="0" lang="es-ES" sz="2400" u="none" cap="none" strike="noStrike">
                <a:solidFill>
                  <a:schemeClr val="lt1"/>
                </a:solidFill>
                <a:latin typeface="Calibri"/>
                <a:ea typeface="Calibri"/>
                <a:cs typeface="Calibri"/>
                <a:sym typeface="Calibri"/>
              </a:rPr>
              <a:t> A:</a:t>
            </a:r>
            <a:r>
              <a:rPr b="1" lang="es-ES" sz="2400">
                <a:solidFill>
                  <a:schemeClr val="lt1"/>
                </a:solidFill>
                <a:latin typeface="Calibri"/>
                <a:ea typeface="Calibri"/>
                <a:cs typeface="Calibri"/>
                <a:sym typeface="Calibri"/>
              </a:rPr>
              <a:t>  reclamo.</a:t>
            </a:r>
            <a:endParaRPr b="1" i="0" sz="2400" u="none" cap="none" strike="noStrike">
              <a:solidFill>
                <a:schemeClr val="dk1"/>
              </a:solidFill>
              <a:latin typeface="Consolas"/>
              <a:ea typeface="Consolas"/>
              <a:cs typeface="Consolas"/>
              <a:sym typeface="Consolas"/>
            </a:endParaRPr>
          </a:p>
        </p:txBody>
      </p:sp>
      <p:sp>
        <p:nvSpPr>
          <p:cNvPr id="170" name="Google Shape;170;p22"/>
          <p:cNvSpPr txBox="1"/>
          <p:nvPr/>
        </p:nvSpPr>
        <p:spPr>
          <a:xfrm>
            <a:off x="719550" y="1047000"/>
            <a:ext cx="7704900" cy="5361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latin typeface="Calibri"/>
                <a:ea typeface="Calibri"/>
                <a:cs typeface="Calibri"/>
                <a:sym typeface="Calibri"/>
              </a:rPr>
              <a:t>Se pueden descargar diferentes audios de animales desde la web </a:t>
            </a:r>
            <a:r>
              <a:rPr b="1" lang="es-ES" sz="1900" u="sng">
                <a:solidFill>
                  <a:schemeClr val="hlink"/>
                </a:solidFill>
                <a:latin typeface="Calibri"/>
                <a:ea typeface="Calibri"/>
                <a:cs typeface="Calibri"/>
                <a:sym typeface="Calibri"/>
                <a:hlinkClick r:id="rId3"/>
              </a:rPr>
              <a:t>https://www.freeaudiolibrary.com/es/efectos-gratuitos-animales/</a:t>
            </a:r>
            <a:r>
              <a:rPr b="1" lang="es-ES" sz="1900">
                <a:latin typeface="Calibri"/>
                <a:ea typeface="Calibri"/>
                <a:cs typeface="Calibri"/>
                <a:sym typeface="Calibri"/>
              </a:rPr>
              <a:t> , simplemente registrándonos gratuitamente (si usas Firefox y tienes el complemento videodownloadhelper instalado, en el botón de reproducir de cada animal, pulsa con el botón derecho y descárgalo usando el complemento).</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El proyecto consistiría en un generador de sonidos de animales (reclamo). Somos amantes de la fotografía de naturaleza y lo necesitamos para atraer a especímenes que queremos fotografiar.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349250" lvl="0" marL="457200" rtl="0" algn="just">
              <a:spcBef>
                <a:spcPts val="0"/>
              </a:spcBef>
              <a:spcAft>
                <a:spcPts val="0"/>
              </a:spcAft>
              <a:buSzPts val="1900"/>
              <a:buFont typeface="Calibri"/>
              <a:buChar char="●"/>
            </a:pPr>
            <a:r>
              <a:rPr b="1" lang="es-ES" sz="1900">
                <a:latin typeface="Calibri"/>
                <a:ea typeface="Calibri"/>
                <a:cs typeface="Calibri"/>
                <a:sym typeface="Calibri"/>
              </a:rPr>
              <a:t>El programa debe tener algún sistema de elección de la pista, para saber a qué animal estamos imitando.</a:t>
            </a:r>
            <a:endParaRPr b="1" sz="1900">
              <a:latin typeface="Calibri"/>
              <a:ea typeface="Calibri"/>
              <a:cs typeface="Calibri"/>
              <a:sym typeface="Calibri"/>
            </a:endParaRPr>
          </a:p>
          <a:p>
            <a:pPr indent="-349250" lvl="0" marL="457200" rtl="0" algn="just">
              <a:spcBef>
                <a:spcPts val="0"/>
              </a:spcBef>
              <a:spcAft>
                <a:spcPts val="0"/>
              </a:spcAft>
              <a:buSzPts val="1900"/>
              <a:buFont typeface="Calibri"/>
              <a:buChar char="●"/>
            </a:pPr>
            <a:r>
              <a:rPr b="1" lang="es-ES" sz="1900">
                <a:latin typeface="Calibri"/>
                <a:ea typeface="Calibri"/>
                <a:cs typeface="Calibri"/>
                <a:sym typeface="Calibri"/>
              </a:rPr>
              <a:t>Un pulsado iniciará el archivo de sonido. </a:t>
            </a:r>
            <a:endParaRPr b="1" sz="1900">
              <a:latin typeface="Calibri"/>
              <a:ea typeface="Calibri"/>
              <a:cs typeface="Calibri"/>
              <a:sym typeface="Calibri"/>
            </a:endParaRPr>
          </a:p>
          <a:p>
            <a:pPr indent="-349250" lvl="0" marL="457200" rtl="0" algn="just">
              <a:spcBef>
                <a:spcPts val="0"/>
              </a:spcBef>
              <a:spcAft>
                <a:spcPts val="0"/>
              </a:spcAft>
              <a:buSzPts val="1900"/>
              <a:buFont typeface="Calibri"/>
              <a:buChar char="●"/>
            </a:pPr>
            <a:r>
              <a:rPr b="1" lang="es-ES" sz="1900">
                <a:latin typeface="Calibri"/>
                <a:ea typeface="Calibri"/>
                <a:cs typeface="Calibri"/>
                <a:sym typeface="Calibri"/>
              </a:rPr>
              <a:t>Algún otro sistema podrá dejarlo en modo loop, para que se reproduzca continuamente.</a:t>
            </a:r>
            <a:endParaRPr b="1" sz="1900">
              <a:latin typeface="Calibri"/>
              <a:ea typeface="Calibri"/>
              <a:cs typeface="Calibri"/>
              <a:sym typeface="Calibri"/>
            </a:endParaRPr>
          </a:p>
        </p:txBody>
      </p:sp>
      <p:pic>
        <p:nvPicPr>
          <p:cNvPr id="171" name="Google Shape;171;p22"/>
          <p:cNvPicPr preferRelativeResize="0"/>
          <p:nvPr/>
        </p:nvPicPr>
        <p:blipFill>
          <a:blip r:embed="rId4">
            <a:alphaModFix/>
          </a:blip>
          <a:stretch>
            <a:fillRect/>
          </a:stretch>
        </p:blipFill>
        <p:spPr>
          <a:xfrm>
            <a:off x="7648300" y="325525"/>
            <a:ext cx="699962" cy="754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4"/>
          <p:cNvSpPr txBox="1"/>
          <p:nvPr/>
        </p:nvSpPr>
        <p:spPr>
          <a:xfrm>
            <a:off x="565868" y="2573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El módulo DFPlayerMini</a:t>
            </a:r>
            <a:endParaRPr b="0" i="0" sz="1400" u="none" cap="none" strike="noStrike">
              <a:solidFill>
                <a:srgbClr val="000000"/>
              </a:solidFill>
              <a:latin typeface="Arial"/>
              <a:ea typeface="Arial"/>
              <a:cs typeface="Arial"/>
              <a:sym typeface="Arial"/>
            </a:endParaRPr>
          </a:p>
        </p:txBody>
      </p:sp>
      <p:sp>
        <p:nvSpPr>
          <p:cNvPr id="103" name="Google Shape;103;p14"/>
          <p:cNvSpPr txBox="1"/>
          <p:nvPr/>
        </p:nvSpPr>
        <p:spPr>
          <a:xfrm>
            <a:off x="2262225" y="1070650"/>
            <a:ext cx="6008700" cy="5277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800">
                <a:latin typeface="Calibri"/>
                <a:ea typeface="Calibri"/>
                <a:cs typeface="Calibri"/>
                <a:sym typeface="Calibri"/>
              </a:rPr>
              <a:t>Este pequeño módulo es una pequeña maravilla. Básicamente la idea  es reproducir contenido de audio (mp3, principalmente) desde una tarjeta microSD y controlado desde una placa de arduino.</a:t>
            </a:r>
            <a:endParaRPr b="1" sz="1800">
              <a:latin typeface="Calibri"/>
              <a:ea typeface="Calibri"/>
              <a:cs typeface="Calibri"/>
              <a:sym typeface="Calibri"/>
            </a:endParaRPr>
          </a:p>
          <a:p>
            <a:pPr indent="0" lvl="0" marL="0" rtl="0" algn="just">
              <a:spcBef>
                <a:spcPts val="0"/>
              </a:spcBef>
              <a:spcAft>
                <a:spcPts val="0"/>
              </a:spcAft>
              <a:buNone/>
            </a:pPr>
            <a:r>
              <a:t/>
            </a:r>
            <a:endParaRPr b="1" sz="1800">
              <a:latin typeface="Calibri"/>
              <a:ea typeface="Calibri"/>
              <a:cs typeface="Calibri"/>
              <a:sym typeface="Calibri"/>
            </a:endParaRPr>
          </a:p>
          <a:p>
            <a:pPr indent="0" lvl="0" marL="0" rtl="0" algn="just">
              <a:spcBef>
                <a:spcPts val="0"/>
              </a:spcBef>
              <a:spcAft>
                <a:spcPts val="0"/>
              </a:spcAft>
              <a:buNone/>
            </a:pPr>
            <a:r>
              <a:rPr b="1" lang="es-ES" sz="1800">
                <a:latin typeface="Calibri"/>
                <a:ea typeface="Calibri"/>
                <a:cs typeface="Calibri"/>
                <a:sym typeface="Calibri"/>
              </a:rPr>
              <a:t>Vamos a prepararnos. Por ejemplo, baja cuatro ficheros mp3 de la página </a:t>
            </a:r>
            <a:r>
              <a:rPr b="1" lang="es-ES" sz="1800" u="sng">
                <a:solidFill>
                  <a:schemeClr val="hlink"/>
                </a:solidFill>
                <a:latin typeface="Calibri"/>
                <a:ea typeface="Calibri"/>
                <a:cs typeface="Calibri"/>
                <a:sym typeface="Calibri"/>
                <a:hlinkClick r:id="rId3"/>
              </a:rPr>
              <a:t>http://soundbible.com/</a:t>
            </a:r>
            <a:endParaRPr b="1" sz="1800">
              <a:latin typeface="Calibri"/>
              <a:ea typeface="Calibri"/>
              <a:cs typeface="Calibri"/>
              <a:sym typeface="Calibri"/>
            </a:endParaRPr>
          </a:p>
          <a:p>
            <a:pPr indent="0" lvl="0" marL="0" rtl="0" algn="just">
              <a:spcBef>
                <a:spcPts val="0"/>
              </a:spcBef>
              <a:spcAft>
                <a:spcPts val="0"/>
              </a:spcAft>
              <a:buNone/>
            </a:pPr>
            <a:r>
              <a:t/>
            </a:r>
            <a:endParaRPr b="1" sz="1800">
              <a:latin typeface="Calibri"/>
              <a:ea typeface="Calibri"/>
              <a:cs typeface="Calibri"/>
              <a:sym typeface="Calibri"/>
            </a:endParaRPr>
          </a:p>
          <a:p>
            <a:pPr indent="0" lvl="0" marL="0" rtl="0" algn="just">
              <a:spcBef>
                <a:spcPts val="0"/>
              </a:spcBef>
              <a:spcAft>
                <a:spcPts val="0"/>
              </a:spcAft>
              <a:buNone/>
            </a:pPr>
            <a:r>
              <a:rPr b="1" lang="es-ES" sz="1800">
                <a:latin typeface="Calibri"/>
                <a:ea typeface="Calibri"/>
                <a:cs typeface="Calibri"/>
                <a:sym typeface="Calibri"/>
              </a:rPr>
              <a:t>Formatea una tarjeta microSD con formato </a:t>
            </a:r>
            <a:r>
              <a:rPr b="1" lang="es-ES" sz="1800">
                <a:solidFill>
                  <a:srgbClr val="0000FF"/>
                </a:solidFill>
                <a:latin typeface="Calibri"/>
                <a:ea typeface="Calibri"/>
                <a:cs typeface="Calibri"/>
                <a:sym typeface="Calibri"/>
              </a:rPr>
              <a:t>fat32</a:t>
            </a:r>
            <a:r>
              <a:rPr b="1" lang="es-ES" sz="1800">
                <a:latin typeface="Calibri"/>
                <a:ea typeface="Calibri"/>
                <a:cs typeface="Calibri"/>
                <a:sym typeface="Calibri"/>
              </a:rPr>
              <a:t> e introduce las 4 pistas (en una carpeta llamada </a:t>
            </a:r>
            <a:r>
              <a:rPr b="1" lang="es-ES" sz="1800">
                <a:solidFill>
                  <a:srgbClr val="CC0000"/>
                </a:solidFill>
                <a:latin typeface="Calibri"/>
                <a:ea typeface="Calibri"/>
                <a:cs typeface="Calibri"/>
                <a:sym typeface="Calibri"/>
              </a:rPr>
              <a:t>mp3</a:t>
            </a:r>
            <a:r>
              <a:rPr b="1" lang="es-ES" sz="1800">
                <a:latin typeface="Calibri"/>
                <a:ea typeface="Calibri"/>
                <a:cs typeface="Calibri"/>
                <a:sym typeface="Calibri"/>
              </a:rPr>
              <a:t>). Renómbralas como </a:t>
            </a:r>
            <a:r>
              <a:rPr b="1" lang="es-ES" sz="1800">
                <a:solidFill>
                  <a:srgbClr val="990000"/>
                </a:solidFill>
                <a:latin typeface="Calibri"/>
                <a:ea typeface="Calibri"/>
                <a:cs typeface="Calibri"/>
                <a:sym typeface="Calibri"/>
              </a:rPr>
              <a:t>0001.mp3, 0002.mp3 , 0003.mp3 </a:t>
            </a:r>
            <a:r>
              <a:rPr b="1" lang="es-ES" sz="1800">
                <a:latin typeface="Calibri"/>
                <a:ea typeface="Calibri"/>
                <a:cs typeface="Calibri"/>
                <a:sym typeface="Calibri"/>
              </a:rPr>
              <a:t>y</a:t>
            </a:r>
            <a:r>
              <a:rPr b="1" lang="es-ES" sz="1800">
                <a:solidFill>
                  <a:srgbClr val="990000"/>
                </a:solidFill>
                <a:latin typeface="Calibri"/>
                <a:ea typeface="Calibri"/>
                <a:cs typeface="Calibri"/>
                <a:sym typeface="Calibri"/>
              </a:rPr>
              <a:t> 0004.mp3</a:t>
            </a:r>
            <a:endParaRPr b="1" sz="1800">
              <a:solidFill>
                <a:srgbClr val="990000"/>
              </a:solidFill>
              <a:latin typeface="Calibri"/>
              <a:ea typeface="Calibri"/>
              <a:cs typeface="Calibri"/>
              <a:sym typeface="Calibri"/>
            </a:endParaRPr>
          </a:p>
          <a:p>
            <a:pPr indent="0" lvl="0" marL="0" rtl="0" algn="just">
              <a:spcBef>
                <a:spcPts val="0"/>
              </a:spcBef>
              <a:spcAft>
                <a:spcPts val="0"/>
              </a:spcAft>
              <a:buNone/>
            </a:pPr>
            <a:r>
              <a:t/>
            </a:r>
            <a:endParaRPr b="1" sz="1800">
              <a:latin typeface="Calibri"/>
              <a:ea typeface="Calibri"/>
              <a:cs typeface="Calibri"/>
              <a:sym typeface="Calibri"/>
            </a:endParaRPr>
          </a:p>
          <a:p>
            <a:pPr indent="0" lvl="0" marL="0" rtl="0" algn="just">
              <a:spcBef>
                <a:spcPts val="0"/>
              </a:spcBef>
              <a:spcAft>
                <a:spcPts val="0"/>
              </a:spcAft>
              <a:buNone/>
            </a:pPr>
            <a:r>
              <a:rPr b="1" lang="es-ES" sz="1800">
                <a:latin typeface="Calibri"/>
                <a:ea typeface="Calibri"/>
                <a:cs typeface="Calibri"/>
                <a:sym typeface="Calibri"/>
              </a:rPr>
              <a:t>Necesitarás un pen usb adaptador a tarjetas microSD, para poder grabar desde el ordenador. Además los siguientes </a:t>
            </a:r>
            <a:r>
              <a:rPr b="1" lang="es-ES" sz="1800">
                <a:solidFill>
                  <a:srgbClr val="980000"/>
                </a:solidFill>
                <a:latin typeface="Calibri"/>
                <a:ea typeface="Calibri"/>
                <a:cs typeface="Calibri"/>
                <a:sym typeface="Calibri"/>
              </a:rPr>
              <a:t>materiales</a:t>
            </a:r>
            <a:r>
              <a:rPr b="1" lang="es-ES" sz="1800">
                <a:latin typeface="Calibri"/>
                <a:ea typeface="Calibri"/>
                <a:cs typeface="Calibri"/>
                <a:sym typeface="Calibri"/>
              </a:rPr>
              <a:t>: arduino Uno, ordenador con IDE de Arduino, placa protoboard, cable USB de conexión, cables jumper dupont 2.54 macho-macho y macho hembra, DFPlayermini, pulsador, potenciómetro (10K~100K), tarjeta microSD formateada a fat32, resistencias de 1K y 10K y speaker.</a:t>
            </a:r>
            <a:endParaRPr b="1" sz="1800">
              <a:latin typeface="Calibri"/>
              <a:ea typeface="Calibri"/>
              <a:cs typeface="Calibri"/>
              <a:sym typeface="Calibri"/>
            </a:endParaRPr>
          </a:p>
          <a:p>
            <a:pPr indent="0" lvl="0" marL="0" rtl="0" algn="just">
              <a:spcBef>
                <a:spcPts val="0"/>
              </a:spcBef>
              <a:spcAft>
                <a:spcPts val="0"/>
              </a:spcAft>
              <a:buNone/>
            </a:pPr>
            <a:r>
              <a:t/>
            </a:r>
            <a:endParaRPr b="1" sz="1800">
              <a:latin typeface="Calibri"/>
              <a:ea typeface="Calibri"/>
              <a:cs typeface="Calibri"/>
              <a:sym typeface="Calibri"/>
            </a:endParaRPr>
          </a:p>
          <a:p>
            <a:pPr indent="0" lvl="0" marL="0" rtl="0" algn="just">
              <a:spcBef>
                <a:spcPts val="0"/>
              </a:spcBef>
              <a:spcAft>
                <a:spcPts val="0"/>
              </a:spcAft>
              <a:buNone/>
            </a:pPr>
            <a:r>
              <a:t/>
            </a:r>
            <a:endParaRPr b="1" sz="1800">
              <a:latin typeface="Calibri"/>
              <a:ea typeface="Calibri"/>
              <a:cs typeface="Calibri"/>
              <a:sym typeface="Calibri"/>
            </a:endParaRPr>
          </a:p>
        </p:txBody>
      </p:sp>
      <p:pic>
        <p:nvPicPr>
          <p:cNvPr id="104" name="Google Shape;104;p14"/>
          <p:cNvPicPr preferRelativeResize="0"/>
          <p:nvPr/>
        </p:nvPicPr>
        <p:blipFill>
          <a:blip r:embed="rId4">
            <a:alphaModFix/>
          </a:blip>
          <a:stretch>
            <a:fillRect/>
          </a:stretch>
        </p:blipFill>
        <p:spPr>
          <a:xfrm>
            <a:off x="565871" y="1254076"/>
            <a:ext cx="1487219" cy="1408950"/>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sp>
        <p:nvSpPr>
          <p:cNvPr id="105" name="Google Shape;105;p14"/>
          <p:cNvSpPr/>
          <p:nvPr/>
        </p:nvSpPr>
        <p:spPr>
          <a:xfrm>
            <a:off x="473826" y="2964100"/>
            <a:ext cx="1599600" cy="14910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marR="0" rtl="0" algn="ctr">
              <a:lnSpc>
                <a:spcPct val="100000"/>
              </a:lnSpc>
              <a:spcBef>
                <a:spcPts val="0"/>
              </a:spcBef>
              <a:spcAft>
                <a:spcPts val="0"/>
              </a:spcAft>
              <a:buNone/>
            </a:pPr>
            <a:r>
              <a:rPr b="1" lang="es-ES">
                <a:latin typeface="Calibri"/>
                <a:ea typeface="Calibri"/>
                <a:cs typeface="Calibri"/>
                <a:sym typeface="Calibri"/>
              </a:rPr>
              <a:t>Su precio en aliexpress es de 1.45€ + gastos de envío , dependiendo de la tienda.</a:t>
            </a:r>
            <a:endParaRPr b="1">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5"/>
          <p:cNvSpPr txBox="1"/>
          <p:nvPr/>
        </p:nvSpPr>
        <p:spPr>
          <a:xfrm>
            <a:off x="565868" y="2573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El módulo DFPlayerMini (conexiones)</a:t>
            </a:r>
            <a:endParaRPr b="0" i="0" sz="1400" u="none" cap="none" strike="noStrike">
              <a:solidFill>
                <a:srgbClr val="000000"/>
              </a:solidFill>
              <a:latin typeface="Arial"/>
              <a:ea typeface="Arial"/>
              <a:cs typeface="Arial"/>
              <a:sym typeface="Arial"/>
            </a:endParaRPr>
          </a:p>
        </p:txBody>
      </p:sp>
      <p:sp>
        <p:nvSpPr>
          <p:cNvPr id="112" name="Google Shape;112;p15"/>
          <p:cNvSpPr txBox="1"/>
          <p:nvPr/>
        </p:nvSpPr>
        <p:spPr>
          <a:xfrm>
            <a:off x="821825" y="4213500"/>
            <a:ext cx="7357500" cy="1580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latin typeface="Calibri"/>
                <a:ea typeface="Calibri"/>
                <a:cs typeface="Calibri"/>
                <a:sym typeface="Calibri"/>
              </a:rPr>
              <a:t>Monta el circuito de la figura. El potenciómetro nos servirá para controlar el volumen (A0) y el botón irá alternando las pistas (Pin 4). </a:t>
            </a:r>
            <a:r>
              <a:rPr b="1" i="1" lang="es-ES" sz="1900">
                <a:solidFill>
                  <a:srgbClr val="A61C00"/>
                </a:solidFill>
                <a:latin typeface="Calibri"/>
                <a:ea typeface="Calibri"/>
                <a:cs typeface="Calibri"/>
                <a:sym typeface="Calibri"/>
              </a:rPr>
              <a:t>El altavoz (speaker) que he usado es de 4 Ohm (*) </a:t>
            </a:r>
            <a:r>
              <a:rPr b="1" lang="es-ES" sz="1900">
                <a:latin typeface="Calibri"/>
                <a:ea typeface="Calibri"/>
                <a:cs typeface="Calibri"/>
                <a:sym typeface="Calibri"/>
              </a:rPr>
              <a:t>. Las resistencias al RX y TX del DFPlayermini de 1K cada una (pines 6 y 7). </a:t>
            </a:r>
            <a:endParaRPr b="1" sz="1900">
              <a:latin typeface="Calibri"/>
              <a:ea typeface="Calibri"/>
              <a:cs typeface="Calibri"/>
              <a:sym typeface="Calibri"/>
            </a:endParaRPr>
          </a:p>
        </p:txBody>
      </p:sp>
      <p:pic>
        <p:nvPicPr>
          <p:cNvPr id="113" name="Google Shape;113;p15"/>
          <p:cNvPicPr preferRelativeResize="0"/>
          <p:nvPr/>
        </p:nvPicPr>
        <p:blipFill>
          <a:blip r:embed="rId3">
            <a:alphaModFix/>
          </a:blip>
          <a:stretch>
            <a:fillRect/>
          </a:stretch>
        </p:blipFill>
        <p:spPr>
          <a:xfrm>
            <a:off x="565875" y="941300"/>
            <a:ext cx="8240125" cy="3272200"/>
          </a:xfrm>
          <a:prstGeom prst="rect">
            <a:avLst/>
          </a:prstGeom>
          <a:noFill/>
          <a:ln>
            <a:noFill/>
          </a:ln>
        </p:spPr>
      </p:pic>
      <p:sp>
        <p:nvSpPr>
          <p:cNvPr id="114" name="Google Shape;114;p15"/>
          <p:cNvSpPr/>
          <p:nvPr/>
        </p:nvSpPr>
        <p:spPr>
          <a:xfrm>
            <a:off x="893277" y="5623400"/>
            <a:ext cx="7286100" cy="9336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marR="0" rtl="0" algn="ctr">
              <a:lnSpc>
                <a:spcPct val="100000"/>
              </a:lnSpc>
              <a:spcBef>
                <a:spcPts val="0"/>
              </a:spcBef>
              <a:spcAft>
                <a:spcPts val="0"/>
              </a:spcAft>
              <a:buNone/>
            </a:pPr>
            <a:r>
              <a:rPr b="1" lang="es-ES">
                <a:latin typeface="Calibri"/>
                <a:ea typeface="Calibri"/>
                <a:cs typeface="Calibri"/>
                <a:sym typeface="Calibri"/>
              </a:rPr>
              <a:t>(*) NOTA sobre el altavoz (speaker): según la documentación, se puede usar un altavoz de 4 a 8 Ohm  pero siempre menor de 3W de potencia. Ver manual: </a:t>
            </a:r>
            <a:r>
              <a:rPr b="1" lang="es-ES" u="sng">
                <a:solidFill>
                  <a:schemeClr val="hlink"/>
                </a:solidFill>
                <a:latin typeface="Calibri"/>
                <a:ea typeface="Calibri"/>
                <a:cs typeface="Calibri"/>
                <a:sym typeface="Calibri"/>
                <a:hlinkClick r:id="rId4"/>
              </a:rPr>
              <a:t>http://image.dfrobot.com/image/data/DFR0299/DFPlayer%20Mini%20Manul.pdf</a:t>
            </a:r>
            <a:endParaRPr b="1">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6"/>
          <p:cNvSpPr txBox="1"/>
          <p:nvPr/>
        </p:nvSpPr>
        <p:spPr>
          <a:xfrm>
            <a:off x="565868" y="2573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200">
                <a:solidFill>
                  <a:schemeClr val="lt1"/>
                </a:solidFill>
                <a:latin typeface="Calibri"/>
                <a:ea typeface="Calibri"/>
                <a:cs typeface="Calibri"/>
                <a:sym typeface="Calibri"/>
              </a:rPr>
              <a:t>El módulo DFPlayerMini. Página del proyecto y librería.</a:t>
            </a:r>
            <a:endParaRPr b="0" i="0" sz="2200" u="none" cap="none" strike="noStrike">
              <a:solidFill>
                <a:srgbClr val="000000"/>
              </a:solidFill>
              <a:latin typeface="Arial"/>
              <a:ea typeface="Arial"/>
              <a:cs typeface="Arial"/>
              <a:sym typeface="Arial"/>
            </a:endParaRPr>
          </a:p>
        </p:txBody>
      </p:sp>
      <p:sp>
        <p:nvSpPr>
          <p:cNvPr id="121" name="Google Shape;121;p16"/>
          <p:cNvSpPr txBox="1"/>
          <p:nvPr/>
        </p:nvSpPr>
        <p:spPr>
          <a:xfrm>
            <a:off x="565875" y="1067375"/>
            <a:ext cx="7704900" cy="5361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latin typeface="Calibri"/>
                <a:ea typeface="Calibri"/>
                <a:cs typeface="Calibri"/>
                <a:sym typeface="Calibri"/>
              </a:rPr>
              <a:t>La biblioteca que usaremos es la desarrollada por DFRobot (Wiki del proyecto: </a:t>
            </a:r>
            <a:r>
              <a:rPr b="1" lang="es-ES" sz="1900" u="sng">
                <a:solidFill>
                  <a:schemeClr val="hlink"/>
                </a:solidFill>
                <a:latin typeface="Calibri"/>
                <a:ea typeface="Calibri"/>
                <a:cs typeface="Calibri"/>
                <a:sym typeface="Calibri"/>
                <a:hlinkClick r:id="rId3"/>
              </a:rPr>
              <a:t>https://wiki.dfrobot.com/DFPlayer_Mini_SKU_DFR0299</a:t>
            </a:r>
            <a:r>
              <a:rPr b="1" lang="es-ES" sz="1900">
                <a:latin typeface="Calibri"/>
                <a:ea typeface="Calibri"/>
                <a:cs typeface="Calibri"/>
                <a:sym typeface="Calibri"/>
              </a:rPr>
              <a:t>). La encontraremos en </a:t>
            </a:r>
            <a:r>
              <a:rPr b="1" lang="es-ES" sz="1900" u="sng">
                <a:solidFill>
                  <a:schemeClr val="hlink"/>
                </a:solidFill>
                <a:latin typeface="Calibri"/>
                <a:ea typeface="Calibri"/>
                <a:cs typeface="Calibri"/>
                <a:sym typeface="Calibri"/>
                <a:hlinkClick r:id="rId4"/>
              </a:rPr>
              <a:t>DFRobotDFPlayerMini</a:t>
            </a:r>
            <a:r>
              <a:rPr b="1" lang="es-ES" sz="1900">
                <a:latin typeface="Calibri"/>
                <a:ea typeface="Calibri"/>
                <a:cs typeface="Calibri"/>
                <a:sym typeface="Calibri"/>
              </a:rPr>
              <a:t> o podemos descargarla en formato ZIP directamente desde </a:t>
            </a:r>
            <a:r>
              <a:rPr b="1" lang="es-ES" sz="1900" u="sng">
                <a:solidFill>
                  <a:schemeClr val="hlink"/>
                </a:solidFill>
                <a:latin typeface="Calibri"/>
                <a:ea typeface="Calibri"/>
                <a:cs typeface="Calibri"/>
                <a:sym typeface="Calibri"/>
                <a:hlinkClick r:id="rId5"/>
              </a:rPr>
              <a:t>GITHUB</a:t>
            </a:r>
            <a:r>
              <a:rPr b="1" lang="es-ES" sz="1900">
                <a:latin typeface="Calibri"/>
                <a:ea typeface="Calibri"/>
                <a:cs typeface="Calibri"/>
                <a:sym typeface="Calibri"/>
              </a:rPr>
              <a:t>.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Instalamos la biblioteca en Arduino, siguiendo la ruta: </a:t>
            </a:r>
            <a:r>
              <a:rPr b="1" lang="es-ES" sz="1900">
                <a:solidFill>
                  <a:srgbClr val="38761D"/>
                </a:solidFill>
                <a:latin typeface="Calibri"/>
                <a:ea typeface="Calibri"/>
                <a:cs typeface="Calibri"/>
                <a:sym typeface="Calibri"/>
              </a:rPr>
              <a:t>PROGRAMA &gt;&gt; INCLUIR LIBRERíA &gt;&gt; AÑADIR BIBLIOTECA ZIP</a:t>
            </a:r>
            <a:r>
              <a:rPr b="1" lang="es-ES" sz="1900">
                <a:latin typeface="Calibri"/>
                <a:ea typeface="Calibri"/>
                <a:cs typeface="Calibri"/>
                <a:sym typeface="Calibri"/>
              </a:rPr>
              <a:t>. Esta biblioteca no está disponible desde los repositorios de Arduino y hay que añadirla de forma manual.</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De acuerdo con la wiki del proyecto, la reproducción de las pistas se realiza desde una carpeta llamada mp3, localizada en la raíz de la tarjeta. Además las pistas deben ser renombradas y, al menos, empezar con una numeración formateada a 4 dígitos: la primera sería 0001.mp3, la segunda 0002.mp3 , etc… Aunque es factible renombrarlas como 0001hola.mp3 , etc.. </a:t>
            </a:r>
            <a:endParaRPr b="1" sz="19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7"/>
          <p:cNvSpPr txBox="1"/>
          <p:nvPr/>
        </p:nvSpPr>
        <p:spPr>
          <a:xfrm>
            <a:off x="565868" y="2573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El módulo DFPlayerMini (programa básico)</a:t>
            </a:r>
            <a:endParaRPr b="0" i="0" sz="1400" u="none" cap="none" strike="noStrike">
              <a:solidFill>
                <a:srgbClr val="000000"/>
              </a:solidFill>
              <a:latin typeface="Arial"/>
              <a:ea typeface="Arial"/>
              <a:cs typeface="Arial"/>
              <a:sym typeface="Arial"/>
            </a:endParaRPr>
          </a:p>
        </p:txBody>
      </p:sp>
      <p:pic>
        <p:nvPicPr>
          <p:cNvPr id="128" name="Google Shape;128;p17"/>
          <p:cNvPicPr preferRelativeResize="0"/>
          <p:nvPr/>
        </p:nvPicPr>
        <p:blipFill>
          <a:blip r:embed="rId3">
            <a:alphaModFix/>
          </a:blip>
          <a:stretch>
            <a:fillRect/>
          </a:stretch>
        </p:blipFill>
        <p:spPr>
          <a:xfrm>
            <a:off x="546413" y="881655"/>
            <a:ext cx="7743825" cy="3933825"/>
          </a:xfrm>
          <a:prstGeom prst="rect">
            <a:avLst/>
          </a:prstGeom>
          <a:noFill/>
          <a:ln>
            <a:noFill/>
          </a:ln>
        </p:spPr>
      </p:pic>
      <p:sp>
        <p:nvSpPr>
          <p:cNvPr id="129" name="Google Shape;129;p17"/>
          <p:cNvSpPr/>
          <p:nvPr/>
        </p:nvSpPr>
        <p:spPr>
          <a:xfrm>
            <a:off x="698825" y="5130450"/>
            <a:ext cx="7840200" cy="11616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marR="0" rtl="0" algn="ctr">
              <a:lnSpc>
                <a:spcPct val="100000"/>
              </a:lnSpc>
              <a:spcBef>
                <a:spcPts val="0"/>
              </a:spcBef>
              <a:spcAft>
                <a:spcPts val="0"/>
              </a:spcAft>
              <a:buNone/>
            </a:pPr>
            <a:r>
              <a:rPr b="1" lang="es-ES">
                <a:latin typeface="Calibri"/>
                <a:ea typeface="Calibri"/>
                <a:cs typeface="Calibri"/>
                <a:sym typeface="Calibri"/>
              </a:rPr>
              <a:t>Se </a:t>
            </a:r>
            <a:r>
              <a:rPr b="1" lang="es-ES">
                <a:latin typeface="Calibri"/>
                <a:ea typeface="Calibri"/>
                <a:cs typeface="Calibri"/>
                <a:sym typeface="Calibri"/>
              </a:rPr>
              <a:t>usará una función denominada </a:t>
            </a:r>
            <a:r>
              <a:rPr b="1" lang="es-ES">
                <a:solidFill>
                  <a:srgbClr val="85200C"/>
                </a:solidFill>
                <a:latin typeface="Calibri"/>
                <a:ea typeface="Calibri"/>
                <a:cs typeface="Calibri"/>
                <a:sym typeface="Calibri"/>
              </a:rPr>
              <a:t>waitMilliseconds</a:t>
            </a:r>
            <a:r>
              <a:rPr b="1" lang="es-ES">
                <a:latin typeface="Calibri"/>
                <a:ea typeface="Calibri"/>
                <a:cs typeface="Calibri"/>
                <a:sym typeface="Calibri"/>
              </a:rPr>
              <a:t> que no hará nada durante una cantidad prefijada. Durante ese tiempo DFPlayerMini reproducirá el archivo de sonido y, si activamos dicha función, no podrá actuar sobre el DFPlayerMini. Puede definirse un array con la duración de cada archivo, de manera que justo cuando acabe de reproducir lo volvamos a tener listo para su uso.</a:t>
            </a:r>
            <a:endParaRPr b="1">
              <a:latin typeface="Calibri"/>
              <a:ea typeface="Calibri"/>
              <a:cs typeface="Calibri"/>
              <a:sym typeface="Calibri"/>
            </a:endParaRPr>
          </a:p>
        </p:txBody>
      </p:sp>
      <p:grpSp>
        <p:nvGrpSpPr>
          <p:cNvPr id="130" name="Google Shape;130;p17"/>
          <p:cNvGrpSpPr/>
          <p:nvPr/>
        </p:nvGrpSpPr>
        <p:grpSpPr>
          <a:xfrm>
            <a:off x="5681825" y="3072050"/>
            <a:ext cx="3105050" cy="1342800"/>
            <a:chOff x="5681825" y="2919650"/>
            <a:chExt cx="3105050" cy="1342800"/>
          </a:xfrm>
        </p:grpSpPr>
        <p:sp>
          <p:nvSpPr>
            <p:cNvPr id="131" name="Google Shape;131;p17"/>
            <p:cNvSpPr/>
            <p:nvPr/>
          </p:nvSpPr>
          <p:spPr>
            <a:xfrm>
              <a:off x="5681825" y="2919650"/>
              <a:ext cx="2857200" cy="11616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marR="0" rtl="0" algn="ctr">
                <a:lnSpc>
                  <a:spcPct val="100000"/>
                </a:lnSpc>
                <a:spcBef>
                  <a:spcPts val="0"/>
                </a:spcBef>
                <a:spcAft>
                  <a:spcPts val="0"/>
                </a:spcAft>
                <a:buNone/>
              </a:pPr>
              <a:r>
                <a:rPr b="1" lang="es-ES">
                  <a:latin typeface="Calibri"/>
                  <a:ea typeface="Calibri"/>
                  <a:cs typeface="Calibri"/>
                  <a:sym typeface="Calibri"/>
                </a:rPr>
                <a:t>El programa es una adaptación del que podéis encontrar como ejemplo (</a:t>
              </a:r>
              <a:r>
                <a:rPr b="1" lang="es-ES">
                  <a:solidFill>
                    <a:srgbClr val="85200C"/>
                  </a:solidFill>
                  <a:latin typeface="Calibri"/>
                  <a:ea typeface="Calibri"/>
                  <a:cs typeface="Calibri"/>
                  <a:sym typeface="Calibri"/>
                </a:rPr>
                <a:t>GetStarted</a:t>
              </a:r>
              <a:r>
                <a:rPr b="1" lang="es-ES">
                  <a:latin typeface="Calibri"/>
                  <a:ea typeface="Calibri"/>
                  <a:cs typeface="Calibri"/>
                  <a:sym typeface="Calibri"/>
                </a:rPr>
                <a:t>) al instalar la librería. Pero ¡ojo! No es exactamente igual.</a:t>
              </a:r>
              <a:endParaRPr b="1">
                <a:latin typeface="Calibri"/>
                <a:ea typeface="Calibri"/>
                <a:cs typeface="Calibri"/>
                <a:sym typeface="Calibri"/>
              </a:endParaRPr>
            </a:p>
          </p:txBody>
        </p:sp>
        <p:pic>
          <p:nvPicPr>
            <p:cNvPr id="132" name="Google Shape;132;p17"/>
            <p:cNvPicPr preferRelativeResize="0"/>
            <p:nvPr/>
          </p:nvPicPr>
          <p:blipFill>
            <a:blip r:embed="rId4">
              <a:alphaModFix/>
            </a:blip>
            <a:stretch>
              <a:fillRect/>
            </a:stretch>
          </p:blipFill>
          <p:spPr>
            <a:xfrm>
              <a:off x="8162325" y="3637900"/>
              <a:ext cx="624550" cy="624550"/>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8"/>
          <p:cNvSpPr txBox="1"/>
          <p:nvPr/>
        </p:nvSpPr>
        <p:spPr>
          <a:xfrm>
            <a:off x="565868" y="2573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El módulo DFPlayerMini (programa básico)</a:t>
            </a:r>
            <a:endParaRPr b="0" i="0" sz="1400" u="none" cap="none" strike="noStrike">
              <a:solidFill>
                <a:srgbClr val="000000"/>
              </a:solidFill>
              <a:latin typeface="Arial"/>
              <a:ea typeface="Arial"/>
              <a:cs typeface="Arial"/>
              <a:sym typeface="Arial"/>
            </a:endParaRPr>
          </a:p>
        </p:txBody>
      </p:sp>
      <p:pic>
        <p:nvPicPr>
          <p:cNvPr id="139" name="Google Shape;139;p18"/>
          <p:cNvPicPr preferRelativeResize="0"/>
          <p:nvPr/>
        </p:nvPicPr>
        <p:blipFill>
          <a:blip r:embed="rId3">
            <a:alphaModFix/>
          </a:blip>
          <a:stretch>
            <a:fillRect/>
          </a:stretch>
        </p:blipFill>
        <p:spPr>
          <a:xfrm>
            <a:off x="565875" y="851105"/>
            <a:ext cx="8353425" cy="4486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9"/>
          <p:cNvSpPr txBox="1"/>
          <p:nvPr/>
        </p:nvSpPr>
        <p:spPr>
          <a:xfrm>
            <a:off x="565868" y="2573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El módulo DFPlayerMini (programa básico)</a:t>
            </a:r>
            <a:endParaRPr b="0" i="0" sz="1400" u="none" cap="none" strike="noStrike">
              <a:solidFill>
                <a:srgbClr val="000000"/>
              </a:solidFill>
              <a:latin typeface="Arial"/>
              <a:ea typeface="Arial"/>
              <a:cs typeface="Arial"/>
              <a:sym typeface="Arial"/>
            </a:endParaRPr>
          </a:p>
        </p:txBody>
      </p:sp>
      <p:pic>
        <p:nvPicPr>
          <p:cNvPr id="146" name="Google Shape;146;p19"/>
          <p:cNvPicPr preferRelativeResize="0"/>
          <p:nvPr/>
        </p:nvPicPr>
        <p:blipFill>
          <a:blip r:embed="rId3">
            <a:alphaModFix/>
          </a:blip>
          <a:stretch>
            <a:fillRect/>
          </a:stretch>
        </p:blipFill>
        <p:spPr>
          <a:xfrm>
            <a:off x="565875" y="851105"/>
            <a:ext cx="6871297" cy="58341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0"/>
          <p:cNvSpPr txBox="1"/>
          <p:nvPr/>
        </p:nvSpPr>
        <p:spPr>
          <a:xfrm>
            <a:off x="565868" y="2573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El módulo DFPlayerMini (programa básico)</a:t>
            </a:r>
            <a:endParaRPr b="0" i="0" sz="1400" u="none" cap="none" strike="noStrike">
              <a:solidFill>
                <a:srgbClr val="000000"/>
              </a:solidFill>
              <a:latin typeface="Arial"/>
              <a:ea typeface="Arial"/>
              <a:cs typeface="Arial"/>
              <a:sym typeface="Arial"/>
            </a:endParaRPr>
          </a:p>
        </p:txBody>
      </p:sp>
      <p:pic>
        <p:nvPicPr>
          <p:cNvPr id="153" name="Google Shape;153;p20"/>
          <p:cNvPicPr preferRelativeResize="0"/>
          <p:nvPr/>
        </p:nvPicPr>
        <p:blipFill>
          <a:blip r:embed="rId3">
            <a:alphaModFix/>
          </a:blip>
          <a:stretch>
            <a:fillRect/>
          </a:stretch>
        </p:blipFill>
        <p:spPr>
          <a:xfrm>
            <a:off x="565875" y="942805"/>
            <a:ext cx="6924675" cy="3990975"/>
          </a:xfrm>
          <a:prstGeom prst="rect">
            <a:avLst/>
          </a:prstGeom>
          <a:noFill/>
          <a:ln>
            <a:noFill/>
          </a:ln>
        </p:spPr>
      </p:pic>
      <p:sp>
        <p:nvSpPr>
          <p:cNvPr id="154" name="Google Shape;154;p20"/>
          <p:cNvSpPr/>
          <p:nvPr/>
        </p:nvSpPr>
        <p:spPr>
          <a:xfrm>
            <a:off x="5247950" y="3495225"/>
            <a:ext cx="3195000" cy="28233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marR="0" rtl="0" algn="ctr">
              <a:lnSpc>
                <a:spcPct val="100000"/>
              </a:lnSpc>
              <a:spcBef>
                <a:spcPts val="0"/>
              </a:spcBef>
              <a:spcAft>
                <a:spcPts val="0"/>
              </a:spcAft>
              <a:buNone/>
            </a:pPr>
            <a:r>
              <a:rPr b="1" lang="es-ES">
                <a:latin typeface="Calibri"/>
                <a:ea typeface="Calibri"/>
                <a:cs typeface="Calibri"/>
                <a:sym typeface="Calibri"/>
              </a:rPr>
              <a:t>Al iniciar el programa, el DFPlayerMini está desactivado. Cuando pulso el botón, pista=1 y se activa la función </a:t>
            </a:r>
            <a:r>
              <a:rPr b="1" lang="es-ES">
                <a:solidFill>
                  <a:srgbClr val="980000"/>
                </a:solidFill>
                <a:latin typeface="Calibri"/>
                <a:ea typeface="Calibri"/>
                <a:cs typeface="Calibri"/>
                <a:sym typeface="Calibri"/>
              </a:rPr>
              <a:t>tocaMusica</a:t>
            </a:r>
            <a:r>
              <a:rPr b="1" lang="es-ES">
                <a:latin typeface="Calibri"/>
                <a:ea typeface="Calibri"/>
                <a:cs typeface="Calibri"/>
                <a:sym typeface="Calibri"/>
              </a:rPr>
              <a:t> reproduciendo el primer archivo.</a:t>
            </a:r>
            <a:endParaRPr b="1">
              <a:latin typeface="Calibri"/>
              <a:ea typeface="Calibri"/>
              <a:cs typeface="Calibri"/>
              <a:sym typeface="Calibri"/>
            </a:endParaRPr>
          </a:p>
          <a:p>
            <a:pPr indent="0" lvl="0" marL="0" marR="0" rtl="0" algn="ctr">
              <a:lnSpc>
                <a:spcPct val="100000"/>
              </a:lnSpc>
              <a:spcBef>
                <a:spcPts val="0"/>
              </a:spcBef>
              <a:spcAft>
                <a:spcPts val="0"/>
              </a:spcAft>
              <a:buNone/>
            </a:pPr>
            <a:r>
              <a:t/>
            </a:r>
            <a:endParaRPr b="1">
              <a:latin typeface="Calibri"/>
              <a:ea typeface="Calibri"/>
              <a:cs typeface="Calibri"/>
              <a:sym typeface="Calibri"/>
            </a:endParaRPr>
          </a:p>
          <a:p>
            <a:pPr indent="0" lvl="0" marL="0" marR="0" rtl="0" algn="ctr">
              <a:lnSpc>
                <a:spcPct val="100000"/>
              </a:lnSpc>
              <a:spcBef>
                <a:spcPts val="0"/>
              </a:spcBef>
              <a:spcAft>
                <a:spcPts val="0"/>
              </a:spcAft>
              <a:buNone/>
            </a:pPr>
            <a:r>
              <a:rPr b="1" lang="es-ES">
                <a:latin typeface="Calibri"/>
                <a:ea typeface="Calibri"/>
                <a:cs typeface="Calibri"/>
                <a:sym typeface="Calibri"/>
              </a:rPr>
              <a:t>Si usamos la función </a:t>
            </a:r>
            <a:r>
              <a:rPr b="1" lang="es-ES">
                <a:solidFill>
                  <a:srgbClr val="980000"/>
                </a:solidFill>
                <a:latin typeface="Calibri"/>
                <a:ea typeface="Calibri"/>
                <a:cs typeface="Calibri"/>
                <a:sym typeface="Calibri"/>
              </a:rPr>
              <a:t>waitMilliseconds</a:t>
            </a:r>
            <a:r>
              <a:rPr b="1" lang="es-ES">
                <a:latin typeface="Calibri"/>
                <a:ea typeface="Calibri"/>
                <a:cs typeface="Calibri"/>
                <a:sym typeface="Calibri"/>
              </a:rPr>
              <a:t>, el programa no responderá hasta pasado el tiempo que se le pase. Esto permitiría reproducir el archivo sin interrupciones. ¿Qué ocurriría si no uso la función?</a:t>
            </a:r>
            <a:endParaRPr b="1">
              <a:latin typeface="Calibri"/>
              <a:ea typeface="Calibri"/>
              <a:cs typeface="Calibri"/>
              <a:sym typeface="Calibri"/>
            </a:endParaRPr>
          </a:p>
        </p:txBody>
      </p:sp>
      <p:sp>
        <p:nvSpPr>
          <p:cNvPr id="155" name="Google Shape;155;p20"/>
          <p:cNvSpPr/>
          <p:nvPr/>
        </p:nvSpPr>
        <p:spPr>
          <a:xfrm>
            <a:off x="1187475" y="5157500"/>
            <a:ext cx="3296100" cy="11616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marR="0" rtl="0" algn="ctr">
              <a:lnSpc>
                <a:spcPct val="100000"/>
              </a:lnSpc>
              <a:spcBef>
                <a:spcPts val="0"/>
              </a:spcBef>
              <a:spcAft>
                <a:spcPts val="0"/>
              </a:spcAft>
              <a:buNone/>
            </a:pPr>
            <a:r>
              <a:rPr b="1" lang="es-ES">
                <a:latin typeface="Calibri"/>
                <a:ea typeface="Calibri"/>
                <a:cs typeface="Calibri"/>
                <a:sym typeface="Calibri"/>
              </a:rPr>
              <a:t>Un compendio de todos los métodos y atributos de la clase </a:t>
            </a:r>
            <a:r>
              <a:rPr b="1" lang="es-ES">
                <a:solidFill>
                  <a:srgbClr val="0000FF"/>
                </a:solidFill>
                <a:latin typeface="Calibri"/>
                <a:ea typeface="Calibri"/>
                <a:cs typeface="Calibri"/>
                <a:sym typeface="Calibri"/>
              </a:rPr>
              <a:t>DFRobotDFPlayerMini</a:t>
            </a:r>
            <a:r>
              <a:rPr b="1" lang="es-ES">
                <a:latin typeface="Calibri"/>
                <a:ea typeface="Calibri"/>
                <a:cs typeface="Calibri"/>
                <a:sym typeface="Calibri"/>
              </a:rPr>
              <a:t> lo encontraréis en el programa de ejemplo </a:t>
            </a:r>
            <a:r>
              <a:rPr b="1" lang="es-ES">
                <a:solidFill>
                  <a:srgbClr val="980000"/>
                </a:solidFill>
                <a:latin typeface="Calibri"/>
                <a:ea typeface="Calibri"/>
                <a:cs typeface="Calibri"/>
                <a:sym typeface="Calibri"/>
              </a:rPr>
              <a:t>FullFunction</a:t>
            </a:r>
            <a:endParaRPr b="1">
              <a:solidFill>
                <a:srgbClr val="98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1"/>
          <p:cNvSpPr txBox="1"/>
          <p:nvPr/>
        </p:nvSpPr>
        <p:spPr>
          <a:xfrm>
            <a:off x="565868" y="2573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El módulo DFPlayerMini (programa básico)</a:t>
            </a:r>
            <a:endParaRPr b="0" i="0" sz="1400" u="none" cap="none" strike="noStrike">
              <a:solidFill>
                <a:srgbClr val="000000"/>
              </a:solidFill>
              <a:latin typeface="Arial"/>
              <a:ea typeface="Arial"/>
              <a:cs typeface="Arial"/>
              <a:sym typeface="Arial"/>
            </a:endParaRPr>
          </a:p>
        </p:txBody>
      </p:sp>
      <p:pic>
        <p:nvPicPr>
          <p:cNvPr id="162" name="Google Shape;162;p21"/>
          <p:cNvPicPr preferRelativeResize="0"/>
          <p:nvPr/>
        </p:nvPicPr>
        <p:blipFill>
          <a:blip r:embed="rId3">
            <a:alphaModFix/>
          </a:blip>
          <a:stretch>
            <a:fillRect/>
          </a:stretch>
        </p:blipFill>
        <p:spPr>
          <a:xfrm>
            <a:off x="565875" y="871480"/>
            <a:ext cx="4419600" cy="5486400"/>
          </a:xfrm>
          <a:prstGeom prst="rect">
            <a:avLst/>
          </a:prstGeom>
          <a:noFill/>
          <a:ln>
            <a:noFill/>
          </a:ln>
        </p:spPr>
      </p:pic>
      <p:pic>
        <p:nvPicPr>
          <p:cNvPr id="163" name="Google Shape;163;p21"/>
          <p:cNvPicPr preferRelativeResize="0"/>
          <p:nvPr/>
        </p:nvPicPr>
        <p:blipFill rotWithShape="1">
          <a:blip r:embed="rId4">
            <a:alphaModFix/>
          </a:blip>
          <a:srcRect b="0" l="0" r="0" t="0"/>
          <a:stretch/>
        </p:blipFill>
        <p:spPr>
          <a:xfrm>
            <a:off x="4985475" y="871475"/>
            <a:ext cx="4006125" cy="5324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