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urelio Gallardo Rodríguez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1-20T12:28:09.901">
    <p:pos x="6000" y="0"/>
    <p:text>\newline x^2+y^2 = d^2_{1} \newline
\newline (|\overrightarrow{E_1E_2}|-x)^2+y^2 = d^2_{2} \newline
\newline |\overrightarrow{E_1E_2}|^2+x^2-2x|\overrightarrow{E_1E_2}|+y^2 = d^2_{2} \newline
\newline |\overrightarrow{E_1E_2}|^2-2x|\overrightarrow{E_1E_2}|= d^2_{2}-d^2_{1} \newline
\newline x = \frac{|\overrightarrow{E_1E_2}|^2-d^2_{2}+d^2_{1}}{2|\overrightarrow{E_1E_2}|}\; \; , con \; \; y=\pm \sqrt{d^2_{1}-x^2} \newline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a6990bf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9a6990bf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56c78dc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956c78dc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\\ d_{ort} = R \cdot \theta \; \; y \; \; d/2 = R \cdot sen (\theta / 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\\ \\ d = 2 \cdot R\cdot sen \left ( \frac{d_{ort}}{2 \cdot R}   \right 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4362ea8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94362ea8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944ab51a1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944ab51a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420ee9c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420ee9c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420ee9c4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420ee9c4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9420ee9c4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9420ee9c4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\newline x^2+y^2 = d^2_{1} \newline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\newline (|\overrightarrow{E_1E_2}|-x)^2+y^2 = d^2_{2} \newline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\newline |\overrightarrow{E_1E_2}|^2+x^2-2x|\overrightarrow{E_1E_2}|+y^2 = d^2_{2} \newline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\newline |\overrightarrow{E_1E_2}|^2-2x|\overrightarrow{E_1E_2}|= d^2_{2}-d^2_{1} \newline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\newline x = \frac{|\overrightarrow{E_1E_2}|^2-d^2_{2}+d^2_{1}}{2|\overrightarrow{E_1E_2}|}\; \; , con \; \; y=\pm \sqrt{d^2_{1}-x^2} \newline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420ee9c4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420ee9c4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420ee9c4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420ee9c4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\newline \newline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N = long_2 - long_1 = -6.11008^{\circ} - (-6.11123^{\circ}) = 1.15^{\circ}\cdot {10^{-3}}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\newline \newline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e_1 = 90^{\circ} - 36,6918^{\circ} = 53.3082^{\circ}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\newline \newline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e_2 = 90^{\circ} - 36,69264^{\circ} = 53.30736^{\circ}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\\ cos(n) = cos (e_1)\cdot cos(e_2) + sen(e_1)\cdot sen(e_2) \cdot cos(N) 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\\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= cos( \pi/2 -lat_1) \cdot cos( \pi/2 -lat_2)+ sin( \pi/2 -lat_1) \cdot sin( \pi/2 -lat_2) \cdot cos (long_2-long_1) = cos (90-36.69264) \cdot cos (90-36.6918147) + sin (90-36.69264) \cdot sin (90-36.6918147) * cos (0,0011452050062) = 0,99999999976735900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\\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cos(n) = 0,99999999976735900 \; \rightarrow \; n = acos(0,99999999976735900) = (1.123E-3) ^{\circ} = 0,0000215703766068687 \, rad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\\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 = R \cdot n = 6371 km \cdot 0,0000215703766068687 \, rad \simeq 137 \, 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4d53ee7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4d53ee7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E_1 = (\theta_1, \varphi_1) \;, \; E_2 = (\theta_2, \varphi_2) \;  y \; E_3 = (\theta_3, \varphi_3)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E_1 = (x_1, y_1, z_1) \; , \; E_2 = (x_2, y_2, z_2) \; y \; E_3 = (x_3, y_3, z_3)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\\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 = (x, y, z) \; donde \; d(P,E_1)=d_1 , \; d(P,E_2)=d_2 \; y  \;  d(P,E_3)=d_3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4d53ee71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94d53ee71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\\ (x-x_1)^2 +(y-y_1)^2 +(z-z_1)^2 ={d_1}^2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\\ (x-x_2)^2 +(y-y_2)^2 +(z-z_2)^2 ={d_2}^2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\\ (x-x_3)^2 +(y-y_3)^2 +(z-z_3)^2 ={d_3}^2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\\ x^2+x_1^2-2xx_1+y^2+y_1^2-2yy_1+z^2+z_1^2-2zz_1=d_1^2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\\ \\ siendo \; x^2+y^2+z^2 = R^2 \;\;  y \;\;  x_1^2+y_1^2+z_1^2 = R^2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\\ \\ luego \; 2R^2-2xx_1 - 2yy_1 -2zz_ 1 = d_1^2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\\ \\ xx_1 + yy_1 +zz_1 = R^2 - d_1^2/2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\\ xx_1 + yy_1 +zz_1 = R^2 - d_1^2/2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\\ xx_2 + yy_2 +zz_2 = R^2 - d_2^2/2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\\ xx_3 + yy_3 +zz_3 = R^2 - d_3^2/2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50171d28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50171d28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\begin{pmatrix}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x_1 &amp; y_1  &amp; z_1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x_2 &amp; y_2  &amp; z_2 \\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x_3 &amp; y_3  &amp; z_3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\end{pmatrix}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\begin{pmatrix}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x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y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\end{pmatrix} 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\begin{pmatrix}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R^2 - d_1^2/2\\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R^2 - d_2^2/2\\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R^2 - d_3^2/2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\end{pmatrix}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hyperlink" Target="https://www3.gobiernodecanarias.org/medusa/ecoescuela/ate/2012/12/11/10-herramientas-para-trabajar-con-los-mapas/" TargetMode="External"/><Relationship Id="rId5" Type="http://schemas.openxmlformats.org/officeDocument/2006/relationships/hyperlink" Target="https://docs.google.com/spreadsheets/d/16hm77UqqUlBiYERbIOpDVsQxxOZbglaIFY3J3DXGrJ4/edit?usp=sharing" TargetMode="External"/><Relationship Id="rId6" Type="http://schemas.openxmlformats.org/officeDocument/2006/relationships/hyperlink" Target="https://www.geamap.com/" TargetMode="External"/><Relationship Id="rId7" Type="http://schemas.openxmlformats.org/officeDocument/2006/relationships/hyperlink" Target="https://www.scribblemaps.com/" TargetMode="External"/><Relationship Id="rId8" Type="http://schemas.openxmlformats.org/officeDocument/2006/relationships/hyperlink" Target="https://www.ign.es/iberpix2/visor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youtu.be/3fzCYl6GJUs" TargetMode="External"/><Relationship Id="rId4" Type="http://schemas.openxmlformats.org/officeDocument/2006/relationships/hyperlink" Target="https://icts-yebes.oan.es/reports/doc/IT-CDT-2017-5.pdf" TargetMode="External"/><Relationship Id="rId5" Type="http://schemas.openxmlformats.org/officeDocument/2006/relationships/hyperlink" Target="https://www.tutiempo.net/calcular-distancias.html" TargetMode="External"/><Relationship Id="rId6" Type="http://schemas.openxmlformats.org/officeDocument/2006/relationships/hyperlink" Target="http://asignaturas.topografia.upm.es/matematicas/primero/Ejercicios/esferica/sol-esferica.pdf" TargetMode="External"/><Relationship Id="rId7" Type="http://schemas.openxmlformats.org/officeDocument/2006/relationships/hyperlink" Target="https://www.ign.es/web/ign/portal/calculadora-geodesica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Relationship Id="rId5" Type="http://schemas.openxmlformats.org/officeDocument/2006/relationships/image" Target="../media/image20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5" Type="http://schemas.openxmlformats.org/officeDocument/2006/relationships/image" Target="../media/image2.png"/><Relationship Id="rId6" Type="http://schemas.openxmlformats.org/officeDocument/2006/relationships/image" Target="../media/image16.png"/><Relationship Id="rId7" Type="http://schemas.openxmlformats.org/officeDocument/2006/relationships/hyperlink" Target="https://docs.google.com/spreadsheets/d/16hm77UqqUlBiYERbIOpDVsQxxOZbglaIFY3J3DXGrJ4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Cálculos de trilateración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Resolución del problema matemático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Corrección según la altura de las estaciones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21800" y="1152475"/>
            <a:ext cx="84105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s" sz="1190"/>
              <a:t>La altura </a:t>
            </a:r>
            <a:r>
              <a:rPr b="1" lang="es" sz="1190"/>
              <a:t>h</a:t>
            </a:r>
            <a:r>
              <a:rPr lang="es" sz="1190"/>
              <a:t> es la altura diferencial barométrica. Encender el CANSAT al lado de una estación (por ejemplo, E1) y siempre dará el valor referido a dicha estación. Las otras dos podrán estar a distintas alturas (parámetro </a:t>
            </a:r>
            <a:r>
              <a:rPr b="1" lang="es" sz="1190"/>
              <a:t>a</a:t>
            </a:r>
            <a:r>
              <a:rPr lang="es" sz="1190"/>
              <a:t>) en relación a la estación de referencia (E1).</a:t>
            </a:r>
            <a:endParaRPr sz="1190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00" y="2033025"/>
            <a:ext cx="5973901" cy="294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6555125" y="2068750"/>
            <a:ext cx="2312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h-a sería la rectificación que hay que usar para la altura, siendo “a” la altura de la estación E2 respecto de E1.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250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Consideraciones sobre simulaciones…</a:t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616575" y="949200"/>
            <a:ext cx="784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uso simulaciones en Google maps, los valores que obtengo son distancias ortodrómicas cuando la fórmula necesita de la distancia real. Para pasar de una a otra utilizo la siguiente fórmula…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12557" r="48923" t="0"/>
          <a:stretch/>
        </p:blipFill>
        <p:spPr>
          <a:xfrm>
            <a:off x="665250" y="1906675"/>
            <a:ext cx="2344576" cy="305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3476" y="1780500"/>
            <a:ext cx="24955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3391150" y="2657600"/>
            <a:ext cx="556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https://docs.google.com/spreadsheets/d/16hm77UqqUlBiYERbIOpDVsQxxOZbglaIFY3J3DXGrJ4/edit?usp=sharing</a:t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3480375" y="3194675"/>
            <a:ext cx="535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6"/>
              </a:rPr>
              <a:t>https://www.geamap.com/</a:t>
            </a:r>
            <a:r>
              <a:rPr lang="es"/>
              <a:t> , </a:t>
            </a:r>
            <a:r>
              <a:rPr lang="es" u="sng">
                <a:solidFill>
                  <a:schemeClr val="hlink"/>
                </a:solidFill>
                <a:hlinkClick r:id="rId7"/>
              </a:rPr>
              <a:t>https://www.scribblemaps.com/</a:t>
            </a:r>
            <a:r>
              <a:rPr lang="es"/>
              <a:t> </a:t>
            </a:r>
            <a:r>
              <a:rPr lang="es" u="sng">
                <a:solidFill>
                  <a:schemeClr val="hlink"/>
                </a:solidFill>
                <a:hlinkClick r:id="rId8"/>
              </a:rPr>
              <a:t>https://www.ign.es/iberpix2/visor/</a:t>
            </a:r>
            <a:r>
              <a:rPr lang="es"/>
              <a:t> → VISOR CARTOGRÁFICO</a:t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3480375" y="3810275"/>
            <a:ext cx="535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9"/>
              </a:rPr>
              <a:t>https://www3.gobiernodecanarias.org/medusa/ecoescuela/ate/2012/12/11/10-herramientas-para-trabajar-con-los-mapas/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Representando E1 y E2 en coordenadas esféricas</a:t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517225" y="1192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https://youtu.be/3fzCYl6GJUs</a:t>
            </a:r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584125" y="1655000"/>
            <a:ext cx="797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Transformaciones de helmert de 7 parámetros: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https://icts-yebes.oan.es/reports/doc/IT-CDT-2017-5.pdf</a:t>
            </a:r>
            <a:r>
              <a:rPr lang="es"/>
              <a:t> </a:t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673350" y="2458175"/>
            <a:ext cx="6758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https://www.tutiempo.net/calcular-distancias.html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6"/>
              </a:rPr>
              <a:t>http://asignaturas.topografia.upm.es/matematicas/primero/Ejercicios/esferica/sol-esferica.pdf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Calculadora geodésica: </a:t>
            </a:r>
            <a:r>
              <a:rPr lang="es" u="sng">
                <a:solidFill>
                  <a:schemeClr val="hlink"/>
                </a:solidFill>
                <a:hlinkClick r:id="rId7"/>
              </a:rPr>
              <a:t>https://www.ign.es/web/ign/portal/calculadora-geodesica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Representando E1 y E2 en coordenadas esféricas (NO)</a:t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750" y="1341713"/>
            <a:ext cx="5434073" cy="273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761700" y="4214150"/>
            <a:ext cx="807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E1 lo sitúo arbitrariamente en el eje X. Coordenadas esféricas (1,0º,0º). E2 tendrá de coordenadas (1, 𝚫𝜑,</a:t>
            </a:r>
            <a:r>
              <a:rPr lang="es">
                <a:solidFill>
                  <a:schemeClr val="dk1"/>
                </a:solidFill>
              </a:rPr>
              <a:t>𝚫𝜃</a:t>
            </a:r>
            <a:r>
              <a:rPr lang="es"/>
              <a:t>), siendo </a:t>
            </a:r>
            <a:r>
              <a:rPr lang="es">
                <a:solidFill>
                  <a:schemeClr val="dk1"/>
                </a:solidFill>
              </a:rPr>
              <a:t>𝚫𝜑 y 𝚫𝜃 la diferencia entre las longitudes y latitudes respectivamente. En el ejemplo son 40º y 10º. En el planeta Tierra, el “1” debe sustituirse por un radio de 6400Km.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Representación del problema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25" y="1072750"/>
            <a:ext cx="680085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670825" y="932975"/>
            <a:ext cx="3212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CANSAT  en todo momento estará a una altura h, conocida.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Conoceremos también las distancias D1, D2 y D3 a través de la estimación con la atenuación de la señal.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855300" y="2904375"/>
            <a:ext cx="17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50" y="2443410"/>
            <a:ext cx="1851450" cy="2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883525" y="40645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Nuestro objetivo es calcular las coordenadas del punto CP en forma de latitud, longitud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Representación del problema en 2D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52091" t="0"/>
          <a:stretch/>
        </p:blipFill>
        <p:spPr>
          <a:xfrm>
            <a:off x="501250" y="1145775"/>
            <a:ext cx="363627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299775" y="1111450"/>
            <a:ext cx="4226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Mediante coordenadas GPS sabremos las posiciones de las estaciones E1, E2 y E3.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Calcularemos sus distancias. E1E2, E2E3 y E1E3 (*)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proyección del CANSAT  al suelo es CP. Con dos estaciones forman un triángulo de lados conocidos. Por ejemplo, para el primero (E1,CP,E2) sabemos las distancias d1 y d2, así como la distancia entre estaciones E1E2.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Calculamos la distancia x e y de CP respecto de la estación E1, que hemos colocado arbitrariamente en el origen de coordenadas.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Representación del problema en 2D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0" l="0" r="52091" t="0"/>
          <a:stretch/>
        </p:blipFill>
        <p:spPr>
          <a:xfrm>
            <a:off x="345400" y="1145775"/>
            <a:ext cx="363627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225613" y="3879325"/>
            <a:ext cx="4216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El problema arroja dos soluciones CP y CP*. La resolución de un triángulo nos permite calcular un punto y su simétrico (respecto de la línea E1E2). Habrá que desechar uno (lo haremos al final).</a:t>
            </a:r>
            <a:endParaRPr sz="1200"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5">
            <a:alphaModFix/>
          </a:blip>
          <a:srcRect b="0" l="16777" r="47428" t="0"/>
          <a:stretch/>
        </p:blipFill>
        <p:spPr>
          <a:xfrm>
            <a:off x="7128700" y="524125"/>
            <a:ext cx="1788324" cy="25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1675" y="1145775"/>
            <a:ext cx="4058125" cy="26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Coordenadas esféricas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028" y="445025"/>
            <a:ext cx="2781476" cy="25218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459400" y="1161900"/>
            <a:ext cx="3691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ángulo φ es el azimut, y el ángulo 𝛉 la colatitud (90º- latitud).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coordenadas cartesianas son: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 = r sin(θ)cos(φ),  y = r sin(θ)sin(φ),  z = r cos(θ)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transformación inversa 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7"/>
          <p:cNvGrpSpPr/>
          <p:nvPr/>
        </p:nvGrpSpPr>
        <p:grpSpPr>
          <a:xfrm>
            <a:off x="384188" y="3326575"/>
            <a:ext cx="8375625" cy="1418825"/>
            <a:chOff x="516825" y="3285900"/>
            <a:chExt cx="8375625" cy="1418825"/>
          </a:xfrm>
        </p:grpSpPr>
        <p:sp>
          <p:nvSpPr>
            <p:cNvPr id="90" name="Google Shape;90;p17"/>
            <p:cNvSpPr/>
            <p:nvPr/>
          </p:nvSpPr>
          <p:spPr>
            <a:xfrm>
              <a:off x="2721125" y="3285900"/>
              <a:ext cx="2502000" cy="664500"/>
            </a:xfrm>
            <a:prstGeom prst="rect">
              <a:avLst/>
            </a:prstGeom>
            <a:solidFill>
              <a:srgbClr val="EEEEEE">
                <a:alpha val="2930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1" name="Google Shape;9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6825" y="3285901"/>
              <a:ext cx="8375625" cy="1418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17"/>
          <p:cNvSpPr txBox="1"/>
          <p:nvPr/>
        </p:nvSpPr>
        <p:spPr>
          <a:xfrm>
            <a:off x="3133025" y="2977800"/>
            <a:ext cx="15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Hemisferio Norte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Cálculo de la distancia entre E1 y E2 (dist. ortodrómica)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19245" r="39919" t="0"/>
          <a:stretch/>
        </p:blipFill>
        <p:spPr>
          <a:xfrm>
            <a:off x="761700" y="1170125"/>
            <a:ext cx="2344599" cy="28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3423600" y="1013225"/>
            <a:ext cx="553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E1= (6371, -6.111229709055141, </a:t>
            </a:r>
            <a:r>
              <a:rPr lang="es" sz="1300">
                <a:solidFill>
                  <a:schemeClr val="dk1"/>
                </a:solidFill>
              </a:rPr>
              <a:t>36.69264189908852) → R, long, lat</a:t>
            </a:r>
            <a:endParaRPr sz="1300"/>
          </a:p>
        </p:txBody>
      </p:sp>
      <p:sp>
        <p:nvSpPr>
          <p:cNvPr id="100" name="Google Shape;100;p18"/>
          <p:cNvSpPr txBox="1"/>
          <p:nvPr/>
        </p:nvSpPr>
        <p:spPr>
          <a:xfrm>
            <a:off x="3423600" y="1364825"/>
            <a:ext cx="553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E2= (6371, -6.1100845040489915, </a:t>
            </a:r>
            <a:r>
              <a:rPr lang="es" sz="1300">
                <a:solidFill>
                  <a:schemeClr val="dk1"/>
                </a:solidFill>
              </a:rPr>
              <a:t>36.69181475329511</a:t>
            </a:r>
            <a:r>
              <a:rPr lang="es" sz="1300">
                <a:solidFill>
                  <a:schemeClr val="dk1"/>
                </a:solidFill>
              </a:rPr>
              <a:t>) → R, long, lat</a:t>
            </a:r>
            <a:endParaRPr sz="13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4523" y="1807363"/>
            <a:ext cx="45243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8176" y="3021400"/>
            <a:ext cx="56483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Solucionando el problema…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450700" y="1200700"/>
            <a:ext cx="4317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s"/>
              <a:t>Tengo tres estaciones E1, E2 y E3 con sus coordenadas esféricas de latitud (𝜃) y longitud (φ).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s"/>
              <a:t>Paso estas coordenadas esféricas a coordenadas cartesianas, para cada estación, suponiendo que la Tierra es una esfera de radio r = 6370km.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s"/>
              <a:t>El ángulo </a:t>
            </a:r>
            <a:r>
              <a:rPr lang="es">
                <a:solidFill>
                  <a:schemeClr val="dk1"/>
                </a:solidFill>
              </a:rPr>
              <a:t>φ&lt;0 indica cuarto cuadrante, o al Oeste del meridiano de Greenwich. Longitud negativa.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s">
                <a:solidFill>
                  <a:schemeClr val="dk1"/>
                </a:solidFill>
              </a:rPr>
              <a:t>La distancia del punto P de cálculo a cada estación la conocemos, y es d1, d2, d3 (dada por la medición de la potencia).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125" y="2535175"/>
            <a:ext cx="36576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2125" y="1513975"/>
            <a:ext cx="32385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9525" y="3493875"/>
            <a:ext cx="404367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Solucionando el problema…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450700" y="1200700"/>
            <a:ext cx="43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5) Por lo tanto, obtengo las siguientes ecuaciones…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125" y="1086475"/>
            <a:ext cx="28384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450700" y="1844300"/>
            <a:ext cx="43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6) Y cualquier punto cumple…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4100" y="1944388"/>
            <a:ext cx="12668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450700" y="2444075"/>
            <a:ext cx="43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7) Desarrollo una de las ecuaciones… 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450700" y="3974475"/>
            <a:ext cx="43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8) De forma equivalente obtengo para (2) y (3) 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125" y="2144413"/>
            <a:ext cx="40195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2125" y="3942582"/>
            <a:ext cx="2451400" cy="7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Solucionando el problema…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450700" y="1200700"/>
            <a:ext cx="43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</a:t>
            </a:r>
            <a:r>
              <a:rPr lang="es"/>
              <a:t>) De forma matricial…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675" y="1086475"/>
            <a:ext cx="26670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469975" y="1836725"/>
            <a:ext cx="7970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</a:t>
            </a:r>
            <a:r>
              <a:rPr lang="es"/>
              <a:t>) Calcular la inversa de la matriz A y aplicarla al vector Z para sacar las coordenadas del punto P (x,y,z)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11) Una vez conocidas las coordenadas , se aplican las fórmulas inversas.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12) Y se obtienen las coordenadas esféricas de nuevo en 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5850" y="1256650"/>
            <a:ext cx="19621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974" y="2752525"/>
            <a:ext cx="7722673" cy="130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5010" y="4091550"/>
            <a:ext cx="72190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1362875" y="4450525"/>
            <a:ext cx="631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7"/>
              </a:rPr>
              <a:t>https://docs.google.com/spreadsheets/d/16hm77UqqUlBiYERbIOpDVsQxxOZbglaIFY3J3DXGrJ4/edit?usp=sharing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