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6" r:id="rId2"/>
    <p:sldId id="257" r:id="rId3"/>
    <p:sldId id="513" r:id="rId4"/>
    <p:sldId id="607" r:id="rId5"/>
    <p:sldId id="608" r:id="rId6"/>
    <p:sldId id="611" r:id="rId7"/>
    <p:sldId id="610" r:id="rId8"/>
    <p:sldId id="612" r:id="rId9"/>
    <p:sldId id="561" r:id="rId10"/>
    <p:sldId id="613" r:id="rId11"/>
    <p:sldId id="614" r:id="rId12"/>
    <p:sldId id="653" r:id="rId13"/>
    <p:sldId id="654" r:id="rId14"/>
    <p:sldId id="615" r:id="rId15"/>
    <p:sldId id="616" r:id="rId16"/>
    <p:sldId id="617" r:id="rId17"/>
    <p:sldId id="618" r:id="rId18"/>
    <p:sldId id="619" r:id="rId19"/>
    <p:sldId id="620" r:id="rId20"/>
    <p:sldId id="621" r:id="rId21"/>
    <p:sldId id="622" r:id="rId22"/>
    <p:sldId id="623" r:id="rId23"/>
    <p:sldId id="624" r:id="rId24"/>
    <p:sldId id="625" r:id="rId25"/>
    <p:sldId id="626" r:id="rId26"/>
    <p:sldId id="627" r:id="rId27"/>
    <p:sldId id="628" r:id="rId28"/>
    <p:sldId id="629" r:id="rId29"/>
    <p:sldId id="630" r:id="rId30"/>
    <p:sldId id="631" r:id="rId31"/>
    <p:sldId id="632" r:id="rId32"/>
    <p:sldId id="633" r:id="rId33"/>
    <p:sldId id="634" r:id="rId34"/>
    <p:sldId id="635" r:id="rId35"/>
    <p:sldId id="636" r:id="rId36"/>
    <p:sldId id="637" r:id="rId37"/>
    <p:sldId id="638" r:id="rId38"/>
    <p:sldId id="639" r:id="rId39"/>
    <p:sldId id="640" r:id="rId40"/>
    <p:sldId id="641" r:id="rId41"/>
    <p:sldId id="642" r:id="rId42"/>
    <p:sldId id="643" r:id="rId43"/>
    <p:sldId id="657" r:id="rId44"/>
    <p:sldId id="658" r:id="rId45"/>
    <p:sldId id="659" r:id="rId46"/>
    <p:sldId id="660" r:id="rId47"/>
    <p:sldId id="661" r:id="rId48"/>
    <p:sldId id="644" r:id="rId49"/>
    <p:sldId id="645" r:id="rId50"/>
    <p:sldId id="646" r:id="rId51"/>
    <p:sldId id="647" r:id="rId52"/>
    <p:sldId id="648" r:id="rId53"/>
    <p:sldId id="649" r:id="rId54"/>
    <p:sldId id="650" r:id="rId55"/>
    <p:sldId id="651" r:id="rId56"/>
    <p:sldId id="652" r:id="rId57"/>
    <p:sldId id="655" r:id="rId58"/>
    <p:sldId id="656" r:id="rId59"/>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F1AB2-1976-4502-BF36-3FF5EA218861}" styleName="Estilo medio 4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27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C19DAF-3E56-4D0F-BE17-078B678EAA78}" type="datetimeFigureOut">
              <a:rPr lang="es-ES" smtClean="0"/>
              <a:t>05/06/2020</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004EFAE-55D7-489C-AA4D-8D434C5357D5}" type="slidenum">
              <a:rPr lang="es-ES" smtClean="0"/>
              <a:t>‹Nº›</a:t>
            </a:fld>
            <a:endParaRPr lang="es-ES"/>
          </a:p>
        </p:txBody>
      </p:sp>
    </p:spTree>
    <p:extLst>
      <p:ext uri="{BB962C8B-B14F-4D97-AF65-F5344CB8AC3E}">
        <p14:creationId xmlns:p14="http://schemas.microsoft.com/office/powerpoint/2010/main" val="3865522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387A0ADC-2B56-4BC6-B4DB-3D035330DB61}" type="datetimeFigureOut">
              <a:rPr lang="es-ES" smtClean="0"/>
              <a:t>05/06/2020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095503DE-2011-4CF2-8D47-D4CDE7398454}" type="slidenum">
              <a:rPr lang="es-ES" smtClean="0"/>
              <a:t>‹Nº›</a:t>
            </a:fld>
            <a:endParaRPr lang="es-ES"/>
          </a:p>
        </p:txBody>
      </p:sp>
    </p:spTree>
    <p:extLst>
      <p:ext uri="{BB962C8B-B14F-4D97-AF65-F5344CB8AC3E}">
        <p14:creationId xmlns:p14="http://schemas.microsoft.com/office/powerpoint/2010/main" val="73910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387A0ADC-2B56-4BC6-B4DB-3D035330DB61}" type="datetimeFigureOut">
              <a:rPr lang="es-ES" smtClean="0"/>
              <a:t>05/06/2020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095503DE-2011-4CF2-8D47-D4CDE7398454}" type="slidenum">
              <a:rPr lang="es-ES" smtClean="0"/>
              <a:t>‹Nº›</a:t>
            </a:fld>
            <a:endParaRPr lang="es-ES"/>
          </a:p>
        </p:txBody>
      </p:sp>
    </p:spTree>
    <p:extLst>
      <p:ext uri="{BB962C8B-B14F-4D97-AF65-F5344CB8AC3E}">
        <p14:creationId xmlns:p14="http://schemas.microsoft.com/office/powerpoint/2010/main" val="1189261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387A0ADC-2B56-4BC6-B4DB-3D035330DB61}" type="datetimeFigureOut">
              <a:rPr lang="es-ES" smtClean="0"/>
              <a:t>05/06/2020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095503DE-2011-4CF2-8D47-D4CDE7398454}" type="slidenum">
              <a:rPr lang="es-ES" smtClean="0"/>
              <a:t>‹Nº›</a:t>
            </a:fld>
            <a:endParaRPr lang="es-ES"/>
          </a:p>
        </p:txBody>
      </p:sp>
    </p:spTree>
    <p:extLst>
      <p:ext uri="{BB962C8B-B14F-4D97-AF65-F5344CB8AC3E}">
        <p14:creationId xmlns:p14="http://schemas.microsoft.com/office/powerpoint/2010/main" val="2309115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387A0ADC-2B56-4BC6-B4DB-3D035330DB61}" type="datetimeFigureOut">
              <a:rPr lang="es-ES" smtClean="0"/>
              <a:t>05/06/2020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095503DE-2011-4CF2-8D47-D4CDE7398454}" type="slidenum">
              <a:rPr lang="es-ES" smtClean="0"/>
              <a:t>‹Nº›</a:t>
            </a:fld>
            <a:endParaRPr lang="es-ES"/>
          </a:p>
        </p:txBody>
      </p:sp>
    </p:spTree>
    <p:extLst>
      <p:ext uri="{BB962C8B-B14F-4D97-AF65-F5344CB8AC3E}">
        <p14:creationId xmlns:p14="http://schemas.microsoft.com/office/powerpoint/2010/main" val="3108048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387A0ADC-2B56-4BC6-B4DB-3D035330DB61}" type="datetimeFigureOut">
              <a:rPr lang="es-ES" smtClean="0"/>
              <a:t>05/06/2020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095503DE-2011-4CF2-8D47-D4CDE7398454}" type="slidenum">
              <a:rPr lang="es-ES" smtClean="0"/>
              <a:t>‹Nº›</a:t>
            </a:fld>
            <a:endParaRPr lang="es-ES"/>
          </a:p>
        </p:txBody>
      </p:sp>
    </p:spTree>
    <p:extLst>
      <p:ext uri="{BB962C8B-B14F-4D97-AF65-F5344CB8AC3E}">
        <p14:creationId xmlns:p14="http://schemas.microsoft.com/office/powerpoint/2010/main" val="759727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387A0ADC-2B56-4BC6-B4DB-3D035330DB61}" type="datetimeFigureOut">
              <a:rPr lang="es-ES" smtClean="0"/>
              <a:t>05/06/2020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095503DE-2011-4CF2-8D47-D4CDE7398454}" type="slidenum">
              <a:rPr lang="es-ES" smtClean="0"/>
              <a:t>‹Nº›</a:t>
            </a:fld>
            <a:endParaRPr lang="es-ES"/>
          </a:p>
        </p:txBody>
      </p:sp>
    </p:spTree>
    <p:extLst>
      <p:ext uri="{BB962C8B-B14F-4D97-AF65-F5344CB8AC3E}">
        <p14:creationId xmlns:p14="http://schemas.microsoft.com/office/powerpoint/2010/main" val="1891477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387A0ADC-2B56-4BC6-B4DB-3D035330DB61}" type="datetimeFigureOut">
              <a:rPr lang="es-ES" smtClean="0"/>
              <a:t>05/06/2020</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095503DE-2011-4CF2-8D47-D4CDE7398454}" type="slidenum">
              <a:rPr lang="es-ES" smtClean="0"/>
              <a:t>‹Nº›</a:t>
            </a:fld>
            <a:endParaRPr lang="es-ES"/>
          </a:p>
        </p:txBody>
      </p:sp>
    </p:spTree>
    <p:extLst>
      <p:ext uri="{BB962C8B-B14F-4D97-AF65-F5344CB8AC3E}">
        <p14:creationId xmlns:p14="http://schemas.microsoft.com/office/powerpoint/2010/main" val="3646891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387A0ADC-2B56-4BC6-B4DB-3D035330DB61}" type="datetimeFigureOut">
              <a:rPr lang="es-ES" smtClean="0"/>
              <a:t>05/06/2020</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095503DE-2011-4CF2-8D47-D4CDE7398454}" type="slidenum">
              <a:rPr lang="es-ES" smtClean="0"/>
              <a:t>‹Nº›</a:t>
            </a:fld>
            <a:endParaRPr lang="es-ES"/>
          </a:p>
        </p:txBody>
      </p:sp>
    </p:spTree>
    <p:extLst>
      <p:ext uri="{BB962C8B-B14F-4D97-AF65-F5344CB8AC3E}">
        <p14:creationId xmlns:p14="http://schemas.microsoft.com/office/powerpoint/2010/main" val="201418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387A0ADC-2B56-4BC6-B4DB-3D035330DB61}" type="datetimeFigureOut">
              <a:rPr lang="es-ES" smtClean="0"/>
              <a:t>05/06/2020</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095503DE-2011-4CF2-8D47-D4CDE7398454}" type="slidenum">
              <a:rPr lang="es-ES" smtClean="0"/>
              <a:t>‹Nº›</a:t>
            </a:fld>
            <a:endParaRPr lang="es-ES"/>
          </a:p>
        </p:txBody>
      </p:sp>
    </p:spTree>
    <p:extLst>
      <p:ext uri="{BB962C8B-B14F-4D97-AF65-F5344CB8AC3E}">
        <p14:creationId xmlns:p14="http://schemas.microsoft.com/office/powerpoint/2010/main" val="2369458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387A0ADC-2B56-4BC6-B4DB-3D035330DB61}" type="datetimeFigureOut">
              <a:rPr lang="es-ES" smtClean="0"/>
              <a:t>05/06/2020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095503DE-2011-4CF2-8D47-D4CDE7398454}" type="slidenum">
              <a:rPr lang="es-ES" smtClean="0"/>
              <a:t>‹Nº›</a:t>
            </a:fld>
            <a:endParaRPr lang="es-ES"/>
          </a:p>
        </p:txBody>
      </p:sp>
    </p:spTree>
    <p:extLst>
      <p:ext uri="{BB962C8B-B14F-4D97-AF65-F5344CB8AC3E}">
        <p14:creationId xmlns:p14="http://schemas.microsoft.com/office/powerpoint/2010/main" val="3051758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387A0ADC-2B56-4BC6-B4DB-3D035330DB61}" type="datetimeFigureOut">
              <a:rPr lang="es-ES" smtClean="0"/>
              <a:t>05/06/2020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095503DE-2011-4CF2-8D47-D4CDE7398454}" type="slidenum">
              <a:rPr lang="es-ES" smtClean="0"/>
              <a:t>‹Nº›</a:t>
            </a:fld>
            <a:endParaRPr lang="es-ES"/>
          </a:p>
        </p:txBody>
      </p:sp>
    </p:spTree>
    <p:extLst>
      <p:ext uri="{BB962C8B-B14F-4D97-AF65-F5344CB8AC3E}">
        <p14:creationId xmlns:p14="http://schemas.microsoft.com/office/powerpoint/2010/main" val="4003219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7A0ADC-2B56-4BC6-B4DB-3D035330DB61}" type="datetimeFigureOut">
              <a:rPr lang="es-ES" smtClean="0"/>
              <a:t>05/06/2020</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5503DE-2011-4CF2-8D47-D4CDE7398454}" type="slidenum">
              <a:rPr lang="es-ES" smtClean="0"/>
              <a:t>‹Nº›</a:t>
            </a:fld>
            <a:endParaRPr lang="es-ES"/>
          </a:p>
        </p:txBody>
      </p:sp>
    </p:spTree>
    <p:extLst>
      <p:ext uri="{BB962C8B-B14F-4D97-AF65-F5344CB8AC3E}">
        <p14:creationId xmlns:p14="http://schemas.microsoft.com/office/powerpoint/2010/main" val="41585408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32.xml"/><Relationship Id="rId13" Type="http://schemas.openxmlformats.org/officeDocument/2006/relationships/slide" Target="slide49.xml"/><Relationship Id="rId3" Type="http://schemas.openxmlformats.org/officeDocument/2006/relationships/slide" Target="slide8.xml"/><Relationship Id="rId7" Type="http://schemas.openxmlformats.org/officeDocument/2006/relationships/slide" Target="slide28.xml"/><Relationship Id="rId12" Type="http://schemas.openxmlformats.org/officeDocument/2006/relationships/slide" Target="slide42.xml"/><Relationship Id="rId2" Type="http://schemas.openxmlformats.org/officeDocument/2006/relationships/slide" Target="slide3.xml"/><Relationship Id="rId1" Type="http://schemas.openxmlformats.org/officeDocument/2006/relationships/slideLayout" Target="../slideLayouts/slideLayout1.xml"/><Relationship Id="rId6" Type="http://schemas.openxmlformats.org/officeDocument/2006/relationships/slide" Target="slide26.xml"/><Relationship Id="rId11" Type="http://schemas.openxmlformats.org/officeDocument/2006/relationships/slide" Target="slide35.xml"/><Relationship Id="rId5" Type="http://schemas.openxmlformats.org/officeDocument/2006/relationships/slide" Target="slide21.xml"/><Relationship Id="rId10" Type="http://schemas.openxmlformats.org/officeDocument/2006/relationships/slide" Target="slide34.xml"/><Relationship Id="rId4" Type="http://schemas.openxmlformats.org/officeDocument/2006/relationships/slide" Target="slide20.xml"/><Relationship Id="rId9" Type="http://schemas.openxmlformats.org/officeDocument/2006/relationships/slide" Target="slide33.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70.png"/></Relationships>
</file>

<file path=ppt/slides/_rels/slide4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74.png"/><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4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8.jpe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69.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5292080" y="476672"/>
            <a:ext cx="3528392" cy="369332"/>
          </a:xfrm>
          <a:prstGeom prst="rect">
            <a:avLst/>
          </a:prstGeom>
          <a:noFill/>
        </p:spPr>
        <p:txBody>
          <a:bodyPr wrap="square" rtlCol="0">
            <a:spAutoFit/>
          </a:bodyPr>
          <a:lstStyle/>
          <a:p>
            <a:pPr algn="ctr"/>
            <a:r>
              <a:rPr lang="es-ES" dirty="0" smtClean="0">
                <a:solidFill>
                  <a:schemeClr val="bg1">
                    <a:lumMod val="75000"/>
                  </a:schemeClr>
                </a:solidFill>
                <a:latin typeface="Arial" pitchFamily="34" charset="0"/>
                <a:cs typeface="Arial" pitchFamily="34" charset="0"/>
              </a:rPr>
              <a:t>TECNOLOGÍA INDUSTRIAL II</a:t>
            </a:r>
            <a:endParaRPr lang="es-ES" dirty="0">
              <a:solidFill>
                <a:schemeClr val="bg1">
                  <a:lumMod val="75000"/>
                </a:schemeClr>
              </a:solidFill>
              <a:latin typeface="Arial" pitchFamily="34" charset="0"/>
              <a:cs typeface="Arial" pitchFamily="34" charset="0"/>
            </a:endParaRPr>
          </a:p>
        </p:txBody>
      </p:sp>
      <p:sp>
        <p:nvSpPr>
          <p:cNvPr id="5" name="4 CuadroTexto"/>
          <p:cNvSpPr txBox="1"/>
          <p:nvPr/>
        </p:nvSpPr>
        <p:spPr>
          <a:xfrm>
            <a:off x="2051720" y="3359894"/>
            <a:ext cx="5184576" cy="1077218"/>
          </a:xfrm>
          <a:prstGeom prst="rect">
            <a:avLst/>
          </a:prstGeom>
          <a:noFill/>
        </p:spPr>
        <p:txBody>
          <a:bodyPr wrap="square" rtlCol="0">
            <a:spAutoFit/>
          </a:bodyPr>
          <a:lstStyle/>
          <a:p>
            <a:pPr algn="ctr"/>
            <a:r>
              <a:rPr lang="es-ES" sz="3200" dirty="0" smtClean="0">
                <a:latin typeface="Arial" pitchFamily="34" charset="0"/>
                <a:cs typeface="Arial" pitchFamily="34" charset="0"/>
              </a:rPr>
              <a:t>NEUMÁTICA E HIDRÁULICA</a:t>
            </a:r>
            <a:endParaRPr lang="es-ES" sz="3200" dirty="0">
              <a:latin typeface="Arial" pitchFamily="34" charset="0"/>
              <a:cs typeface="Arial" pitchFamily="34" charset="0"/>
            </a:endParaRPr>
          </a:p>
        </p:txBody>
      </p:sp>
      <p:sp>
        <p:nvSpPr>
          <p:cNvPr id="6" name="5 CuadroTexto"/>
          <p:cNvSpPr txBox="1"/>
          <p:nvPr/>
        </p:nvSpPr>
        <p:spPr>
          <a:xfrm>
            <a:off x="1763688" y="1484784"/>
            <a:ext cx="5616624" cy="1077218"/>
          </a:xfrm>
          <a:prstGeom prst="rect">
            <a:avLst/>
          </a:prstGeom>
          <a:noFill/>
        </p:spPr>
        <p:txBody>
          <a:bodyPr wrap="square" rtlCol="0">
            <a:spAutoFit/>
          </a:bodyPr>
          <a:lstStyle/>
          <a:p>
            <a:pPr algn="ctr"/>
            <a:r>
              <a:rPr lang="es-ES" sz="3200" dirty="0" smtClean="0">
                <a:solidFill>
                  <a:schemeClr val="tx1">
                    <a:lumMod val="50000"/>
                    <a:lumOff val="50000"/>
                  </a:schemeClr>
                </a:solidFill>
                <a:latin typeface="Arial" pitchFamily="34" charset="0"/>
                <a:cs typeface="Arial" pitchFamily="34" charset="0"/>
              </a:rPr>
              <a:t>BLOQUE II: PRINCIPIOS DE MÁQUINAS</a:t>
            </a:r>
            <a:endParaRPr lang="es-ES" sz="3200" dirty="0">
              <a:solidFill>
                <a:schemeClr val="tx1">
                  <a:lumMod val="50000"/>
                  <a:lumOff val="50000"/>
                </a:schemeClr>
              </a:solidFill>
              <a:latin typeface="Arial" pitchFamily="34" charset="0"/>
              <a:cs typeface="Arial" pitchFamily="34" charset="0"/>
            </a:endParaRPr>
          </a:p>
        </p:txBody>
      </p:sp>
      <p:sp>
        <p:nvSpPr>
          <p:cNvPr id="7" name="6 CuadroTexto"/>
          <p:cNvSpPr txBox="1"/>
          <p:nvPr/>
        </p:nvSpPr>
        <p:spPr>
          <a:xfrm>
            <a:off x="2195736" y="2711822"/>
            <a:ext cx="4824536" cy="584775"/>
          </a:xfrm>
          <a:prstGeom prst="rect">
            <a:avLst/>
          </a:prstGeom>
          <a:noFill/>
        </p:spPr>
        <p:txBody>
          <a:bodyPr wrap="square" rtlCol="0">
            <a:spAutoFit/>
          </a:bodyPr>
          <a:lstStyle/>
          <a:p>
            <a:pPr algn="ctr"/>
            <a:r>
              <a:rPr lang="es-ES" sz="3200" dirty="0" smtClean="0">
                <a:latin typeface="Arial" pitchFamily="34" charset="0"/>
                <a:cs typeface="Arial" pitchFamily="34" charset="0"/>
              </a:rPr>
              <a:t>TEMA 10:</a:t>
            </a:r>
            <a:endParaRPr lang="es-ES" sz="3200" dirty="0">
              <a:latin typeface="Arial" pitchFamily="34" charset="0"/>
              <a:cs typeface="Arial" pitchFamily="34" charset="0"/>
            </a:endParaRPr>
          </a:p>
        </p:txBody>
      </p:sp>
      <p:sp>
        <p:nvSpPr>
          <p:cNvPr id="8" name="7 CuadroTexto"/>
          <p:cNvSpPr txBox="1"/>
          <p:nvPr/>
        </p:nvSpPr>
        <p:spPr>
          <a:xfrm>
            <a:off x="5292080" y="5939988"/>
            <a:ext cx="3528392" cy="369332"/>
          </a:xfrm>
          <a:prstGeom prst="rect">
            <a:avLst/>
          </a:prstGeom>
          <a:noFill/>
        </p:spPr>
        <p:txBody>
          <a:bodyPr wrap="square" rtlCol="0">
            <a:spAutoFit/>
          </a:bodyPr>
          <a:lstStyle/>
          <a:p>
            <a:pPr algn="ctr"/>
            <a:r>
              <a:rPr lang="es-ES" dirty="0" smtClean="0">
                <a:solidFill>
                  <a:schemeClr val="bg1">
                    <a:lumMod val="75000"/>
                  </a:schemeClr>
                </a:solidFill>
                <a:latin typeface="Arial" pitchFamily="34" charset="0"/>
                <a:cs typeface="Arial" pitchFamily="34" charset="0"/>
              </a:rPr>
              <a:t>Daniel Gallardo García</a:t>
            </a:r>
            <a:endParaRPr lang="es-ES" dirty="0">
              <a:solidFill>
                <a:schemeClr val="bg1">
                  <a:lumMod val="75000"/>
                </a:schemeClr>
              </a:solidFill>
              <a:latin typeface="Arial" pitchFamily="34" charset="0"/>
              <a:cs typeface="Arial" pitchFamily="34" charset="0"/>
            </a:endParaRPr>
          </a:p>
        </p:txBody>
      </p:sp>
    </p:spTree>
    <p:extLst>
      <p:ext uri="{BB962C8B-B14F-4D97-AF65-F5344CB8AC3E}">
        <p14:creationId xmlns:p14="http://schemas.microsoft.com/office/powerpoint/2010/main" val="9332064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539552" y="404664"/>
            <a:ext cx="8064896" cy="584775"/>
          </a:xfrm>
          <a:prstGeom prst="rect">
            <a:avLst/>
          </a:prstGeom>
          <a:noFill/>
        </p:spPr>
        <p:txBody>
          <a:bodyPr wrap="square" rtlCol="0">
            <a:spAutoFit/>
          </a:bodyPr>
          <a:lstStyle/>
          <a:p>
            <a:r>
              <a:rPr lang="es-ES" sz="3200" u="sng" dirty="0" smtClean="0">
                <a:cs typeface="Arial" pitchFamily="34" charset="0"/>
              </a:rPr>
              <a:t>Gases</a:t>
            </a:r>
            <a:endParaRPr lang="es-ES" sz="3200" u="sng" dirty="0">
              <a:cs typeface="Arial" pitchFamily="34" charset="0"/>
            </a:endParaRPr>
          </a:p>
        </p:txBody>
      </p:sp>
      <p:sp>
        <p:nvSpPr>
          <p:cNvPr id="7" name="6 Rectángulo"/>
          <p:cNvSpPr/>
          <p:nvPr/>
        </p:nvSpPr>
        <p:spPr>
          <a:xfrm>
            <a:off x="611560" y="1052736"/>
            <a:ext cx="7776864" cy="2308324"/>
          </a:xfrm>
          <a:prstGeom prst="rect">
            <a:avLst/>
          </a:prstGeom>
        </p:spPr>
        <p:txBody>
          <a:bodyPr wrap="square">
            <a:spAutoFit/>
          </a:bodyPr>
          <a:lstStyle/>
          <a:p>
            <a:pPr algn="just"/>
            <a:r>
              <a:rPr lang="es-ES" dirty="0"/>
              <a:t>Los gases son capaces de reducir su volumen cuando sufren una acción exterior (son compresibles), y tienden a repartirse por igual en el interior del recipiente que los contiene. Oponen poca resistencia a ser atravesados, tienen reducida viscosidad y presentan una gran variación de la densidad con la </a:t>
            </a:r>
            <a:r>
              <a:rPr lang="es-ES" dirty="0" smtClean="0"/>
              <a:t>temperatura. Algunas </a:t>
            </a:r>
            <a:r>
              <a:rPr lang="es-ES" dirty="0"/>
              <a:t>leyes fundamentales de los gases son</a:t>
            </a:r>
            <a:r>
              <a:rPr lang="es-ES" dirty="0" smtClean="0"/>
              <a:t>:</a:t>
            </a:r>
          </a:p>
          <a:p>
            <a:pPr algn="just"/>
            <a:endParaRPr lang="es-ES" dirty="0"/>
          </a:p>
          <a:p>
            <a:pPr algn="just"/>
            <a:endParaRPr lang="es-ES" dirty="0" smtClean="0"/>
          </a:p>
          <a:p>
            <a:pPr algn="just"/>
            <a:endParaRPr lang="es-ES" dirty="0"/>
          </a:p>
        </p:txBody>
      </p:sp>
      <mc:AlternateContent xmlns:mc="http://schemas.openxmlformats.org/markup-compatibility/2006" xmlns:a14="http://schemas.microsoft.com/office/drawing/2010/main">
        <mc:Choice Requires="a14">
          <p:graphicFrame>
            <p:nvGraphicFramePr>
              <p:cNvPr id="2" name="1 Tabla"/>
              <p:cNvGraphicFramePr>
                <a:graphicFrameLocks noGrp="1"/>
              </p:cNvGraphicFramePr>
              <p:nvPr>
                <p:extLst>
                  <p:ext uri="{D42A27DB-BD31-4B8C-83A1-F6EECF244321}">
                    <p14:modId xmlns:p14="http://schemas.microsoft.com/office/powerpoint/2010/main" val="3985674328"/>
                  </p:ext>
                </p:extLst>
              </p:nvPr>
            </p:nvGraphicFramePr>
            <p:xfrm>
              <a:off x="683568" y="2780928"/>
              <a:ext cx="7704856" cy="3369630"/>
            </p:xfrm>
            <a:graphic>
              <a:graphicData uri="http://schemas.openxmlformats.org/drawingml/2006/table">
                <a:tbl>
                  <a:tblPr firstRow="1" bandRow="1">
                    <a:tableStyleId>{69CF1AB2-1976-4502-BF36-3FF5EA218861}</a:tableStyleId>
                  </a:tblPr>
                  <a:tblGrid>
                    <a:gridCol w="3852428"/>
                    <a:gridCol w="3852428"/>
                  </a:tblGrid>
                  <a:tr h="673926">
                    <a:tc>
                      <a:txBody>
                        <a:bodyPr/>
                        <a:lstStyle/>
                        <a:p>
                          <a:r>
                            <a:rPr lang="es-ES" b="0" dirty="0" smtClean="0"/>
                            <a:t>Ley de dilatación de los gases</a:t>
                          </a:r>
                          <a:endParaRPr lang="es-ES" b="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s-ES" b="0" i="1" smtClean="0">
                                        <a:latin typeface="Cambria Math"/>
                                      </a:rPr>
                                    </m:ctrlPr>
                                  </m:sSubPr>
                                  <m:e>
                                    <m:r>
                                      <m:rPr>
                                        <m:sty m:val="p"/>
                                      </m:rPr>
                                      <a:rPr lang="es-ES" b="0" i="1" smtClean="0">
                                        <a:latin typeface="Cambria Math"/>
                                      </a:rPr>
                                      <m:t>V</m:t>
                                    </m:r>
                                  </m:e>
                                  <m:sub>
                                    <m:r>
                                      <m:rPr>
                                        <m:sty m:val="p"/>
                                      </m:rPr>
                                      <a:rPr lang="es-ES" b="0" i="1" smtClean="0">
                                        <a:latin typeface="Cambria Math"/>
                                      </a:rPr>
                                      <m:t>T</m:t>
                                    </m:r>
                                  </m:sub>
                                </m:sSub>
                                <m:r>
                                  <a:rPr lang="es-ES" b="0" smtClean="0">
                                    <a:latin typeface="Cambria Math"/>
                                  </a:rPr>
                                  <m:t>=</m:t>
                                </m:r>
                                <m:sSub>
                                  <m:sSubPr>
                                    <m:ctrlPr>
                                      <a:rPr lang="es-ES" b="0" i="1" smtClean="0">
                                        <a:latin typeface="Cambria Math"/>
                                      </a:rPr>
                                    </m:ctrlPr>
                                  </m:sSubPr>
                                  <m:e>
                                    <m:r>
                                      <m:rPr>
                                        <m:sty m:val="p"/>
                                      </m:rPr>
                                      <a:rPr lang="es-ES" b="0" i="1" smtClean="0">
                                        <a:latin typeface="Cambria Math"/>
                                      </a:rPr>
                                      <m:t>V</m:t>
                                    </m:r>
                                  </m:e>
                                  <m:sub>
                                    <m:r>
                                      <a:rPr lang="es-ES" b="0" i="1" smtClean="0">
                                        <a:latin typeface="Cambria Math"/>
                                      </a:rPr>
                                      <m:t>0</m:t>
                                    </m:r>
                                  </m:sub>
                                </m:sSub>
                                <m:r>
                                  <a:rPr lang="es-ES" b="0" smtClean="0">
                                    <a:latin typeface="Cambria Math"/>
                                  </a:rPr>
                                  <m:t>(</m:t>
                                </m:r>
                                <m:r>
                                  <a:rPr lang="es-ES" b="0" i="1" smtClean="0">
                                    <a:latin typeface="Cambria Math"/>
                                  </a:rPr>
                                  <m:t>1</m:t>
                                </m:r>
                                <m:r>
                                  <a:rPr lang="es-ES" b="0" smtClean="0">
                                    <a:latin typeface="Cambria Math"/>
                                  </a:rPr>
                                  <m:t>+</m:t>
                                </m:r>
                                <m:r>
                                  <m:rPr>
                                    <m:sty m:val="p"/>
                                  </m:rPr>
                                  <a:rPr lang="es-ES" b="0" i="1" smtClean="0">
                                    <a:latin typeface="Cambria Math"/>
                                  </a:rPr>
                                  <m:t>α</m:t>
                                </m:r>
                                <m:r>
                                  <a:rPr lang="es-ES" b="0" smtClean="0">
                                    <a:latin typeface="Cambria Math"/>
                                  </a:rPr>
                                  <m:t>∆</m:t>
                                </m:r>
                                <m:r>
                                  <m:rPr>
                                    <m:sty m:val="p"/>
                                  </m:rPr>
                                  <a:rPr lang="es-ES" b="0" i="1" smtClean="0">
                                    <a:latin typeface="Cambria Math"/>
                                  </a:rPr>
                                  <m:t>T</m:t>
                                </m:r>
                                <m:r>
                                  <a:rPr lang="es-ES" b="0" smtClean="0">
                                    <a:latin typeface="Cambria Math"/>
                                  </a:rPr>
                                  <m:t>)</m:t>
                                </m:r>
                              </m:oMath>
                            </m:oMathPara>
                          </a14:m>
                          <a:endParaRPr lang="es-ES" b="0" dirty="0"/>
                        </a:p>
                      </a:txBody>
                      <a:tcPr anchor="ctr"/>
                    </a:tc>
                  </a:tr>
                  <a:tr h="673926">
                    <a:tc>
                      <a:txBody>
                        <a:bodyPr/>
                        <a:lstStyle/>
                        <a:p>
                          <a:r>
                            <a:rPr lang="es-ES" dirty="0" smtClean="0"/>
                            <a:t>Ley de </a:t>
                          </a:r>
                          <a:r>
                            <a:rPr lang="es-ES" dirty="0" err="1" smtClean="0"/>
                            <a:t>Boyle-Mariotte</a:t>
                          </a:r>
                          <a:endParaRPr lang="es-E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s-ES" i="1" smtClean="0">
                                        <a:latin typeface="Cambria Math"/>
                                      </a:rPr>
                                    </m:ctrlPr>
                                  </m:sSubPr>
                                  <m:e>
                                    <m:r>
                                      <a:rPr lang="es-ES" smtClean="0">
                                        <a:latin typeface="Cambria Math"/>
                                      </a:rPr>
                                      <m:t>𝑝</m:t>
                                    </m:r>
                                    <m:r>
                                      <a:rPr lang="es-ES" smtClean="0">
                                        <a:latin typeface="Cambria Math"/>
                                      </a:rPr>
                                      <m:t>·</m:t>
                                    </m:r>
                                    <m:r>
                                      <a:rPr lang="es-ES" smtClean="0">
                                        <a:latin typeface="Cambria Math"/>
                                      </a:rPr>
                                      <m:t>𝑉</m:t>
                                    </m:r>
                                    <m:r>
                                      <a:rPr lang="es-ES" smtClean="0">
                                        <a:latin typeface="Cambria Math"/>
                                      </a:rPr>
                                      <m:t>|</m:t>
                                    </m:r>
                                  </m:e>
                                  <m:sub>
                                    <m:r>
                                      <a:rPr lang="es-ES" smtClean="0">
                                        <a:latin typeface="Cambria Math"/>
                                      </a:rPr>
                                      <m:t>𝑇</m:t>
                                    </m:r>
                                  </m:sub>
                                </m:sSub>
                                <m:r>
                                  <a:rPr lang="es-ES" smtClean="0">
                                    <a:latin typeface="Cambria Math"/>
                                  </a:rPr>
                                  <m:t>=</m:t>
                                </m:r>
                                <m:r>
                                  <a:rPr lang="es-ES" smtClean="0">
                                    <a:latin typeface="Cambria Math"/>
                                  </a:rPr>
                                  <m:t>𝑐𝑡𝑒</m:t>
                                </m:r>
                              </m:oMath>
                            </m:oMathPara>
                          </a14:m>
                          <a:endParaRPr lang="es-ES" dirty="0"/>
                        </a:p>
                      </a:txBody>
                      <a:tcPr anchor="ctr"/>
                    </a:tc>
                  </a:tr>
                  <a:tr h="673926">
                    <a:tc>
                      <a:txBody>
                        <a:bodyPr/>
                        <a:lstStyle/>
                        <a:p>
                          <a:r>
                            <a:rPr lang="es-ES" dirty="0" smtClean="0"/>
                            <a:t>1ª</a:t>
                          </a:r>
                          <a:r>
                            <a:rPr lang="es-ES" baseline="0" dirty="0" smtClean="0"/>
                            <a:t> Ley de Gay-Lussac</a:t>
                          </a:r>
                          <a:endParaRPr lang="es-E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s-ES" i="1" smtClean="0">
                                        <a:latin typeface="Cambria Math"/>
                                      </a:rPr>
                                    </m:ctrlPr>
                                  </m:sSubPr>
                                  <m:e>
                                    <m:f>
                                      <m:fPr>
                                        <m:ctrlPr>
                                          <a:rPr lang="es-ES" i="1" smtClean="0">
                                            <a:latin typeface="Cambria Math"/>
                                          </a:rPr>
                                        </m:ctrlPr>
                                      </m:fPr>
                                      <m:num>
                                        <m:r>
                                          <a:rPr lang="es-ES" smtClean="0">
                                            <a:latin typeface="Cambria Math"/>
                                          </a:rPr>
                                          <m:t>𝑉</m:t>
                                        </m:r>
                                      </m:num>
                                      <m:den>
                                        <m:r>
                                          <a:rPr lang="es-ES" smtClean="0">
                                            <a:latin typeface="Cambria Math"/>
                                          </a:rPr>
                                          <m:t>𝑇</m:t>
                                        </m:r>
                                      </m:den>
                                    </m:f>
                                    <m:r>
                                      <a:rPr lang="es-ES" smtClean="0">
                                        <a:latin typeface="Cambria Math"/>
                                      </a:rPr>
                                      <m:t>|</m:t>
                                    </m:r>
                                  </m:e>
                                  <m:sub>
                                    <m:r>
                                      <a:rPr lang="es-ES" smtClean="0">
                                        <a:latin typeface="Cambria Math"/>
                                      </a:rPr>
                                      <m:t>𝑝</m:t>
                                    </m:r>
                                  </m:sub>
                                </m:sSub>
                                <m:r>
                                  <a:rPr lang="es-ES" smtClean="0">
                                    <a:latin typeface="Cambria Math"/>
                                  </a:rPr>
                                  <m:t>=</m:t>
                                </m:r>
                                <m:r>
                                  <a:rPr lang="es-ES" smtClean="0">
                                    <a:latin typeface="Cambria Math"/>
                                  </a:rPr>
                                  <m:t>𝑐𝑡𝑒</m:t>
                                </m:r>
                              </m:oMath>
                            </m:oMathPara>
                          </a14:m>
                          <a:endParaRPr lang="es-ES" dirty="0"/>
                        </a:p>
                      </a:txBody>
                      <a:tcPr anchor="ctr"/>
                    </a:tc>
                  </a:tr>
                  <a:tr h="673926">
                    <a:tc>
                      <a:txBody>
                        <a:bodyPr/>
                        <a:lstStyle/>
                        <a:p>
                          <a:r>
                            <a:rPr lang="es-ES" dirty="0" smtClean="0"/>
                            <a:t>2ª Ley de Gay-</a:t>
                          </a:r>
                          <a:r>
                            <a:rPr lang="es-ES" dirty="0" err="1" smtClean="0"/>
                            <a:t>Lussca</a:t>
                          </a:r>
                          <a:endParaRPr lang="es-E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s-ES" i="1" smtClean="0">
                                        <a:latin typeface="Cambria Math"/>
                                      </a:rPr>
                                    </m:ctrlPr>
                                  </m:sSubPr>
                                  <m:e>
                                    <m:f>
                                      <m:fPr>
                                        <m:ctrlPr>
                                          <a:rPr lang="es-ES" i="1" smtClean="0">
                                            <a:latin typeface="Cambria Math"/>
                                          </a:rPr>
                                        </m:ctrlPr>
                                      </m:fPr>
                                      <m:num>
                                        <m:r>
                                          <a:rPr lang="es-ES" smtClean="0">
                                            <a:latin typeface="Cambria Math"/>
                                          </a:rPr>
                                          <m:t>𝑝</m:t>
                                        </m:r>
                                      </m:num>
                                      <m:den>
                                        <m:r>
                                          <a:rPr lang="es-ES" smtClean="0">
                                            <a:latin typeface="Cambria Math"/>
                                          </a:rPr>
                                          <m:t>𝑇</m:t>
                                        </m:r>
                                      </m:den>
                                    </m:f>
                                    <m:r>
                                      <a:rPr lang="es-ES" smtClean="0">
                                        <a:latin typeface="Cambria Math"/>
                                      </a:rPr>
                                      <m:t>|</m:t>
                                    </m:r>
                                  </m:e>
                                  <m:sub>
                                    <m:r>
                                      <a:rPr lang="es-ES" smtClean="0">
                                        <a:latin typeface="Cambria Math"/>
                                      </a:rPr>
                                      <m:t>𝑉</m:t>
                                    </m:r>
                                  </m:sub>
                                </m:sSub>
                                <m:r>
                                  <a:rPr lang="es-ES" smtClean="0">
                                    <a:latin typeface="Cambria Math"/>
                                  </a:rPr>
                                  <m:t>=</m:t>
                                </m:r>
                                <m:r>
                                  <a:rPr lang="es-ES" smtClean="0">
                                    <a:latin typeface="Cambria Math"/>
                                  </a:rPr>
                                  <m:t>𝑐𝑡𝑒</m:t>
                                </m:r>
                              </m:oMath>
                            </m:oMathPara>
                          </a14:m>
                          <a:endParaRPr lang="es-ES" dirty="0"/>
                        </a:p>
                      </a:txBody>
                      <a:tcPr anchor="ctr"/>
                    </a:tc>
                  </a:tr>
                  <a:tr h="673926">
                    <a:tc>
                      <a:txBody>
                        <a:bodyPr/>
                        <a:lstStyle/>
                        <a:p>
                          <a:r>
                            <a:rPr lang="es-ES" dirty="0" smtClean="0"/>
                            <a:t>Ecuación del Gas ideal</a:t>
                          </a:r>
                          <a:endParaRPr lang="es-E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s-ES" b="0" i="1" smtClean="0">
                                    <a:latin typeface="Cambria Math"/>
                                  </a:rPr>
                                  <m:t>𝑝</m:t>
                                </m:r>
                                <m:r>
                                  <a:rPr lang="es-ES" b="0" i="1" smtClean="0">
                                    <a:latin typeface="Cambria Math"/>
                                  </a:rPr>
                                  <m:t>·</m:t>
                                </m:r>
                                <m:r>
                                  <a:rPr lang="es-ES" b="0" i="1" smtClean="0">
                                    <a:latin typeface="Cambria Math"/>
                                  </a:rPr>
                                  <m:t>𝑉</m:t>
                                </m:r>
                                <m:r>
                                  <a:rPr lang="es-ES" b="0" i="1" smtClean="0">
                                    <a:latin typeface="Cambria Math"/>
                                  </a:rPr>
                                  <m:t>=</m:t>
                                </m:r>
                                <m:r>
                                  <a:rPr lang="es-ES" b="0" i="1" smtClean="0">
                                    <a:latin typeface="Cambria Math"/>
                                  </a:rPr>
                                  <m:t>𝑛</m:t>
                                </m:r>
                                <m:r>
                                  <a:rPr lang="es-ES" b="0" i="1" smtClean="0">
                                    <a:latin typeface="Cambria Math"/>
                                  </a:rPr>
                                  <m:t>·</m:t>
                                </m:r>
                                <m:r>
                                  <a:rPr lang="es-ES" b="0" i="1" smtClean="0">
                                    <a:latin typeface="Cambria Math"/>
                                  </a:rPr>
                                  <m:t>𝑅</m:t>
                                </m:r>
                                <m:r>
                                  <a:rPr lang="es-ES" b="0" i="1" smtClean="0">
                                    <a:latin typeface="Cambria Math"/>
                                  </a:rPr>
                                  <m:t>·</m:t>
                                </m:r>
                                <m:r>
                                  <a:rPr lang="es-ES" b="0" i="1" smtClean="0">
                                    <a:latin typeface="Cambria Math"/>
                                  </a:rPr>
                                  <m:t>𝑇</m:t>
                                </m:r>
                              </m:oMath>
                            </m:oMathPara>
                          </a14:m>
                          <a:endParaRPr lang="es-ES" dirty="0"/>
                        </a:p>
                      </a:txBody>
                      <a:tcPr anchor="ctr"/>
                    </a:tc>
                  </a:tr>
                </a:tbl>
              </a:graphicData>
            </a:graphic>
          </p:graphicFrame>
        </mc:Choice>
        <mc:Fallback xmlns="">
          <p:graphicFrame>
            <p:nvGraphicFramePr>
              <p:cNvPr id="2" name="1 Tabla"/>
              <p:cNvGraphicFramePr>
                <a:graphicFrameLocks noGrp="1"/>
              </p:cNvGraphicFramePr>
              <p:nvPr>
                <p:extLst>
                  <p:ext uri="{D42A27DB-BD31-4B8C-83A1-F6EECF244321}">
                    <p14:modId xmlns:p14="http://schemas.microsoft.com/office/powerpoint/2010/main" val="3985674328"/>
                  </p:ext>
                </p:extLst>
              </p:nvPr>
            </p:nvGraphicFramePr>
            <p:xfrm>
              <a:off x="683568" y="2780928"/>
              <a:ext cx="7704856" cy="3369630"/>
            </p:xfrm>
            <a:graphic>
              <a:graphicData uri="http://schemas.openxmlformats.org/drawingml/2006/table">
                <a:tbl>
                  <a:tblPr firstRow="1" bandRow="1">
                    <a:tableStyleId>{69CF1AB2-1976-4502-BF36-3FF5EA218861}</a:tableStyleId>
                  </a:tblPr>
                  <a:tblGrid>
                    <a:gridCol w="3852428"/>
                    <a:gridCol w="3852428"/>
                  </a:tblGrid>
                  <a:tr h="673926">
                    <a:tc>
                      <a:txBody>
                        <a:bodyPr/>
                        <a:lstStyle/>
                        <a:p>
                          <a:r>
                            <a:rPr lang="es-ES" b="0" dirty="0" smtClean="0"/>
                            <a:t>Ley de dilatación de los gases</a:t>
                          </a:r>
                          <a:endParaRPr lang="es-ES" b="0" dirty="0"/>
                        </a:p>
                      </a:txBody>
                      <a:tcPr anchor="ctr"/>
                    </a:tc>
                    <a:tc>
                      <a:txBody>
                        <a:bodyPr/>
                        <a:lstStyle/>
                        <a:p>
                          <a:endParaRPr lang="es-ES"/>
                        </a:p>
                      </a:txBody>
                      <a:tcPr anchor="ctr">
                        <a:blipFill rotWithShape="1">
                          <a:blip r:embed="rId2"/>
                          <a:stretch>
                            <a:fillRect l="-100000" r="-158" b="-398198"/>
                          </a:stretch>
                        </a:blipFill>
                      </a:tcPr>
                    </a:tc>
                  </a:tr>
                  <a:tr h="673926">
                    <a:tc>
                      <a:txBody>
                        <a:bodyPr/>
                        <a:lstStyle/>
                        <a:p>
                          <a:r>
                            <a:rPr lang="es-ES" dirty="0" smtClean="0"/>
                            <a:t>Ley de </a:t>
                          </a:r>
                          <a:r>
                            <a:rPr lang="es-ES" dirty="0" err="1" smtClean="0"/>
                            <a:t>Boyle-Mariotte</a:t>
                          </a:r>
                          <a:endParaRPr lang="es-ES" dirty="0"/>
                        </a:p>
                      </a:txBody>
                      <a:tcPr anchor="ctr"/>
                    </a:tc>
                    <a:tc>
                      <a:txBody>
                        <a:bodyPr/>
                        <a:lstStyle/>
                        <a:p>
                          <a:endParaRPr lang="es-ES"/>
                        </a:p>
                      </a:txBody>
                      <a:tcPr anchor="ctr">
                        <a:blipFill rotWithShape="1">
                          <a:blip r:embed="rId2"/>
                          <a:stretch>
                            <a:fillRect l="-100000" t="-100909" r="-158" b="-301818"/>
                          </a:stretch>
                        </a:blipFill>
                      </a:tcPr>
                    </a:tc>
                  </a:tr>
                  <a:tr h="673926">
                    <a:tc>
                      <a:txBody>
                        <a:bodyPr/>
                        <a:lstStyle/>
                        <a:p>
                          <a:r>
                            <a:rPr lang="es-ES" dirty="0" smtClean="0"/>
                            <a:t>1ª</a:t>
                          </a:r>
                          <a:r>
                            <a:rPr lang="es-ES" baseline="0" dirty="0" smtClean="0"/>
                            <a:t> Ley de Gay-Lussac</a:t>
                          </a:r>
                          <a:endParaRPr lang="es-ES" dirty="0"/>
                        </a:p>
                      </a:txBody>
                      <a:tcPr anchor="ctr"/>
                    </a:tc>
                    <a:tc>
                      <a:txBody>
                        <a:bodyPr/>
                        <a:lstStyle/>
                        <a:p>
                          <a:endParaRPr lang="es-ES"/>
                        </a:p>
                      </a:txBody>
                      <a:tcPr anchor="ctr">
                        <a:blipFill rotWithShape="1">
                          <a:blip r:embed="rId2"/>
                          <a:stretch>
                            <a:fillRect l="-100000" t="-199099" r="-158" b="-199099"/>
                          </a:stretch>
                        </a:blipFill>
                      </a:tcPr>
                    </a:tc>
                  </a:tr>
                  <a:tr h="673926">
                    <a:tc>
                      <a:txBody>
                        <a:bodyPr/>
                        <a:lstStyle/>
                        <a:p>
                          <a:r>
                            <a:rPr lang="es-ES" dirty="0" smtClean="0"/>
                            <a:t>2ª Ley de Gay-</a:t>
                          </a:r>
                          <a:r>
                            <a:rPr lang="es-ES" dirty="0" err="1" smtClean="0"/>
                            <a:t>Lussca</a:t>
                          </a:r>
                          <a:endParaRPr lang="es-ES" dirty="0"/>
                        </a:p>
                      </a:txBody>
                      <a:tcPr anchor="ctr"/>
                    </a:tc>
                    <a:tc>
                      <a:txBody>
                        <a:bodyPr/>
                        <a:lstStyle/>
                        <a:p>
                          <a:endParaRPr lang="es-ES"/>
                        </a:p>
                      </a:txBody>
                      <a:tcPr anchor="ctr">
                        <a:blipFill rotWithShape="1">
                          <a:blip r:embed="rId2"/>
                          <a:stretch>
                            <a:fillRect l="-100000" t="-301818" r="-158" b="-100909"/>
                          </a:stretch>
                        </a:blipFill>
                      </a:tcPr>
                    </a:tc>
                  </a:tr>
                  <a:tr h="673926">
                    <a:tc>
                      <a:txBody>
                        <a:bodyPr/>
                        <a:lstStyle/>
                        <a:p>
                          <a:r>
                            <a:rPr lang="es-ES" dirty="0" smtClean="0"/>
                            <a:t>Ecuación del Gas ideal</a:t>
                          </a:r>
                          <a:endParaRPr lang="es-ES" dirty="0"/>
                        </a:p>
                      </a:txBody>
                      <a:tcPr anchor="ctr"/>
                    </a:tc>
                    <a:tc>
                      <a:txBody>
                        <a:bodyPr/>
                        <a:lstStyle/>
                        <a:p>
                          <a:endParaRPr lang="es-ES"/>
                        </a:p>
                      </a:txBody>
                      <a:tcPr anchor="ctr">
                        <a:blipFill rotWithShape="1">
                          <a:blip r:embed="rId2"/>
                          <a:stretch>
                            <a:fillRect l="-100000" t="-398198" r="-158"/>
                          </a:stretch>
                        </a:blipFill>
                      </a:tcPr>
                    </a:tc>
                  </a:tr>
                </a:tbl>
              </a:graphicData>
            </a:graphic>
          </p:graphicFrame>
        </mc:Fallback>
      </mc:AlternateContent>
    </p:spTree>
    <p:extLst>
      <p:ext uri="{BB962C8B-B14F-4D97-AF65-F5344CB8AC3E}">
        <p14:creationId xmlns:p14="http://schemas.microsoft.com/office/powerpoint/2010/main" val="1407860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539552" y="404664"/>
            <a:ext cx="8064896" cy="584775"/>
          </a:xfrm>
          <a:prstGeom prst="rect">
            <a:avLst/>
          </a:prstGeom>
          <a:noFill/>
        </p:spPr>
        <p:txBody>
          <a:bodyPr wrap="square" rtlCol="0">
            <a:spAutoFit/>
          </a:bodyPr>
          <a:lstStyle/>
          <a:p>
            <a:r>
              <a:rPr lang="es-ES" sz="3200" u="sng" dirty="0" smtClean="0">
                <a:cs typeface="Arial" pitchFamily="34" charset="0"/>
              </a:rPr>
              <a:t>Líquidos</a:t>
            </a:r>
            <a:endParaRPr lang="es-ES" sz="3200" u="sng" dirty="0">
              <a:cs typeface="Arial" pitchFamily="34" charset="0"/>
            </a:endParaRPr>
          </a:p>
        </p:txBody>
      </p:sp>
      <p:sp>
        <p:nvSpPr>
          <p:cNvPr id="7" name="6 Rectángulo"/>
          <p:cNvSpPr/>
          <p:nvPr/>
        </p:nvSpPr>
        <p:spPr>
          <a:xfrm>
            <a:off x="611560" y="1052736"/>
            <a:ext cx="7776864" cy="1938992"/>
          </a:xfrm>
          <a:prstGeom prst="rect">
            <a:avLst/>
          </a:prstGeom>
        </p:spPr>
        <p:txBody>
          <a:bodyPr wrap="square">
            <a:spAutoFit/>
          </a:bodyPr>
          <a:lstStyle/>
          <a:p>
            <a:pPr algn="just"/>
            <a:r>
              <a:rPr lang="es-ES" sz="2000" dirty="0"/>
              <a:t>La hidráulica se basa en los principios de la hidrostática y la hidrodinámica que constituyen la mecánica de </a:t>
            </a:r>
            <a:r>
              <a:rPr lang="es-ES" sz="2000" dirty="0" smtClean="0"/>
              <a:t>fluidos. Los </a:t>
            </a:r>
            <a:r>
              <a:rPr lang="es-ES" sz="2000" dirty="0"/>
              <a:t>líquidos no son compresibles (en términos prácticos), carecen de forma propia y adoptan la forma del recipiente donde se introducen. Si sobre una masa líquida se ejerce una fuerza, ésta se transmite a todos sus puntos</a:t>
            </a:r>
            <a:r>
              <a:rPr lang="es-ES" sz="2000" dirty="0" smtClean="0"/>
              <a:t>.</a:t>
            </a:r>
            <a:r>
              <a:rPr lang="es-ES" sz="2000" dirty="0"/>
              <a:t> </a:t>
            </a:r>
          </a:p>
          <a:p>
            <a:pPr algn="just"/>
            <a:r>
              <a:rPr lang="es-ES" sz="2000" dirty="0"/>
              <a:t>Algunas leyes fundamentales de los líquidos son</a:t>
            </a:r>
            <a:r>
              <a:rPr lang="es-ES" sz="2000" dirty="0" smtClean="0"/>
              <a:t>:</a:t>
            </a:r>
            <a:endParaRPr lang="es-ES" sz="2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812" y="4459560"/>
            <a:ext cx="8653188" cy="1972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Rectángulo"/>
          <p:cNvSpPr/>
          <p:nvPr/>
        </p:nvSpPr>
        <p:spPr>
          <a:xfrm>
            <a:off x="611560" y="3257689"/>
            <a:ext cx="7776864" cy="1323439"/>
          </a:xfrm>
          <a:prstGeom prst="rect">
            <a:avLst/>
          </a:prstGeom>
        </p:spPr>
        <p:txBody>
          <a:bodyPr wrap="square">
            <a:spAutoFit/>
          </a:bodyPr>
          <a:lstStyle/>
          <a:p>
            <a:pPr lvl="0"/>
            <a:r>
              <a:rPr lang="es-ES" sz="2000" b="1" u="sng" dirty="0"/>
              <a:t>Principio de Pascal</a:t>
            </a:r>
            <a:r>
              <a:rPr lang="es-ES" sz="2000" b="1" dirty="0"/>
              <a:t>:</a:t>
            </a:r>
            <a:r>
              <a:rPr lang="es-ES" sz="2000" dirty="0"/>
              <a:t> la presión aplicada a un fluido confinado se transmite sin reducción a todos los puntos del fluido y a las paredes del depósito que los contiene.</a:t>
            </a:r>
          </a:p>
          <a:p>
            <a:r>
              <a:rPr lang="es-ES" sz="2000" dirty="0"/>
              <a:t>Una aplicación de este principio es la prensa hidráulica:</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4605858"/>
            <a:ext cx="4176464" cy="2016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5168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File02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332656"/>
            <a:ext cx="4540721" cy="6248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23718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File02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404664"/>
            <a:ext cx="6264696" cy="6000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45091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611560" y="548680"/>
            <a:ext cx="5184576" cy="1938992"/>
          </a:xfrm>
          <a:prstGeom prst="rect">
            <a:avLst/>
          </a:prstGeom>
        </p:spPr>
        <p:txBody>
          <a:bodyPr wrap="square">
            <a:spAutoFit/>
          </a:bodyPr>
          <a:lstStyle/>
          <a:p>
            <a:pPr lvl="0" algn="just"/>
            <a:r>
              <a:rPr lang="es-ES" sz="2000" b="1" u="sng" dirty="0"/>
              <a:t>Principio de Arquímedes</a:t>
            </a:r>
            <a:r>
              <a:rPr lang="es-ES" sz="2000" b="1" dirty="0"/>
              <a:t>:</a:t>
            </a:r>
            <a:r>
              <a:rPr lang="es-ES" sz="2000" dirty="0"/>
              <a:t> todo cuerpo sumergido, total o parcialmente, en un fluido experimenta una fuerza ascendente, llamada empuje, igual al peso del fluido desplazado y cuyo punto de aplicación es el centro de gravedad del fluido desplazado</a:t>
            </a:r>
            <a:r>
              <a:rPr lang="es-ES" sz="2000" dirty="0" smtClean="0"/>
              <a:t>.</a:t>
            </a:r>
            <a:endParaRPr lang="es-ES" sz="2000" dirty="0"/>
          </a:p>
        </p:txBody>
      </p:sp>
      <p:pic>
        <p:nvPicPr>
          <p:cNvPr id="6" name="5 Imagen"/>
          <p:cNvPicPr/>
          <p:nvPr/>
        </p:nvPicPr>
        <p:blipFill>
          <a:blip r:embed="rId2">
            <a:extLst>
              <a:ext uri="{28A0092B-C50C-407E-A947-70E740481C1C}">
                <a14:useLocalDpi xmlns:a14="http://schemas.microsoft.com/office/drawing/2010/main" val="0"/>
              </a:ext>
            </a:extLst>
          </a:blip>
          <a:srcRect/>
          <a:stretch>
            <a:fillRect/>
          </a:stretch>
        </p:blipFill>
        <p:spPr bwMode="auto">
          <a:xfrm>
            <a:off x="3419872" y="4150439"/>
            <a:ext cx="3729384" cy="1781919"/>
          </a:xfrm>
          <a:prstGeom prst="rect">
            <a:avLst/>
          </a:prstGeom>
          <a:noFill/>
          <a:ln>
            <a:noFill/>
          </a:ln>
        </p:spPr>
      </p:pic>
      <mc:AlternateContent xmlns:mc="http://schemas.openxmlformats.org/markup-compatibility/2006" xmlns:a14="http://schemas.microsoft.com/office/drawing/2010/main">
        <mc:Choice Requires="a14">
          <p:sp>
            <p:nvSpPr>
              <p:cNvPr id="2" name="1 CuadroTexto"/>
              <p:cNvSpPr txBox="1"/>
              <p:nvPr/>
            </p:nvSpPr>
            <p:spPr>
              <a:xfrm>
                <a:off x="2810380" y="5940226"/>
                <a:ext cx="4680520"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s-ES" sz="2000" i="1" smtClean="0">
                              <a:latin typeface="Cambria Math"/>
                            </a:rPr>
                          </m:ctrlPr>
                        </m:sSubPr>
                        <m:e>
                          <m:r>
                            <a:rPr lang="es-ES" sz="2000" b="0" i="1" smtClean="0">
                              <a:latin typeface="Cambria Math"/>
                            </a:rPr>
                            <m:t>𝑆</m:t>
                          </m:r>
                        </m:e>
                        <m:sub>
                          <m:r>
                            <a:rPr lang="es-ES" sz="2000" b="0" i="1" smtClean="0">
                              <a:latin typeface="Cambria Math"/>
                            </a:rPr>
                            <m:t>1</m:t>
                          </m:r>
                        </m:sub>
                      </m:sSub>
                      <m:r>
                        <a:rPr lang="es-ES" sz="2000" b="0" i="1" smtClean="0">
                          <a:latin typeface="Cambria Math"/>
                        </a:rPr>
                        <m:t>·</m:t>
                      </m:r>
                      <m:sSub>
                        <m:sSubPr>
                          <m:ctrlPr>
                            <a:rPr lang="es-ES" sz="2000" b="0" i="1" smtClean="0">
                              <a:latin typeface="Cambria Math"/>
                            </a:rPr>
                          </m:ctrlPr>
                        </m:sSubPr>
                        <m:e>
                          <m:r>
                            <a:rPr lang="es-ES" sz="2000" b="0" i="1" smtClean="0">
                              <a:latin typeface="Cambria Math"/>
                            </a:rPr>
                            <m:t>𝑣</m:t>
                          </m:r>
                        </m:e>
                        <m:sub>
                          <m:r>
                            <a:rPr lang="es-ES" sz="2000" b="0" i="1" smtClean="0">
                              <a:latin typeface="Cambria Math"/>
                            </a:rPr>
                            <m:t>1</m:t>
                          </m:r>
                        </m:sub>
                      </m:sSub>
                      <m:r>
                        <a:rPr lang="es-ES" sz="2000" b="0" i="1" smtClean="0">
                          <a:latin typeface="Cambria Math"/>
                        </a:rPr>
                        <m:t>=</m:t>
                      </m:r>
                      <m:sSub>
                        <m:sSubPr>
                          <m:ctrlPr>
                            <a:rPr lang="es-ES" sz="2000" i="1">
                              <a:latin typeface="Cambria Math"/>
                            </a:rPr>
                          </m:ctrlPr>
                        </m:sSubPr>
                        <m:e>
                          <m:r>
                            <a:rPr lang="es-ES" sz="2000" i="1">
                              <a:latin typeface="Cambria Math"/>
                            </a:rPr>
                            <m:t>𝑆</m:t>
                          </m:r>
                        </m:e>
                        <m:sub>
                          <m:r>
                            <a:rPr lang="es-ES" sz="2000" b="0" i="1" smtClean="0">
                              <a:latin typeface="Cambria Math"/>
                            </a:rPr>
                            <m:t>2</m:t>
                          </m:r>
                        </m:sub>
                      </m:sSub>
                      <m:r>
                        <a:rPr lang="es-ES" sz="2000" i="1">
                          <a:latin typeface="Cambria Math"/>
                        </a:rPr>
                        <m:t>·</m:t>
                      </m:r>
                      <m:sSub>
                        <m:sSubPr>
                          <m:ctrlPr>
                            <a:rPr lang="es-ES" sz="2000" i="1">
                              <a:latin typeface="Cambria Math"/>
                            </a:rPr>
                          </m:ctrlPr>
                        </m:sSubPr>
                        <m:e>
                          <m:r>
                            <a:rPr lang="es-ES" sz="2000" i="1">
                              <a:latin typeface="Cambria Math"/>
                            </a:rPr>
                            <m:t>𝑣</m:t>
                          </m:r>
                        </m:e>
                        <m:sub>
                          <m:r>
                            <a:rPr lang="es-ES" sz="2000" b="0" i="1" smtClean="0">
                              <a:latin typeface="Cambria Math"/>
                            </a:rPr>
                            <m:t>2</m:t>
                          </m:r>
                        </m:sub>
                      </m:sSub>
                      <m:r>
                        <a:rPr lang="es-ES" sz="2000" b="0" i="1" smtClean="0">
                          <a:latin typeface="Cambria Math"/>
                        </a:rPr>
                        <m:t>=</m:t>
                      </m:r>
                      <m:sSub>
                        <m:sSubPr>
                          <m:ctrlPr>
                            <a:rPr lang="es-ES" sz="2000" i="1">
                              <a:latin typeface="Cambria Math"/>
                            </a:rPr>
                          </m:ctrlPr>
                        </m:sSubPr>
                        <m:e>
                          <m:r>
                            <a:rPr lang="es-ES" sz="2000" i="1">
                              <a:latin typeface="Cambria Math"/>
                            </a:rPr>
                            <m:t>𝑆</m:t>
                          </m:r>
                        </m:e>
                        <m:sub>
                          <m:r>
                            <a:rPr lang="es-ES" sz="2000" b="0" i="1" smtClean="0">
                              <a:latin typeface="Cambria Math"/>
                            </a:rPr>
                            <m:t>3</m:t>
                          </m:r>
                        </m:sub>
                      </m:sSub>
                      <m:r>
                        <a:rPr lang="es-ES" sz="2000" i="1">
                          <a:latin typeface="Cambria Math"/>
                        </a:rPr>
                        <m:t>·</m:t>
                      </m:r>
                      <m:sSub>
                        <m:sSubPr>
                          <m:ctrlPr>
                            <a:rPr lang="es-ES" sz="2000" i="1">
                              <a:latin typeface="Cambria Math"/>
                            </a:rPr>
                          </m:ctrlPr>
                        </m:sSubPr>
                        <m:e>
                          <m:r>
                            <a:rPr lang="es-ES" sz="2000" i="1">
                              <a:latin typeface="Cambria Math"/>
                            </a:rPr>
                            <m:t>𝑣</m:t>
                          </m:r>
                        </m:e>
                        <m:sub>
                          <m:r>
                            <a:rPr lang="es-ES" sz="2000" b="0" i="1" smtClean="0">
                              <a:latin typeface="Cambria Math"/>
                            </a:rPr>
                            <m:t>3</m:t>
                          </m:r>
                        </m:sub>
                      </m:sSub>
                    </m:oMath>
                  </m:oMathPara>
                </a14:m>
                <a:endParaRPr lang="es-ES" sz="2000" dirty="0"/>
              </a:p>
            </p:txBody>
          </p:sp>
        </mc:Choice>
        <mc:Fallback xmlns="">
          <p:sp>
            <p:nvSpPr>
              <p:cNvPr id="2" name="1 CuadroTexto"/>
              <p:cNvSpPr txBox="1">
                <a:spLocks noRot="1" noChangeAspect="1" noMove="1" noResize="1" noEditPoints="1" noAdjustHandles="1" noChangeArrowheads="1" noChangeShapeType="1" noTextEdit="1"/>
              </p:cNvSpPr>
              <p:nvPr/>
            </p:nvSpPr>
            <p:spPr>
              <a:xfrm>
                <a:off x="2810380" y="5940226"/>
                <a:ext cx="4680520" cy="400110"/>
              </a:xfrm>
              <a:prstGeom prst="rect">
                <a:avLst/>
              </a:prstGeom>
              <a:blipFill rotWithShape="1">
                <a:blip r:embed="rId3"/>
                <a:stretch>
                  <a:fillRect/>
                </a:stretch>
              </a:blipFill>
            </p:spPr>
            <p:txBody>
              <a:bodyPr/>
              <a:lstStyle/>
              <a:p>
                <a:r>
                  <a:rPr lang="es-ES">
                    <a:noFill/>
                  </a:rPr>
                  <a:t> </a:t>
                </a:r>
              </a:p>
            </p:txBody>
          </p:sp>
        </mc:Fallback>
      </mc:AlternateContent>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216" y="692696"/>
            <a:ext cx="1936420" cy="2207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8 Rectángulo"/>
          <p:cNvSpPr/>
          <p:nvPr/>
        </p:nvSpPr>
        <p:spPr>
          <a:xfrm>
            <a:off x="611560" y="3009726"/>
            <a:ext cx="7776864" cy="1323439"/>
          </a:xfrm>
          <a:prstGeom prst="rect">
            <a:avLst/>
          </a:prstGeom>
        </p:spPr>
        <p:txBody>
          <a:bodyPr wrap="square">
            <a:spAutoFit/>
          </a:bodyPr>
          <a:lstStyle/>
          <a:p>
            <a:pPr lvl="0" algn="just"/>
            <a:r>
              <a:rPr lang="es-ES" sz="2000" b="1" u="sng" dirty="0" smtClean="0"/>
              <a:t>Ecuación </a:t>
            </a:r>
            <a:r>
              <a:rPr lang="es-ES" sz="2000" b="1" u="sng" dirty="0"/>
              <a:t>de continuidad</a:t>
            </a:r>
            <a:r>
              <a:rPr lang="es-ES" sz="2000" b="1" dirty="0"/>
              <a:t>:</a:t>
            </a:r>
            <a:r>
              <a:rPr lang="es-ES" sz="2000" dirty="0"/>
              <a:t> expresa la ley de la conservación de la masa, y nos dice el flujo de masa a través de una sección debe ser constante ( ), lo que se traduce, en el caso de líquidos incompresibles, que el caudal es constante</a:t>
            </a:r>
            <a:r>
              <a:rPr lang="es-ES" sz="2000" dirty="0" smtClean="0"/>
              <a:t>: </a:t>
            </a:r>
            <a:r>
              <a:rPr lang="es-ES" sz="2000" b="1" i="1" dirty="0" smtClean="0"/>
              <a:t>Q = </a:t>
            </a:r>
            <a:r>
              <a:rPr lang="es-ES" sz="2000" b="1" i="1" dirty="0" err="1" smtClean="0"/>
              <a:t>S·v</a:t>
            </a:r>
            <a:r>
              <a:rPr lang="es-ES" sz="2000" b="1" i="1" dirty="0" smtClean="0"/>
              <a:t> = </a:t>
            </a:r>
            <a:r>
              <a:rPr lang="es-ES" sz="2000" b="1" i="1" dirty="0" err="1" smtClean="0"/>
              <a:t>cte</a:t>
            </a:r>
            <a:r>
              <a:rPr lang="es-ES" sz="2000" dirty="0" smtClean="0"/>
              <a:t> </a:t>
            </a:r>
            <a:endParaRPr lang="es-ES" sz="2000" dirty="0"/>
          </a:p>
        </p:txBody>
      </p:sp>
    </p:spTree>
    <p:extLst>
      <p:ext uri="{BB962C8B-B14F-4D97-AF65-F5344CB8AC3E}">
        <p14:creationId xmlns:p14="http://schemas.microsoft.com/office/powerpoint/2010/main" val="4016041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683568" y="3710543"/>
            <a:ext cx="4104456" cy="2862322"/>
          </a:xfrm>
          <a:prstGeom prst="rect">
            <a:avLst/>
          </a:prstGeom>
        </p:spPr>
        <p:txBody>
          <a:bodyPr wrap="square">
            <a:spAutoFit/>
          </a:bodyPr>
          <a:lstStyle/>
          <a:p>
            <a:pPr lvl="0" algn="just"/>
            <a:r>
              <a:rPr lang="es-ES" sz="2000" b="1" u="sng" dirty="0"/>
              <a:t>Efecto Venturi:</a:t>
            </a:r>
            <a:r>
              <a:rPr lang="es-ES" sz="2000" dirty="0"/>
              <a:t> si aplicamos la ecuación de </a:t>
            </a:r>
            <a:r>
              <a:rPr lang="es-ES" sz="2000" dirty="0" err="1"/>
              <a:t>Bernouilli</a:t>
            </a:r>
            <a:r>
              <a:rPr lang="es-ES" sz="2000" dirty="0"/>
              <a:t> en dos puntos del fluido donde no varíe la altura, observamos que si aumenta la velocidad en alguno de dichos puntos (debido a un estrechamiento por ejemplo) su presión disminuye. Una aplicación del efecto Venturi son las válvulas reductoras de presión.</a:t>
            </a:r>
          </a:p>
        </p:txBody>
      </p:sp>
      <mc:AlternateContent xmlns:mc="http://schemas.openxmlformats.org/markup-compatibility/2006" xmlns:a14="http://schemas.microsoft.com/office/drawing/2010/main">
        <mc:Choice Requires="a14">
          <p:sp>
            <p:nvSpPr>
              <p:cNvPr id="2" name="1 CuadroTexto"/>
              <p:cNvSpPr txBox="1"/>
              <p:nvPr/>
            </p:nvSpPr>
            <p:spPr>
              <a:xfrm>
                <a:off x="2339752" y="3015481"/>
                <a:ext cx="4680520" cy="69506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sz="2000" b="0" i="1" smtClean="0">
                          <a:latin typeface="Cambria Math"/>
                        </a:rPr>
                        <m:t>𝑝</m:t>
                      </m:r>
                      <m:r>
                        <a:rPr lang="es-ES" sz="2000" b="0" i="1" smtClean="0">
                          <a:latin typeface="Cambria Math"/>
                        </a:rPr>
                        <m:t>+</m:t>
                      </m:r>
                      <m:r>
                        <a:rPr lang="es-ES" sz="2000" b="0" i="1" smtClean="0">
                          <a:latin typeface="Cambria Math"/>
                          <a:ea typeface="Cambria Math"/>
                        </a:rPr>
                        <m:t>𝜌</m:t>
                      </m:r>
                      <m:r>
                        <a:rPr lang="es-ES" sz="2000" b="0" i="1" smtClean="0">
                          <a:latin typeface="Cambria Math"/>
                          <a:ea typeface="Cambria Math"/>
                        </a:rPr>
                        <m:t>𝑔h</m:t>
                      </m:r>
                      <m:r>
                        <a:rPr lang="es-ES" sz="2000" b="0" i="1" smtClean="0">
                          <a:latin typeface="Cambria Math"/>
                          <a:ea typeface="Cambria Math"/>
                        </a:rPr>
                        <m:t>+</m:t>
                      </m:r>
                      <m:f>
                        <m:fPr>
                          <m:ctrlPr>
                            <a:rPr lang="es-ES" sz="2000" b="0" i="1" smtClean="0">
                              <a:latin typeface="Cambria Math"/>
                              <a:ea typeface="Cambria Math"/>
                            </a:rPr>
                          </m:ctrlPr>
                        </m:fPr>
                        <m:num>
                          <m:r>
                            <a:rPr lang="es-ES" sz="2000" b="0" i="1" smtClean="0">
                              <a:latin typeface="Cambria Math"/>
                              <a:ea typeface="Cambria Math"/>
                            </a:rPr>
                            <m:t>1</m:t>
                          </m:r>
                        </m:num>
                        <m:den>
                          <m:r>
                            <a:rPr lang="es-ES" sz="2000" b="0" i="1" smtClean="0">
                              <a:latin typeface="Cambria Math"/>
                              <a:ea typeface="Cambria Math"/>
                            </a:rPr>
                            <m:t>2</m:t>
                          </m:r>
                        </m:den>
                      </m:f>
                      <m:r>
                        <a:rPr lang="es-ES" sz="2000" b="0" i="1" smtClean="0">
                          <a:latin typeface="Cambria Math"/>
                          <a:ea typeface="Cambria Math"/>
                        </a:rPr>
                        <m:t>𝜌</m:t>
                      </m:r>
                      <m:sSup>
                        <m:sSupPr>
                          <m:ctrlPr>
                            <a:rPr lang="es-ES" sz="2000" b="0" i="1" smtClean="0">
                              <a:latin typeface="Cambria Math"/>
                              <a:ea typeface="Cambria Math"/>
                            </a:rPr>
                          </m:ctrlPr>
                        </m:sSupPr>
                        <m:e>
                          <m:r>
                            <a:rPr lang="es-ES" sz="2000" b="0" i="1" smtClean="0">
                              <a:latin typeface="Cambria Math"/>
                              <a:ea typeface="Cambria Math"/>
                            </a:rPr>
                            <m:t>𝑣</m:t>
                          </m:r>
                        </m:e>
                        <m:sup>
                          <m:r>
                            <a:rPr lang="es-ES" sz="2000" b="0" i="1" smtClean="0">
                              <a:latin typeface="Cambria Math"/>
                              <a:ea typeface="Cambria Math"/>
                            </a:rPr>
                            <m:t>2</m:t>
                          </m:r>
                        </m:sup>
                      </m:sSup>
                      <m:r>
                        <a:rPr lang="es-ES" sz="2000" b="0" i="1" smtClean="0">
                          <a:latin typeface="Cambria Math"/>
                          <a:ea typeface="Cambria Math"/>
                        </a:rPr>
                        <m:t>=</m:t>
                      </m:r>
                      <m:r>
                        <a:rPr lang="es-ES" sz="2000" b="0" i="1" smtClean="0">
                          <a:latin typeface="Cambria Math"/>
                          <a:ea typeface="Cambria Math"/>
                        </a:rPr>
                        <m:t>𝑐𝑡𝑒</m:t>
                      </m:r>
                    </m:oMath>
                  </m:oMathPara>
                </a14:m>
                <a:endParaRPr lang="es-ES" sz="2000" dirty="0"/>
              </a:p>
            </p:txBody>
          </p:sp>
        </mc:Choice>
        <mc:Fallback xmlns="">
          <p:sp>
            <p:nvSpPr>
              <p:cNvPr id="2" name="1 CuadroTexto"/>
              <p:cNvSpPr txBox="1">
                <a:spLocks noRot="1" noChangeAspect="1" noMove="1" noResize="1" noEditPoints="1" noAdjustHandles="1" noChangeArrowheads="1" noChangeShapeType="1" noTextEdit="1"/>
              </p:cNvSpPr>
              <p:nvPr/>
            </p:nvSpPr>
            <p:spPr>
              <a:xfrm>
                <a:off x="2339752" y="3015481"/>
                <a:ext cx="4680520" cy="695062"/>
              </a:xfrm>
              <a:prstGeom prst="rect">
                <a:avLst/>
              </a:prstGeom>
              <a:blipFill rotWithShape="1">
                <a:blip r:embed="rId2"/>
                <a:stretch>
                  <a:fillRect/>
                </a:stretch>
              </a:blipFill>
            </p:spPr>
            <p:txBody>
              <a:bodyPr/>
              <a:lstStyle/>
              <a:p>
                <a:r>
                  <a:rPr lang="es-ES">
                    <a:noFill/>
                  </a:rPr>
                  <a:t> </a:t>
                </a:r>
              </a:p>
            </p:txBody>
          </p:sp>
        </mc:Fallback>
      </mc:AlternateContent>
      <p:sp>
        <p:nvSpPr>
          <p:cNvPr id="9" name="8 Rectángulo"/>
          <p:cNvSpPr/>
          <p:nvPr/>
        </p:nvSpPr>
        <p:spPr>
          <a:xfrm>
            <a:off x="651198" y="461571"/>
            <a:ext cx="7776864" cy="2554545"/>
          </a:xfrm>
          <a:prstGeom prst="rect">
            <a:avLst/>
          </a:prstGeom>
        </p:spPr>
        <p:txBody>
          <a:bodyPr wrap="square">
            <a:spAutoFit/>
          </a:bodyPr>
          <a:lstStyle/>
          <a:p>
            <a:pPr lvl="0" algn="just"/>
            <a:r>
              <a:rPr lang="es-ES" sz="2000" b="1" u="sng" dirty="0"/>
              <a:t>Ecuación de </a:t>
            </a:r>
            <a:r>
              <a:rPr lang="es-ES" sz="2000" b="1" u="sng" dirty="0" err="1"/>
              <a:t>Bernouilli</a:t>
            </a:r>
            <a:r>
              <a:rPr lang="es-ES" sz="2000" dirty="0"/>
              <a:t>: expresa la conservación de la energía. Una masa de líquido que circula a lo largo de una conducción posee tres tipos de energía diferente:</a:t>
            </a:r>
          </a:p>
          <a:p>
            <a:pPr lvl="1" algn="just"/>
            <a:r>
              <a:rPr lang="es-ES" sz="2000" dirty="0"/>
              <a:t>Energía hidrostática: </a:t>
            </a:r>
            <a:r>
              <a:rPr lang="es-ES" sz="2000" b="1" i="1" dirty="0" err="1"/>
              <a:t>pV</a:t>
            </a:r>
            <a:r>
              <a:rPr lang="es-ES" sz="2000" dirty="0"/>
              <a:t>, originada por la presión del líquido.</a:t>
            </a:r>
          </a:p>
          <a:p>
            <a:pPr lvl="1" algn="just"/>
            <a:r>
              <a:rPr lang="es-ES" sz="2000" dirty="0"/>
              <a:t>Energía potencial: </a:t>
            </a:r>
            <a:r>
              <a:rPr lang="es-ES" sz="2000" b="1" i="1" dirty="0" err="1"/>
              <a:t>mgh</a:t>
            </a:r>
            <a:r>
              <a:rPr lang="es-ES" sz="2000" dirty="0"/>
              <a:t>, debida a su altura respecto a un nivel de referencia.</a:t>
            </a:r>
          </a:p>
          <a:p>
            <a:pPr lvl="1" algn="just"/>
            <a:r>
              <a:rPr lang="es-ES" sz="2000" dirty="0"/>
              <a:t>Energía cinética: </a:t>
            </a:r>
            <a:r>
              <a:rPr lang="es-ES" sz="2000" b="1" i="1" dirty="0"/>
              <a:t>½ mv</a:t>
            </a:r>
            <a:r>
              <a:rPr lang="es-ES" sz="2000" b="1" i="1" baseline="30000" dirty="0"/>
              <a:t>2</a:t>
            </a:r>
            <a:r>
              <a:rPr lang="es-ES" sz="2000" dirty="0"/>
              <a:t>, debida a su velocidad.</a:t>
            </a:r>
          </a:p>
          <a:p>
            <a:pPr algn="just"/>
            <a:r>
              <a:rPr lang="es-ES" sz="2000" dirty="0"/>
              <a:t>Esta ecuación, por unidad de volumen, queda de la siguiente manera:</a:t>
            </a:r>
          </a:p>
        </p:txBody>
      </p:sp>
      <p:pic>
        <p:nvPicPr>
          <p:cNvPr id="8" name="7 Imagen"/>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32040" y="3933056"/>
            <a:ext cx="3883243" cy="2217018"/>
          </a:xfrm>
          <a:prstGeom prst="rect">
            <a:avLst/>
          </a:prstGeom>
          <a:noFill/>
          <a:ln>
            <a:noFill/>
          </a:ln>
        </p:spPr>
      </p:pic>
    </p:spTree>
    <p:extLst>
      <p:ext uri="{BB962C8B-B14F-4D97-AF65-F5344CB8AC3E}">
        <p14:creationId xmlns:p14="http://schemas.microsoft.com/office/powerpoint/2010/main" val="2203045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Rectángulo"/>
          <p:cNvSpPr/>
          <p:nvPr/>
        </p:nvSpPr>
        <p:spPr>
          <a:xfrm>
            <a:off x="651198" y="461571"/>
            <a:ext cx="7776864" cy="6186309"/>
          </a:xfrm>
          <a:prstGeom prst="rect">
            <a:avLst/>
          </a:prstGeom>
        </p:spPr>
        <p:txBody>
          <a:bodyPr wrap="square">
            <a:spAutoFit/>
          </a:bodyPr>
          <a:lstStyle/>
          <a:p>
            <a:pPr lvl="0" algn="just"/>
            <a:r>
              <a:rPr lang="es-ES" b="1" u="sng" dirty="0"/>
              <a:t>Presión de vapor</a:t>
            </a:r>
            <a:r>
              <a:rPr lang="es-ES" b="1" dirty="0"/>
              <a:t>:</a:t>
            </a:r>
            <a:r>
              <a:rPr lang="es-ES" dirty="0"/>
              <a:t> las moléculas de los líquidos que se encuentran en su superficie libre o muy próximas a ella pueden, en un momento determinado, adquirir la energía suficiente para pasar a la fase gaseosa, fenómeno que se conoce como </a:t>
            </a:r>
            <a:r>
              <a:rPr lang="es-ES" b="1" dirty="0"/>
              <a:t>evaporación</a:t>
            </a:r>
            <a:r>
              <a:rPr lang="es-ES" dirty="0"/>
              <a:t>. La velocidad de evaporación depende del área de la superficie libre del líquido y de la temperatura</a:t>
            </a:r>
            <a:r>
              <a:rPr lang="es-ES" dirty="0" smtClean="0"/>
              <a:t>. En </a:t>
            </a:r>
            <a:r>
              <a:rPr lang="es-ES" dirty="0"/>
              <a:t>un recipiente cerrado, algunas moléculas de vapor, al incidir sobre la superficie del líquido, pueden pasar a la fase líquida de nuevo, produciéndose </a:t>
            </a:r>
            <a:r>
              <a:rPr lang="es-ES" b="1" dirty="0"/>
              <a:t>condensación</a:t>
            </a:r>
            <a:r>
              <a:rPr lang="es-ES" dirty="0"/>
              <a:t>. La velocidad de condensación depende, además del área de superficie libre y de la temperatura, de la concentración de las moléculas de </a:t>
            </a:r>
            <a:r>
              <a:rPr lang="es-ES" dirty="0" smtClean="0"/>
              <a:t>vapor.</a:t>
            </a:r>
          </a:p>
          <a:p>
            <a:pPr lvl="0" algn="just"/>
            <a:r>
              <a:rPr lang="es-ES" dirty="0" smtClean="0"/>
              <a:t>Se </a:t>
            </a:r>
            <a:r>
              <a:rPr lang="es-ES" dirty="0"/>
              <a:t>alcanza, después de un intervalo de tiempo, un equilibrio dinámico, en el que las moléculas de vapor ejercen una presión determinada, conocida con el nombre de </a:t>
            </a:r>
            <a:r>
              <a:rPr lang="es-ES" b="1" dirty="0"/>
              <a:t>presión de vapor</a:t>
            </a:r>
            <a:r>
              <a:rPr lang="es-ES" dirty="0"/>
              <a:t>. Esta presión de vapor depende de la naturaleza del líquido y de la temperatura. Así, por ejemplo, si la temperatura aumenta, la presión de vapor aumentará, y en el caso de que iguale a la presión exterior se producirá el fenómeno de </a:t>
            </a:r>
            <a:r>
              <a:rPr lang="es-ES" b="1" dirty="0"/>
              <a:t>ebullición</a:t>
            </a:r>
            <a:r>
              <a:rPr lang="es-ES" dirty="0"/>
              <a:t>.</a:t>
            </a:r>
          </a:p>
          <a:p>
            <a:pPr algn="just"/>
            <a:r>
              <a:rPr lang="es-ES" dirty="0"/>
              <a:t>Al desplazarse los líquidos en el interior de las conducciones pueden producirse en algunos lugares presiones muy bajas, que si son inferiores o iguales a la presión de vapor del líquido, dan lugar a que éste hierva, formándose burbujas de vapor que son arrastradas por el flujo de fluido hacia otros lugares de mayor presión, convirtiéndose nuevamente en líquido de una forma brusca. Este fenómeno se conoce con el nombre de </a:t>
            </a:r>
            <a:r>
              <a:rPr lang="es-ES" b="1" dirty="0"/>
              <a:t>cavitación</a:t>
            </a:r>
            <a:r>
              <a:rPr lang="es-ES" dirty="0"/>
              <a:t> y trae como consecuencia una corrosión no deseada de las partes móviles de bombas, turbinas o válvulas.</a:t>
            </a:r>
          </a:p>
        </p:txBody>
      </p:sp>
    </p:spTree>
    <p:extLst>
      <p:ext uri="{BB962C8B-B14F-4D97-AF65-F5344CB8AC3E}">
        <p14:creationId xmlns:p14="http://schemas.microsoft.com/office/powerpoint/2010/main" val="1008467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Rectángulo"/>
          <p:cNvSpPr/>
          <p:nvPr/>
        </p:nvSpPr>
        <p:spPr>
          <a:xfrm>
            <a:off x="651198" y="461571"/>
            <a:ext cx="7776864" cy="3170099"/>
          </a:xfrm>
          <a:prstGeom prst="rect">
            <a:avLst/>
          </a:prstGeom>
        </p:spPr>
        <p:txBody>
          <a:bodyPr wrap="square">
            <a:spAutoFit/>
          </a:bodyPr>
          <a:lstStyle/>
          <a:p>
            <a:pPr lvl="0" algn="just"/>
            <a:r>
              <a:rPr lang="es-ES" sz="2000" b="1" u="sng" dirty="0"/>
              <a:t>Viscosidad</a:t>
            </a:r>
            <a:r>
              <a:rPr lang="es-ES" sz="2000" b="1" dirty="0"/>
              <a:t>:</a:t>
            </a:r>
            <a:r>
              <a:rPr lang="es-ES" sz="2000" dirty="0"/>
              <a:t> es consecuencia del rozamiento interno entre las partículas de fluido. Se podría considerar como la oposición que ofrece un fluido a ser deformado, y solo se manifiesta cuando el fluido está en movimiento.</a:t>
            </a:r>
          </a:p>
          <a:p>
            <a:pPr algn="just"/>
            <a:r>
              <a:rPr lang="es-ES" sz="2000" dirty="0"/>
              <a:t>Sacar una cuchara de un tarro lleno de miel será fácil si tiramos de ella lentamente, pero si tiramos bruscamente de ella puede que levantemos el tarro con ella. A mayor velocidad, mayor rozamiento, mayor viscosidad.</a:t>
            </a:r>
          </a:p>
          <a:p>
            <a:pPr algn="just"/>
            <a:r>
              <a:rPr lang="es-ES" sz="2000" dirty="0"/>
              <a:t>Si tenemos una capa de fluido situada entre dos placas paralelas y muy próximas, y movemos una de ellas, las sucesivas capas de fluido se moverán con velocidades menores, quedando la capa inferior, en contacto con la placa fija, en reposo:</a:t>
            </a:r>
          </a:p>
        </p:txBody>
      </p:sp>
      <p:pic>
        <p:nvPicPr>
          <p:cNvPr id="3" name="2 Imagen"/>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0211" y="3861048"/>
            <a:ext cx="4798838" cy="2027089"/>
          </a:xfrm>
          <a:prstGeom prst="rect">
            <a:avLst/>
          </a:prstGeom>
          <a:noFill/>
          <a:ln>
            <a:noFill/>
          </a:ln>
        </p:spPr>
      </p:pic>
    </p:spTree>
    <p:extLst>
      <p:ext uri="{BB962C8B-B14F-4D97-AF65-F5344CB8AC3E}">
        <p14:creationId xmlns:p14="http://schemas.microsoft.com/office/powerpoint/2010/main" val="420969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8 Rectángulo"/>
              <p:cNvSpPr/>
              <p:nvPr/>
            </p:nvSpPr>
            <p:spPr>
              <a:xfrm>
                <a:off x="651198" y="404664"/>
                <a:ext cx="7776864" cy="6224653"/>
              </a:xfrm>
              <a:prstGeom prst="rect">
                <a:avLst/>
              </a:prstGeom>
            </p:spPr>
            <p:txBody>
              <a:bodyPr wrap="square">
                <a:spAutoFit/>
              </a:bodyPr>
              <a:lstStyle/>
              <a:p>
                <a:pPr algn="just"/>
                <a:r>
                  <a:rPr lang="es-ES" sz="2000" b="1" dirty="0" smtClean="0"/>
                  <a:t>Viscosidad absoluta o dinámica (</a:t>
                </a:r>
                <a:r>
                  <a:rPr lang="es-ES" sz="2000" b="1" i="1" dirty="0"/>
                  <a:t>µ</a:t>
                </a:r>
                <a:r>
                  <a:rPr lang="es-ES" sz="2000" b="1" dirty="0"/>
                  <a:t>):</a:t>
                </a:r>
                <a:r>
                  <a:rPr lang="es-ES" sz="2000" dirty="0"/>
                  <a:t> la resistencia tangencial (o fuerza de viscosidad) por unidad de superficie, que aparece entre dos láminas que se deslizan una sobre otra, con una diferencia de velocidad </a:t>
                </a:r>
                <a:r>
                  <a:rPr lang="es-ES" sz="2000" i="1" dirty="0" err="1"/>
                  <a:t>Δv</a:t>
                </a:r>
                <a:r>
                  <a:rPr lang="es-ES" sz="2000" dirty="0"/>
                  <a:t> y entre las que hay una diferencia de altura </a:t>
                </a:r>
                <a:r>
                  <a:rPr lang="es-ES" sz="2000" i="1" dirty="0" err="1"/>
                  <a:t>Δy</a:t>
                </a:r>
                <a:r>
                  <a:rPr lang="es-ES" sz="2000" dirty="0"/>
                  <a:t> viene dada por</a:t>
                </a:r>
                <a:r>
                  <a:rPr lang="es-ES" sz="2000" dirty="0" smtClean="0"/>
                  <a:t>:</a:t>
                </a:r>
              </a:p>
              <a:p>
                <a:pPr algn="just"/>
                <a:endParaRPr lang="es-ES" sz="2000" dirty="0"/>
              </a:p>
              <a:p>
                <a:pPr algn="ctr"/>
                <a14:m>
                  <m:oMathPara xmlns:m="http://schemas.openxmlformats.org/officeDocument/2006/math">
                    <m:oMathParaPr>
                      <m:jc m:val="centerGroup"/>
                    </m:oMathParaPr>
                    <m:oMath xmlns:m="http://schemas.openxmlformats.org/officeDocument/2006/math">
                      <m:f>
                        <m:fPr>
                          <m:ctrlPr>
                            <a:rPr lang="es-ES" sz="2000" i="1" smtClean="0">
                              <a:latin typeface="Cambria Math"/>
                            </a:rPr>
                          </m:ctrlPr>
                        </m:fPr>
                        <m:num>
                          <m:r>
                            <a:rPr lang="es-ES" sz="2000" b="0" i="1" smtClean="0">
                              <a:latin typeface="Cambria Math"/>
                            </a:rPr>
                            <m:t>𝐹</m:t>
                          </m:r>
                        </m:num>
                        <m:den>
                          <m:r>
                            <a:rPr lang="es-ES" sz="2000" b="0" i="1" smtClean="0">
                              <a:latin typeface="Cambria Math"/>
                            </a:rPr>
                            <m:t>𝑆</m:t>
                          </m:r>
                        </m:den>
                      </m:f>
                      <m:r>
                        <a:rPr lang="es-ES" sz="2000" b="0" i="1" smtClean="0">
                          <a:latin typeface="Cambria Math"/>
                        </a:rPr>
                        <m:t>=</m:t>
                      </m:r>
                      <m:r>
                        <a:rPr lang="es-ES" sz="2000" b="0" i="1" smtClean="0">
                          <a:latin typeface="Cambria Math"/>
                          <a:ea typeface="Cambria Math"/>
                        </a:rPr>
                        <m:t>𝜇</m:t>
                      </m:r>
                      <m:r>
                        <a:rPr lang="es-ES" sz="2000" b="0" i="1" smtClean="0">
                          <a:latin typeface="Cambria Math"/>
                          <a:ea typeface="Cambria Math"/>
                        </a:rPr>
                        <m:t>·</m:t>
                      </m:r>
                      <m:f>
                        <m:fPr>
                          <m:ctrlPr>
                            <a:rPr lang="es-ES" sz="2000" b="0" i="1" smtClean="0">
                              <a:latin typeface="Cambria Math"/>
                              <a:ea typeface="Cambria Math"/>
                            </a:rPr>
                          </m:ctrlPr>
                        </m:fPr>
                        <m:num>
                          <m:r>
                            <a:rPr lang="es-ES" sz="2000" b="0" i="1" smtClean="0">
                              <a:latin typeface="Cambria Math"/>
                              <a:ea typeface="Cambria Math"/>
                            </a:rPr>
                            <m:t>∆</m:t>
                          </m:r>
                          <m:r>
                            <a:rPr lang="es-ES" sz="2000" b="0" i="1" smtClean="0">
                              <a:latin typeface="Cambria Math"/>
                              <a:ea typeface="Cambria Math"/>
                            </a:rPr>
                            <m:t>𝑣</m:t>
                          </m:r>
                        </m:num>
                        <m:den>
                          <m:r>
                            <a:rPr lang="es-ES" sz="2000" b="0" i="1" smtClean="0">
                              <a:latin typeface="Cambria Math"/>
                              <a:ea typeface="Cambria Math"/>
                            </a:rPr>
                            <m:t>∆</m:t>
                          </m:r>
                          <m:r>
                            <a:rPr lang="es-ES" sz="2000" b="0" i="1" smtClean="0">
                              <a:latin typeface="Cambria Math"/>
                              <a:ea typeface="Cambria Math"/>
                            </a:rPr>
                            <m:t>𝑦</m:t>
                          </m:r>
                        </m:den>
                      </m:f>
                    </m:oMath>
                  </m:oMathPara>
                </a14:m>
                <a:endParaRPr lang="es-ES" sz="2000" dirty="0" smtClean="0"/>
              </a:p>
              <a:p>
                <a:pPr algn="just"/>
                <a:endParaRPr lang="es-ES" sz="2000" dirty="0"/>
              </a:p>
              <a:p>
                <a:pPr algn="just"/>
                <a:r>
                  <a:rPr lang="es-ES" sz="2000" dirty="0"/>
                  <a:t>donde las unidades de µ son </a:t>
                </a:r>
                <a:r>
                  <a:rPr lang="es-ES" sz="2000" dirty="0" err="1"/>
                  <a:t>N·s</a:t>
                </a:r>
                <a:r>
                  <a:rPr lang="es-ES" sz="2000" dirty="0"/>
                  <a:t>/m</a:t>
                </a:r>
                <a:r>
                  <a:rPr lang="es-ES" sz="2000" baseline="30000" dirty="0"/>
                  <a:t>2</a:t>
                </a:r>
                <a:r>
                  <a:rPr lang="es-ES" sz="2000" dirty="0"/>
                  <a:t> = </a:t>
                </a:r>
                <a:r>
                  <a:rPr lang="es-ES" sz="2000" dirty="0" err="1"/>
                  <a:t>Pa·s</a:t>
                </a:r>
                <a:r>
                  <a:rPr lang="es-ES" sz="2000" dirty="0"/>
                  <a:t>, que equivale a Kg/(</a:t>
                </a:r>
                <a:r>
                  <a:rPr lang="es-ES" sz="2000" dirty="0" err="1"/>
                  <a:t>m·s</a:t>
                </a:r>
                <a:r>
                  <a:rPr lang="es-ES" sz="2000" dirty="0"/>
                  <a:t>), mientras que en sistema cegesimal será </a:t>
                </a:r>
                <a:r>
                  <a:rPr lang="es-ES" sz="2000" dirty="0" err="1"/>
                  <a:t>dyn·s</a:t>
                </a:r>
                <a:r>
                  <a:rPr lang="es-ES" sz="2000" dirty="0"/>
                  <a:t>/m</a:t>
                </a:r>
                <a:r>
                  <a:rPr lang="es-ES" sz="2000" baseline="30000" dirty="0"/>
                  <a:t>2</a:t>
                </a:r>
                <a:r>
                  <a:rPr lang="es-ES" sz="2000" dirty="0"/>
                  <a:t> = g/(</a:t>
                </a:r>
                <a:r>
                  <a:rPr lang="es-ES" sz="2000" dirty="0" err="1"/>
                  <a:t>cm·s</a:t>
                </a:r>
                <a:r>
                  <a:rPr lang="es-ES" sz="2000" dirty="0"/>
                  <a:t>) que recibe en nombre de poise (P).</a:t>
                </a:r>
              </a:p>
              <a:p>
                <a:pPr algn="just"/>
                <a:r>
                  <a:rPr lang="es-ES" sz="2000" dirty="0"/>
                  <a:t> </a:t>
                </a:r>
              </a:p>
              <a:p>
                <a:pPr algn="just"/>
                <a:r>
                  <a:rPr lang="es-ES" sz="2000" b="1" dirty="0"/>
                  <a:t>Viscosidad cinemática </a:t>
                </a:r>
                <a:r>
                  <a:rPr lang="es-ES" sz="2000" b="1" dirty="0" smtClean="0"/>
                  <a:t>(</a:t>
                </a:r>
                <a:r>
                  <a:rPr lang="es-ES" sz="2000" b="1" i="1" dirty="0" smtClean="0"/>
                  <a:t>Ʋ</a:t>
                </a:r>
                <a:r>
                  <a:rPr lang="es-ES" sz="2000" b="1" dirty="0" smtClean="0"/>
                  <a:t>):</a:t>
                </a:r>
                <a:r>
                  <a:rPr lang="es-ES" sz="2000" dirty="0" smtClean="0"/>
                  <a:t> </a:t>
                </a:r>
                <a:r>
                  <a:rPr lang="es-ES" sz="2000" dirty="0"/>
                  <a:t>se define como el cociente entre la viscosidad dinámica y la densidad</a:t>
                </a:r>
                <a:r>
                  <a:rPr lang="es-ES" sz="2000" dirty="0" smtClean="0"/>
                  <a:t>:</a:t>
                </a:r>
              </a:p>
              <a:p>
                <a:pPr algn="just"/>
                <a:endParaRPr lang="es-ES" sz="2000" dirty="0"/>
              </a:p>
              <a:p>
                <a:pPr algn="ctr"/>
                <a14:m>
                  <m:oMathPara xmlns:m="http://schemas.openxmlformats.org/officeDocument/2006/math">
                    <m:oMathParaPr>
                      <m:jc m:val="centerGroup"/>
                    </m:oMathParaPr>
                    <m:oMath xmlns:m="http://schemas.openxmlformats.org/officeDocument/2006/math">
                      <m:r>
                        <a:rPr lang="es-ES" sz="2000" b="0" i="1" smtClean="0">
                          <a:latin typeface="Cambria Math"/>
                          <a:ea typeface="Cambria Math"/>
                        </a:rPr>
                        <m:t>𝜈</m:t>
                      </m:r>
                      <m:r>
                        <a:rPr lang="es-ES" sz="2000" b="0" i="1" smtClean="0">
                          <a:latin typeface="Cambria Math"/>
                        </a:rPr>
                        <m:t>=</m:t>
                      </m:r>
                      <m:f>
                        <m:fPr>
                          <m:ctrlPr>
                            <a:rPr lang="es-ES" sz="2000" b="0" i="1" smtClean="0">
                              <a:latin typeface="Cambria Math"/>
                            </a:rPr>
                          </m:ctrlPr>
                        </m:fPr>
                        <m:num>
                          <m:r>
                            <a:rPr lang="es-ES" sz="2000" b="0" i="1" smtClean="0">
                              <a:latin typeface="Cambria Math"/>
                              <a:ea typeface="Cambria Math"/>
                            </a:rPr>
                            <m:t>𝜇</m:t>
                          </m:r>
                        </m:num>
                        <m:den>
                          <m:r>
                            <a:rPr lang="es-ES" sz="2000" b="0" i="1" smtClean="0">
                              <a:latin typeface="Cambria Math"/>
                              <a:ea typeface="Cambria Math"/>
                            </a:rPr>
                            <m:t>𝜌</m:t>
                          </m:r>
                        </m:den>
                      </m:f>
                    </m:oMath>
                  </m:oMathPara>
                </a14:m>
                <a:endParaRPr lang="es-ES" sz="2000" dirty="0" smtClean="0"/>
              </a:p>
              <a:p>
                <a:pPr algn="just"/>
                <a:endParaRPr lang="es-ES" sz="2000" dirty="0"/>
              </a:p>
              <a:p>
                <a:pPr algn="just"/>
                <a:r>
                  <a:rPr lang="es-ES" sz="2000" dirty="0"/>
                  <a:t>donde las unidades son el m</a:t>
                </a:r>
                <a:r>
                  <a:rPr lang="es-ES" sz="2000" baseline="30000" dirty="0"/>
                  <a:t>2</a:t>
                </a:r>
                <a:r>
                  <a:rPr lang="es-ES" sz="2000" dirty="0"/>
                  <a:t>/s, y en el sistema cegesimal el cm</a:t>
                </a:r>
                <a:r>
                  <a:rPr lang="es-ES" sz="2000" baseline="30000" dirty="0"/>
                  <a:t>2</a:t>
                </a:r>
                <a:r>
                  <a:rPr lang="es-ES" sz="2000" dirty="0"/>
                  <a:t>/s que recibe el nombre de Stokes (</a:t>
                </a:r>
                <a:r>
                  <a:rPr lang="es-ES" sz="2000" dirty="0" err="1"/>
                  <a:t>St</a:t>
                </a:r>
                <a:r>
                  <a:rPr lang="es-ES" sz="2000" dirty="0"/>
                  <a:t>).</a:t>
                </a:r>
              </a:p>
            </p:txBody>
          </p:sp>
        </mc:Choice>
        <mc:Fallback xmlns="">
          <p:sp>
            <p:nvSpPr>
              <p:cNvPr id="9" name="8 Rectángulo"/>
              <p:cNvSpPr>
                <a:spLocks noRot="1" noChangeAspect="1" noMove="1" noResize="1" noEditPoints="1" noAdjustHandles="1" noChangeArrowheads="1" noChangeShapeType="1" noTextEdit="1"/>
              </p:cNvSpPr>
              <p:nvPr/>
            </p:nvSpPr>
            <p:spPr>
              <a:xfrm>
                <a:off x="651198" y="404664"/>
                <a:ext cx="7776864" cy="6224653"/>
              </a:xfrm>
              <a:prstGeom prst="rect">
                <a:avLst/>
              </a:prstGeom>
              <a:blipFill rotWithShape="1">
                <a:blip r:embed="rId2"/>
                <a:stretch>
                  <a:fillRect l="-862" t="-490" r="-784" b="-784"/>
                </a:stretch>
              </a:blipFill>
            </p:spPr>
            <p:txBody>
              <a:bodyPr/>
              <a:lstStyle/>
              <a:p>
                <a:r>
                  <a:rPr lang="es-ES">
                    <a:noFill/>
                  </a:rPr>
                  <a:t> </a:t>
                </a:r>
              </a:p>
            </p:txBody>
          </p:sp>
        </mc:Fallback>
      </mc:AlternateContent>
    </p:spTree>
    <p:extLst>
      <p:ext uri="{BB962C8B-B14F-4D97-AF65-F5344CB8AC3E}">
        <p14:creationId xmlns:p14="http://schemas.microsoft.com/office/powerpoint/2010/main" val="3498151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8 Rectángulo"/>
              <p:cNvSpPr/>
              <p:nvPr/>
            </p:nvSpPr>
            <p:spPr>
              <a:xfrm>
                <a:off x="651198" y="461571"/>
                <a:ext cx="7776864" cy="4418197"/>
              </a:xfrm>
              <a:prstGeom prst="rect">
                <a:avLst/>
              </a:prstGeom>
            </p:spPr>
            <p:txBody>
              <a:bodyPr wrap="square">
                <a:spAutoFit/>
              </a:bodyPr>
              <a:lstStyle/>
              <a:p>
                <a:pPr lvl="0" algn="just"/>
                <a:r>
                  <a:rPr lang="es-ES" sz="2000" b="1" u="sng" dirty="0"/>
                  <a:t>Régimen laminar o turbulento</a:t>
                </a:r>
                <a:r>
                  <a:rPr lang="es-ES" sz="2000" b="1" dirty="0"/>
                  <a:t>:</a:t>
                </a:r>
                <a:r>
                  <a:rPr lang="es-ES" sz="2000" dirty="0"/>
                  <a:t> cuando la velocidad del fluido no sobrepasa un cierto límite, su movimiento se realiza por capas superpuestas que no se entremezclan, circulando en régimen laminar.</a:t>
                </a:r>
              </a:p>
              <a:p>
                <a:pPr algn="just"/>
                <a:r>
                  <a:rPr lang="es-ES" sz="2000" dirty="0"/>
                  <a:t>A partir de cierto valor de la velocidad, llamado velocidad crítica, las capas de fluido se entremezclan, formándose remolinos: se dice régimen turbulento.</a:t>
                </a:r>
              </a:p>
              <a:p>
                <a:pPr algn="just"/>
                <a:r>
                  <a:rPr lang="es-ES" sz="2000" dirty="0"/>
                  <a:t>Se puede establecer una forma empírica para determinar el régimen de circulación de un fluido que circula a una velocidad v, a través de una tubería de diámetro D, gracias al número de Reynolds</a:t>
                </a:r>
                <a:r>
                  <a:rPr lang="es-ES" sz="2000" dirty="0" smtClean="0"/>
                  <a:t>:</a:t>
                </a:r>
              </a:p>
              <a:p>
                <a:pPr algn="just"/>
                <a:endParaRPr lang="es-ES" sz="2000" dirty="0"/>
              </a:p>
              <a:p>
                <a:pPr algn="just"/>
                <a14:m>
                  <m:oMathPara xmlns:m="http://schemas.openxmlformats.org/officeDocument/2006/math">
                    <m:oMathParaPr>
                      <m:jc m:val="centerGroup"/>
                    </m:oMathParaPr>
                    <m:oMath xmlns:m="http://schemas.openxmlformats.org/officeDocument/2006/math">
                      <m:sSub>
                        <m:sSubPr>
                          <m:ctrlPr>
                            <a:rPr lang="es-ES" sz="2000" i="1">
                              <a:latin typeface="Cambria Math"/>
                            </a:rPr>
                          </m:ctrlPr>
                        </m:sSubPr>
                        <m:e>
                          <m:r>
                            <a:rPr lang="es-ES" sz="2000" i="1">
                              <a:latin typeface="Cambria Math"/>
                            </a:rPr>
                            <m:t>𝑁</m:t>
                          </m:r>
                        </m:e>
                        <m:sub>
                          <m:r>
                            <a:rPr lang="es-ES" sz="2000" i="1">
                              <a:latin typeface="Cambria Math"/>
                            </a:rPr>
                            <m:t>𝑅</m:t>
                          </m:r>
                        </m:sub>
                      </m:sSub>
                      <m:r>
                        <a:rPr lang="es-ES" sz="2000" i="1">
                          <a:latin typeface="Cambria Math"/>
                        </a:rPr>
                        <m:t>=</m:t>
                      </m:r>
                      <m:f>
                        <m:fPr>
                          <m:ctrlPr>
                            <a:rPr lang="es-ES" sz="2000" i="1">
                              <a:latin typeface="Cambria Math"/>
                            </a:rPr>
                          </m:ctrlPr>
                        </m:fPr>
                        <m:num>
                          <m:r>
                            <a:rPr lang="es-ES" sz="2000" i="1">
                              <a:latin typeface="Cambria Math"/>
                            </a:rPr>
                            <m:t>𝜌</m:t>
                          </m:r>
                          <m:r>
                            <a:rPr lang="es-ES" sz="2000" i="1">
                              <a:latin typeface="Cambria Math"/>
                            </a:rPr>
                            <m:t>·</m:t>
                          </m:r>
                          <m:r>
                            <a:rPr lang="es-ES" sz="2000" i="1">
                              <a:latin typeface="Cambria Math"/>
                            </a:rPr>
                            <m:t>𝑣𝑒𝑙</m:t>
                          </m:r>
                          <m:r>
                            <a:rPr lang="es-ES" sz="2000" i="1">
                              <a:latin typeface="Cambria Math"/>
                            </a:rPr>
                            <m:t>·</m:t>
                          </m:r>
                          <m:r>
                            <a:rPr lang="es-ES" sz="2000" i="1">
                              <a:latin typeface="Cambria Math"/>
                            </a:rPr>
                            <m:t>𝐷</m:t>
                          </m:r>
                        </m:num>
                        <m:den>
                          <m:r>
                            <a:rPr lang="es-ES" sz="2000" i="1">
                              <a:latin typeface="Cambria Math"/>
                            </a:rPr>
                            <m:t>𝜇</m:t>
                          </m:r>
                        </m:den>
                      </m:f>
                      <m:r>
                        <a:rPr lang="es-ES" sz="2000" i="1">
                          <a:latin typeface="Cambria Math"/>
                        </a:rPr>
                        <m:t>=</m:t>
                      </m:r>
                      <m:f>
                        <m:fPr>
                          <m:ctrlPr>
                            <a:rPr lang="es-ES" sz="2000" i="1">
                              <a:latin typeface="Cambria Math"/>
                            </a:rPr>
                          </m:ctrlPr>
                        </m:fPr>
                        <m:num>
                          <m:r>
                            <a:rPr lang="es-ES" sz="2000" i="1">
                              <a:latin typeface="Cambria Math"/>
                            </a:rPr>
                            <m:t>𝑣𝑒𝑙</m:t>
                          </m:r>
                          <m:r>
                            <a:rPr lang="es-ES" sz="2000" i="1">
                              <a:latin typeface="Cambria Math"/>
                            </a:rPr>
                            <m:t>·</m:t>
                          </m:r>
                          <m:r>
                            <a:rPr lang="es-ES" sz="2000" i="1">
                              <a:latin typeface="Cambria Math"/>
                            </a:rPr>
                            <m:t>𝐷</m:t>
                          </m:r>
                        </m:num>
                        <m:den>
                          <m:r>
                            <a:rPr lang="es-ES" sz="2000" i="1">
                              <a:latin typeface="Cambria Math"/>
                            </a:rPr>
                            <m:t>𝑣</m:t>
                          </m:r>
                        </m:den>
                      </m:f>
                    </m:oMath>
                  </m:oMathPara>
                </a14:m>
                <a:endParaRPr lang="es-ES" sz="2000" dirty="0"/>
              </a:p>
              <a:p>
                <a:pPr algn="just"/>
                <a:endParaRPr lang="es-ES" sz="2000" dirty="0" smtClean="0"/>
              </a:p>
              <a:p>
                <a:pPr algn="just"/>
                <a:r>
                  <a:rPr lang="es-ES" sz="2000" dirty="0" smtClean="0"/>
                  <a:t>A </a:t>
                </a:r>
                <a:r>
                  <a:rPr lang="es-ES" sz="2000" dirty="0"/>
                  <a:t>partir del valor N</a:t>
                </a:r>
                <a:r>
                  <a:rPr lang="es-ES" sz="2000" baseline="-25000" dirty="0"/>
                  <a:t>R</a:t>
                </a:r>
                <a:r>
                  <a:rPr lang="es-ES" sz="2000" dirty="0"/>
                  <a:t> &gt; 2320, se establece que el régimen es turbulento</a:t>
                </a:r>
              </a:p>
            </p:txBody>
          </p:sp>
        </mc:Choice>
        <mc:Fallback xmlns="">
          <p:sp>
            <p:nvSpPr>
              <p:cNvPr id="9" name="8 Rectángulo"/>
              <p:cNvSpPr>
                <a:spLocks noRot="1" noChangeAspect="1" noMove="1" noResize="1" noEditPoints="1" noAdjustHandles="1" noChangeArrowheads="1" noChangeShapeType="1" noTextEdit="1"/>
              </p:cNvSpPr>
              <p:nvPr/>
            </p:nvSpPr>
            <p:spPr>
              <a:xfrm>
                <a:off x="651198" y="461571"/>
                <a:ext cx="7776864" cy="4418197"/>
              </a:xfrm>
              <a:prstGeom prst="rect">
                <a:avLst/>
              </a:prstGeom>
              <a:blipFill rotWithShape="1">
                <a:blip r:embed="rId2"/>
                <a:stretch>
                  <a:fillRect l="-862" t="-691" r="-784" b="-1657"/>
                </a:stretch>
              </a:blipFill>
            </p:spPr>
            <p:txBody>
              <a:bodyPr/>
              <a:lstStyle/>
              <a:p>
                <a:r>
                  <a:rPr lang="es-ES">
                    <a:noFill/>
                  </a:rPr>
                  <a:t> </a:t>
                </a:r>
              </a:p>
            </p:txBody>
          </p:sp>
        </mc:Fallback>
      </mc:AlternateContent>
    </p:spTree>
    <p:extLst>
      <p:ext uri="{BB962C8B-B14F-4D97-AF65-F5344CB8AC3E}">
        <p14:creationId xmlns:p14="http://schemas.microsoft.com/office/powerpoint/2010/main" val="4262003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467544" y="1196752"/>
            <a:ext cx="8496944" cy="4878259"/>
          </a:xfrm>
          <a:prstGeom prst="rect">
            <a:avLst/>
          </a:prstGeom>
          <a:noFill/>
        </p:spPr>
        <p:txBody>
          <a:bodyPr wrap="square" rtlCol="0">
            <a:spAutoFit/>
          </a:bodyPr>
          <a:lstStyle/>
          <a:p>
            <a:pPr marL="457200" indent="-457200">
              <a:spcAft>
                <a:spcPts val="600"/>
              </a:spcAft>
              <a:buAutoNum type="arabicPeriod"/>
            </a:pPr>
            <a:r>
              <a:rPr lang="es-ES" sz="2400" dirty="0" smtClean="0">
                <a:latin typeface="Arial" pitchFamily="34" charset="0"/>
                <a:cs typeface="Arial" pitchFamily="34" charset="0"/>
                <a:hlinkClick r:id="rId2" action="ppaction://hlinksldjump"/>
              </a:rPr>
              <a:t>INTRODUCCIÓN</a:t>
            </a:r>
            <a:endParaRPr lang="es-ES" sz="2400" dirty="0" smtClean="0">
              <a:latin typeface="Arial" pitchFamily="34" charset="0"/>
              <a:cs typeface="Arial" pitchFamily="34" charset="0"/>
            </a:endParaRPr>
          </a:p>
          <a:p>
            <a:pPr marL="457200" indent="-457200">
              <a:spcAft>
                <a:spcPts val="600"/>
              </a:spcAft>
              <a:buAutoNum type="arabicPeriod"/>
            </a:pPr>
            <a:r>
              <a:rPr lang="es-ES" sz="2400" dirty="0" smtClean="0">
                <a:latin typeface="Arial" pitchFamily="34" charset="0"/>
                <a:cs typeface="Arial" pitchFamily="34" charset="0"/>
                <a:hlinkClick r:id="rId3" action="ppaction://hlinksldjump"/>
              </a:rPr>
              <a:t>PRINCIPIOS FÍSICOS FUNDAMENTALES</a:t>
            </a:r>
            <a:endParaRPr lang="es-ES" sz="2400" dirty="0" smtClean="0">
              <a:latin typeface="Arial" pitchFamily="34" charset="0"/>
              <a:cs typeface="Arial" pitchFamily="34" charset="0"/>
            </a:endParaRPr>
          </a:p>
          <a:p>
            <a:pPr marL="457200" indent="-457200">
              <a:spcAft>
                <a:spcPts val="600"/>
              </a:spcAft>
              <a:buAutoNum type="arabicPeriod"/>
            </a:pPr>
            <a:r>
              <a:rPr lang="es-ES" sz="2400" dirty="0" smtClean="0">
                <a:latin typeface="Arial" pitchFamily="34" charset="0"/>
                <a:cs typeface="Arial" pitchFamily="34" charset="0"/>
                <a:hlinkClick r:id="rId4" action="ppaction://hlinksldjump"/>
              </a:rPr>
              <a:t>ELEMENTOS COMPONENTES</a:t>
            </a:r>
            <a:endParaRPr lang="es-ES" sz="2400" dirty="0" smtClean="0">
              <a:latin typeface="Arial" pitchFamily="34" charset="0"/>
              <a:cs typeface="Arial" pitchFamily="34" charset="0"/>
            </a:endParaRPr>
          </a:p>
          <a:p>
            <a:pPr marL="914400" lvl="1" indent="-457200">
              <a:spcAft>
                <a:spcPts val="600"/>
              </a:spcAft>
              <a:buAutoNum type="arabicPeriod"/>
            </a:pPr>
            <a:r>
              <a:rPr lang="es-ES" sz="2000" dirty="0" smtClean="0">
                <a:latin typeface="Arial" pitchFamily="34" charset="0"/>
                <a:cs typeface="Arial" pitchFamily="34" charset="0"/>
                <a:hlinkClick r:id="rId5" action="ppaction://hlinksldjump"/>
              </a:rPr>
              <a:t>Bomba Hidráulica</a:t>
            </a:r>
            <a:endParaRPr lang="es-ES" sz="2000" dirty="0" smtClean="0">
              <a:latin typeface="Arial" pitchFamily="34" charset="0"/>
              <a:cs typeface="Arial" pitchFamily="34" charset="0"/>
            </a:endParaRPr>
          </a:p>
          <a:p>
            <a:pPr marL="914400" lvl="1" indent="-457200">
              <a:spcAft>
                <a:spcPts val="600"/>
              </a:spcAft>
              <a:buAutoNum type="arabicPeriod"/>
            </a:pPr>
            <a:r>
              <a:rPr lang="es-ES" sz="2000" dirty="0" smtClean="0">
                <a:latin typeface="Arial" pitchFamily="34" charset="0"/>
                <a:cs typeface="Arial" pitchFamily="34" charset="0"/>
                <a:hlinkClick r:id="rId6" action="ppaction://hlinksldjump"/>
              </a:rPr>
              <a:t>Unidad Hidráulica</a:t>
            </a:r>
            <a:endParaRPr lang="es-ES" sz="2000" dirty="0" smtClean="0">
              <a:latin typeface="Arial" pitchFamily="34" charset="0"/>
              <a:cs typeface="Arial" pitchFamily="34" charset="0"/>
            </a:endParaRPr>
          </a:p>
          <a:p>
            <a:pPr marL="914400" lvl="1" indent="-457200">
              <a:spcAft>
                <a:spcPts val="600"/>
              </a:spcAft>
              <a:buAutoNum type="arabicPeriod"/>
            </a:pPr>
            <a:r>
              <a:rPr lang="es-ES" sz="2000" dirty="0" smtClean="0">
                <a:latin typeface="Arial" pitchFamily="34" charset="0"/>
                <a:cs typeface="Arial" pitchFamily="34" charset="0"/>
                <a:hlinkClick r:id="rId7" action="ppaction://hlinksldjump"/>
              </a:rPr>
              <a:t>Compresor</a:t>
            </a:r>
            <a:endParaRPr lang="es-ES" sz="2000" dirty="0" smtClean="0">
              <a:latin typeface="Arial" pitchFamily="34" charset="0"/>
              <a:cs typeface="Arial" pitchFamily="34" charset="0"/>
            </a:endParaRPr>
          </a:p>
          <a:p>
            <a:pPr marL="914400" lvl="1" indent="-457200">
              <a:spcAft>
                <a:spcPts val="600"/>
              </a:spcAft>
              <a:buAutoNum type="arabicPeriod"/>
            </a:pPr>
            <a:r>
              <a:rPr lang="es-ES" sz="2000" dirty="0" smtClean="0">
                <a:latin typeface="Arial" pitchFamily="34" charset="0"/>
                <a:cs typeface="Arial" pitchFamily="34" charset="0"/>
                <a:hlinkClick r:id="rId8" action="ppaction://hlinksldjump"/>
              </a:rPr>
              <a:t>Acumulador</a:t>
            </a:r>
            <a:endParaRPr lang="es-ES" sz="2000" dirty="0" smtClean="0">
              <a:latin typeface="Arial" pitchFamily="34" charset="0"/>
              <a:cs typeface="Arial" pitchFamily="34" charset="0"/>
            </a:endParaRPr>
          </a:p>
          <a:p>
            <a:pPr marL="914400" lvl="1" indent="-457200">
              <a:spcAft>
                <a:spcPts val="600"/>
              </a:spcAft>
              <a:buAutoNum type="arabicPeriod"/>
            </a:pPr>
            <a:r>
              <a:rPr lang="es-ES" sz="2000" dirty="0" smtClean="0">
                <a:latin typeface="Arial" pitchFamily="34" charset="0"/>
                <a:cs typeface="Arial" pitchFamily="34" charset="0"/>
                <a:hlinkClick r:id="rId9" action="ppaction://hlinksldjump"/>
              </a:rPr>
              <a:t>Acondicionamiento de aire y fluido</a:t>
            </a:r>
            <a:endParaRPr lang="es-ES" sz="2000" dirty="0" smtClean="0">
              <a:latin typeface="Arial" pitchFamily="34" charset="0"/>
              <a:cs typeface="Arial" pitchFamily="34" charset="0"/>
            </a:endParaRPr>
          </a:p>
          <a:p>
            <a:pPr marL="914400" lvl="1" indent="-457200">
              <a:spcAft>
                <a:spcPts val="600"/>
              </a:spcAft>
              <a:buAutoNum type="arabicPeriod"/>
            </a:pPr>
            <a:r>
              <a:rPr lang="es-ES" sz="2000" dirty="0" smtClean="0">
                <a:latin typeface="Arial" pitchFamily="34" charset="0"/>
                <a:cs typeface="Arial" pitchFamily="34" charset="0"/>
                <a:hlinkClick r:id="rId10" action="ppaction://hlinksldjump"/>
              </a:rPr>
              <a:t>Elementos de distribución</a:t>
            </a:r>
            <a:endParaRPr lang="es-ES" sz="2000" dirty="0" smtClean="0">
              <a:latin typeface="Arial" pitchFamily="34" charset="0"/>
              <a:cs typeface="Arial" pitchFamily="34" charset="0"/>
            </a:endParaRPr>
          </a:p>
          <a:p>
            <a:pPr marL="914400" lvl="1" indent="-457200">
              <a:spcAft>
                <a:spcPts val="600"/>
              </a:spcAft>
              <a:buAutoNum type="arabicPeriod"/>
            </a:pPr>
            <a:r>
              <a:rPr lang="es-ES" sz="2000" dirty="0" smtClean="0">
                <a:latin typeface="Arial" pitchFamily="34" charset="0"/>
                <a:cs typeface="Arial" pitchFamily="34" charset="0"/>
                <a:hlinkClick r:id="rId11" action="ppaction://hlinksldjump"/>
              </a:rPr>
              <a:t>Órganos de mando y regulación</a:t>
            </a:r>
            <a:endParaRPr lang="es-ES" sz="2000" dirty="0" smtClean="0">
              <a:latin typeface="Arial" pitchFamily="34" charset="0"/>
              <a:cs typeface="Arial" pitchFamily="34" charset="0"/>
            </a:endParaRPr>
          </a:p>
          <a:p>
            <a:pPr marL="914400" lvl="1" indent="-457200">
              <a:spcAft>
                <a:spcPts val="600"/>
              </a:spcAft>
              <a:buAutoNum type="arabicPeriod"/>
            </a:pPr>
            <a:r>
              <a:rPr lang="es-ES" sz="2000" dirty="0" smtClean="0">
                <a:latin typeface="Arial" pitchFamily="34" charset="0"/>
                <a:cs typeface="Arial" pitchFamily="34" charset="0"/>
                <a:hlinkClick r:id="rId12" action="ppaction://hlinksldjump"/>
              </a:rPr>
              <a:t>Actuadores</a:t>
            </a:r>
            <a:endParaRPr lang="es-ES" sz="2000" dirty="0" smtClean="0">
              <a:latin typeface="Arial" pitchFamily="34" charset="0"/>
              <a:cs typeface="Arial" pitchFamily="34" charset="0"/>
            </a:endParaRPr>
          </a:p>
          <a:p>
            <a:pPr marL="457200" indent="-457200">
              <a:spcAft>
                <a:spcPts val="600"/>
              </a:spcAft>
              <a:buAutoNum type="arabicPeriod"/>
            </a:pPr>
            <a:r>
              <a:rPr lang="es-ES" sz="2400" dirty="0" smtClean="0">
                <a:latin typeface="Arial" pitchFamily="34" charset="0"/>
                <a:cs typeface="Arial" pitchFamily="34" charset="0"/>
                <a:hlinkClick r:id="rId13" action="ppaction://hlinksldjump"/>
              </a:rPr>
              <a:t>CIRCUITOS BÁSICOS</a:t>
            </a:r>
            <a:endParaRPr lang="es-ES" sz="2400" dirty="0" smtClean="0">
              <a:latin typeface="Arial" pitchFamily="34" charset="0"/>
              <a:cs typeface="Arial" pitchFamily="34" charset="0"/>
            </a:endParaRPr>
          </a:p>
        </p:txBody>
      </p:sp>
      <p:sp>
        <p:nvSpPr>
          <p:cNvPr id="4" name="3 CuadroTexto"/>
          <p:cNvSpPr txBox="1"/>
          <p:nvPr/>
        </p:nvSpPr>
        <p:spPr>
          <a:xfrm>
            <a:off x="1763688" y="692696"/>
            <a:ext cx="5616624" cy="584775"/>
          </a:xfrm>
          <a:prstGeom prst="rect">
            <a:avLst/>
          </a:prstGeom>
          <a:noFill/>
        </p:spPr>
        <p:txBody>
          <a:bodyPr wrap="square" rtlCol="0">
            <a:spAutoFit/>
          </a:bodyPr>
          <a:lstStyle/>
          <a:p>
            <a:pPr algn="ctr"/>
            <a:r>
              <a:rPr lang="es-ES" sz="3200" dirty="0" smtClean="0">
                <a:solidFill>
                  <a:schemeClr val="tx1">
                    <a:lumMod val="50000"/>
                    <a:lumOff val="50000"/>
                  </a:schemeClr>
                </a:solidFill>
                <a:latin typeface="Arial" pitchFamily="34" charset="0"/>
                <a:cs typeface="Arial" pitchFamily="34" charset="0"/>
              </a:rPr>
              <a:t>ÍNDICE</a:t>
            </a:r>
            <a:endParaRPr lang="es-ES" sz="3200" dirty="0">
              <a:solidFill>
                <a:schemeClr val="tx1">
                  <a:lumMod val="50000"/>
                  <a:lumOff val="50000"/>
                </a:schemeClr>
              </a:solidFill>
              <a:latin typeface="Arial" pitchFamily="34" charset="0"/>
              <a:cs typeface="Arial" pitchFamily="34" charset="0"/>
            </a:endParaRPr>
          </a:p>
        </p:txBody>
      </p:sp>
    </p:spTree>
    <p:extLst>
      <p:ext uri="{BB962C8B-B14F-4D97-AF65-F5344CB8AC3E}">
        <p14:creationId xmlns:p14="http://schemas.microsoft.com/office/powerpoint/2010/main" val="10800149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539552" y="620688"/>
            <a:ext cx="8064896" cy="584775"/>
          </a:xfrm>
          <a:prstGeom prst="rect">
            <a:avLst/>
          </a:prstGeom>
          <a:noFill/>
        </p:spPr>
        <p:txBody>
          <a:bodyPr wrap="square" rtlCol="0">
            <a:spAutoFit/>
          </a:bodyPr>
          <a:lstStyle/>
          <a:p>
            <a:r>
              <a:rPr lang="es-ES" sz="3200" dirty="0">
                <a:cs typeface="Arial" pitchFamily="34" charset="0"/>
              </a:rPr>
              <a:t>3</a:t>
            </a:r>
            <a:r>
              <a:rPr lang="es-ES" sz="3200" dirty="0" smtClean="0">
                <a:cs typeface="Arial" pitchFamily="34" charset="0"/>
              </a:rPr>
              <a:t>. </a:t>
            </a:r>
            <a:r>
              <a:rPr lang="es-ES" sz="3200" dirty="0" smtClean="0"/>
              <a:t>ELEMENTOS COMPONENTES</a:t>
            </a:r>
            <a:endParaRPr lang="es-ES" sz="3200" dirty="0">
              <a:cs typeface="Arial" pitchFamily="34" charset="0"/>
            </a:endParaRPr>
          </a:p>
        </p:txBody>
      </p:sp>
      <p:sp>
        <p:nvSpPr>
          <p:cNvPr id="7" name="6 Rectángulo"/>
          <p:cNvSpPr/>
          <p:nvPr/>
        </p:nvSpPr>
        <p:spPr>
          <a:xfrm>
            <a:off x="611560" y="1412776"/>
            <a:ext cx="7776864" cy="1015663"/>
          </a:xfrm>
          <a:prstGeom prst="rect">
            <a:avLst/>
          </a:prstGeom>
        </p:spPr>
        <p:txBody>
          <a:bodyPr wrap="square">
            <a:spAutoFit/>
          </a:bodyPr>
          <a:lstStyle/>
          <a:p>
            <a:pPr algn="just"/>
            <a:r>
              <a:rPr lang="es-ES" sz="2000" dirty="0"/>
              <a:t>Por lo general, las instalaciones de los sistemas hidráulicos y neumáticos funcionan según la siguiente estructura de bloques:</a:t>
            </a:r>
          </a:p>
          <a:p>
            <a:pPr algn="just"/>
            <a:endParaRPr lang="es-ES" sz="2000" dirty="0"/>
          </a:p>
        </p:txBody>
      </p:sp>
      <p:pic>
        <p:nvPicPr>
          <p:cNvPr id="5130"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3356992"/>
            <a:ext cx="8791390" cy="1120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8190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539552" y="620688"/>
            <a:ext cx="8064896" cy="584775"/>
          </a:xfrm>
          <a:prstGeom prst="rect">
            <a:avLst/>
          </a:prstGeom>
          <a:noFill/>
        </p:spPr>
        <p:txBody>
          <a:bodyPr wrap="square" rtlCol="0">
            <a:spAutoFit/>
          </a:bodyPr>
          <a:lstStyle/>
          <a:p>
            <a:r>
              <a:rPr lang="es-ES" sz="3200" dirty="0" smtClean="0">
                <a:cs typeface="Arial" pitchFamily="34" charset="0"/>
              </a:rPr>
              <a:t>3.1. </a:t>
            </a:r>
            <a:r>
              <a:rPr lang="es-ES" sz="3200" dirty="0" smtClean="0"/>
              <a:t>BOMBA HIDRÁULICA</a:t>
            </a:r>
            <a:endParaRPr lang="es-ES" sz="3200" dirty="0">
              <a:cs typeface="Arial" pitchFamily="34" charset="0"/>
            </a:endParaRPr>
          </a:p>
        </p:txBody>
      </p:sp>
      <p:sp>
        <p:nvSpPr>
          <p:cNvPr id="7" name="6 Rectángulo"/>
          <p:cNvSpPr/>
          <p:nvPr/>
        </p:nvSpPr>
        <p:spPr>
          <a:xfrm>
            <a:off x="611560" y="1412776"/>
            <a:ext cx="6624736" cy="1323439"/>
          </a:xfrm>
          <a:prstGeom prst="rect">
            <a:avLst/>
          </a:prstGeom>
        </p:spPr>
        <p:txBody>
          <a:bodyPr wrap="square">
            <a:spAutoFit/>
          </a:bodyPr>
          <a:lstStyle/>
          <a:p>
            <a:pPr algn="just"/>
            <a:r>
              <a:rPr lang="es-ES" sz="2000" dirty="0"/>
              <a:t>Es el elemento de generación del fluido o presión (en este caso, líquido). La bomba hidráulica es la impulsora del caudal hidráulico, capaz de convertir la fuerza mecánica en fuerza hidráulica. Su símbolo es:</a:t>
            </a:r>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0312" y="1340768"/>
            <a:ext cx="1016620" cy="1234467"/>
          </a:xfrm>
          <a:prstGeom prst="rect">
            <a:avLst/>
          </a:prstGeom>
          <a:noFill/>
          <a:extLst>
            <a:ext uri="{909E8E84-426E-40DD-AFC4-6F175D3DCCD1}">
              <a14:hiddenFill xmlns:a14="http://schemas.microsoft.com/office/drawing/2010/main">
                <a:solidFill>
                  <a:srgbClr val="FFFFFF"/>
                </a:solidFill>
              </a14:hiddenFill>
            </a:ext>
          </a:extLst>
        </p:spPr>
      </p:pic>
      <p:sp>
        <p:nvSpPr>
          <p:cNvPr id="6" name="5 Rectángulo"/>
          <p:cNvSpPr/>
          <p:nvPr/>
        </p:nvSpPr>
        <p:spPr>
          <a:xfrm>
            <a:off x="611560" y="2897649"/>
            <a:ext cx="7632848" cy="3785652"/>
          </a:xfrm>
          <a:prstGeom prst="rect">
            <a:avLst/>
          </a:prstGeom>
        </p:spPr>
        <p:txBody>
          <a:bodyPr wrap="square">
            <a:spAutoFit/>
          </a:bodyPr>
          <a:lstStyle/>
          <a:p>
            <a:pPr algn="just"/>
            <a:r>
              <a:rPr lang="es-ES" sz="2000" dirty="0"/>
              <a:t>Las </a:t>
            </a:r>
            <a:r>
              <a:rPr lang="es-ES" sz="2000" u="sng" dirty="0"/>
              <a:t>características</a:t>
            </a:r>
            <a:r>
              <a:rPr lang="es-ES" sz="2000" dirty="0"/>
              <a:t> más importantes de las bombas hidráulicas, que suelen suministra los fabricantes, son</a:t>
            </a:r>
            <a:r>
              <a:rPr lang="es-ES" sz="2000" dirty="0" smtClean="0"/>
              <a:t>:</a:t>
            </a:r>
          </a:p>
          <a:p>
            <a:pPr algn="just"/>
            <a:endParaRPr lang="es-ES" sz="2000" dirty="0"/>
          </a:p>
          <a:p>
            <a:pPr marL="285750" lvl="0" indent="-285750" algn="just">
              <a:buFont typeface="Arial" pitchFamily="34" charset="0"/>
              <a:buChar char="•"/>
            </a:pPr>
            <a:r>
              <a:rPr lang="es-ES" sz="2000" i="1" u="sng" dirty="0"/>
              <a:t>Valor nominal de la presión:</a:t>
            </a:r>
            <a:r>
              <a:rPr lang="es-ES" sz="2000" dirty="0"/>
              <a:t> es la presión de trabajo para la que está fabricada la bomba</a:t>
            </a:r>
            <a:r>
              <a:rPr lang="es-ES" sz="2000" dirty="0" smtClean="0"/>
              <a:t>.</a:t>
            </a:r>
          </a:p>
          <a:p>
            <a:pPr lvl="0" algn="just"/>
            <a:endParaRPr lang="es-ES" sz="2000" dirty="0"/>
          </a:p>
          <a:p>
            <a:pPr marL="285750" lvl="0" indent="-285750" algn="just">
              <a:buFont typeface="Arial" pitchFamily="34" charset="0"/>
              <a:buChar char="•"/>
            </a:pPr>
            <a:r>
              <a:rPr lang="es-ES" sz="2000" i="1" u="sng" dirty="0"/>
              <a:t>Caudal:</a:t>
            </a:r>
            <a:r>
              <a:rPr lang="es-ES" sz="2000" dirty="0"/>
              <a:t> es el caudal que proporciona la bomba trabajando a la frecuencia de rotación nominal. Se distinguen dos tipos de bombas:</a:t>
            </a:r>
          </a:p>
          <a:p>
            <a:pPr marL="742950" lvl="1" indent="-285750" algn="just">
              <a:buFont typeface="Arial" pitchFamily="34" charset="0"/>
              <a:buChar char="•"/>
            </a:pPr>
            <a:r>
              <a:rPr lang="es-ES" sz="2000" i="1" dirty="0"/>
              <a:t>Bombas de caudal fijo:</a:t>
            </a:r>
            <a:r>
              <a:rPr lang="es-ES" sz="2000" dirty="0"/>
              <a:t> siempre conceden el mismo caudal. Solamente variará el caudal cuando varía la velocidad de giro.</a:t>
            </a:r>
          </a:p>
          <a:p>
            <a:pPr marL="742950" lvl="1" indent="-285750" algn="just">
              <a:buFont typeface="Arial" pitchFamily="34" charset="0"/>
              <a:buChar char="•"/>
            </a:pPr>
            <a:r>
              <a:rPr lang="es-ES" sz="2000" i="1" dirty="0"/>
              <a:t>Bombas de caudal variable:</a:t>
            </a:r>
            <a:r>
              <a:rPr lang="es-ES" sz="2000" dirty="0"/>
              <a:t> pueden variar el caudal sin disminuir la velocidad de giro</a:t>
            </a:r>
            <a:r>
              <a:rPr lang="es-ES" sz="2000" dirty="0" smtClean="0"/>
              <a:t>.</a:t>
            </a:r>
            <a:endParaRPr lang="es-ES" sz="2000" dirty="0"/>
          </a:p>
        </p:txBody>
      </p:sp>
    </p:spTree>
    <p:extLst>
      <p:ext uri="{BB962C8B-B14F-4D97-AF65-F5344CB8AC3E}">
        <p14:creationId xmlns:p14="http://schemas.microsoft.com/office/powerpoint/2010/main" val="3239774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611560" y="931942"/>
            <a:ext cx="7632848" cy="2554545"/>
          </a:xfrm>
          <a:prstGeom prst="rect">
            <a:avLst/>
          </a:prstGeom>
        </p:spPr>
        <p:txBody>
          <a:bodyPr wrap="square">
            <a:spAutoFit/>
          </a:bodyPr>
          <a:lstStyle/>
          <a:p>
            <a:pPr marL="285750" lvl="0" indent="-285750" algn="just">
              <a:buFont typeface="Arial" pitchFamily="34" charset="0"/>
              <a:buChar char="•"/>
            </a:pPr>
            <a:r>
              <a:rPr lang="es-ES" sz="2000" i="1" u="sng" dirty="0" smtClean="0"/>
              <a:t>Desplazamiento</a:t>
            </a:r>
            <a:r>
              <a:rPr lang="es-ES" sz="2000" i="1" u="sng" dirty="0"/>
              <a:t>:</a:t>
            </a:r>
            <a:r>
              <a:rPr lang="es-ES" sz="2000" dirty="0"/>
              <a:t> es el volumen de líquido bombeado en una vuelta completa</a:t>
            </a:r>
            <a:r>
              <a:rPr lang="es-ES" sz="2000" dirty="0" smtClean="0"/>
              <a:t>.</a:t>
            </a:r>
          </a:p>
          <a:p>
            <a:pPr lvl="0" algn="just"/>
            <a:endParaRPr lang="es-ES" sz="2000" dirty="0"/>
          </a:p>
          <a:p>
            <a:pPr marL="285750" lvl="0" indent="-285750" algn="just">
              <a:buFont typeface="Arial" pitchFamily="34" charset="0"/>
              <a:buChar char="•"/>
            </a:pPr>
            <a:r>
              <a:rPr lang="es-ES" sz="2000" i="1" u="sng" dirty="0"/>
              <a:t>Rendimiento volumétrico:</a:t>
            </a:r>
            <a:r>
              <a:rPr lang="es-ES" sz="2000" dirty="0"/>
              <a:t> es el cociente entre el caudal real que proporciona la bomba y el caudal teórico</a:t>
            </a:r>
            <a:r>
              <a:rPr lang="es-ES" sz="2000" dirty="0" smtClean="0"/>
              <a:t>.</a:t>
            </a:r>
          </a:p>
          <a:p>
            <a:pPr lvl="0" algn="just"/>
            <a:endParaRPr lang="es-ES" sz="2000" dirty="0"/>
          </a:p>
          <a:p>
            <a:pPr marL="285750" lvl="0" indent="-285750" algn="just">
              <a:buFont typeface="Arial" pitchFamily="34" charset="0"/>
              <a:buChar char="•"/>
            </a:pPr>
            <a:r>
              <a:rPr lang="es-ES" sz="2000" i="1" u="sng" dirty="0"/>
              <a:t>Rendimiento total:</a:t>
            </a:r>
            <a:r>
              <a:rPr lang="es-ES" sz="2000" dirty="0"/>
              <a:t> es el cociente entre la potencia hidráulica que suministra y la potencia mecánica que consume</a:t>
            </a:r>
            <a:r>
              <a:rPr lang="es-ES" sz="2000" dirty="0" smtClean="0"/>
              <a:t>.</a:t>
            </a:r>
            <a:endParaRPr lang="es-ES" sz="2000" dirty="0"/>
          </a:p>
        </p:txBody>
      </p:sp>
    </p:spTree>
    <p:extLst>
      <p:ext uri="{BB962C8B-B14F-4D97-AF65-F5344CB8AC3E}">
        <p14:creationId xmlns:p14="http://schemas.microsoft.com/office/powerpoint/2010/main" val="1585127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611560" y="620688"/>
            <a:ext cx="7632848" cy="2554545"/>
          </a:xfrm>
          <a:prstGeom prst="rect">
            <a:avLst/>
          </a:prstGeom>
        </p:spPr>
        <p:txBody>
          <a:bodyPr wrap="square">
            <a:spAutoFit/>
          </a:bodyPr>
          <a:lstStyle/>
          <a:p>
            <a:pPr algn="just"/>
            <a:r>
              <a:rPr lang="es-ES" sz="2000" dirty="0"/>
              <a:t>Veamos los distintos </a:t>
            </a:r>
            <a:r>
              <a:rPr lang="es-ES" sz="2000" u="sng" dirty="0"/>
              <a:t>tipos de bombas</a:t>
            </a:r>
            <a:r>
              <a:rPr lang="es-ES" sz="2000" dirty="0"/>
              <a:t>, atendiendo a su forma de construcción</a:t>
            </a:r>
            <a:r>
              <a:rPr lang="es-ES" sz="2000" dirty="0" smtClean="0"/>
              <a:t>:</a:t>
            </a:r>
          </a:p>
          <a:p>
            <a:pPr algn="just"/>
            <a:endParaRPr lang="es-ES" sz="2000" dirty="0"/>
          </a:p>
          <a:p>
            <a:pPr algn="just"/>
            <a:r>
              <a:rPr lang="es-ES" sz="2000" i="1" u="sng" dirty="0"/>
              <a:t>Bombas de engranajes:</a:t>
            </a:r>
            <a:endParaRPr lang="es-ES" sz="2000" dirty="0"/>
          </a:p>
          <a:p>
            <a:pPr algn="just"/>
            <a:r>
              <a:rPr lang="es-ES" sz="2000" dirty="0"/>
              <a:t>Son de caudal fijo. Constan de dos ruedas dentadas donde una de ellas hace que la otra gire en sentido contrario, de forma que aspiran el líquido desde el depósito S y lo transportan a la cámara P.</a:t>
            </a:r>
          </a:p>
          <a:p>
            <a:pPr algn="just"/>
            <a:endParaRPr lang="es-ES" sz="2000" dirty="0"/>
          </a:p>
        </p:txBody>
      </p:sp>
      <p:pic>
        <p:nvPicPr>
          <p:cNvPr id="3" name="2 Imagen"/>
          <p:cNvPicPr/>
          <p:nvPr/>
        </p:nvPicPr>
        <p:blipFill>
          <a:blip r:embed="rId2">
            <a:extLst>
              <a:ext uri="{28A0092B-C50C-407E-A947-70E740481C1C}">
                <a14:useLocalDpi xmlns:a14="http://schemas.microsoft.com/office/drawing/2010/main" val="0"/>
              </a:ext>
            </a:extLst>
          </a:blip>
          <a:srcRect/>
          <a:stretch>
            <a:fillRect/>
          </a:stretch>
        </p:blipFill>
        <p:spPr bwMode="auto">
          <a:xfrm>
            <a:off x="611560" y="2963267"/>
            <a:ext cx="4643958" cy="3167385"/>
          </a:xfrm>
          <a:prstGeom prst="rect">
            <a:avLst/>
          </a:prstGeom>
          <a:noFill/>
          <a:ln>
            <a:noFill/>
          </a:ln>
        </p:spPr>
      </p:pic>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5518" y="3140968"/>
            <a:ext cx="3514725" cy="343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092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611560" y="404664"/>
            <a:ext cx="7992888" cy="3477875"/>
          </a:xfrm>
          <a:prstGeom prst="rect">
            <a:avLst/>
          </a:prstGeom>
        </p:spPr>
        <p:txBody>
          <a:bodyPr wrap="square">
            <a:spAutoFit/>
          </a:bodyPr>
          <a:lstStyle/>
          <a:p>
            <a:r>
              <a:rPr lang="es-ES" sz="2000" i="1" u="sng" dirty="0"/>
              <a:t>Bombas de pistones:</a:t>
            </a:r>
            <a:endParaRPr lang="es-ES" sz="2000" dirty="0"/>
          </a:p>
          <a:p>
            <a:r>
              <a:rPr lang="es-ES" sz="2000" dirty="0"/>
              <a:t>Se utilizan debido a la capacidad de otorgar grandes presiones. Las hay de dos clases, según la posición de los émbolos, o pistones, sea radial o axial.</a:t>
            </a:r>
          </a:p>
          <a:p>
            <a:r>
              <a:rPr lang="es-ES" sz="2000" dirty="0"/>
              <a:t>Ambas constan de una carcasa y de un rotor donde van montados los pistones (en la bomba de pistones radiales los pistones se mueven en dirección radial; y la bomba de pistones axiales lo hacen dirección axial). Los pistones absorben el líquido (aceite) al expandirse y lo expulsan al comprimirse. En este caso también se puede modificar el caudal variando la excentricidad (e</a:t>
            </a:r>
            <a:r>
              <a:rPr lang="es-ES" sz="2000" dirty="0" smtClean="0"/>
              <a:t>).</a:t>
            </a:r>
          </a:p>
          <a:p>
            <a:endParaRPr lang="es-ES" sz="2000" dirty="0"/>
          </a:p>
          <a:p>
            <a:r>
              <a:rPr lang="es-ES" sz="2000" i="1" dirty="0" smtClean="0"/>
              <a:t>	Bomba </a:t>
            </a:r>
            <a:r>
              <a:rPr lang="es-ES" sz="2000" i="1" dirty="0"/>
              <a:t>de pistones radial		Bomba de pistones </a:t>
            </a:r>
            <a:r>
              <a:rPr lang="es-ES" sz="2000" i="1" dirty="0" smtClean="0"/>
              <a:t>axial</a:t>
            </a:r>
            <a:endParaRPr lang="es-ES" sz="2000" dirty="0"/>
          </a:p>
        </p:txBody>
      </p:sp>
      <p:pic>
        <p:nvPicPr>
          <p:cNvPr id="4" name="3 Imagen"/>
          <p:cNvPicPr/>
          <p:nvPr/>
        </p:nvPicPr>
        <p:blipFill>
          <a:blip r:embed="rId2">
            <a:extLst>
              <a:ext uri="{28A0092B-C50C-407E-A947-70E740481C1C}">
                <a14:useLocalDpi xmlns:a14="http://schemas.microsoft.com/office/drawing/2010/main" val="0"/>
              </a:ext>
            </a:extLst>
          </a:blip>
          <a:srcRect/>
          <a:stretch>
            <a:fillRect/>
          </a:stretch>
        </p:blipFill>
        <p:spPr bwMode="auto">
          <a:xfrm>
            <a:off x="899592" y="3933056"/>
            <a:ext cx="3822154" cy="2644304"/>
          </a:xfrm>
          <a:prstGeom prst="rect">
            <a:avLst/>
          </a:prstGeom>
          <a:noFill/>
          <a:ln>
            <a:noFill/>
          </a:ln>
        </p:spPr>
      </p:pic>
      <p:pic>
        <p:nvPicPr>
          <p:cNvPr id="5" name="4 Imagen"/>
          <p:cNvPicPr/>
          <p:nvPr/>
        </p:nvPicPr>
        <p:blipFill>
          <a:blip r:embed="rId3">
            <a:extLst>
              <a:ext uri="{28A0092B-C50C-407E-A947-70E740481C1C}">
                <a14:useLocalDpi xmlns:a14="http://schemas.microsoft.com/office/drawing/2010/main" val="0"/>
              </a:ext>
            </a:extLst>
          </a:blip>
          <a:srcRect/>
          <a:stretch>
            <a:fillRect/>
          </a:stretch>
        </p:blipFill>
        <p:spPr bwMode="auto">
          <a:xfrm>
            <a:off x="4687441" y="4184799"/>
            <a:ext cx="3749005" cy="2140818"/>
          </a:xfrm>
          <a:prstGeom prst="rect">
            <a:avLst/>
          </a:prstGeom>
          <a:noFill/>
          <a:ln>
            <a:noFill/>
          </a:ln>
        </p:spPr>
      </p:pic>
      <p:sp>
        <p:nvSpPr>
          <p:cNvPr id="2" name="1 CuadroTexto"/>
          <p:cNvSpPr txBox="1"/>
          <p:nvPr/>
        </p:nvSpPr>
        <p:spPr>
          <a:xfrm>
            <a:off x="4560565" y="4149080"/>
            <a:ext cx="2520280" cy="338554"/>
          </a:xfrm>
          <a:prstGeom prst="rect">
            <a:avLst/>
          </a:prstGeom>
          <a:noFill/>
        </p:spPr>
        <p:txBody>
          <a:bodyPr wrap="square" rtlCol="0">
            <a:spAutoFit/>
          </a:bodyPr>
          <a:lstStyle/>
          <a:p>
            <a:r>
              <a:rPr lang="es-ES" sz="1600" dirty="0" smtClean="0"/>
              <a:t>Lumbrera de aspiración</a:t>
            </a:r>
            <a:endParaRPr lang="es-ES" sz="1600" dirty="0"/>
          </a:p>
        </p:txBody>
      </p:sp>
      <p:sp>
        <p:nvSpPr>
          <p:cNvPr id="7" name="6 CuadroTexto"/>
          <p:cNvSpPr txBox="1"/>
          <p:nvPr/>
        </p:nvSpPr>
        <p:spPr>
          <a:xfrm>
            <a:off x="4572000" y="6037163"/>
            <a:ext cx="2520280" cy="338554"/>
          </a:xfrm>
          <a:prstGeom prst="rect">
            <a:avLst/>
          </a:prstGeom>
          <a:noFill/>
        </p:spPr>
        <p:txBody>
          <a:bodyPr wrap="square" rtlCol="0">
            <a:spAutoFit/>
          </a:bodyPr>
          <a:lstStyle/>
          <a:p>
            <a:r>
              <a:rPr lang="es-ES" sz="1600" dirty="0" smtClean="0"/>
              <a:t>Lumbrera de impulsión</a:t>
            </a:r>
            <a:endParaRPr lang="es-ES" sz="1600" dirty="0"/>
          </a:p>
        </p:txBody>
      </p:sp>
    </p:spTree>
    <p:extLst>
      <p:ext uri="{BB962C8B-B14F-4D97-AF65-F5344CB8AC3E}">
        <p14:creationId xmlns:p14="http://schemas.microsoft.com/office/powerpoint/2010/main" val="1884012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611560" y="931942"/>
            <a:ext cx="7632848" cy="1938992"/>
          </a:xfrm>
          <a:prstGeom prst="rect">
            <a:avLst/>
          </a:prstGeom>
        </p:spPr>
        <p:txBody>
          <a:bodyPr wrap="square">
            <a:spAutoFit/>
          </a:bodyPr>
          <a:lstStyle/>
          <a:p>
            <a:pPr algn="just"/>
            <a:r>
              <a:rPr lang="es-ES" sz="2000" i="1" u="sng" dirty="0"/>
              <a:t>Bombas de tornillo:</a:t>
            </a:r>
            <a:endParaRPr lang="es-ES" sz="2000" dirty="0"/>
          </a:p>
          <a:p>
            <a:pPr algn="just"/>
            <a:r>
              <a:rPr lang="es-ES" sz="2000" dirty="0"/>
              <a:t>Están constituidas por dos o tres tornillos helicoidales que engranan y ajustan perfectamente entre sí y con la carcasa que los envuelve. El tornillo motor transmite el movimiento a los otros y el aceite sufre una traslación axial. El caudal se conduce de manera uniforme y sin vibraciones</a:t>
            </a:r>
            <a:r>
              <a:rPr lang="es-ES" sz="2000" dirty="0" smtClean="0"/>
              <a:t>.</a:t>
            </a:r>
            <a:endParaRPr lang="es-ES" sz="2000"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825" y="3284984"/>
            <a:ext cx="7372350" cy="237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959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539552" y="620688"/>
            <a:ext cx="8064896" cy="584775"/>
          </a:xfrm>
          <a:prstGeom prst="rect">
            <a:avLst/>
          </a:prstGeom>
          <a:noFill/>
        </p:spPr>
        <p:txBody>
          <a:bodyPr wrap="square" rtlCol="0">
            <a:spAutoFit/>
          </a:bodyPr>
          <a:lstStyle/>
          <a:p>
            <a:r>
              <a:rPr lang="es-ES" sz="3200" dirty="0" smtClean="0">
                <a:cs typeface="Arial" pitchFamily="34" charset="0"/>
              </a:rPr>
              <a:t>3.2. </a:t>
            </a:r>
            <a:r>
              <a:rPr lang="es-ES" sz="3200" dirty="0" smtClean="0"/>
              <a:t>UNIDAD HIDRÁULICA</a:t>
            </a:r>
            <a:endParaRPr lang="es-ES" sz="3200" dirty="0">
              <a:cs typeface="Arial" pitchFamily="34" charset="0"/>
            </a:endParaRPr>
          </a:p>
        </p:txBody>
      </p:sp>
      <p:sp>
        <p:nvSpPr>
          <p:cNvPr id="7" name="6 Rectángulo"/>
          <p:cNvSpPr/>
          <p:nvPr/>
        </p:nvSpPr>
        <p:spPr>
          <a:xfrm>
            <a:off x="615727" y="3980184"/>
            <a:ext cx="6260529" cy="1323439"/>
          </a:xfrm>
          <a:prstGeom prst="rect">
            <a:avLst/>
          </a:prstGeom>
        </p:spPr>
        <p:txBody>
          <a:bodyPr wrap="square">
            <a:spAutoFit/>
          </a:bodyPr>
          <a:lstStyle/>
          <a:p>
            <a:pPr algn="just"/>
            <a:r>
              <a:rPr lang="es-ES" sz="2000" dirty="0"/>
              <a:t>El </a:t>
            </a:r>
            <a:r>
              <a:rPr lang="es-ES" sz="2000" b="1" u="sng" dirty="0"/>
              <a:t>filtro</a:t>
            </a:r>
            <a:r>
              <a:rPr lang="es-ES" sz="2000" dirty="0"/>
              <a:t> es el encargado de eliminar las partículas sólidas que se forman y que el aceite arrastra en su circulación. Si además incorpora un imán, las partículas metálicas quedarán adheridas a él.</a:t>
            </a:r>
          </a:p>
        </p:txBody>
      </p:sp>
      <p:sp>
        <p:nvSpPr>
          <p:cNvPr id="6" name="5 Rectángulo"/>
          <p:cNvSpPr/>
          <p:nvPr/>
        </p:nvSpPr>
        <p:spPr>
          <a:xfrm>
            <a:off x="615727" y="1340768"/>
            <a:ext cx="7632848" cy="1938992"/>
          </a:xfrm>
          <a:prstGeom prst="rect">
            <a:avLst/>
          </a:prstGeom>
        </p:spPr>
        <p:txBody>
          <a:bodyPr wrap="square">
            <a:spAutoFit/>
          </a:bodyPr>
          <a:lstStyle/>
          <a:p>
            <a:pPr algn="just"/>
            <a:r>
              <a:rPr lang="es-ES" sz="2000" dirty="0"/>
              <a:t>Es el elemento del circuito hidráulico donde se genera la potencia hidráulica (presión y caudal). Se suele representar en un bloque cerrado que contiene: el </a:t>
            </a:r>
            <a:r>
              <a:rPr lang="es-ES" sz="2000" b="1" dirty="0"/>
              <a:t>depósito</a:t>
            </a:r>
            <a:r>
              <a:rPr lang="es-ES" sz="2000" dirty="0"/>
              <a:t>, la </a:t>
            </a:r>
            <a:r>
              <a:rPr lang="es-ES" sz="2000" b="1" dirty="0"/>
              <a:t>bomba</a:t>
            </a:r>
            <a:r>
              <a:rPr lang="es-ES" sz="2000" dirty="0"/>
              <a:t>, el </a:t>
            </a:r>
            <a:r>
              <a:rPr lang="es-ES" sz="2000" b="1" dirty="0"/>
              <a:t>motor de accionamiento</a:t>
            </a:r>
            <a:r>
              <a:rPr lang="es-ES" sz="2000" dirty="0"/>
              <a:t>, las </a:t>
            </a:r>
            <a:r>
              <a:rPr lang="es-ES" sz="2000" b="1" dirty="0"/>
              <a:t>válvulas de seguridad</a:t>
            </a:r>
            <a:r>
              <a:rPr lang="es-ES" sz="2000" dirty="0"/>
              <a:t>, un </a:t>
            </a:r>
            <a:r>
              <a:rPr lang="es-ES" sz="2000" b="1" dirty="0"/>
              <a:t>manómetro</a:t>
            </a:r>
            <a:r>
              <a:rPr lang="es-ES" sz="2000" dirty="0"/>
              <a:t> y un </a:t>
            </a:r>
            <a:r>
              <a:rPr lang="es-ES" sz="2000" b="1" dirty="0"/>
              <a:t>filtro</a:t>
            </a:r>
            <a:r>
              <a:rPr lang="es-ES" sz="2000" dirty="0"/>
              <a:t>. En ocasiones pueden aparecer también un radiador para eliminar el exceso de calor del aceite y una mirilla para observar el nivel del líquido.</a:t>
            </a:r>
          </a:p>
        </p:txBody>
      </p:sp>
      <p:pic>
        <p:nvPicPr>
          <p:cNvPr id="8" name="7 Imagen"/>
          <p:cNvPicPr/>
          <p:nvPr/>
        </p:nvPicPr>
        <p:blipFill>
          <a:blip r:embed="rId2">
            <a:extLst>
              <a:ext uri="{28A0092B-C50C-407E-A947-70E740481C1C}">
                <a14:useLocalDpi xmlns:a14="http://schemas.microsoft.com/office/drawing/2010/main" val="0"/>
              </a:ext>
            </a:extLst>
          </a:blip>
          <a:srcRect/>
          <a:stretch>
            <a:fillRect/>
          </a:stretch>
        </p:blipFill>
        <p:spPr bwMode="auto">
          <a:xfrm>
            <a:off x="7174135" y="4173774"/>
            <a:ext cx="1448172" cy="919034"/>
          </a:xfrm>
          <a:prstGeom prst="rect">
            <a:avLst/>
          </a:prstGeom>
          <a:noFill/>
          <a:ln>
            <a:noFill/>
          </a:ln>
        </p:spPr>
      </p:pic>
    </p:spTree>
    <p:extLst>
      <p:ext uri="{BB962C8B-B14F-4D97-AF65-F5344CB8AC3E}">
        <p14:creationId xmlns:p14="http://schemas.microsoft.com/office/powerpoint/2010/main" val="3040485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615727" y="3645024"/>
            <a:ext cx="6260529" cy="1323439"/>
          </a:xfrm>
          <a:prstGeom prst="rect">
            <a:avLst/>
          </a:prstGeom>
        </p:spPr>
        <p:txBody>
          <a:bodyPr wrap="square">
            <a:spAutoFit/>
          </a:bodyPr>
          <a:lstStyle/>
          <a:p>
            <a:pPr algn="just"/>
            <a:r>
              <a:rPr lang="es-ES" sz="2000" dirty="0"/>
              <a:t>Se utilizan dos </a:t>
            </a:r>
            <a:r>
              <a:rPr lang="es-ES" sz="2000" b="1" u="sng" dirty="0"/>
              <a:t>válvulas</a:t>
            </a:r>
            <a:r>
              <a:rPr lang="es-ES" sz="2000" dirty="0"/>
              <a:t>: una de cierre, que abre o cierra el paso de aceite; y otra limitadora de presión, que en caso de superarse la presión de trabajo se produce una descarga automática de aceite al depósito.</a:t>
            </a:r>
          </a:p>
        </p:txBody>
      </p:sp>
      <p:sp>
        <p:nvSpPr>
          <p:cNvPr id="9" name="8 Rectángulo"/>
          <p:cNvSpPr/>
          <p:nvPr/>
        </p:nvSpPr>
        <p:spPr>
          <a:xfrm>
            <a:off x="611560" y="1319125"/>
            <a:ext cx="6260529" cy="707886"/>
          </a:xfrm>
          <a:prstGeom prst="rect">
            <a:avLst/>
          </a:prstGeom>
        </p:spPr>
        <p:txBody>
          <a:bodyPr wrap="square">
            <a:spAutoFit/>
          </a:bodyPr>
          <a:lstStyle/>
          <a:p>
            <a:pPr algn="just"/>
            <a:r>
              <a:rPr lang="es-ES" sz="2000" dirty="0"/>
              <a:t>El </a:t>
            </a:r>
            <a:r>
              <a:rPr lang="es-ES" sz="2000" b="1" u="sng" dirty="0"/>
              <a:t>manómetro</a:t>
            </a:r>
            <a:r>
              <a:rPr lang="es-ES" sz="2000" dirty="0"/>
              <a:t> es un aparato que mide la presión a la que se encuentra el aceite que sale de la unidad hidráulica.</a:t>
            </a:r>
          </a:p>
        </p:txBody>
      </p:sp>
      <p:pic>
        <p:nvPicPr>
          <p:cNvPr id="11" name="10 Imagen"/>
          <p:cNvPicPr/>
          <p:nvPr/>
        </p:nvPicPr>
        <p:blipFill>
          <a:blip r:embed="rId2">
            <a:extLst>
              <a:ext uri="{28A0092B-C50C-407E-A947-70E740481C1C}">
                <a14:useLocalDpi xmlns:a14="http://schemas.microsoft.com/office/drawing/2010/main" val="0"/>
              </a:ext>
            </a:extLst>
          </a:blip>
          <a:srcRect/>
          <a:stretch>
            <a:fillRect/>
          </a:stretch>
        </p:blipFill>
        <p:spPr bwMode="auto">
          <a:xfrm>
            <a:off x="7092280" y="1313023"/>
            <a:ext cx="1437878" cy="963849"/>
          </a:xfrm>
          <a:prstGeom prst="rect">
            <a:avLst/>
          </a:prstGeom>
          <a:noFill/>
          <a:ln>
            <a:noFill/>
          </a:ln>
        </p:spPr>
      </p:pic>
      <p:pic>
        <p:nvPicPr>
          <p:cNvPr id="12" name="11 Imagen"/>
          <p:cNvPicPr/>
          <p:nvPr/>
        </p:nvPicPr>
        <p:blipFill>
          <a:blip r:embed="rId3">
            <a:extLst>
              <a:ext uri="{28A0092B-C50C-407E-A947-70E740481C1C}">
                <a14:useLocalDpi xmlns:a14="http://schemas.microsoft.com/office/drawing/2010/main" val="0"/>
              </a:ext>
            </a:extLst>
          </a:blip>
          <a:srcRect/>
          <a:stretch>
            <a:fillRect/>
          </a:stretch>
        </p:blipFill>
        <p:spPr bwMode="auto">
          <a:xfrm>
            <a:off x="7166570" y="3645024"/>
            <a:ext cx="1380728" cy="963538"/>
          </a:xfrm>
          <a:prstGeom prst="rect">
            <a:avLst/>
          </a:prstGeom>
          <a:noFill/>
          <a:ln>
            <a:noFill/>
          </a:ln>
        </p:spPr>
      </p:pic>
    </p:spTree>
    <p:extLst>
      <p:ext uri="{BB962C8B-B14F-4D97-AF65-F5344CB8AC3E}">
        <p14:creationId xmlns:p14="http://schemas.microsoft.com/office/powerpoint/2010/main" val="3997180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539552" y="620688"/>
            <a:ext cx="8064896" cy="584775"/>
          </a:xfrm>
          <a:prstGeom prst="rect">
            <a:avLst/>
          </a:prstGeom>
          <a:noFill/>
        </p:spPr>
        <p:txBody>
          <a:bodyPr wrap="square" rtlCol="0">
            <a:spAutoFit/>
          </a:bodyPr>
          <a:lstStyle/>
          <a:p>
            <a:r>
              <a:rPr lang="es-ES" sz="3200" dirty="0" smtClean="0">
                <a:cs typeface="Arial" pitchFamily="34" charset="0"/>
              </a:rPr>
              <a:t>3.3. </a:t>
            </a:r>
            <a:r>
              <a:rPr lang="es-ES" sz="3200" dirty="0" smtClean="0"/>
              <a:t>COMPRESOR</a:t>
            </a:r>
            <a:endParaRPr lang="es-ES" sz="3200" dirty="0">
              <a:cs typeface="Arial" pitchFamily="34" charset="0"/>
            </a:endParaRPr>
          </a:p>
        </p:txBody>
      </p:sp>
      <p:sp>
        <p:nvSpPr>
          <p:cNvPr id="6" name="5 Rectángulo"/>
          <p:cNvSpPr/>
          <p:nvPr/>
        </p:nvSpPr>
        <p:spPr>
          <a:xfrm>
            <a:off x="615727" y="1340768"/>
            <a:ext cx="7632848" cy="3477875"/>
          </a:xfrm>
          <a:prstGeom prst="rect">
            <a:avLst/>
          </a:prstGeom>
        </p:spPr>
        <p:txBody>
          <a:bodyPr wrap="square">
            <a:spAutoFit/>
          </a:bodyPr>
          <a:lstStyle/>
          <a:p>
            <a:pPr algn="just"/>
            <a:r>
              <a:rPr lang="es-ES" sz="2000" dirty="0" smtClean="0"/>
              <a:t>Es el análogo de la bomba hidráulica en los circuitos neumáticos. Los compresores </a:t>
            </a:r>
            <a:r>
              <a:rPr lang="es-ES" sz="2000" dirty="0"/>
              <a:t>tienen la misión de comprimir los gases, transformando la energía mecánica aplicada (mediante un motor) en energía a presión. Las características principales en un compresor son</a:t>
            </a:r>
            <a:r>
              <a:rPr lang="es-ES" sz="2000" dirty="0" smtClean="0"/>
              <a:t>:</a:t>
            </a:r>
          </a:p>
          <a:p>
            <a:pPr algn="just"/>
            <a:endParaRPr lang="es-ES" sz="2000" dirty="0"/>
          </a:p>
          <a:p>
            <a:pPr marL="342900" lvl="0" indent="-342900" algn="just">
              <a:buFont typeface="Arial" pitchFamily="34" charset="0"/>
              <a:buChar char="•"/>
            </a:pPr>
            <a:r>
              <a:rPr lang="es-ES" sz="2000" dirty="0"/>
              <a:t>El </a:t>
            </a:r>
            <a:r>
              <a:rPr lang="es-ES" sz="2000" b="1" dirty="0"/>
              <a:t>caudal</a:t>
            </a:r>
            <a:r>
              <a:rPr lang="es-ES" sz="2000" dirty="0"/>
              <a:t> capaz de suministrar en condiciones normales (</a:t>
            </a:r>
            <a:r>
              <a:rPr lang="es-ES" sz="2000" dirty="0" smtClean="0"/>
              <a:t>0 </a:t>
            </a:r>
            <a:r>
              <a:rPr lang="es-ES" sz="2000" dirty="0" err="1" smtClean="0">
                <a:latin typeface="Arial" pitchFamily="34" charset="0"/>
                <a:cs typeface="Arial" pitchFamily="34" charset="0"/>
              </a:rPr>
              <a:t>º</a:t>
            </a:r>
            <a:r>
              <a:rPr lang="es-ES" sz="2000" dirty="0" err="1" smtClean="0"/>
              <a:t>C</a:t>
            </a:r>
            <a:r>
              <a:rPr lang="es-ES" sz="2000" dirty="0" smtClean="0"/>
              <a:t> </a:t>
            </a:r>
            <a:r>
              <a:rPr lang="es-ES" sz="2000" dirty="0"/>
              <a:t>de temperatura y 1 bar de presión</a:t>
            </a:r>
            <a:r>
              <a:rPr lang="es-ES" sz="2000" dirty="0" smtClean="0"/>
              <a:t>).</a:t>
            </a:r>
          </a:p>
          <a:p>
            <a:pPr lvl="0" algn="just"/>
            <a:endParaRPr lang="es-ES" sz="2000" dirty="0"/>
          </a:p>
          <a:p>
            <a:pPr marL="342900" lvl="0" indent="-342900" algn="just">
              <a:buFont typeface="Arial" pitchFamily="34" charset="0"/>
              <a:buChar char="•"/>
            </a:pPr>
            <a:r>
              <a:rPr lang="es-ES" sz="2000" dirty="0"/>
              <a:t>La </a:t>
            </a:r>
            <a:r>
              <a:rPr lang="es-ES" sz="2000" b="1" dirty="0"/>
              <a:t>presión máxima </a:t>
            </a:r>
            <a:r>
              <a:rPr lang="es-ES" sz="2000" dirty="0"/>
              <a:t>que es capaz de suministrar durante su trabajo.</a:t>
            </a:r>
          </a:p>
          <a:p>
            <a:pPr algn="just"/>
            <a:r>
              <a:rPr lang="es-ES" sz="2000" dirty="0"/>
              <a:t> </a:t>
            </a:r>
            <a:endParaRPr lang="es-ES" sz="2000" dirty="0" smtClean="0"/>
          </a:p>
          <a:p>
            <a:pPr algn="just"/>
            <a:endParaRPr lang="es-ES" sz="2000" dirty="0"/>
          </a:p>
        </p:txBody>
      </p:sp>
    </p:spTree>
    <p:extLst>
      <p:ext uri="{BB962C8B-B14F-4D97-AF65-F5344CB8AC3E}">
        <p14:creationId xmlns:p14="http://schemas.microsoft.com/office/powerpoint/2010/main" val="2471033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611560" y="476672"/>
            <a:ext cx="7992888" cy="3170099"/>
          </a:xfrm>
          <a:prstGeom prst="rect">
            <a:avLst/>
          </a:prstGeom>
        </p:spPr>
        <p:txBody>
          <a:bodyPr wrap="square">
            <a:spAutoFit/>
          </a:bodyPr>
          <a:lstStyle/>
          <a:p>
            <a:pPr algn="just"/>
            <a:r>
              <a:rPr lang="es-ES" sz="2000" dirty="0"/>
              <a:t>Atendiendo al sistema de funcionamiento, los compresores se </a:t>
            </a:r>
            <a:r>
              <a:rPr lang="es-ES" sz="2000" u="sng" dirty="0"/>
              <a:t>clasifican</a:t>
            </a:r>
            <a:r>
              <a:rPr lang="es-ES" sz="2000" dirty="0"/>
              <a:t> en:</a:t>
            </a:r>
          </a:p>
          <a:p>
            <a:pPr algn="just"/>
            <a:endParaRPr lang="es-ES" sz="2000" dirty="0"/>
          </a:p>
          <a:p>
            <a:r>
              <a:rPr lang="es-ES" sz="2000" i="1" u="sng" dirty="0"/>
              <a:t>Alternativos:</a:t>
            </a:r>
            <a:endParaRPr lang="es-ES" sz="2000" dirty="0"/>
          </a:p>
          <a:p>
            <a:r>
              <a:rPr lang="es-ES" sz="2000" dirty="0"/>
              <a:t>El aire comprimido suministrado sale con intermitencia. Constan de un cilindro con dos válvulas, una para la admisión y otra para el escape. Por el interior del cilindro se desliza un pistón unido a un mecanismo de biela-manivela.</a:t>
            </a:r>
          </a:p>
          <a:p>
            <a:r>
              <a:rPr lang="es-ES" sz="2000" dirty="0"/>
              <a:t>Un tipo particular de estos compresores es el de </a:t>
            </a:r>
            <a:r>
              <a:rPr lang="es-ES" sz="2000" i="1" dirty="0"/>
              <a:t>membrana</a:t>
            </a:r>
            <a:r>
              <a:rPr lang="es-ES" sz="2000" dirty="0"/>
              <a:t>, en los que el aire no está en contacto directo con el cilindro ni con el pistón.</a:t>
            </a:r>
          </a:p>
          <a:p>
            <a:pPr algn="just"/>
            <a:endParaRPr lang="es-ES" sz="2000" dirty="0"/>
          </a:p>
        </p:txBody>
      </p:sp>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1259632" y="3501008"/>
            <a:ext cx="3096343" cy="3003401"/>
          </a:xfrm>
          <a:prstGeom prst="rect">
            <a:avLst/>
          </a:prstGeom>
          <a:noFill/>
          <a:ln>
            <a:noFill/>
          </a:ln>
        </p:spPr>
      </p:pic>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2383" y="3501008"/>
            <a:ext cx="3511790" cy="2883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688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539552" y="620688"/>
            <a:ext cx="8064896" cy="1077218"/>
          </a:xfrm>
          <a:prstGeom prst="rect">
            <a:avLst/>
          </a:prstGeom>
          <a:noFill/>
        </p:spPr>
        <p:txBody>
          <a:bodyPr wrap="square" rtlCol="0">
            <a:spAutoFit/>
          </a:bodyPr>
          <a:lstStyle/>
          <a:p>
            <a:r>
              <a:rPr lang="es-ES" sz="3200" dirty="0" smtClean="0">
                <a:cs typeface="Arial" pitchFamily="34" charset="0"/>
              </a:rPr>
              <a:t>1. </a:t>
            </a:r>
            <a:r>
              <a:rPr lang="es-ES" sz="3200" dirty="0" smtClean="0"/>
              <a:t>INTRUDUCCIÓN</a:t>
            </a:r>
            <a:endParaRPr lang="es-ES" sz="3200" dirty="0"/>
          </a:p>
          <a:p>
            <a:endParaRPr lang="es-ES" sz="3200" dirty="0">
              <a:cs typeface="Arial" pitchFamily="34" charset="0"/>
            </a:endParaRPr>
          </a:p>
        </p:txBody>
      </p:sp>
      <p:sp>
        <p:nvSpPr>
          <p:cNvPr id="5" name="4 CuadroTexto"/>
          <p:cNvSpPr txBox="1"/>
          <p:nvPr/>
        </p:nvSpPr>
        <p:spPr>
          <a:xfrm>
            <a:off x="539552" y="1268760"/>
            <a:ext cx="7848872" cy="2862322"/>
          </a:xfrm>
          <a:prstGeom prst="rect">
            <a:avLst/>
          </a:prstGeom>
          <a:noFill/>
        </p:spPr>
        <p:txBody>
          <a:bodyPr wrap="square" rtlCol="0">
            <a:spAutoFit/>
          </a:bodyPr>
          <a:lstStyle/>
          <a:p>
            <a:pPr algn="just"/>
            <a:r>
              <a:rPr lang="es-ES" sz="2000" dirty="0"/>
              <a:t>La industria evoluciona constantemente en la aplicación de nuevas tecnologías para conseguir los múltiples procesos que en ella se realizan, incorporando automatismos cada vez más sofisticados. Dentro de la industria, los </a:t>
            </a:r>
            <a:r>
              <a:rPr lang="es-ES" sz="2000" i="1" u="sng" dirty="0"/>
              <a:t>circuitos hidráulicos y neumáticos</a:t>
            </a:r>
            <a:r>
              <a:rPr lang="es-ES" sz="2000" dirty="0"/>
              <a:t> ocupan un lugar muy importante.</a:t>
            </a:r>
          </a:p>
          <a:p>
            <a:pPr algn="just"/>
            <a:r>
              <a:rPr lang="es-ES" sz="2000" dirty="0"/>
              <a:t> </a:t>
            </a:r>
          </a:p>
          <a:p>
            <a:pPr algn="just"/>
            <a:r>
              <a:rPr lang="es-ES" sz="2000" dirty="0"/>
              <a:t>Tanto la neumática como la hidráulica se basan en la utilización de la energía liberada por un fluido. La energía seguiría el siguiente </a:t>
            </a:r>
            <a:r>
              <a:rPr lang="es-ES" sz="2000" u="sng" dirty="0"/>
              <a:t>esquema de transformación</a:t>
            </a:r>
            <a:r>
              <a:rPr lang="es-ES" sz="2000" dirty="0"/>
              <a:t>:</a:t>
            </a:r>
          </a:p>
        </p:txBody>
      </p:sp>
      <p:sp>
        <p:nvSpPr>
          <p:cNvPr id="6" name="5 CuadroTexto"/>
          <p:cNvSpPr txBox="1"/>
          <p:nvPr/>
        </p:nvSpPr>
        <p:spPr>
          <a:xfrm>
            <a:off x="539552" y="4725144"/>
            <a:ext cx="2515202" cy="707886"/>
          </a:xfrm>
          <a:prstGeom prst="rect">
            <a:avLst/>
          </a:prstGeom>
          <a:noFill/>
        </p:spPr>
        <p:txBody>
          <a:bodyPr wrap="square" rtlCol="0">
            <a:spAutoFit/>
          </a:bodyPr>
          <a:lstStyle/>
          <a:p>
            <a:pPr algn="just"/>
            <a:r>
              <a:rPr lang="es-ES" sz="2000" dirty="0" smtClean="0"/>
              <a:t>Energía mecánica</a:t>
            </a:r>
          </a:p>
          <a:p>
            <a:pPr algn="just"/>
            <a:r>
              <a:rPr lang="es-ES" sz="2000" dirty="0" smtClean="0"/>
              <a:t>(Bomba o Compresor)</a:t>
            </a:r>
            <a:endParaRPr lang="es-ES" sz="2000" dirty="0"/>
          </a:p>
        </p:txBody>
      </p:sp>
      <p:sp>
        <p:nvSpPr>
          <p:cNvPr id="7" name="6 CuadroTexto"/>
          <p:cNvSpPr txBox="1"/>
          <p:nvPr/>
        </p:nvSpPr>
        <p:spPr>
          <a:xfrm>
            <a:off x="4341782" y="4757499"/>
            <a:ext cx="1257601" cy="707886"/>
          </a:xfrm>
          <a:prstGeom prst="rect">
            <a:avLst/>
          </a:prstGeom>
          <a:noFill/>
        </p:spPr>
        <p:txBody>
          <a:bodyPr wrap="square" rtlCol="0">
            <a:spAutoFit/>
          </a:bodyPr>
          <a:lstStyle/>
          <a:p>
            <a:pPr algn="just"/>
            <a:r>
              <a:rPr lang="es-ES" sz="2000" dirty="0" smtClean="0"/>
              <a:t>Fluido</a:t>
            </a:r>
          </a:p>
          <a:p>
            <a:pPr algn="just"/>
            <a:r>
              <a:rPr lang="es-ES" sz="2000" dirty="0" smtClean="0"/>
              <a:t>a presión</a:t>
            </a:r>
            <a:endParaRPr lang="es-ES" sz="2000" dirty="0"/>
          </a:p>
        </p:txBody>
      </p:sp>
      <p:sp>
        <p:nvSpPr>
          <p:cNvPr id="8" name="7 CuadroTexto"/>
          <p:cNvSpPr txBox="1"/>
          <p:nvPr/>
        </p:nvSpPr>
        <p:spPr>
          <a:xfrm>
            <a:off x="6953342" y="4738449"/>
            <a:ext cx="1435082" cy="707886"/>
          </a:xfrm>
          <a:prstGeom prst="rect">
            <a:avLst/>
          </a:prstGeom>
          <a:noFill/>
        </p:spPr>
        <p:txBody>
          <a:bodyPr wrap="square" rtlCol="0">
            <a:spAutoFit/>
          </a:bodyPr>
          <a:lstStyle/>
          <a:p>
            <a:pPr algn="just"/>
            <a:r>
              <a:rPr lang="es-ES" sz="2000" dirty="0" smtClean="0"/>
              <a:t>Energía</a:t>
            </a:r>
          </a:p>
          <a:p>
            <a:pPr algn="just"/>
            <a:r>
              <a:rPr lang="es-ES" sz="2000" dirty="0" smtClean="0"/>
              <a:t>mecánica</a:t>
            </a:r>
          </a:p>
        </p:txBody>
      </p:sp>
      <p:sp>
        <p:nvSpPr>
          <p:cNvPr id="3" name="2 Flecha derecha"/>
          <p:cNvSpPr/>
          <p:nvPr/>
        </p:nvSpPr>
        <p:spPr>
          <a:xfrm>
            <a:off x="3275856" y="4941168"/>
            <a:ext cx="864096"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8 Flecha derecha"/>
          <p:cNvSpPr/>
          <p:nvPr/>
        </p:nvSpPr>
        <p:spPr>
          <a:xfrm>
            <a:off x="5796136" y="4941168"/>
            <a:ext cx="864096"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919212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611560" y="260648"/>
            <a:ext cx="7992888" cy="3785652"/>
          </a:xfrm>
          <a:prstGeom prst="rect">
            <a:avLst/>
          </a:prstGeom>
        </p:spPr>
        <p:txBody>
          <a:bodyPr wrap="square">
            <a:spAutoFit/>
          </a:bodyPr>
          <a:lstStyle/>
          <a:p>
            <a:pPr algn="just"/>
            <a:r>
              <a:rPr lang="es-ES" sz="2000" i="1" u="sng" dirty="0"/>
              <a:t>Rotativos:</a:t>
            </a:r>
            <a:endParaRPr lang="es-ES" sz="2000" dirty="0"/>
          </a:p>
          <a:p>
            <a:pPr algn="just"/>
            <a:r>
              <a:rPr lang="es-ES" sz="2000" dirty="0"/>
              <a:t>La característica de estos compresores es la continuidad del caudal en la salida, además de ser más silenciosos y sufrir menos vibraciones que los anteriores. Los más comunes son:</a:t>
            </a:r>
          </a:p>
          <a:p>
            <a:pPr lvl="0" algn="just"/>
            <a:r>
              <a:rPr lang="es-ES" sz="2000" u="sng" dirty="0"/>
              <a:t>Rotativos de paletas</a:t>
            </a:r>
            <a:r>
              <a:rPr lang="es-ES" sz="2000" dirty="0"/>
              <a:t>: constan de un rodete que lleva alojadas unas paletas en unas ranuras dispuestas a tal efecto. Cuando el rodete gira en el interior de la carcasa, las paletas se deslizan por la fuerza centrífuga y rozan en la parte interior de la carcasa. El eje del rodete está descentrado con respecto a la carcasa una distancia e, llamada excentricidad; por la cual las cavidades entre paletas variarán de volumen según gira el rodete. </a:t>
            </a:r>
          </a:p>
          <a:p>
            <a:pPr algn="just"/>
            <a:r>
              <a:rPr lang="es-ES" sz="2000" dirty="0"/>
              <a:t>Este tipo de bombas pueden modificar su caudal sin variar la velocidad de giro sin más que modificar la excentricidad</a:t>
            </a:r>
            <a:r>
              <a:rPr lang="es-ES" sz="2000" dirty="0" smtClean="0"/>
              <a:t>.</a:t>
            </a:r>
            <a:endParaRPr lang="es-ES" sz="2000" dirty="0"/>
          </a:p>
        </p:txBody>
      </p:sp>
      <p:pic>
        <p:nvPicPr>
          <p:cNvPr id="7" name="6 Imagen"/>
          <p:cNvPicPr/>
          <p:nvPr/>
        </p:nvPicPr>
        <p:blipFill>
          <a:blip r:embed="rId2">
            <a:extLst>
              <a:ext uri="{28A0092B-C50C-407E-A947-70E740481C1C}">
                <a14:useLocalDpi xmlns:a14="http://schemas.microsoft.com/office/drawing/2010/main" val="0"/>
              </a:ext>
            </a:extLst>
          </a:blip>
          <a:srcRect/>
          <a:stretch>
            <a:fillRect/>
          </a:stretch>
        </p:blipFill>
        <p:spPr bwMode="auto">
          <a:xfrm>
            <a:off x="5601816" y="3789040"/>
            <a:ext cx="3002632" cy="2686595"/>
          </a:xfrm>
          <a:prstGeom prst="rect">
            <a:avLst/>
          </a:prstGeom>
          <a:noFill/>
          <a:ln>
            <a:noFill/>
          </a:ln>
        </p:spPr>
      </p:pic>
    </p:spTree>
    <p:extLst>
      <p:ext uri="{BB962C8B-B14F-4D97-AF65-F5344CB8AC3E}">
        <p14:creationId xmlns:p14="http://schemas.microsoft.com/office/powerpoint/2010/main" val="1622819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611560" y="651460"/>
            <a:ext cx="4608512" cy="5940088"/>
          </a:xfrm>
          <a:prstGeom prst="rect">
            <a:avLst/>
          </a:prstGeom>
        </p:spPr>
        <p:txBody>
          <a:bodyPr wrap="square">
            <a:spAutoFit/>
          </a:bodyPr>
          <a:lstStyle/>
          <a:p>
            <a:pPr lvl="0" algn="just"/>
            <a:r>
              <a:rPr lang="es-ES" sz="2000" u="sng" dirty="0"/>
              <a:t>Rotativos de tornillo</a:t>
            </a:r>
            <a:r>
              <a:rPr lang="es-ES" sz="2000" dirty="0"/>
              <a:t>: de </a:t>
            </a:r>
            <a:r>
              <a:rPr lang="es-ES" sz="2000" dirty="0" smtClean="0"/>
              <a:t>funcionamiento similar </a:t>
            </a:r>
            <a:r>
              <a:rPr lang="es-ES" sz="2000" dirty="0"/>
              <a:t>a la bomba de tornillo</a:t>
            </a:r>
            <a:r>
              <a:rPr lang="es-ES" sz="2000" dirty="0" smtClean="0"/>
              <a:t>.</a:t>
            </a:r>
          </a:p>
          <a:p>
            <a:pPr lvl="0" algn="just"/>
            <a:endParaRPr lang="es-ES" sz="2000" dirty="0"/>
          </a:p>
          <a:p>
            <a:pPr lvl="0" algn="just"/>
            <a:endParaRPr lang="es-ES" sz="2000" dirty="0"/>
          </a:p>
          <a:p>
            <a:pPr lvl="0" algn="just"/>
            <a:endParaRPr lang="es-ES" sz="2000" u="sng" dirty="0" smtClean="0"/>
          </a:p>
          <a:p>
            <a:pPr lvl="0" algn="just"/>
            <a:r>
              <a:rPr lang="es-ES" sz="2000" u="sng" dirty="0" smtClean="0"/>
              <a:t>Rotativos </a:t>
            </a:r>
            <a:r>
              <a:rPr lang="es-ES" sz="2000" u="sng" dirty="0"/>
              <a:t>axiales</a:t>
            </a:r>
            <a:r>
              <a:rPr lang="es-ES" sz="2000" dirty="0"/>
              <a:t>: se componen a un cuerpo cilíndrico donde concéntricamente giran uno o más motores dotados de paletas en forma de hélice. Un ejemplo claro es el extractor de las cocinas.</a:t>
            </a:r>
          </a:p>
          <a:p>
            <a:pPr algn="just"/>
            <a:endParaRPr lang="es-ES" sz="2000" u="sng" dirty="0" smtClean="0"/>
          </a:p>
          <a:p>
            <a:pPr algn="just"/>
            <a:endParaRPr lang="es-ES" sz="2000" u="sng" dirty="0"/>
          </a:p>
          <a:p>
            <a:pPr algn="just"/>
            <a:r>
              <a:rPr lang="es-ES" sz="2000" u="sng" dirty="0" smtClean="0"/>
              <a:t>Rotativos </a:t>
            </a:r>
            <a:r>
              <a:rPr lang="es-ES" sz="2000" u="sng" dirty="0"/>
              <a:t>radiales</a:t>
            </a:r>
            <a:r>
              <a:rPr lang="es-ES" sz="2000" dirty="0"/>
              <a:t>: también llamados turbocompresores. Constan de un cuerpo en el interior del cual se mueve un rotor formado por paletas radiales, que al girar a elevada velocidad arrastran el aire hacia el exterior por la fuerza centrífuga producida por la rotación.</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6136" y="260647"/>
            <a:ext cx="2794248" cy="21801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6136" y="2443491"/>
            <a:ext cx="2659422" cy="2001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6596" y="4444555"/>
            <a:ext cx="2393851" cy="2207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227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539552" y="620688"/>
            <a:ext cx="8064896" cy="584775"/>
          </a:xfrm>
          <a:prstGeom prst="rect">
            <a:avLst/>
          </a:prstGeom>
          <a:noFill/>
        </p:spPr>
        <p:txBody>
          <a:bodyPr wrap="square" rtlCol="0">
            <a:spAutoFit/>
          </a:bodyPr>
          <a:lstStyle/>
          <a:p>
            <a:r>
              <a:rPr lang="es-ES" sz="3200" dirty="0" smtClean="0">
                <a:cs typeface="Arial" pitchFamily="34" charset="0"/>
              </a:rPr>
              <a:t>3.4. </a:t>
            </a:r>
            <a:r>
              <a:rPr lang="es-ES" sz="3200" dirty="0" smtClean="0"/>
              <a:t>ACUMULADOR</a:t>
            </a:r>
            <a:endParaRPr lang="es-ES" sz="3200" dirty="0">
              <a:cs typeface="Arial" pitchFamily="34" charset="0"/>
            </a:endParaRPr>
          </a:p>
        </p:txBody>
      </p:sp>
      <p:sp>
        <p:nvSpPr>
          <p:cNvPr id="6" name="5 Rectángulo"/>
          <p:cNvSpPr/>
          <p:nvPr/>
        </p:nvSpPr>
        <p:spPr>
          <a:xfrm>
            <a:off x="615727" y="1340768"/>
            <a:ext cx="7632848" cy="1938992"/>
          </a:xfrm>
          <a:prstGeom prst="rect">
            <a:avLst/>
          </a:prstGeom>
        </p:spPr>
        <p:txBody>
          <a:bodyPr wrap="square">
            <a:spAutoFit/>
          </a:bodyPr>
          <a:lstStyle/>
          <a:p>
            <a:pPr algn="just"/>
            <a:r>
              <a:rPr lang="es-ES" sz="2000" dirty="0"/>
              <a:t>El compresor suministrará aire sobre el circuito no directamente, sino sobre el acumulador, que regula las maniobras de puesta en servicio activo o de reposo del compresor. Además cumple la misión de reserva en los instantes de gran consumo de aire comprimido. Debe estar provisto de una válvula de seguridad que permite el escape del aire en caso de sobrepasar cierta presión de seguridad.</a:t>
            </a:r>
          </a:p>
        </p:txBody>
      </p:sp>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3392599" y="3789040"/>
            <a:ext cx="2079104" cy="1014214"/>
          </a:xfrm>
          <a:prstGeom prst="rect">
            <a:avLst/>
          </a:prstGeom>
          <a:noFill/>
          <a:ln>
            <a:noFill/>
          </a:ln>
        </p:spPr>
      </p:pic>
    </p:spTree>
    <p:extLst>
      <p:ext uri="{BB962C8B-B14F-4D97-AF65-F5344CB8AC3E}">
        <p14:creationId xmlns:p14="http://schemas.microsoft.com/office/powerpoint/2010/main" val="2521155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539552" y="620688"/>
            <a:ext cx="8064896" cy="584775"/>
          </a:xfrm>
          <a:prstGeom prst="rect">
            <a:avLst/>
          </a:prstGeom>
          <a:noFill/>
        </p:spPr>
        <p:txBody>
          <a:bodyPr wrap="square" rtlCol="0">
            <a:spAutoFit/>
          </a:bodyPr>
          <a:lstStyle/>
          <a:p>
            <a:r>
              <a:rPr lang="es-ES" sz="3200" dirty="0" smtClean="0">
                <a:cs typeface="Arial" pitchFamily="34" charset="0"/>
              </a:rPr>
              <a:t>3.5. </a:t>
            </a:r>
            <a:r>
              <a:rPr lang="es-ES" sz="3200" dirty="0" smtClean="0"/>
              <a:t>ACONDICIONAMIENTO DE AIRE Y FLUIDO</a:t>
            </a:r>
            <a:endParaRPr lang="es-ES" sz="3200" dirty="0">
              <a:cs typeface="Arial" pitchFamily="34" charset="0"/>
            </a:endParaRPr>
          </a:p>
        </p:txBody>
      </p:sp>
      <p:sp>
        <p:nvSpPr>
          <p:cNvPr id="6" name="5 Rectángulo"/>
          <p:cNvSpPr/>
          <p:nvPr/>
        </p:nvSpPr>
        <p:spPr>
          <a:xfrm>
            <a:off x="615727" y="1340768"/>
            <a:ext cx="7632848" cy="1631216"/>
          </a:xfrm>
          <a:prstGeom prst="rect">
            <a:avLst/>
          </a:prstGeom>
        </p:spPr>
        <p:txBody>
          <a:bodyPr wrap="square">
            <a:spAutoFit/>
          </a:bodyPr>
          <a:lstStyle/>
          <a:p>
            <a:pPr algn="just"/>
            <a:r>
              <a:rPr lang="es-ES" sz="2000" dirty="0"/>
              <a:t>El grupo de acondicionamiento se compone de filtro, regulador de presión y lubricador, si bien en determinadas ocasiones hay que prescindir de éste último (instalaciones de pintura</a:t>
            </a:r>
            <a:r>
              <a:rPr lang="es-ES" sz="2000" dirty="0" smtClean="0"/>
              <a:t>).</a:t>
            </a:r>
          </a:p>
          <a:p>
            <a:pPr algn="just"/>
            <a:endParaRPr lang="es-ES" sz="2000" dirty="0"/>
          </a:p>
          <a:p>
            <a:pPr algn="just"/>
            <a:r>
              <a:rPr lang="es-ES" sz="2000" dirty="0"/>
              <a:t>El </a:t>
            </a:r>
            <a:r>
              <a:rPr lang="es-ES" sz="2000" b="1" u="sng" dirty="0"/>
              <a:t>filtro</a:t>
            </a:r>
            <a:r>
              <a:rPr lang="es-ES" sz="2000" dirty="0"/>
              <a:t> se suele situar a la salida del acumulador</a:t>
            </a:r>
            <a:r>
              <a:rPr lang="es-ES" sz="2000" dirty="0" smtClean="0"/>
              <a:t>.</a:t>
            </a:r>
            <a:endParaRPr lang="es-ES" sz="2000" dirty="0"/>
          </a:p>
        </p:txBody>
      </p:sp>
      <p:pic>
        <p:nvPicPr>
          <p:cNvPr id="7" name="6 Imagen"/>
          <p:cNvPicPr/>
          <p:nvPr/>
        </p:nvPicPr>
        <p:blipFill>
          <a:blip r:embed="rId2">
            <a:extLst>
              <a:ext uri="{28A0092B-C50C-407E-A947-70E740481C1C}">
                <a14:useLocalDpi xmlns:a14="http://schemas.microsoft.com/office/drawing/2010/main" val="0"/>
              </a:ext>
            </a:extLst>
          </a:blip>
          <a:srcRect/>
          <a:stretch>
            <a:fillRect/>
          </a:stretch>
        </p:blipFill>
        <p:spPr bwMode="auto">
          <a:xfrm>
            <a:off x="6660232" y="2996367"/>
            <a:ext cx="2088232" cy="1754033"/>
          </a:xfrm>
          <a:prstGeom prst="rect">
            <a:avLst/>
          </a:prstGeom>
          <a:noFill/>
          <a:ln>
            <a:noFill/>
          </a:ln>
        </p:spPr>
      </p:pic>
      <p:pic>
        <p:nvPicPr>
          <p:cNvPr id="8" name="7 Imagen"/>
          <p:cNvPicPr/>
          <p:nvPr/>
        </p:nvPicPr>
        <p:blipFill>
          <a:blip r:embed="rId3">
            <a:extLst>
              <a:ext uri="{28A0092B-C50C-407E-A947-70E740481C1C}">
                <a14:useLocalDpi xmlns:a14="http://schemas.microsoft.com/office/drawing/2010/main" val="0"/>
              </a:ext>
            </a:extLst>
          </a:blip>
          <a:srcRect/>
          <a:stretch>
            <a:fillRect/>
          </a:stretch>
        </p:blipFill>
        <p:spPr bwMode="auto">
          <a:xfrm>
            <a:off x="6929400" y="5301208"/>
            <a:ext cx="1675048" cy="1126861"/>
          </a:xfrm>
          <a:prstGeom prst="rect">
            <a:avLst/>
          </a:prstGeom>
          <a:noFill/>
          <a:ln>
            <a:noFill/>
          </a:ln>
        </p:spPr>
      </p:pic>
      <p:sp>
        <p:nvSpPr>
          <p:cNvPr id="9" name="8 Rectángulo"/>
          <p:cNvSpPr/>
          <p:nvPr/>
        </p:nvSpPr>
        <p:spPr>
          <a:xfrm>
            <a:off x="611560" y="3355245"/>
            <a:ext cx="5884093" cy="3170099"/>
          </a:xfrm>
          <a:prstGeom prst="rect">
            <a:avLst/>
          </a:prstGeom>
        </p:spPr>
        <p:txBody>
          <a:bodyPr wrap="square">
            <a:spAutoFit/>
          </a:bodyPr>
          <a:lstStyle/>
          <a:p>
            <a:pPr algn="just"/>
            <a:r>
              <a:rPr lang="es-ES" sz="2000" dirty="0" smtClean="0"/>
              <a:t>El </a:t>
            </a:r>
            <a:r>
              <a:rPr lang="es-ES" sz="2000" b="1" u="sng" dirty="0"/>
              <a:t>regulador de presión</a:t>
            </a:r>
            <a:r>
              <a:rPr lang="es-ES" sz="2000" dirty="0"/>
              <a:t> es un válvula reductora de presión utilizada para trabajar en circuitos cuya presión de trabajo es inferior a la suministrada por el compresor. Su símbolo es:</a:t>
            </a:r>
          </a:p>
          <a:p>
            <a:pPr algn="just"/>
            <a:r>
              <a:rPr lang="es-ES" sz="2000" dirty="0"/>
              <a:t> </a:t>
            </a:r>
          </a:p>
          <a:p>
            <a:pPr algn="just"/>
            <a:r>
              <a:rPr lang="es-ES" sz="2000" dirty="0"/>
              <a:t>El </a:t>
            </a:r>
            <a:r>
              <a:rPr lang="es-ES" sz="2000" b="1" u="sng" dirty="0"/>
              <a:t>lubricador</a:t>
            </a:r>
            <a:r>
              <a:rPr lang="es-ES" sz="2000" dirty="0"/>
              <a:t> se utiliza para lubricar las partes móviles de los circuitos neumáticos. Se mezcla lubricante con el aire comprimido en la cantidad adecuada y en forma de tenue niebla para evitar la formación de gotas de aceite. Su símbolo es:</a:t>
            </a:r>
          </a:p>
        </p:txBody>
      </p:sp>
    </p:spTree>
    <p:extLst>
      <p:ext uri="{BB962C8B-B14F-4D97-AF65-F5344CB8AC3E}">
        <p14:creationId xmlns:p14="http://schemas.microsoft.com/office/powerpoint/2010/main" val="1119888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539552" y="620688"/>
            <a:ext cx="8064896" cy="584775"/>
          </a:xfrm>
          <a:prstGeom prst="rect">
            <a:avLst/>
          </a:prstGeom>
          <a:noFill/>
        </p:spPr>
        <p:txBody>
          <a:bodyPr wrap="square" rtlCol="0">
            <a:spAutoFit/>
          </a:bodyPr>
          <a:lstStyle/>
          <a:p>
            <a:r>
              <a:rPr lang="es-ES" sz="3200" dirty="0" smtClean="0">
                <a:cs typeface="Arial" pitchFamily="34" charset="0"/>
              </a:rPr>
              <a:t>3.6. </a:t>
            </a:r>
            <a:r>
              <a:rPr lang="es-ES" sz="3200" dirty="0" smtClean="0"/>
              <a:t>ELEMENTOS DE DISTRIBUCIÓN</a:t>
            </a:r>
            <a:endParaRPr lang="es-ES" sz="3200" dirty="0">
              <a:cs typeface="Arial" pitchFamily="34" charset="0"/>
            </a:endParaRPr>
          </a:p>
        </p:txBody>
      </p:sp>
      <p:sp>
        <p:nvSpPr>
          <p:cNvPr id="6" name="5 Rectángulo"/>
          <p:cNvSpPr/>
          <p:nvPr/>
        </p:nvSpPr>
        <p:spPr>
          <a:xfrm>
            <a:off x="539552" y="1340768"/>
            <a:ext cx="7709023" cy="1015663"/>
          </a:xfrm>
          <a:prstGeom prst="rect">
            <a:avLst/>
          </a:prstGeom>
        </p:spPr>
        <p:txBody>
          <a:bodyPr wrap="square">
            <a:spAutoFit/>
          </a:bodyPr>
          <a:lstStyle/>
          <a:p>
            <a:pPr algn="just"/>
            <a:r>
              <a:rPr lang="es-ES" sz="2000" dirty="0"/>
              <a:t>Se entiende por distribución a la parte de la instalación que tiene como misión hacer llegar </a:t>
            </a:r>
            <a:r>
              <a:rPr lang="es-ES" sz="2000" dirty="0" smtClean="0"/>
              <a:t>a los </a:t>
            </a:r>
            <a:r>
              <a:rPr lang="es-ES" sz="2000" dirty="0"/>
              <a:t>puntos de consumo el fluido generado por la bomba o compresor</a:t>
            </a:r>
            <a:r>
              <a:rPr lang="es-ES" sz="2000" dirty="0" smtClean="0"/>
              <a:t>.</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008" y="2636912"/>
            <a:ext cx="4207821" cy="345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6 Rectángulo"/>
          <p:cNvSpPr/>
          <p:nvPr/>
        </p:nvSpPr>
        <p:spPr>
          <a:xfrm>
            <a:off x="539552" y="2564904"/>
            <a:ext cx="3868485" cy="3785652"/>
          </a:xfrm>
          <a:prstGeom prst="rect">
            <a:avLst/>
          </a:prstGeom>
        </p:spPr>
        <p:txBody>
          <a:bodyPr wrap="square">
            <a:spAutoFit/>
          </a:bodyPr>
          <a:lstStyle/>
          <a:p>
            <a:pPr algn="just"/>
            <a:r>
              <a:rPr lang="es-ES" sz="2000" dirty="0" smtClean="0"/>
              <a:t>Para </a:t>
            </a:r>
            <a:r>
              <a:rPr lang="es-ES" sz="2000" dirty="0"/>
              <a:t>obtener un buen rendimiento de la instalación es preciso: que la caída de presión desde el depósito hasta el punto de consumo sea baja; que no existan fugas; que exista una buen separación de condensados en la red; y que las tomas de consumo deben efectuarse por la parte superior del conducto principal para evitar que el condensado se deslice al punto de consumo</a:t>
            </a:r>
            <a:r>
              <a:rPr lang="es-ES" sz="2000" dirty="0" smtClean="0"/>
              <a:t>.</a:t>
            </a:r>
            <a:endParaRPr lang="es-ES" sz="2000" dirty="0"/>
          </a:p>
        </p:txBody>
      </p:sp>
    </p:spTree>
    <p:extLst>
      <p:ext uri="{BB962C8B-B14F-4D97-AF65-F5344CB8AC3E}">
        <p14:creationId xmlns:p14="http://schemas.microsoft.com/office/powerpoint/2010/main" val="2497482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539552" y="620688"/>
            <a:ext cx="8064896" cy="584775"/>
          </a:xfrm>
          <a:prstGeom prst="rect">
            <a:avLst/>
          </a:prstGeom>
          <a:noFill/>
        </p:spPr>
        <p:txBody>
          <a:bodyPr wrap="square" rtlCol="0">
            <a:spAutoFit/>
          </a:bodyPr>
          <a:lstStyle/>
          <a:p>
            <a:r>
              <a:rPr lang="es-ES" sz="3200" dirty="0" smtClean="0">
                <a:cs typeface="Arial" pitchFamily="34" charset="0"/>
              </a:rPr>
              <a:t>3.7. </a:t>
            </a:r>
            <a:r>
              <a:rPr lang="es-ES" sz="3200" dirty="0" smtClean="0"/>
              <a:t>ÓRGANOS DE MANDO Y REGULACIÓN</a:t>
            </a:r>
            <a:endParaRPr lang="es-ES" sz="3200" dirty="0">
              <a:cs typeface="Arial" pitchFamily="34" charset="0"/>
            </a:endParaRPr>
          </a:p>
        </p:txBody>
      </p:sp>
      <p:sp>
        <p:nvSpPr>
          <p:cNvPr id="6" name="5 Rectángulo"/>
          <p:cNvSpPr/>
          <p:nvPr/>
        </p:nvSpPr>
        <p:spPr>
          <a:xfrm>
            <a:off x="539552" y="1196752"/>
            <a:ext cx="7709023" cy="3477875"/>
          </a:xfrm>
          <a:prstGeom prst="rect">
            <a:avLst/>
          </a:prstGeom>
        </p:spPr>
        <p:txBody>
          <a:bodyPr wrap="square">
            <a:spAutoFit/>
          </a:bodyPr>
          <a:lstStyle/>
          <a:p>
            <a:pPr algn="just"/>
            <a:r>
              <a:rPr lang="es-ES" sz="2000" dirty="0"/>
              <a:t>Los elementos que se utilizan para gobernar los sistemas hidráulicos y neumáticos se denominan válvulas. Mediante las válvulas se regula la presión, se bloquea el paso de fluido y se gobiernan los elementos de trabajo.</a:t>
            </a:r>
          </a:p>
          <a:p>
            <a:pPr algn="just"/>
            <a:r>
              <a:rPr lang="es-ES" sz="2000" dirty="0"/>
              <a:t> </a:t>
            </a:r>
          </a:p>
          <a:p>
            <a:pPr algn="just"/>
            <a:r>
              <a:rPr lang="es-ES" sz="2000" dirty="0"/>
              <a:t>Los órganos internos de las válvulas pueden adoptar varias posiciones llamadas posiciones de mando. Así pues, pueden ser dos, tres, o más posiciones. Cada posición se representa mediante un cuadrado. Las condiciones internas se indican por medio de flechas en los recuadros. Cada vía de la válvula se designa por una letra, o por un número o por un símbolo:</a:t>
            </a:r>
          </a:p>
        </p:txBody>
      </p:sp>
      <p:graphicFrame>
        <p:nvGraphicFramePr>
          <p:cNvPr id="2" name="1 Tabla"/>
          <p:cNvGraphicFramePr>
            <a:graphicFrameLocks noGrp="1"/>
          </p:cNvGraphicFramePr>
          <p:nvPr>
            <p:extLst>
              <p:ext uri="{D42A27DB-BD31-4B8C-83A1-F6EECF244321}">
                <p14:modId xmlns:p14="http://schemas.microsoft.com/office/powerpoint/2010/main" val="1948991579"/>
              </p:ext>
            </p:extLst>
          </p:nvPr>
        </p:nvGraphicFramePr>
        <p:xfrm>
          <a:off x="683568" y="4724241"/>
          <a:ext cx="7704857" cy="1483360"/>
        </p:xfrm>
        <a:graphic>
          <a:graphicData uri="http://schemas.openxmlformats.org/drawingml/2006/table">
            <a:tbl>
              <a:tblPr firstRow="1" bandRow="1">
                <a:tableStyleId>{5C22544A-7EE6-4342-B048-85BDC9FD1C3A}</a:tableStyleId>
              </a:tblPr>
              <a:tblGrid>
                <a:gridCol w="2448272"/>
                <a:gridCol w="1752195"/>
                <a:gridCol w="1752195"/>
                <a:gridCol w="1752195"/>
              </a:tblGrid>
              <a:tr h="370840">
                <a:tc>
                  <a:txBody>
                    <a:bodyPr/>
                    <a:lstStyle/>
                    <a:p>
                      <a:pPr algn="ctr"/>
                      <a:endParaRPr lang="es-ES" dirty="0"/>
                    </a:p>
                  </a:txBody>
                  <a:tcPr anchor="ctr"/>
                </a:tc>
                <a:tc>
                  <a:txBody>
                    <a:bodyPr/>
                    <a:lstStyle/>
                    <a:p>
                      <a:pPr algn="ctr"/>
                      <a:r>
                        <a:rPr lang="es-ES" dirty="0" smtClean="0"/>
                        <a:t>LETRAS</a:t>
                      </a:r>
                      <a:endParaRPr lang="es-ES" dirty="0"/>
                    </a:p>
                  </a:txBody>
                  <a:tcPr anchor="ctr"/>
                </a:tc>
                <a:tc>
                  <a:txBody>
                    <a:bodyPr/>
                    <a:lstStyle/>
                    <a:p>
                      <a:pPr algn="ctr"/>
                      <a:r>
                        <a:rPr lang="es-ES" dirty="0" smtClean="0"/>
                        <a:t>NÚMEROS</a:t>
                      </a:r>
                      <a:endParaRPr lang="es-ES" dirty="0"/>
                    </a:p>
                  </a:txBody>
                  <a:tcPr anchor="ctr"/>
                </a:tc>
                <a:tc>
                  <a:txBody>
                    <a:bodyPr/>
                    <a:lstStyle/>
                    <a:p>
                      <a:pPr algn="ctr"/>
                      <a:r>
                        <a:rPr lang="es-ES" dirty="0" smtClean="0"/>
                        <a:t>SÍMBOLOS</a:t>
                      </a:r>
                      <a:endParaRPr lang="es-ES" dirty="0"/>
                    </a:p>
                  </a:txBody>
                  <a:tcPr anchor="ctr"/>
                </a:tc>
              </a:tr>
              <a:tr h="370840">
                <a:tc>
                  <a:txBody>
                    <a:bodyPr/>
                    <a:lstStyle/>
                    <a:p>
                      <a:pPr algn="ctr"/>
                      <a:r>
                        <a:rPr lang="es-ES" dirty="0" smtClean="0"/>
                        <a:t>Vías de trabajo</a:t>
                      </a:r>
                      <a:endParaRPr lang="es-ES" dirty="0"/>
                    </a:p>
                  </a:txBody>
                  <a:tcPr anchor="ctr"/>
                </a:tc>
                <a:tc>
                  <a:txBody>
                    <a:bodyPr/>
                    <a:lstStyle/>
                    <a:p>
                      <a:pPr algn="ctr"/>
                      <a:r>
                        <a:rPr lang="es-ES" dirty="0" smtClean="0"/>
                        <a:t>A, B, C, …</a:t>
                      </a:r>
                      <a:endParaRPr lang="es-ES" dirty="0"/>
                    </a:p>
                  </a:txBody>
                  <a:tcPr anchor="ctr"/>
                </a:tc>
                <a:tc>
                  <a:txBody>
                    <a:bodyPr/>
                    <a:lstStyle/>
                    <a:p>
                      <a:pPr algn="ctr"/>
                      <a:r>
                        <a:rPr lang="es-ES" dirty="0" smtClean="0"/>
                        <a:t>2, 4, 6, …</a:t>
                      </a:r>
                      <a:endParaRPr lang="es-ES" dirty="0"/>
                    </a:p>
                  </a:txBody>
                  <a:tcPr anchor="ctr"/>
                </a:tc>
                <a:tc>
                  <a:txBody>
                    <a:bodyPr/>
                    <a:lstStyle/>
                    <a:p>
                      <a:pPr algn="ctr"/>
                      <a:endParaRPr lang="es-ES" dirty="0"/>
                    </a:p>
                  </a:txBody>
                  <a:tcPr anchor="ctr"/>
                </a:tc>
              </a:tr>
              <a:tr h="370840">
                <a:tc>
                  <a:txBody>
                    <a:bodyPr/>
                    <a:lstStyle/>
                    <a:p>
                      <a:pPr algn="ctr"/>
                      <a:r>
                        <a:rPr lang="es-ES" dirty="0" smtClean="0"/>
                        <a:t>Conducto de presión</a:t>
                      </a:r>
                      <a:endParaRPr lang="es-ES" dirty="0"/>
                    </a:p>
                  </a:txBody>
                  <a:tcPr anchor="ctr"/>
                </a:tc>
                <a:tc>
                  <a:txBody>
                    <a:bodyPr/>
                    <a:lstStyle/>
                    <a:p>
                      <a:pPr algn="ctr"/>
                      <a:r>
                        <a:rPr lang="es-ES" dirty="0" smtClean="0"/>
                        <a:t>P</a:t>
                      </a:r>
                      <a:endParaRPr lang="es-ES" dirty="0"/>
                    </a:p>
                  </a:txBody>
                  <a:tcPr anchor="ctr"/>
                </a:tc>
                <a:tc>
                  <a:txBody>
                    <a:bodyPr/>
                    <a:lstStyle/>
                    <a:p>
                      <a:pPr algn="ctr"/>
                      <a:r>
                        <a:rPr lang="es-ES" dirty="0" smtClean="0"/>
                        <a:t>1</a:t>
                      </a:r>
                      <a:endParaRPr lang="es-ES" dirty="0"/>
                    </a:p>
                  </a:txBody>
                  <a:tcPr anchor="ctr"/>
                </a:tc>
                <a:tc>
                  <a:txBody>
                    <a:bodyPr/>
                    <a:lstStyle/>
                    <a:p>
                      <a:pPr algn="ctr"/>
                      <a:endParaRPr lang="es-ES" dirty="0"/>
                    </a:p>
                  </a:txBody>
                  <a:tcPr anchor="ctr"/>
                </a:tc>
              </a:tr>
              <a:tr h="370840">
                <a:tc>
                  <a:txBody>
                    <a:bodyPr/>
                    <a:lstStyle/>
                    <a:p>
                      <a:pPr algn="ctr"/>
                      <a:r>
                        <a:rPr lang="es-ES" dirty="0" smtClean="0"/>
                        <a:t>Vías de escape</a:t>
                      </a:r>
                      <a:endParaRPr lang="es-ES" dirty="0"/>
                    </a:p>
                  </a:txBody>
                  <a:tcPr anchor="ctr"/>
                </a:tc>
                <a:tc>
                  <a:txBody>
                    <a:bodyPr/>
                    <a:lstStyle/>
                    <a:p>
                      <a:pPr algn="ctr"/>
                      <a:r>
                        <a:rPr lang="es-ES" dirty="0" smtClean="0"/>
                        <a:t>R, S, T, …</a:t>
                      </a:r>
                      <a:endParaRPr lang="es-ES" dirty="0"/>
                    </a:p>
                  </a:txBody>
                  <a:tcPr anchor="ctr"/>
                </a:tc>
                <a:tc>
                  <a:txBody>
                    <a:bodyPr/>
                    <a:lstStyle/>
                    <a:p>
                      <a:pPr algn="ctr"/>
                      <a:r>
                        <a:rPr lang="es-ES" dirty="0" smtClean="0"/>
                        <a:t>3, 5,</a:t>
                      </a:r>
                      <a:r>
                        <a:rPr lang="es-ES" baseline="0" dirty="0" smtClean="0"/>
                        <a:t> 7, …</a:t>
                      </a:r>
                      <a:endParaRPr lang="es-ES" dirty="0"/>
                    </a:p>
                  </a:txBody>
                  <a:tcPr anchor="ctr"/>
                </a:tc>
                <a:tc>
                  <a:txBody>
                    <a:bodyPr/>
                    <a:lstStyle/>
                    <a:p>
                      <a:pPr algn="ctr"/>
                      <a:endParaRPr lang="es-ES" dirty="0"/>
                    </a:p>
                  </a:txBody>
                  <a:tcPr anchor="ctr"/>
                </a:tc>
              </a:tr>
            </a:tbl>
          </a:graphicData>
        </a:graphic>
      </p:graphicFrame>
      <p:pic>
        <p:nvPicPr>
          <p:cNvPr id="8" name="7 Imagen"/>
          <p:cNvPicPr/>
          <p:nvPr/>
        </p:nvPicPr>
        <p:blipFill>
          <a:blip r:embed="rId2">
            <a:extLst>
              <a:ext uri="{28A0092B-C50C-407E-A947-70E740481C1C}">
                <a14:useLocalDpi xmlns:a14="http://schemas.microsoft.com/office/drawing/2010/main" val="0"/>
              </a:ext>
            </a:extLst>
          </a:blip>
          <a:srcRect/>
          <a:stretch>
            <a:fillRect/>
          </a:stretch>
        </p:blipFill>
        <p:spPr bwMode="auto">
          <a:xfrm>
            <a:off x="7320833" y="5157192"/>
            <a:ext cx="302512" cy="216024"/>
          </a:xfrm>
          <a:prstGeom prst="rect">
            <a:avLst/>
          </a:prstGeom>
          <a:noFill/>
          <a:ln>
            <a:noFill/>
          </a:ln>
        </p:spPr>
      </p:pic>
      <p:pic>
        <p:nvPicPr>
          <p:cNvPr id="9" name="8 Imagen"/>
          <p:cNvPicPr/>
          <p:nvPr/>
        </p:nvPicPr>
        <p:blipFill>
          <a:blip r:embed="rId3">
            <a:extLst>
              <a:ext uri="{28A0092B-C50C-407E-A947-70E740481C1C}">
                <a14:useLocalDpi xmlns:a14="http://schemas.microsoft.com/office/drawing/2010/main" val="0"/>
              </a:ext>
            </a:extLst>
          </a:blip>
          <a:srcRect/>
          <a:stretch>
            <a:fillRect/>
          </a:stretch>
        </p:blipFill>
        <p:spPr bwMode="auto">
          <a:xfrm>
            <a:off x="7338020" y="5517232"/>
            <a:ext cx="330324" cy="300608"/>
          </a:xfrm>
          <a:prstGeom prst="rect">
            <a:avLst/>
          </a:prstGeom>
          <a:noFill/>
          <a:ln>
            <a:noFill/>
          </a:ln>
        </p:spPr>
      </p:pic>
      <p:pic>
        <p:nvPicPr>
          <p:cNvPr id="10" name="9 Imagen"/>
          <p:cNvPicPr/>
          <p:nvPr/>
        </p:nvPicPr>
        <p:blipFill>
          <a:blip r:embed="rId4">
            <a:extLst>
              <a:ext uri="{28A0092B-C50C-407E-A947-70E740481C1C}">
                <a14:useLocalDpi xmlns:a14="http://schemas.microsoft.com/office/drawing/2010/main" val="0"/>
              </a:ext>
            </a:extLst>
          </a:blip>
          <a:srcRect/>
          <a:stretch>
            <a:fillRect/>
          </a:stretch>
        </p:blipFill>
        <p:spPr bwMode="auto">
          <a:xfrm>
            <a:off x="7365832" y="5865464"/>
            <a:ext cx="302512" cy="299840"/>
          </a:xfrm>
          <a:prstGeom prst="rect">
            <a:avLst/>
          </a:prstGeom>
          <a:noFill/>
          <a:ln>
            <a:noFill/>
          </a:ln>
        </p:spPr>
      </p:pic>
    </p:spTree>
    <p:extLst>
      <p:ext uri="{BB962C8B-B14F-4D97-AF65-F5344CB8AC3E}">
        <p14:creationId xmlns:p14="http://schemas.microsoft.com/office/powerpoint/2010/main" val="1568263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611560" y="260648"/>
            <a:ext cx="7992888" cy="5632311"/>
          </a:xfrm>
          <a:prstGeom prst="rect">
            <a:avLst/>
          </a:prstGeom>
        </p:spPr>
        <p:txBody>
          <a:bodyPr wrap="square">
            <a:spAutoFit/>
          </a:bodyPr>
          <a:lstStyle/>
          <a:p>
            <a:pPr algn="just"/>
            <a:r>
              <a:rPr lang="es-ES_tradnl" sz="2000" i="1" u="sng" dirty="0"/>
              <a:t>Válvulas distribuidoras:</a:t>
            </a:r>
            <a:endParaRPr lang="es-ES" sz="2000" dirty="0"/>
          </a:p>
          <a:p>
            <a:pPr algn="just"/>
            <a:r>
              <a:rPr lang="es-ES_tradnl" sz="2000" dirty="0"/>
              <a:t>	Son elementos que distribuyen el paso de fluido y hacen posible el gobierno de los órganos de otras válvulas. Se clasifican según el número de vías y de posiciones de mando</a:t>
            </a:r>
            <a:r>
              <a:rPr lang="es-ES_tradnl" sz="2000" dirty="0" smtClean="0"/>
              <a:t>.</a:t>
            </a:r>
          </a:p>
          <a:p>
            <a:pPr algn="just"/>
            <a:endParaRPr lang="es-ES" sz="2000" dirty="0"/>
          </a:p>
          <a:p>
            <a:pPr algn="just"/>
            <a:r>
              <a:rPr lang="es-ES_tradnl" sz="2000" b="1" i="1" dirty="0"/>
              <a:t>Válvula distribuidora 2/2 </a:t>
            </a:r>
            <a:r>
              <a:rPr lang="es-ES_tradnl" sz="2000" i="1" dirty="0"/>
              <a:t>(dos vías y dos posiciones):</a:t>
            </a:r>
            <a:r>
              <a:rPr lang="es-ES_tradnl" sz="2000" dirty="0"/>
              <a:t> En una posición las dos vías están en mutua comunicación y en la otra las dos vías están totalmente obturadas. Se emplea para la apertura y cierre de circuitos hidráulicos.</a:t>
            </a:r>
            <a:endParaRPr lang="es-ES" sz="2000" dirty="0"/>
          </a:p>
          <a:p>
            <a:pPr algn="just"/>
            <a:endParaRPr lang="es-ES_tradnl" sz="2000" dirty="0" smtClean="0"/>
          </a:p>
          <a:p>
            <a:pPr algn="just"/>
            <a:endParaRPr lang="es-ES_tradnl" sz="2000" dirty="0"/>
          </a:p>
          <a:p>
            <a:pPr algn="just"/>
            <a:endParaRPr lang="es-ES_tradnl" sz="2000" dirty="0" smtClean="0"/>
          </a:p>
          <a:p>
            <a:pPr algn="just"/>
            <a:r>
              <a:rPr lang="es-ES_tradnl" sz="2000" dirty="0"/>
              <a:t> </a:t>
            </a:r>
            <a:endParaRPr lang="es-ES" sz="2000" dirty="0"/>
          </a:p>
          <a:p>
            <a:pPr algn="just"/>
            <a:r>
              <a:rPr lang="es-ES_tradnl" sz="2000" b="1" i="1" dirty="0" smtClean="0"/>
              <a:t>Válvula </a:t>
            </a:r>
            <a:r>
              <a:rPr lang="es-ES_tradnl" sz="2000" b="1" i="1" dirty="0"/>
              <a:t>distribuidora 3/2</a:t>
            </a:r>
            <a:r>
              <a:rPr lang="es-ES_tradnl" sz="2000" i="1" dirty="0"/>
              <a:t> (tres vías y dos posiciones):</a:t>
            </a:r>
            <a:r>
              <a:rPr lang="es-ES_tradnl" sz="2000" dirty="0"/>
              <a:t> Ahora presenta también una vía de escape. Esta válvula permite el paso en una dirección y al mismo tiempo corta el paso en la otra dirección. Se emplea para gobernar cilindros de efecto simple.</a:t>
            </a:r>
            <a:endParaRPr lang="es-ES" sz="2000" dirty="0"/>
          </a:p>
          <a:p>
            <a:pPr algn="just"/>
            <a:r>
              <a:rPr lang="es-ES_tradnl" sz="2000" dirty="0"/>
              <a:t> </a:t>
            </a:r>
            <a:endParaRPr lang="es-ES" sz="2000" dirty="0"/>
          </a:p>
        </p:txBody>
      </p:sp>
      <p:pic>
        <p:nvPicPr>
          <p:cNvPr id="4" name="3 Imagen"/>
          <p:cNvPicPr/>
          <p:nvPr/>
        </p:nvPicPr>
        <p:blipFill>
          <a:blip r:embed="rId2">
            <a:extLst>
              <a:ext uri="{28A0092B-C50C-407E-A947-70E740481C1C}">
                <a14:useLocalDpi xmlns:a14="http://schemas.microsoft.com/office/drawing/2010/main" val="0"/>
              </a:ext>
            </a:extLst>
          </a:blip>
          <a:srcRect/>
          <a:stretch>
            <a:fillRect/>
          </a:stretch>
        </p:blipFill>
        <p:spPr bwMode="auto">
          <a:xfrm>
            <a:off x="5868144" y="2854211"/>
            <a:ext cx="2299692" cy="1389112"/>
          </a:xfrm>
          <a:prstGeom prst="rect">
            <a:avLst/>
          </a:prstGeom>
          <a:noFill/>
          <a:ln>
            <a:noFill/>
          </a:ln>
        </p:spPr>
      </p:pic>
      <p:pic>
        <p:nvPicPr>
          <p:cNvPr id="5" name="4 Imagen"/>
          <p:cNvPicPr/>
          <p:nvPr/>
        </p:nvPicPr>
        <p:blipFill>
          <a:blip r:embed="rId3">
            <a:extLst>
              <a:ext uri="{28A0092B-C50C-407E-A947-70E740481C1C}">
                <a14:useLocalDpi xmlns:a14="http://schemas.microsoft.com/office/drawing/2010/main" val="0"/>
              </a:ext>
            </a:extLst>
          </a:blip>
          <a:srcRect/>
          <a:stretch>
            <a:fillRect/>
          </a:stretch>
        </p:blipFill>
        <p:spPr bwMode="auto">
          <a:xfrm>
            <a:off x="6012160" y="5301208"/>
            <a:ext cx="2386955" cy="1408931"/>
          </a:xfrm>
          <a:prstGeom prst="rect">
            <a:avLst/>
          </a:prstGeom>
          <a:noFill/>
          <a:ln>
            <a:noFill/>
          </a:ln>
        </p:spPr>
      </p:pic>
    </p:spTree>
    <p:extLst>
      <p:ext uri="{BB962C8B-B14F-4D97-AF65-F5344CB8AC3E}">
        <p14:creationId xmlns:p14="http://schemas.microsoft.com/office/powerpoint/2010/main" val="1155616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611560" y="260648"/>
            <a:ext cx="7992888" cy="5016758"/>
          </a:xfrm>
          <a:prstGeom prst="rect">
            <a:avLst/>
          </a:prstGeom>
        </p:spPr>
        <p:txBody>
          <a:bodyPr wrap="square">
            <a:spAutoFit/>
          </a:bodyPr>
          <a:lstStyle/>
          <a:p>
            <a:pPr algn="just"/>
            <a:r>
              <a:rPr lang="es-ES_tradnl" sz="2000" b="1" i="1" dirty="0" smtClean="0"/>
              <a:t>Válvula </a:t>
            </a:r>
            <a:r>
              <a:rPr lang="es-ES_tradnl" sz="2000" b="1" i="1" dirty="0"/>
              <a:t>distribuidora 4/2</a:t>
            </a:r>
            <a:r>
              <a:rPr lang="es-ES_tradnl" sz="2000" i="1" dirty="0"/>
              <a:t> (cuatro vías y dos posiciones):</a:t>
            </a:r>
            <a:r>
              <a:rPr lang="es-ES_tradnl" sz="2000" dirty="0"/>
              <a:t> Permite el paso del fluido en ambas direcciones. Cuando está en reposo (sin apretar el pulsador) la vía A está conectada a la vía de presión P, y la vía B a escape. Al accionar la válvula la situación se invierte. Estas válvulas se utilizan para gobernar cilindros de doble efecto.</a:t>
            </a:r>
            <a:endParaRPr lang="es-ES" sz="2000" dirty="0"/>
          </a:p>
          <a:p>
            <a:pPr algn="just"/>
            <a:r>
              <a:rPr lang="es-ES" sz="2000" dirty="0"/>
              <a:t> </a:t>
            </a:r>
            <a:endParaRPr lang="es-ES" sz="2000" dirty="0" smtClean="0"/>
          </a:p>
          <a:p>
            <a:pPr algn="just"/>
            <a:endParaRPr lang="es-ES" sz="2000" dirty="0"/>
          </a:p>
          <a:p>
            <a:pPr algn="just"/>
            <a:endParaRPr lang="es-ES" sz="2000" dirty="0" smtClean="0"/>
          </a:p>
          <a:p>
            <a:pPr algn="just"/>
            <a:endParaRPr lang="es-ES" sz="2000" dirty="0"/>
          </a:p>
          <a:p>
            <a:pPr algn="just"/>
            <a:endParaRPr lang="es-ES" sz="2000" dirty="0"/>
          </a:p>
          <a:p>
            <a:pPr algn="just"/>
            <a:r>
              <a:rPr lang="es-ES_tradnl" sz="2000" b="1" i="1" dirty="0"/>
              <a:t>Válvulas distribuidoras 5/2</a:t>
            </a:r>
            <a:r>
              <a:rPr lang="es-ES_tradnl" sz="2000" i="1" dirty="0"/>
              <a:t> (cinco vías y dos posiciones):</a:t>
            </a:r>
            <a:r>
              <a:rPr lang="es-ES_tradnl" sz="2000" dirty="0"/>
              <a:t> Es prácticamente idéntica a la válvula 4/2 pero en este caso posee una vía más de escape. Esta válvula también se emplea para gobernar cilindros de doble efecto, y debido a que su construcción es más económica que las válvulas 4/2, han provocado el desuso de éstas.</a:t>
            </a:r>
            <a:endParaRPr lang="es-ES" sz="2000" dirty="0"/>
          </a:p>
          <a:p>
            <a:pPr algn="just"/>
            <a:r>
              <a:rPr lang="es-ES_tradnl" sz="2000" dirty="0"/>
              <a:t> </a:t>
            </a:r>
            <a:endParaRPr lang="es-ES" sz="2000" dirty="0"/>
          </a:p>
        </p:txBody>
      </p:sp>
      <p:pic>
        <p:nvPicPr>
          <p:cNvPr id="3" name="2 Imagen"/>
          <p:cNvPicPr/>
          <p:nvPr/>
        </p:nvPicPr>
        <p:blipFill>
          <a:blip r:embed="rId2">
            <a:extLst>
              <a:ext uri="{28A0092B-C50C-407E-A947-70E740481C1C}">
                <a14:useLocalDpi xmlns:a14="http://schemas.microsoft.com/office/drawing/2010/main" val="0"/>
              </a:ext>
            </a:extLst>
          </a:blip>
          <a:srcRect/>
          <a:stretch>
            <a:fillRect/>
          </a:stretch>
        </p:blipFill>
        <p:spPr bwMode="auto">
          <a:xfrm>
            <a:off x="4716016" y="1700808"/>
            <a:ext cx="3076922" cy="1633711"/>
          </a:xfrm>
          <a:prstGeom prst="rect">
            <a:avLst/>
          </a:prstGeom>
          <a:noFill/>
          <a:ln>
            <a:noFill/>
          </a:ln>
        </p:spPr>
      </p:pic>
      <p:pic>
        <p:nvPicPr>
          <p:cNvPr id="4" name="3 Imagen"/>
          <p:cNvPicPr/>
          <p:nvPr/>
        </p:nvPicPr>
        <p:blipFill>
          <a:blip r:embed="rId3">
            <a:extLst>
              <a:ext uri="{28A0092B-C50C-407E-A947-70E740481C1C}">
                <a14:useLocalDpi xmlns:a14="http://schemas.microsoft.com/office/drawing/2010/main" val="0"/>
              </a:ext>
            </a:extLst>
          </a:blip>
          <a:srcRect/>
          <a:stretch>
            <a:fillRect/>
          </a:stretch>
        </p:blipFill>
        <p:spPr bwMode="auto">
          <a:xfrm>
            <a:off x="5076056" y="4653136"/>
            <a:ext cx="2993851" cy="1654111"/>
          </a:xfrm>
          <a:prstGeom prst="rect">
            <a:avLst/>
          </a:prstGeom>
          <a:noFill/>
          <a:ln>
            <a:noFill/>
          </a:ln>
        </p:spPr>
      </p:pic>
    </p:spTree>
    <p:extLst>
      <p:ext uri="{BB962C8B-B14F-4D97-AF65-F5344CB8AC3E}">
        <p14:creationId xmlns:p14="http://schemas.microsoft.com/office/powerpoint/2010/main" val="2978772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611560" y="260648"/>
            <a:ext cx="7992888" cy="6247864"/>
          </a:xfrm>
          <a:prstGeom prst="rect">
            <a:avLst/>
          </a:prstGeom>
        </p:spPr>
        <p:txBody>
          <a:bodyPr wrap="square">
            <a:spAutoFit/>
          </a:bodyPr>
          <a:lstStyle/>
          <a:p>
            <a:pPr algn="just"/>
            <a:r>
              <a:rPr lang="es-ES_tradnl" sz="2000" i="1" dirty="0" smtClean="0"/>
              <a:t>Válvulas </a:t>
            </a:r>
            <a:r>
              <a:rPr lang="es-ES_tradnl" sz="2000" i="1" dirty="0"/>
              <a:t>distribuidoras 4/3 (cuatro vías y tres posiciones):</a:t>
            </a:r>
            <a:r>
              <a:rPr lang="es-ES_tradnl" sz="2000" dirty="0"/>
              <a:t> Sirven para gobernar cilindros de doble efecto, pero estas válvulas tienen una posición intermedia que es utilizada para varias posibilidades de mando, como un bloqueo o una liberación del elemento de trabajo. Este sistema no lleva muelle, sino un sistema de enclavamiento.</a:t>
            </a:r>
            <a:endParaRPr lang="es-ES" sz="2000" dirty="0"/>
          </a:p>
          <a:p>
            <a:pPr algn="just"/>
            <a:endParaRPr lang="es-ES_tradnl" sz="2000" dirty="0"/>
          </a:p>
          <a:p>
            <a:pPr algn="just"/>
            <a:endParaRPr lang="es-ES_tradnl" sz="2000" dirty="0"/>
          </a:p>
          <a:p>
            <a:pPr algn="just"/>
            <a:endParaRPr lang="es-ES_tradnl" sz="2000" dirty="0"/>
          </a:p>
          <a:p>
            <a:pPr algn="just"/>
            <a:endParaRPr lang="es-ES" sz="2000" dirty="0"/>
          </a:p>
          <a:p>
            <a:pPr algn="just"/>
            <a:r>
              <a:rPr lang="es-ES_tradnl" sz="2000" i="1" u="sng" dirty="0"/>
              <a:t>Válvula </a:t>
            </a:r>
            <a:r>
              <a:rPr lang="es-ES_tradnl" sz="2000" i="1" u="sng" dirty="0" err="1"/>
              <a:t>antirretorno</a:t>
            </a:r>
            <a:r>
              <a:rPr lang="es-ES_tradnl" sz="2000" i="1" u="sng" dirty="0"/>
              <a:t>:</a:t>
            </a:r>
            <a:endParaRPr lang="es-ES" sz="2000" dirty="0"/>
          </a:p>
          <a:p>
            <a:pPr algn="just"/>
            <a:r>
              <a:rPr lang="es-ES_tradnl" sz="2000" dirty="0" smtClean="0"/>
              <a:t>	Permite </a:t>
            </a:r>
            <a:r>
              <a:rPr lang="es-ES_tradnl" sz="2000" dirty="0"/>
              <a:t>la circulación de fluido en un solo sentido, interceptándola totalmente en el otro.</a:t>
            </a:r>
            <a:endParaRPr lang="es-ES" sz="2000" dirty="0"/>
          </a:p>
          <a:p>
            <a:pPr algn="just"/>
            <a:endParaRPr lang="es-ES_tradnl" sz="2000" i="1" dirty="0" smtClean="0"/>
          </a:p>
          <a:p>
            <a:pPr algn="just"/>
            <a:endParaRPr lang="es-ES_tradnl" sz="2000" i="1" dirty="0"/>
          </a:p>
          <a:p>
            <a:pPr algn="just"/>
            <a:r>
              <a:rPr lang="es-ES_tradnl" sz="2000" i="1" dirty="0"/>
              <a:t> </a:t>
            </a:r>
            <a:endParaRPr lang="es-ES_tradnl" sz="2000" i="1" dirty="0" smtClean="0"/>
          </a:p>
          <a:p>
            <a:pPr algn="just"/>
            <a:r>
              <a:rPr lang="es-ES_tradnl" sz="2000" i="1" u="sng" dirty="0" smtClean="0"/>
              <a:t>Válvulas </a:t>
            </a:r>
            <a:r>
              <a:rPr lang="es-ES_tradnl" sz="2000" i="1" u="sng" dirty="0"/>
              <a:t>reguladoras de caudal:</a:t>
            </a:r>
            <a:endParaRPr lang="es-ES" sz="2000" dirty="0"/>
          </a:p>
          <a:p>
            <a:pPr algn="just"/>
            <a:r>
              <a:rPr lang="es-ES_tradnl" sz="2000" dirty="0"/>
              <a:t>	Son elementos de gobierno que se utilizan para modificar la velocidad de los elementos de trabajo; para ello se estrangula el orificio de paso del fluido.</a:t>
            </a:r>
            <a:endParaRPr lang="es-ES" sz="2000" dirty="0"/>
          </a:p>
          <a:p>
            <a:pPr algn="just"/>
            <a:r>
              <a:rPr lang="es-ES_tradnl" sz="2000" dirty="0"/>
              <a:t> </a:t>
            </a:r>
            <a:endParaRPr lang="es-ES" sz="2000" dirty="0"/>
          </a:p>
        </p:txBody>
      </p:sp>
      <p:pic>
        <p:nvPicPr>
          <p:cNvPr id="3" name="2 Imagen"/>
          <p:cNvPicPr/>
          <p:nvPr/>
        </p:nvPicPr>
        <p:blipFill>
          <a:blip r:embed="rId2">
            <a:extLst>
              <a:ext uri="{28A0092B-C50C-407E-A947-70E740481C1C}">
                <a14:useLocalDpi xmlns:a14="http://schemas.microsoft.com/office/drawing/2010/main" val="0"/>
              </a:ext>
            </a:extLst>
          </a:blip>
          <a:srcRect/>
          <a:stretch>
            <a:fillRect/>
          </a:stretch>
        </p:blipFill>
        <p:spPr bwMode="auto">
          <a:xfrm>
            <a:off x="5292080" y="1593533"/>
            <a:ext cx="3586708" cy="1800200"/>
          </a:xfrm>
          <a:prstGeom prst="rect">
            <a:avLst/>
          </a:prstGeom>
          <a:noFill/>
          <a:ln>
            <a:noFill/>
          </a:ln>
        </p:spPr>
      </p:pic>
      <p:pic>
        <p:nvPicPr>
          <p:cNvPr id="4" name="3 Imagen"/>
          <p:cNvPicPr/>
          <p:nvPr/>
        </p:nvPicPr>
        <p:blipFill>
          <a:blip r:embed="rId3">
            <a:extLst>
              <a:ext uri="{28A0092B-C50C-407E-A947-70E740481C1C}">
                <a14:useLocalDpi xmlns:a14="http://schemas.microsoft.com/office/drawing/2010/main" val="0"/>
              </a:ext>
            </a:extLst>
          </a:blip>
          <a:srcRect/>
          <a:stretch>
            <a:fillRect/>
          </a:stretch>
        </p:blipFill>
        <p:spPr bwMode="auto">
          <a:xfrm>
            <a:off x="5652120" y="3789040"/>
            <a:ext cx="2727176" cy="936104"/>
          </a:xfrm>
          <a:prstGeom prst="rect">
            <a:avLst/>
          </a:prstGeom>
          <a:noFill/>
          <a:ln>
            <a:noFill/>
          </a:ln>
        </p:spPr>
      </p:pic>
    </p:spTree>
    <p:extLst>
      <p:ext uri="{BB962C8B-B14F-4D97-AF65-F5344CB8AC3E}">
        <p14:creationId xmlns:p14="http://schemas.microsoft.com/office/powerpoint/2010/main" val="318102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611560" y="260648"/>
            <a:ext cx="7992888" cy="4401205"/>
          </a:xfrm>
          <a:prstGeom prst="rect">
            <a:avLst/>
          </a:prstGeom>
        </p:spPr>
        <p:txBody>
          <a:bodyPr wrap="square">
            <a:spAutoFit/>
          </a:bodyPr>
          <a:lstStyle/>
          <a:p>
            <a:r>
              <a:rPr lang="es-ES_tradnl" sz="2000" i="1" dirty="0" smtClean="0"/>
              <a:t>Válvula </a:t>
            </a:r>
            <a:r>
              <a:rPr lang="es-ES_tradnl" sz="2000" i="1" dirty="0"/>
              <a:t>reguladora de caudal fijo:</a:t>
            </a:r>
            <a:r>
              <a:rPr lang="es-ES_tradnl" sz="2000" dirty="0"/>
              <a:t> ofrece una sección constante al paso del fluido</a:t>
            </a:r>
            <a:r>
              <a:rPr lang="es-ES_tradnl" sz="2000" dirty="0" smtClean="0"/>
              <a:t>.</a:t>
            </a:r>
          </a:p>
          <a:p>
            <a:endParaRPr lang="es-ES" sz="2000" dirty="0" smtClean="0"/>
          </a:p>
          <a:p>
            <a:endParaRPr lang="es-ES" sz="2000" dirty="0"/>
          </a:p>
          <a:p>
            <a:endParaRPr lang="es-ES" sz="2000" dirty="0" smtClean="0"/>
          </a:p>
          <a:p>
            <a:endParaRPr lang="es-ES" sz="2000" dirty="0"/>
          </a:p>
          <a:p>
            <a:r>
              <a:rPr lang="es-ES_tradnl" sz="2000" i="1" dirty="0"/>
              <a:t>Válvula reguladora de caudal variable:</a:t>
            </a:r>
            <a:r>
              <a:rPr lang="es-ES_tradnl" sz="2000" dirty="0"/>
              <a:t> ofrece la posibilidad de variar la estrangulación del paso del fluido. </a:t>
            </a:r>
            <a:endParaRPr lang="es-ES" sz="2000" dirty="0"/>
          </a:p>
          <a:p>
            <a:endParaRPr lang="es-ES_tradnl" sz="2000" i="1" dirty="0" smtClean="0"/>
          </a:p>
          <a:p>
            <a:endParaRPr lang="es-ES_tradnl" sz="2000" i="1" dirty="0"/>
          </a:p>
          <a:p>
            <a:endParaRPr lang="es-ES_tradnl" sz="2000" i="1" dirty="0" smtClean="0"/>
          </a:p>
          <a:p>
            <a:endParaRPr lang="es-ES_tradnl" sz="2000" i="1" dirty="0" smtClean="0"/>
          </a:p>
          <a:p>
            <a:r>
              <a:rPr lang="es-ES_tradnl" sz="2000" i="1" dirty="0" smtClean="0"/>
              <a:t>Válvula </a:t>
            </a:r>
            <a:r>
              <a:rPr lang="es-ES_tradnl" sz="2000" i="1" dirty="0"/>
              <a:t>reguladora de caudal con </a:t>
            </a:r>
            <a:r>
              <a:rPr lang="es-ES_tradnl" sz="2000" i="1" dirty="0" err="1"/>
              <a:t>antirretorno</a:t>
            </a:r>
            <a:r>
              <a:rPr lang="es-ES_tradnl" sz="2000" i="1" dirty="0"/>
              <a:t>:</a:t>
            </a:r>
            <a:r>
              <a:rPr lang="es-ES_tradnl" sz="2000" dirty="0"/>
              <a:t> regula el paso del fluido en un sentido y deja que éste circule libremente en el contrario</a:t>
            </a:r>
            <a:r>
              <a:rPr lang="es-ES_tradnl" sz="2000" dirty="0" smtClean="0"/>
              <a:t>.</a:t>
            </a:r>
            <a:endParaRPr lang="es-ES" sz="2000" dirty="0"/>
          </a:p>
        </p:txBody>
      </p:sp>
      <p:pic>
        <p:nvPicPr>
          <p:cNvPr id="3" name="2 Imagen"/>
          <p:cNvPicPr/>
          <p:nvPr/>
        </p:nvPicPr>
        <p:blipFill>
          <a:blip r:embed="rId2">
            <a:extLst>
              <a:ext uri="{28A0092B-C50C-407E-A947-70E740481C1C}">
                <a14:useLocalDpi xmlns:a14="http://schemas.microsoft.com/office/drawing/2010/main" val="0"/>
              </a:ext>
            </a:extLst>
          </a:blip>
          <a:srcRect/>
          <a:stretch>
            <a:fillRect/>
          </a:stretch>
        </p:blipFill>
        <p:spPr bwMode="auto">
          <a:xfrm>
            <a:off x="3131840" y="908720"/>
            <a:ext cx="2448272" cy="936104"/>
          </a:xfrm>
          <a:prstGeom prst="rect">
            <a:avLst/>
          </a:prstGeom>
          <a:noFill/>
          <a:ln>
            <a:noFill/>
          </a:ln>
        </p:spPr>
      </p:pic>
      <p:pic>
        <p:nvPicPr>
          <p:cNvPr id="4" name="3 Imagen"/>
          <p:cNvPicPr/>
          <p:nvPr/>
        </p:nvPicPr>
        <p:blipFill>
          <a:blip r:embed="rId3">
            <a:extLst>
              <a:ext uri="{28A0092B-C50C-407E-A947-70E740481C1C}">
                <a14:useLocalDpi xmlns:a14="http://schemas.microsoft.com/office/drawing/2010/main" val="0"/>
              </a:ext>
            </a:extLst>
          </a:blip>
          <a:srcRect/>
          <a:stretch>
            <a:fillRect/>
          </a:stretch>
        </p:blipFill>
        <p:spPr bwMode="auto">
          <a:xfrm>
            <a:off x="3140596" y="2780928"/>
            <a:ext cx="2808312" cy="1080120"/>
          </a:xfrm>
          <a:prstGeom prst="rect">
            <a:avLst/>
          </a:prstGeom>
          <a:noFill/>
          <a:ln>
            <a:noFill/>
          </a:ln>
        </p:spPr>
      </p:pic>
      <p:pic>
        <p:nvPicPr>
          <p:cNvPr id="5" name="4 Imagen"/>
          <p:cNvPicPr/>
          <p:nvPr/>
        </p:nvPicPr>
        <p:blipFill>
          <a:blip r:embed="rId4">
            <a:extLst>
              <a:ext uri="{28A0092B-C50C-407E-A947-70E740481C1C}">
                <a14:useLocalDpi xmlns:a14="http://schemas.microsoft.com/office/drawing/2010/main" val="0"/>
              </a:ext>
            </a:extLst>
          </a:blip>
          <a:srcRect/>
          <a:stretch>
            <a:fillRect/>
          </a:stretch>
        </p:blipFill>
        <p:spPr bwMode="auto">
          <a:xfrm>
            <a:off x="2973046" y="4889698"/>
            <a:ext cx="3143412" cy="1512168"/>
          </a:xfrm>
          <a:prstGeom prst="rect">
            <a:avLst/>
          </a:prstGeom>
          <a:noFill/>
          <a:ln>
            <a:noFill/>
          </a:ln>
        </p:spPr>
      </p:pic>
    </p:spTree>
    <p:extLst>
      <p:ext uri="{BB962C8B-B14F-4D97-AF65-F5344CB8AC3E}">
        <p14:creationId xmlns:p14="http://schemas.microsoft.com/office/powerpoint/2010/main" val="150054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539552" y="692696"/>
            <a:ext cx="7848872" cy="5632311"/>
          </a:xfrm>
          <a:prstGeom prst="rect">
            <a:avLst/>
          </a:prstGeom>
          <a:noFill/>
        </p:spPr>
        <p:txBody>
          <a:bodyPr wrap="square" rtlCol="0">
            <a:spAutoFit/>
          </a:bodyPr>
          <a:lstStyle/>
          <a:p>
            <a:pPr algn="just"/>
            <a:r>
              <a:rPr lang="es-ES" sz="2000" dirty="0"/>
              <a:t>Estos sistemas presentan, frente a los sistemas electromecánicos, las siguientes </a:t>
            </a:r>
            <a:r>
              <a:rPr lang="es-ES" sz="2000" u="sng" dirty="0"/>
              <a:t>ventajas</a:t>
            </a:r>
            <a:r>
              <a:rPr lang="es-ES" sz="2000" dirty="0" smtClean="0"/>
              <a:t>:</a:t>
            </a:r>
          </a:p>
          <a:p>
            <a:pPr algn="just"/>
            <a:endParaRPr lang="es-ES" sz="2000" dirty="0"/>
          </a:p>
          <a:p>
            <a:pPr marL="342900" lvl="0" indent="-342900" algn="just">
              <a:buFont typeface="Arial" pitchFamily="34" charset="0"/>
              <a:buChar char="•"/>
            </a:pPr>
            <a:r>
              <a:rPr lang="es-ES" sz="2000" dirty="0"/>
              <a:t>Posibilidad de </a:t>
            </a:r>
            <a:r>
              <a:rPr lang="es-ES" sz="2000" b="1" dirty="0"/>
              <a:t>trabajar a distancia</a:t>
            </a:r>
            <a:r>
              <a:rPr lang="es-ES" sz="2000" dirty="0"/>
              <a:t>, cosa que no ocurre con un motor eléctrico, ya que el mecanismo sobre el que actúa debe estar relativamente cerca para poder comunicarle el movimiento</a:t>
            </a:r>
            <a:r>
              <a:rPr lang="es-ES" sz="2000" dirty="0" smtClean="0"/>
              <a:t>.</a:t>
            </a:r>
          </a:p>
          <a:p>
            <a:pPr lvl="0" algn="just"/>
            <a:endParaRPr lang="es-ES" sz="2000" dirty="0"/>
          </a:p>
          <a:p>
            <a:pPr marL="342900" lvl="0" indent="-342900" algn="just">
              <a:buFont typeface="Arial" pitchFamily="34" charset="0"/>
              <a:buChar char="•"/>
            </a:pPr>
            <a:r>
              <a:rPr lang="es-ES" sz="2000" dirty="0"/>
              <a:t>No hace falta </a:t>
            </a:r>
            <a:r>
              <a:rPr lang="es-ES" sz="2000" dirty="0" smtClean="0"/>
              <a:t>un </a:t>
            </a:r>
            <a:r>
              <a:rPr lang="es-ES" sz="2000" dirty="0"/>
              <a:t>mecanismo de biela-manivela para obtener </a:t>
            </a:r>
            <a:r>
              <a:rPr lang="es-ES" sz="2000" b="1" dirty="0"/>
              <a:t>movimientos lineales</a:t>
            </a:r>
            <a:r>
              <a:rPr lang="es-ES" sz="2000" dirty="0"/>
              <a:t>, ya que se consigue directamente con los cilindros</a:t>
            </a:r>
            <a:r>
              <a:rPr lang="es-ES" sz="2000" dirty="0" smtClean="0"/>
              <a:t>.</a:t>
            </a:r>
          </a:p>
          <a:p>
            <a:pPr lvl="0" algn="just"/>
            <a:endParaRPr lang="es-ES" sz="2000" dirty="0"/>
          </a:p>
          <a:p>
            <a:pPr marL="342900" lvl="0" indent="-342900" algn="just">
              <a:buFont typeface="Arial" pitchFamily="34" charset="0"/>
              <a:buChar char="•"/>
            </a:pPr>
            <a:r>
              <a:rPr lang="es-ES" sz="2000" b="1" dirty="0"/>
              <a:t>Gran fuerza desarrollada</a:t>
            </a:r>
            <a:r>
              <a:rPr lang="es-ES" sz="2000" dirty="0"/>
              <a:t>, basada en el principio de relación de caudales, presiones y superficies de émbolos</a:t>
            </a:r>
            <a:r>
              <a:rPr lang="es-ES" sz="2000" dirty="0" smtClean="0"/>
              <a:t>.</a:t>
            </a:r>
          </a:p>
          <a:p>
            <a:pPr lvl="0" algn="just"/>
            <a:endParaRPr lang="es-ES" sz="2000" dirty="0"/>
          </a:p>
          <a:p>
            <a:pPr marL="342900" lvl="0" indent="-342900" algn="just">
              <a:buFont typeface="Arial" pitchFamily="34" charset="0"/>
              <a:buChar char="•"/>
            </a:pPr>
            <a:r>
              <a:rPr lang="es-ES" sz="2000" dirty="0"/>
              <a:t>Posibilidad de </a:t>
            </a:r>
            <a:r>
              <a:rPr lang="es-ES" sz="2000" b="1" dirty="0"/>
              <a:t>regulación y almacenamiento</a:t>
            </a:r>
            <a:r>
              <a:rPr lang="es-ES" sz="2000" dirty="0"/>
              <a:t> relativamente sencillos</a:t>
            </a:r>
            <a:r>
              <a:rPr lang="es-ES" sz="2000" dirty="0" smtClean="0"/>
              <a:t>.</a:t>
            </a:r>
          </a:p>
          <a:p>
            <a:pPr lvl="0" algn="just"/>
            <a:endParaRPr lang="es-ES" sz="2000" dirty="0"/>
          </a:p>
          <a:p>
            <a:pPr marL="342900" lvl="0" indent="-342900" algn="just">
              <a:buFont typeface="Arial" pitchFamily="34" charset="0"/>
              <a:buChar char="•"/>
            </a:pPr>
            <a:r>
              <a:rPr lang="es-ES" sz="2000" b="1" dirty="0"/>
              <a:t>Insensibilidad a las temperaturas</a:t>
            </a:r>
            <a:r>
              <a:rPr lang="es-ES" sz="2000" dirty="0"/>
              <a:t>, </a:t>
            </a:r>
            <a:r>
              <a:rPr lang="es-ES" sz="2000" b="1" dirty="0"/>
              <a:t>bajo riesgo de explosiones</a:t>
            </a:r>
            <a:r>
              <a:rPr lang="es-ES" sz="2000" dirty="0"/>
              <a:t> y una capacidad de sobrecarga elevada.</a:t>
            </a:r>
          </a:p>
        </p:txBody>
      </p:sp>
    </p:spTree>
    <p:extLst>
      <p:ext uri="{BB962C8B-B14F-4D97-AF65-F5344CB8AC3E}">
        <p14:creationId xmlns:p14="http://schemas.microsoft.com/office/powerpoint/2010/main" val="726867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611560" y="260648"/>
            <a:ext cx="7992888" cy="4401205"/>
          </a:xfrm>
          <a:prstGeom prst="rect">
            <a:avLst/>
          </a:prstGeom>
        </p:spPr>
        <p:txBody>
          <a:bodyPr wrap="square">
            <a:spAutoFit/>
          </a:bodyPr>
          <a:lstStyle/>
          <a:p>
            <a:r>
              <a:rPr lang="es-ES_tradnl" sz="2000" i="1" u="sng" dirty="0" smtClean="0"/>
              <a:t>Válvula </a:t>
            </a:r>
            <a:r>
              <a:rPr lang="es-ES_tradnl" sz="2000" i="1" u="sng" dirty="0"/>
              <a:t>reguladora de presión: </a:t>
            </a:r>
            <a:endParaRPr lang="es-ES" sz="2000" dirty="0"/>
          </a:p>
          <a:p>
            <a:r>
              <a:rPr lang="es-ES_tradnl" sz="2000" dirty="0"/>
              <a:t>	Tiene por objeto regular la presión de entrada a una presión de salida ajustable. Se emplean para acondicionar la presión de la instalación a una presión constante de trabajo.</a:t>
            </a:r>
            <a:endParaRPr lang="es-ES" sz="2000" dirty="0"/>
          </a:p>
          <a:p>
            <a:r>
              <a:rPr lang="es-ES_tradnl" sz="2000" dirty="0"/>
              <a:t> </a:t>
            </a:r>
            <a:endParaRPr lang="es-ES_tradnl" sz="2000" dirty="0" smtClean="0"/>
          </a:p>
          <a:p>
            <a:endParaRPr lang="es-ES_tradnl" sz="2000" dirty="0"/>
          </a:p>
          <a:p>
            <a:endParaRPr lang="es-ES_tradnl" sz="2000" dirty="0" smtClean="0"/>
          </a:p>
          <a:p>
            <a:endParaRPr lang="es-ES" sz="2000" dirty="0" smtClean="0"/>
          </a:p>
          <a:p>
            <a:endParaRPr lang="es-ES" sz="2000" dirty="0"/>
          </a:p>
          <a:p>
            <a:endParaRPr lang="es-ES" sz="2000" dirty="0"/>
          </a:p>
          <a:p>
            <a:r>
              <a:rPr lang="es-ES_tradnl" sz="2000" i="1" u="sng" dirty="0"/>
              <a:t>Válvula limitadora de presión:</a:t>
            </a:r>
            <a:r>
              <a:rPr lang="es-ES_tradnl" sz="2000" dirty="0"/>
              <a:t> </a:t>
            </a:r>
            <a:endParaRPr lang="es-ES" sz="2000" dirty="0"/>
          </a:p>
          <a:p>
            <a:r>
              <a:rPr lang="es-ES_tradnl" sz="2000" dirty="0"/>
              <a:t>	Tiene por objeto limitar la presión de trabajo a un valor máximo admisible. Se emplea como dispositivo de protección contra sobrecargas.</a:t>
            </a:r>
            <a:endParaRPr lang="es-ES" sz="2000" dirty="0"/>
          </a:p>
          <a:p>
            <a:r>
              <a:rPr lang="es-ES_tradnl" sz="2000" dirty="0"/>
              <a:t> </a:t>
            </a:r>
            <a:endParaRPr lang="es-ES" sz="2000" dirty="0"/>
          </a:p>
        </p:txBody>
      </p:sp>
      <p:pic>
        <p:nvPicPr>
          <p:cNvPr id="3" name="2 Imagen"/>
          <p:cNvPicPr/>
          <p:nvPr/>
        </p:nvPicPr>
        <p:blipFill>
          <a:blip r:embed="rId2">
            <a:extLst>
              <a:ext uri="{28A0092B-C50C-407E-A947-70E740481C1C}">
                <a14:useLocalDpi xmlns:a14="http://schemas.microsoft.com/office/drawing/2010/main" val="0"/>
              </a:ext>
            </a:extLst>
          </a:blip>
          <a:srcRect/>
          <a:stretch>
            <a:fillRect/>
          </a:stretch>
        </p:blipFill>
        <p:spPr bwMode="auto">
          <a:xfrm>
            <a:off x="3851920" y="1767192"/>
            <a:ext cx="2118717" cy="1388115"/>
          </a:xfrm>
          <a:prstGeom prst="rect">
            <a:avLst/>
          </a:prstGeom>
          <a:noFill/>
          <a:ln>
            <a:noFill/>
          </a:ln>
        </p:spPr>
      </p:pic>
      <p:pic>
        <p:nvPicPr>
          <p:cNvPr id="4" name="3 Imagen"/>
          <p:cNvPicPr/>
          <p:nvPr/>
        </p:nvPicPr>
        <p:blipFill>
          <a:blip r:embed="rId3">
            <a:extLst>
              <a:ext uri="{28A0092B-C50C-407E-A947-70E740481C1C}">
                <a14:useLocalDpi xmlns:a14="http://schemas.microsoft.com/office/drawing/2010/main" val="0"/>
              </a:ext>
            </a:extLst>
          </a:blip>
          <a:srcRect/>
          <a:stretch>
            <a:fillRect/>
          </a:stretch>
        </p:blipFill>
        <p:spPr bwMode="auto">
          <a:xfrm>
            <a:off x="4207954" y="4509120"/>
            <a:ext cx="1948222" cy="1587996"/>
          </a:xfrm>
          <a:prstGeom prst="rect">
            <a:avLst/>
          </a:prstGeom>
          <a:noFill/>
          <a:ln>
            <a:noFill/>
          </a:ln>
        </p:spPr>
      </p:pic>
    </p:spTree>
    <p:extLst>
      <p:ext uri="{BB962C8B-B14F-4D97-AF65-F5344CB8AC3E}">
        <p14:creationId xmlns:p14="http://schemas.microsoft.com/office/powerpoint/2010/main" val="1037654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611560" y="260648"/>
            <a:ext cx="7992888" cy="4708981"/>
          </a:xfrm>
          <a:prstGeom prst="rect">
            <a:avLst/>
          </a:prstGeom>
        </p:spPr>
        <p:txBody>
          <a:bodyPr wrap="square">
            <a:spAutoFit/>
          </a:bodyPr>
          <a:lstStyle/>
          <a:p>
            <a:r>
              <a:rPr lang="es-ES_tradnl" sz="2000" i="1" u="sng" dirty="0" smtClean="0"/>
              <a:t>Válvula </a:t>
            </a:r>
            <a:r>
              <a:rPr lang="es-ES_tradnl" sz="2000" i="1" u="sng" dirty="0"/>
              <a:t>de seguridad:</a:t>
            </a:r>
            <a:endParaRPr lang="es-ES" sz="2000" dirty="0"/>
          </a:p>
          <a:p>
            <a:r>
              <a:rPr lang="es-ES_tradnl" sz="2000" dirty="0"/>
              <a:t>	Inversamente a la válvula reguladora de presión, ésta solo se abre al accionarse por efecto de una presión elevada, de forma que disminuya la presión</a:t>
            </a:r>
            <a:r>
              <a:rPr lang="es-ES_tradnl" sz="2000" dirty="0" smtClean="0"/>
              <a:t>.</a:t>
            </a:r>
          </a:p>
          <a:p>
            <a:endParaRPr lang="es-ES" sz="2000" dirty="0" smtClean="0"/>
          </a:p>
          <a:p>
            <a:endParaRPr lang="es-ES" sz="2000" dirty="0"/>
          </a:p>
          <a:p>
            <a:r>
              <a:rPr lang="es-ES_tradnl" sz="2000" i="1" u="sng" dirty="0"/>
              <a:t>Válvula selectora de circuito o Válvula O:</a:t>
            </a:r>
            <a:endParaRPr lang="es-ES" sz="2000" dirty="0"/>
          </a:p>
          <a:p>
            <a:r>
              <a:rPr lang="es-ES_tradnl" sz="2000" dirty="0"/>
              <a:t>	Habrá paso de fluido si al menos un una entrada lo hay.</a:t>
            </a:r>
            <a:endParaRPr lang="es-ES" sz="2000" dirty="0"/>
          </a:p>
          <a:p>
            <a:endParaRPr lang="es-ES_tradnl" sz="2000" dirty="0" smtClean="0"/>
          </a:p>
          <a:p>
            <a:endParaRPr lang="es-ES_tradnl" sz="2000" dirty="0"/>
          </a:p>
          <a:p>
            <a:endParaRPr lang="es-ES_tradnl" sz="2000" dirty="0" smtClean="0"/>
          </a:p>
          <a:p>
            <a:r>
              <a:rPr lang="es-ES_tradnl" sz="2000" dirty="0"/>
              <a:t> </a:t>
            </a:r>
            <a:endParaRPr lang="es-ES_tradnl" sz="2000" dirty="0" smtClean="0"/>
          </a:p>
          <a:p>
            <a:endParaRPr lang="es-ES" sz="2000" dirty="0"/>
          </a:p>
          <a:p>
            <a:r>
              <a:rPr lang="es-ES_tradnl" sz="2000" i="1" u="sng" dirty="0"/>
              <a:t>Válvula de simultaneidad o Válvula Y:</a:t>
            </a:r>
            <a:endParaRPr lang="es-ES" sz="2000" dirty="0"/>
          </a:p>
          <a:p>
            <a:r>
              <a:rPr lang="es-ES_tradnl" sz="2000" dirty="0"/>
              <a:t>	Habrá paso de fluido si en ambas entradas existe paso de fluido.</a:t>
            </a:r>
            <a:endParaRPr lang="es-ES" sz="2000" dirty="0"/>
          </a:p>
        </p:txBody>
      </p:sp>
      <p:pic>
        <p:nvPicPr>
          <p:cNvPr id="3" name="2 Imagen"/>
          <p:cNvPicPr/>
          <p:nvPr/>
        </p:nvPicPr>
        <p:blipFill>
          <a:blip r:embed="rId2">
            <a:extLst>
              <a:ext uri="{28A0092B-C50C-407E-A947-70E740481C1C}">
                <a14:useLocalDpi xmlns:a14="http://schemas.microsoft.com/office/drawing/2010/main" val="0"/>
              </a:ext>
            </a:extLst>
          </a:blip>
          <a:srcRect/>
          <a:stretch>
            <a:fillRect/>
          </a:stretch>
        </p:blipFill>
        <p:spPr bwMode="auto">
          <a:xfrm>
            <a:off x="2339752" y="2708920"/>
            <a:ext cx="3824436" cy="1440160"/>
          </a:xfrm>
          <a:prstGeom prst="rect">
            <a:avLst/>
          </a:prstGeom>
          <a:noFill/>
          <a:ln>
            <a:noFill/>
          </a:ln>
        </p:spPr>
      </p:pic>
      <p:pic>
        <p:nvPicPr>
          <p:cNvPr id="4" name="3 Imagen"/>
          <p:cNvPicPr/>
          <p:nvPr/>
        </p:nvPicPr>
        <p:blipFill>
          <a:blip r:embed="rId3">
            <a:extLst>
              <a:ext uri="{28A0092B-C50C-407E-A947-70E740481C1C}">
                <a14:useLocalDpi xmlns:a14="http://schemas.microsoft.com/office/drawing/2010/main" val="0"/>
              </a:ext>
            </a:extLst>
          </a:blip>
          <a:srcRect/>
          <a:stretch>
            <a:fillRect/>
          </a:stretch>
        </p:blipFill>
        <p:spPr bwMode="auto">
          <a:xfrm>
            <a:off x="2573685" y="5032573"/>
            <a:ext cx="3600400" cy="1440160"/>
          </a:xfrm>
          <a:prstGeom prst="rect">
            <a:avLst/>
          </a:prstGeom>
          <a:noFill/>
          <a:ln>
            <a:noFill/>
          </a:ln>
        </p:spPr>
      </p:pic>
    </p:spTree>
    <p:extLst>
      <p:ext uri="{BB962C8B-B14F-4D97-AF65-F5344CB8AC3E}">
        <p14:creationId xmlns:p14="http://schemas.microsoft.com/office/powerpoint/2010/main" val="2779052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539552" y="620688"/>
            <a:ext cx="8064896" cy="584775"/>
          </a:xfrm>
          <a:prstGeom prst="rect">
            <a:avLst/>
          </a:prstGeom>
          <a:noFill/>
        </p:spPr>
        <p:txBody>
          <a:bodyPr wrap="square" rtlCol="0">
            <a:spAutoFit/>
          </a:bodyPr>
          <a:lstStyle/>
          <a:p>
            <a:pPr algn="just"/>
            <a:r>
              <a:rPr lang="es-ES" sz="3200" dirty="0" smtClean="0">
                <a:cs typeface="Arial" pitchFamily="34" charset="0"/>
              </a:rPr>
              <a:t>3.8. </a:t>
            </a:r>
            <a:r>
              <a:rPr lang="es-ES" sz="3200" dirty="0" smtClean="0"/>
              <a:t>ACTUADORES</a:t>
            </a:r>
            <a:endParaRPr lang="es-ES" sz="3200" dirty="0">
              <a:cs typeface="Arial" pitchFamily="34" charset="0"/>
            </a:endParaRPr>
          </a:p>
        </p:txBody>
      </p:sp>
      <p:sp>
        <p:nvSpPr>
          <p:cNvPr id="6" name="5 Rectángulo"/>
          <p:cNvSpPr/>
          <p:nvPr/>
        </p:nvSpPr>
        <p:spPr>
          <a:xfrm>
            <a:off x="539552" y="1196752"/>
            <a:ext cx="8064896" cy="4401205"/>
          </a:xfrm>
          <a:prstGeom prst="rect">
            <a:avLst/>
          </a:prstGeom>
        </p:spPr>
        <p:txBody>
          <a:bodyPr wrap="square">
            <a:spAutoFit/>
          </a:bodyPr>
          <a:lstStyle/>
          <a:p>
            <a:pPr algn="just"/>
            <a:r>
              <a:rPr lang="es-ES_tradnl" sz="2000" dirty="0"/>
              <a:t>Son aquellos que aprovechan la energía de presión del fluido para realizar un trabajo determinado:</a:t>
            </a:r>
            <a:endParaRPr lang="es-ES" sz="2000" dirty="0"/>
          </a:p>
          <a:p>
            <a:pPr algn="just"/>
            <a:r>
              <a:rPr lang="es-ES_tradnl" sz="2000" dirty="0"/>
              <a:t> </a:t>
            </a:r>
            <a:endParaRPr lang="es-ES" sz="2000" dirty="0"/>
          </a:p>
          <a:p>
            <a:pPr algn="just"/>
            <a:r>
              <a:rPr lang="es-ES_tradnl" sz="2000" i="1" u="sng" dirty="0" smtClean="0"/>
              <a:t>Cilindro:</a:t>
            </a:r>
            <a:r>
              <a:rPr lang="es-ES_tradnl" sz="2000" i="1" dirty="0" smtClean="0"/>
              <a:t> </a:t>
            </a:r>
            <a:r>
              <a:rPr lang="es-ES_tradnl" sz="2000" dirty="0" smtClean="0"/>
              <a:t>Son </a:t>
            </a:r>
            <a:r>
              <a:rPr lang="es-ES_tradnl" sz="2000" dirty="0"/>
              <a:t>aquellos elementos capaces de producir trabajo transformando la energía de presión en movimiento rectilíneo. Según su funcionamiento son</a:t>
            </a:r>
            <a:r>
              <a:rPr lang="es-ES_tradnl" sz="2000" dirty="0" smtClean="0"/>
              <a:t>:</a:t>
            </a:r>
            <a:endParaRPr lang="es-ES" sz="2000" dirty="0"/>
          </a:p>
          <a:p>
            <a:pPr lvl="0" algn="just"/>
            <a:r>
              <a:rPr lang="es-ES_tradnl" sz="2000" b="1" dirty="0"/>
              <a:t>De simple efecto</a:t>
            </a:r>
            <a:r>
              <a:rPr lang="es-ES_tradnl" sz="2000" dirty="0"/>
              <a:t>: cuando el fluido ejerce la presión en un solo sentido y la carrera de retorno es por acción de un muelle o cualquier mecanismo.</a:t>
            </a:r>
            <a:endParaRPr lang="es-ES" sz="2000" dirty="0"/>
          </a:p>
          <a:p>
            <a:pPr lvl="0" algn="just"/>
            <a:endParaRPr lang="es-ES_tradnl" sz="2000" dirty="0" smtClean="0"/>
          </a:p>
          <a:p>
            <a:pPr lvl="0" algn="just"/>
            <a:endParaRPr lang="es-ES_tradnl" sz="2000" dirty="0"/>
          </a:p>
          <a:p>
            <a:pPr lvl="0" algn="just"/>
            <a:endParaRPr lang="es-ES_tradnl" sz="2000" dirty="0" smtClean="0"/>
          </a:p>
          <a:p>
            <a:pPr lvl="0" algn="just"/>
            <a:endParaRPr lang="es-ES_tradnl" sz="2000" dirty="0" smtClean="0"/>
          </a:p>
          <a:p>
            <a:pPr lvl="0" algn="just"/>
            <a:r>
              <a:rPr lang="es-ES_tradnl" sz="2000" b="1" dirty="0" smtClean="0"/>
              <a:t>De </a:t>
            </a:r>
            <a:r>
              <a:rPr lang="es-ES_tradnl" sz="2000" b="1" dirty="0"/>
              <a:t>doble efecto</a:t>
            </a:r>
            <a:r>
              <a:rPr lang="es-ES_tradnl" sz="2000" dirty="0"/>
              <a:t>: cuando la presión se ejerce alternativamente en los dos sentidos, de forma que producen trabajo útil en ambas carreras.</a:t>
            </a:r>
            <a:endParaRPr lang="es-ES" sz="2000" dirty="0"/>
          </a:p>
        </p:txBody>
      </p:sp>
      <p:pic>
        <p:nvPicPr>
          <p:cNvPr id="11" name="10 Imagen"/>
          <p:cNvPicPr/>
          <p:nvPr/>
        </p:nvPicPr>
        <p:blipFill>
          <a:blip r:embed="rId2">
            <a:extLst>
              <a:ext uri="{28A0092B-C50C-407E-A947-70E740481C1C}">
                <a14:useLocalDpi xmlns:a14="http://schemas.microsoft.com/office/drawing/2010/main" val="0"/>
              </a:ext>
            </a:extLst>
          </a:blip>
          <a:srcRect/>
          <a:stretch>
            <a:fillRect/>
          </a:stretch>
        </p:blipFill>
        <p:spPr bwMode="auto">
          <a:xfrm>
            <a:off x="3347864" y="3789040"/>
            <a:ext cx="2448272" cy="1080120"/>
          </a:xfrm>
          <a:prstGeom prst="rect">
            <a:avLst/>
          </a:prstGeom>
          <a:noFill/>
          <a:ln>
            <a:noFill/>
          </a:ln>
        </p:spPr>
      </p:pic>
      <p:pic>
        <p:nvPicPr>
          <p:cNvPr id="12" name="11 Imagen"/>
          <p:cNvPicPr/>
          <p:nvPr/>
        </p:nvPicPr>
        <p:blipFill>
          <a:blip r:embed="rId3">
            <a:extLst>
              <a:ext uri="{28A0092B-C50C-407E-A947-70E740481C1C}">
                <a14:useLocalDpi xmlns:a14="http://schemas.microsoft.com/office/drawing/2010/main" val="0"/>
              </a:ext>
            </a:extLst>
          </a:blip>
          <a:srcRect/>
          <a:stretch>
            <a:fillRect/>
          </a:stretch>
        </p:blipFill>
        <p:spPr bwMode="auto">
          <a:xfrm>
            <a:off x="1907704" y="5597956"/>
            <a:ext cx="4896544" cy="979973"/>
          </a:xfrm>
          <a:prstGeom prst="rect">
            <a:avLst/>
          </a:prstGeom>
          <a:noFill/>
          <a:ln>
            <a:noFill/>
          </a:ln>
        </p:spPr>
      </p:pic>
    </p:spTree>
    <p:extLst>
      <p:ext uri="{BB962C8B-B14F-4D97-AF65-F5344CB8AC3E}">
        <p14:creationId xmlns:p14="http://schemas.microsoft.com/office/powerpoint/2010/main" val="936747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611560" y="260648"/>
            <a:ext cx="8280920" cy="400110"/>
          </a:xfrm>
          <a:prstGeom prst="rect">
            <a:avLst/>
          </a:prstGeom>
        </p:spPr>
        <p:txBody>
          <a:bodyPr wrap="square">
            <a:spAutoFit/>
          </a:bodyPr>
          <a:lstStyle/>
          <a:p>
            <a:r>
              <a:rPr lang="es-ES_tradnl" sz="2000" dirty="0" smtClean="0"/>
              <a:t>Veamos la </a:t>
            </a:r>
            <a:r>
              <a:rPr lang="es-ES_tradnl" sz="2000" b="1" dirty="0" smtClean="0"/>
              <a:t>fuerza con la que avanza </a:t>
            </a:r>
            <a:r>
              <a:rPr lang="es-ES_tradnl" sz="2000" dirty="0" smtClean="0"/>
              <a:t>el émbolo en un cilindro de simple efecto:</a:t>
            </a:r>
          </a:p>
        </p:txBody>
      </p:sp>
      <mc:AlternateContent xmlns:mc="http://schemas.openxmlformats.org/markup-compatibility/2006" xmlns:a14="http://schemas.microsoft.com/office/drawing/2010/main">
        <mc:Choice Requires="a14">
          <p:sp>
            <p:nvSpPr>
              <p:cNvPr id="5" name="4 Rectángulo"/>
              <p:cNvSpPr/>
              <p:nvPr/>
            </p:nvSpPr>
            <p:spPr>
              <a:xfrm>
                <a:off x="611560" y="3319687"/>
                <a:ext cx="7992888" cy="3139321"/>
              </a:xfrm>
              <a:prstGeom prst="rect">
                <a:avLst/>
              </a:prstGeom>
            </p:spPr>
            <p:txBody>
              <a:bodyPr wrap="square">
                <a:spAutoFit/>
              </a:bodyPr>
              <a:lstStyle/>
              <a:p>
                <a:r>
                  <a:rPr lang="es-ES" sz="2000" b="1" dirty="0"/>
                  <a:t>Fuerza teórica de avance</a:t>
                </a:r>
                <a:r>
                  <a:rPr lang="es-ES" sz="2000" dirty="0"/>
                  <a:t> (F</a:t>
                </a:r>
                <a:r>
                  <a:rPr lang="es-ES" sz="2000" baseline="-25000" dirty="0"/>
                  <a:t>t</a:t>
                </a:r>
                <a:r>
                  <a:rPr lang="es-ES" sz="2000" dirty="0"/>
                  <a:t>):	</a:t>
                </a:r>
                <a14:m>
                  <m:oMath xmlns:m="http://schemas.openxmlformats.org/officeDocument/2006/math">
                    <m:sSub>
                      <m:sSubPr>
                        <m:ctrlPr>
                          <a:rPr lang="es-ES" sz="2000" i="1">
                            <a:latin typeface="Cambria Math"/>
                          </a:rPr>
                        </m:ctrlPr>
                      </m:sSubPr>
                      <m:e>
                        <m:r>
                          <a:rPr lang="es-ES" sz="2000" i="1">
                            <a:latin typeface="Cambria Math"/>
                          </a:rPr>
                          <m:t>𝐹</m:t>
                        </m:r>
                      </m:e>
                      <m:sub>
                        <m:r>
                          <a:rPr lang="es-ES" sz="2000" i="1">
                            <a:latin typeface="Cambria Math"/>
                          </a:rPr>
                          <m:t>𝑡</m:t>
                        </m:r>
                      </m:sub>
                    </m:sSub>
                    <m:r>
                      <a:rPr lang="es-ES" sz="2000" i="1">
                        <a:latin typeface="Cambria Math"/>
                      </a:rPr>
                      <m:t>=</m:t>
                    </m:r>
                    <m:r>
                      <a:rPr lang="es-ES" sz="2000" i="1">
                        <a:latin typeface="Cambria Math"/>
                      </a:rPr>
                      <m:t>𝑝</m:t>
                    </m:r>
                    <m:r>
                      <a:rPr lang="es-ES" sz="2000" i="1">
                        <a:latin typeface="Cambria Math"/>
                      </a:rPr>
                      <m:t>·</m:t>
                    </m:r>
                    <m:r>
                      <a:rPr lang="es-ES" sz="2000" i="1">
                        <a:latin typeface="Cambria Math"/>
                      </a:rPr>
                      <m:t>𝑆</m:t>
                    </m:r>
                  </m:oMath>
                </a14:m>
                <a:endParaRPr lang="es-ES" sz="2000" dirty="0"/>
              </a:p>
              <a:p>
                <a:r>
                  <a:rPr lang="es-ES" sz="2000" dirty="0"/>
                  <a:t> </a:t>
                </a:r>
              </a:p>
              <a:p>
                <a:r>
                  <a:rPr lang="es-ES" sz="2000" b="1" dirty="0"/>
                  <a:t>Fuerza real de avance</a:t>
                </a:r>
                <a:r>
                  <a:rPr lang="es-ES" sz="2000" dirty="0"/>
                  <a:t> (F):	</a:t>
                </a:r>
                <a:r>
                  <a:rPr lang="es-ES" sz="2000" dirty="0" smtClean="0"/>
                  <a:t>	</a:t>
                </a:r>
                <a14:m>
                  <m:oMath xmlns:m="http://schemas.openxmlformats.org/officeDocument/2006/math">
                    <m:r>
                      <a:rPr lang="es-ES" sz="2000" i="1">
                        <a:latin typeface="Cambria Math"/>
                      </a:rPr>
                      <m:t>𝐹</m:t>
                    </m:r>
                    <m:r>
                      <a:rPr lang="es-ES" sz="2000" i="1">
                        <a:latin typeface="Cambria Math"/>
                      </a:rPr>
                      <m:t>=</m:t>
                    </m:r>
                    <m:sSub>
                      <m:sSubPr>
                        <m:ctrlPr>
                          <a:rPr lang="es-ES" sz="2000" i="1">
                            <a:latin typeface="Cambria Math"/>
                          </a:rPr>
                        </m:ctrlPr>
                      </m:sSubPr>
                      <m:e>
                        <m:r>
                          <a:rPr lang="es-ES" sz="2000" i="1">
                            <a:latin typeface="Cambria Math"/>
                          </a:rPr>
                          <m:t>𝐹</m:t>
                        </m:r>
                      </m:e>
                      <m:sub>
                        <m:r>
                          <a:rPr lang="es-ES" sz="2000" i="1">
                            <a:latin typeface="Cambria Math"/>
                          </a:rPr>
                          <m:t>𝑡</m:t>
                        </m:r>
                      </m:sub>
                    </m:sSub>
                    <m:r>
                      <a:rPr lang="es-ES" sz="2000" i="1">
                        <a:latin typeface="Cambria Math"/>
                      </a:rPr>
                      <m:t>−</m:t>
                    </m:r>
                    <m:sSub>
                      <m:sSubPr>
                        <m:ctrlPr>
                          <a:rPr lang="es-ES" sz="2000" i="1">
                            <a:latin typeface="Cambria Math"/>
                          </a:rPr>
                        </m:ctrlPr>
                      </m:sSubPr>
                      <m:e>
                        <m:r>
                          <a:rPr lang="es-ES" sz="2000" i="1">
                            <a:latin typeface="Cambria Math"/>
                          </a:rPr>
                          <m:t>𝐹</m:t>
                        </m:r>
                      </m:e>
                      <m:sub>
                        <m:r>
                          <a:rPr lang="es-ES" sz="2000" i="1">
                            <a:latin typeface="Cambria Math"/>
                          </a:rPr>
                          <m:t>𝑟</m:t>
                        </m:r>
                      </m:sub>
                    </m:sSub>
                    <m:r>
                      <a:rPr lang="es-ES" sz="2000" i="1">
                        <a:latin typeface="Cambria Math"/>
                      </a:rPr>
                      <m:t>−</m:t>
                    </m:r>
                    <m:sSub>
                      <m:sSubPr>
                        <m:ctrlPr>
                          <a:rPr lang="es-ES" sz="2000" i="1">
                            <a:latin typeface="Cambria Math"/>
                          </a:rPr>
                        </m:ctrlPr>
                      </m:sSubPr>
                      <m:e>
                        <m:r>
                          <a:rPr lang="es-ES" sz="2000" i="1">
                            <a:latin typeface="Cambria Math"/>
                          </a:rPr>
                          <m:t>𝐹</m:t>
                        </m:r>
                      </m:e>
                      <m:sub>
                        <m:r>
                          <a:rPr lang="es-ES" sz="2000" i="1">
                            <a:latin typeface="Cambria Math"/>
                          </a:rPr>
                          <m:t>𝑚</m:t>
                        </m:r>
                      </m:sub>
                    </m:sSub>
                  </m:oMath>
                </a14:m>
                <a:r>
                  <a:rPr lang="es-ES" sz="2000" dirty="0"/>
                  <a:t> 	</a:t>
                </a:r>
                <a:endParaRPr lang="es-ES" sz="2000" dirty="0" smtClean="0"/>
              </a:p>
              <a:p>
                <a:endParaRPr lang="es-ES" sz="2000" dirty="0" smtClean="0"/>
              </a:p>
              <a:p>
                <a:r>
                  <a:rPr lang="es-ES" dirty="0" smtClean="0"/>
                  <a:t>			donde </a:t>
                </a:r>
                <a:r>
                  <a:rPr lang="es-ES" dirty="0"/>
                  <a:t>F</a:t>
                </a:r>
                <a:r>
                  <a:rPr lang="es-ES" baseline="-25000" dirty="0"/>
                  <a:t>r</a:t>
                </a:r>
                <a:r>
                  <a:rPr lang="es-ES" dirty="0"/>
                  <a:t> es la fuerza de rozamiento y F</a:t>
                </a:r>
                <a:r>
                  <a:rPr lang="es-ES" baseline="-25000" dirty="0"/>
                  <a:t>m</a:t>
                </a:r>
                <a:r>
                  <a:rPr lang="es-ES" dirty="0"/>
                  <a:t> la del muelle</a:t>
                </a:r>
              </a:p>
              <a:p>
                <a:r>
                  <a:rPr lang="es-ES" sz="2000" dirty="0"/>
                  <a:t> </a:t>
                </a:r>
              </a:p>
              <a:p>
                <a:r>
                  <a:rPr lang="es-ES" sz="2000" dirty="0"/>
                  <a:t>también se puede expresar en función del rendimiento del cilindro (η</a:t>
                </a:r>
                <a:r>
                  <a:rPr lang="es-ES" sz="2000" dirty="0" smtClean="0"/>
                  <a:t>):</a:t>
                </a:r>
              </a:p>
              <a:p>
                <a:pPr algn="ctr"/>
                <a:endParaRPr lang="es-ES" sz="2000" dirty="0"/>
              </a:p>
              <a:p>
                <a:pPr algn="ctr"/>
                <a14:m>
                  <m:oMathPara xmlns:m="http://schemas.openxmlformats.org/officeDocument/2006/math">
                    <m:oMathParaPr>
                      <m:jc m:val="centerGroup"/>
                    </m:oMathParaPr>
                    <m:oMath xmlns:m="http://schemas.openxmlformats.org/officeDocument/2006/math">
                      <m:r>
                        <a:rPr lang="es-ES" sz="2000" i="1">
                          <a:latin typeface="Cambria Math"/>
                        </a:rPr>
                        <m:t>𝐹</m:t>
                      </m:r>
                      <m:r>
                        <a:rPr lang="es-ES" sz="2000" i="1">
                          <a:latin typeface="Cambria Math"/>
                        </a:rPr>
                        <m:t>=</m:t>
                      </m:r>
                      <m:sSub>
                        <m:sSubPr>
                          <m:ctrlPr>
                            <a:rPr lang="es-ES" sz="2000" i="1">
                              <a:latin typeface="Cambria Math"/>
                            </a:rPr>
                          </m:ctrlPr>
                        </m:sSubPr>
                        <m:e>
                          <m:r>
                            <a:rPr lang="es-ES" sz="2000" i="1">
                              <a:latin typeface="Cambria Math"/>
                            </a:rPr>
                            <m:t>𝐹</m:t>
                          </m:r>
                        </m:e>
                        <m:sub>
                          <m:r>
                            <a:rPr lang="es-ES" sz="2000" i="1">
                              <a:latin typeface="Cambria Math"/>
                            </a:rPr>
                            <m:t>𝑡</m:t>
                          </m:r>
                        </m:sub>
                      </m:sSub>
                      <m:r>
                        <a:rPr lang="es-ES" sz="2000" i="1">
                          <a:latin typeface="Cambria Math"/>
                        </a:rPr>
                        <m:t>·</m:t>
                      </m:r>
                      <m:r>
                        <a:rPr lang="es-ES" sz="2000" i="1">
                          <a:latin typeface="Cambria Math"/>
                        </a:rPr>
                        <m:t>𝜂</m:t>
                      </m:r>
                      <m:r>
                        <a:rPr lang="es-ES" sz="2000" i="1">
                          <a:latin typeface="Cambria Math"/>
                        </a:rPr>
                        <m:t>−</m:t>
                      </m:r>
                      <m:sSub>
                        <m:sSubPr>
                          <m:ctrlPr>
                            <a:rPr lang="es-ES" sz="2000" i="1">
                              <a:latin typeface="Cambria Math"/>
                            </a:rPr>
                          </m:ctrlPr>
                        </m:sSubPr>
                        <m:e>
                          <m:r>
                            <a:rPr lang="es-ES" sz="2000" i="1">
                              <a:latin typeface="Cambria Math"/>
                            </a:rPr>
                            <m:t>𝐹</m:t>
                          </m:r>
                        </m:e>
                        <m:sub>
                          <m:r>
                            <a:rPr lang="es-ES" sz="2000" i="1">
                              <a:latin typeface="Cambria Math"/>
                            </a:rPr>
                            <m:t>𝑚</m:t>
                          </m:r>
                        </m:sub>
                      </m:sSub>
                    </m:oMath>
                  </m:oMathPara>
                </a14:m>
                <a:endParaRPr lang="es-ES" sz="2000" dirty="0"/>
              </a:p>
              <a:p>
                <a:r>
                  <a:rPr lang="es-ES" sz="2000" dirty="0"/>
                  <a:t> </a:t>
                </a:r>
              </a:p>
            </p:txBody>
          </p:sp>
        </mc:Choice>
        <mc:Fallback xmlns="">
          <p:sp>
            <p:nvSpPr>
              <p:cNvPr id="5" name="4 Rectángulo"/>
              <p:cNvSpPr>
                <a:spLocks noRot="1" noChangeAspect="1" noMove="1" noResize="1" noEditPoints="1" noAdjustHandles="1" noChangeArrowheads="1" noChangeShapeType="1" noTextEdit="1"/>
              </p:cNvSpPr>
              <p:nvPr/>
            </p:nvSpPr>
            <p:spPr>
              <a:xfrm>
                <a:off x="611560" y="3319687"/>
                <a:ext cx="7992888" cy="3139321"/>
              </a:xfrm>
              <a:prstGeom prst="rect">
                <a:avLst/>
              </a:prstGeom>
              <a:blipFill rotWithShape="1">
                <a:blip r:embed="rId4"/>
                <a:stretch>
                  <a:fillRect l="-763" t="-971"/>
                </a:stretch>
              </a:blipFill>
            </p:spPr>
            <p:txBody>
              <a:bodyPr/>
              <a:lstStyle/>
              <a:p>
                <a:r>
                  <a:rPr lang="es-ES">
                    <a:noFill/>
                  </a:rPr>
                  <a:t> </a:t>
                </a:r>
              </a:p>
            </p:txBody>
          </p:sp>
        </mc:Fallback>
      </mc:AlternateContent>
      <p:pic>
        <p:nvPicPr>
          <p:cNvPr id="7" name="6 Imagen"/>
          <p:cNvPicPr/>
          <p:nvPr/>
        </p:nvPicPr>
        <p:blipFill>
          <a:blip r:embed="rId5">
            <a:extLst>
              <a:ext uri="{28A0092B-C50C-407E-A947-70E740481C1C}">
                <a14:useLocalDpi xmlns:a14="http://schemas.microsoft.com/office/drawing/2010/main" val="0"/>
              </a:ext>
            </a:extLst>
          </a:blip>
          <a:srcRect/>
          <a:stretch>
            <a:fillRect/>
          </a:stretch>
        </p:blipFill>
        <p:spPr bwMode="auto">
          <a:xfrm>
            <a:off x="2267744" y="594797"/>
            <a:ext cx="4397583" cy="2153960"/>
          </a:xfrm>
          <a:prstGeom prst="rect">
            <a:avLst/>
          </a:prstGeom>
          <a:noFill/>
          <a:ln>
            <a:noFill/>
          </a:ln>
        </p:spPr>
      </p:pic>
    </p:spTree>
    <p:extLst>
      <p:ext uri="{BB962C8B-B14F-4D97-AF65-F5344CB8AC3E}">
        <p14:creationId xmlns:p14="http://schemas.microsoft.com/office/powerpoint/2010/main" val="3255910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611560" y="260648"/>
            <a:ext cx="7992888" cy="400110"/>
          </a:xfrm>
          <a:prstGeom prst="rect">
            <a:avLst/>
          </a:prstGeom>
        </p:spPr>
        <p:txBody>
          <a:bodyPr wrap="square">
            <a:spAutoFit/>
          </a:bodyPr>
          <a:lstStyle/>
          <a:p>
            <a:r>
              <a:rPr lang="es-ES_tradnl" sz="2000" dirty="0" smtClean="0"/>
              <a:t>Veamos ahora el </a:t>
            </a:r>
            <a:r>
              <a:rPr lang="es-ES_tradnl" sz="2000" b="1" dirty="0" smtClean="0"/>
              <a:t>consumo de aire</a:t>
            </a:r>
            <a:r>
              <a:rPr lang="es-ES_tradnl" sz="2000" dirty="0" smtClean="0"/>
              <a:t>:</a:t>
            </a:r>
          </a:p>
        </p:txBody>
      </p:sp>
      <mc:AlternateContent xmlns:mc="http://schemas.openxmlformats.org/markup-compatibility/2006" xmlns:a14="http://schemas.microsoft.com/office/drawing/2010/main">
        <mc:Choice Requires="a14">
          <p:sp>
            <p:nvSpPr>
              <p:cNvPr id="5" name="4 Rectángulo"/>
              <p:cNvSpPr/>
              <p:nvPr/>
            </p:nvSpPr>
            <p:spPr>
              <a:xfrm>
                <a:off x="611560" y="3068960"/>
                <a:ext cx="7992888" cy="2861874"/>
              </a:xfrm>
              <a:prstGeom prst="rect">
                <a:avLst/>
              </a:prstGeom>
            </p:spPr>
            <p:txBody>
              <a:bodyPr wrap="square">
                <a:spAutoFit/>
              </a:bodyPr>
              <a:lstStyle/>
              <a:p>
                <a:r>
                  <a:rPr lang="es-ES" sz="2000" dirty="0" smtClean="0"/>
                  <a:t>Consumo </a:t>
                </a:r>
                <a:r>
                  <a:rPr lang="es-ES" sz="2000" dirty="0"/>
                  <a:t>de aire (C o </a:t>
                </a:r>
                <a:r>
                  <a:rPr lang="es-ES" sz="2000" dirty="0" err="1"/>
                  <a:t>Q</a:t>
                </a:r>
                <a:r>
                  <a:rPr lang="es-ES" sz="2000" baseline="-25000" dirty="0" err="1"/>
                  <a:t>man</a:t>
                </a:r>
                <a:r>
                  <a:rPr lang="es-ES" sz="2000" dirty="0"/>
                  <a:t>):		</a:t>
                </a:r>
                <a:endParaRPr lang="es-ES" sz="2000" dirty="0" smtClean="0"/>
              </a:p>
              <a:p>
                <a:r>
                  <a:rPr lang="es-ES" sz="2000" dirty="0" smtClean="0"/>
                  <a:t>				</a:t>
                </a:r>
                <a14:m>
                  <m:oMath xmlns:m="http://schemas.openxmlformats.org/officeDocument/2006/math">
                    <m:r>
                      <a:rPr lang="es-ES" sz="2000" i="1">
                        <a:latin typeface="Cambria Math"/>
                      </a:rPr>
                      <m:t>𝐶</m:t>
                    </m:r>
                    <m:r>
                      <a:rPr lang="es-ES" sz="2000" i="1">
                        <a:latin typeface="Cambria Math"/>
                      </a:rPr>
                      <m:t>=</m:t>
                    </m:r>
                    <m:sSub>
                      <m:sSubPr>
                        <m:ctrlPr>
                          <a:rPr lang="es-ES" sz="2000" i="1">
                            <a:latin typeface="Cambria Math"/>
                          </a:rPr>
                        </m:ctrlPr>
                      </m:sSubPr>
                      <m:e>
                        <m:r>
                          <a:rPr lang="es-ES" sz="2000" i="1">
                            <a:latin typeface="Cambria Math"/>
                          </a:rPr>
                          <m:t>𝑉</m:t>
                        </m:r>
                      </m:e>
                      <m:sub>
                        <m:r>
                          <a:rPr lang="es-ES" sz="2000" i="1">
                            <a:latin typeface="Cambria Math"/>
                          </a:rPr>
                          <m:t>𝑎𝑖𝑟𝑒</m:t>
                        </m:r>
                      </m:sub>
                    </m:sSub>
                    <m:r>
                      <a:rPr lang="es-ES" sz="2000" i="1">
                        <a:latin typeface="Cambria Math"/>
                      </a:rPr>
                      <m:t>·</m:t>
                    </m:r>
                    <m:r>
                      <a:rPr lang="es-ES" sz="2000" i="1">
                        <a:latin typeface="Cambria Math"/>
                      </a:rPr>
                      <m:t>𝑛</m:t>
                    </m:r>
                  </m:oMath>
                </a14:m>
                <a:r>
                  <a:rPr lang="es-ES" sz="2000" dirty="0"/>
                  <a:t>	(</a:t>
                </a:r>
                <a:r>
                  <a:rPr lang="es-ES" sz="2000" dirty="0" smtClean="0"/>
                  <a:t>L/min)</a:t>
                </a:r>
              </a:p>
              <a:p>
                <a:endParaRPr lang="es-ES" sz="2000" dirty="0" smtClean="0"/>
              </a:p>
              <a:p>
                <a:r>
                  <a:rPr lang="es-ES" dirty="0" smtClean="0"/>
                  <a:t>			donde </a:t>
                </a:r>
                <a:r>
                  <a:rPr lang="es-ES" dirty="0"/>
                  <a:t>n es el número de ciclos por </a:t>
                </a:r>
                <a:r>
                  <a:rPr lang="es-ES" dirty="0" smtClean="0"/>
                  <a:t>minuto (un </a:t>
                </a:r>
                <a:r>
                  <a:rPr lang="es-ES" dirty="0"/>
                  <a:t>ciclo </a:t>
                </a:r>
                <a:endParaRPr lang="es-ES" dirty="0" smtClean="0"/>
              </a:p>
              <a:p>
                <a:r>
                  <a:rPr lang="es-ES" dirty="0"/>
                  <a:t>	</a:t>
                </a:r>
                <a:r>
                  <a:rPr lang="es-ES" dirty="0" smtClean="0"/>
                  <a:t>		comprende </a:t>
                </a:r>
                <a:r>
                  <a:rPr lang="es-ES" dirty="0"/>
                  <a:t>un avance y el retroceso)</a:t>
                </a:r>
              </a:p>
              <a:p>
                <a:r>
                  <a:rPr lang="es-ES" sz="2000" dirty="0" smtClean="0"/>
                  <a:t>	</a:t>
                </a:r>
                <a14:m>
                  <m:oMath xmlns:m="http://schemas.openxmlformats.org/officeDocument/2006/math">
                    <m:sSub>
                      <m:sSubPr>
                        <m:ctrlPr>
                          <a:rPr lang="es-ES" sz="2000" i="1">
                            <a:latin typeface="Cambria Math"/>
                          </a:rPr>
                        </m:ctrlPr>
                      </m:sSubPr>
                      <m:e>
                        <m:r>
                          <a:rPr lang="es-ES" sz="2000" i="1">
                            <a:latin typeface="Cambria Math"/>
                          </a:rPr>
                          <m:t>𝑉</m:t>
                        </m:r>
                      </m:e>
                      <m:sub>
                        <m:r>
                          <a:rPr lang="es-ES" sz="2000" i="1">
                            <a:latin typeface="Cambria Math"/>
                          </a:rPr>
                          <m:t>𝑐𝑖𝑙𝑖𝑛𝑑𝑟𝑜</m:t>
                        </m:r>
                      </m:sub>
                    </m:sSub>
                    <m:r>
                      <a:rPr lang="en-US" sz="2000" i="1">
                        <a:latin typeface="Cambria Math"/>
                      </a:rPr>
                      <m:t>=</m:t>
                    </m:r>
                    <m:r>
                      <a:rPr lang="es-ES" sz="2000" i="1">
                        <a:latin typeface="Cambria Math"/>
                      </a:rPr>
                      <m:t>𝐿</m:t>
                    </m:r>
                    <m:r>
                      <a:rPr lang="en-US" sz="2000" i="1">
                        <a:latin typeface="Cambria Math"/>
                      </a:rPr>
                      <m:t>·</m:t>
                    </m:r>
                    <m:r>
                      <a:rPr lang="es-ES" sz="2000" i="1">
                        <a:latin typeface="Cambria Math"/>
                      </a:rPr>
                      <m:t>𝑆</m:t>
                    </m:r>
                    <m:r>
                      <a:rPr lang="en-US" sz="2000" i="1">
                        <a:latin typeface="Cambria Math"/>
                      </a:rPr>
                      <m:t>=</m:t>
                    </m:r>
                    <m:r>
                      <a:rPr lang="es-ES" sz="2000" i="1">
                        <a:latin typeface="Cambria Math"/>
                      </a:rPr>
                      <m:t>𝐿</m:t>
                    </m:r>
                    <m:r>
                      <a:rPr lang="en-US" sz="2000" i="1">
                        <a:latin typeface="Cambria Math"/>
                      </a:rPr>
                      <m:t>·</m:t>
                    </m:r>
                    <m:f>
                      <m:fPr>
                        <m:ctrlPr>
                          <a:rPr lang="es-ES" sz="2000" i="1">
                            <a:latin typeface="Cambria Math"/>
                          </a:rPr>
                        </m:ctrlPr>
                      </m:fPr>
                      <m:num>
                        <m:r>
                          <a:rPr lang="es-ES" sz="2000" i="1">
                            <a:latin typeface="Cambria Math"/>
                          </a:rPr>
                          <m:t>𝜋</m:t>
                        </m:r>
                        <m:r>
                          <a:rPr lang="en-US" sz="2000" i="1">
                            <a:latin typeface="Cambria Math"/>
                          </a:rPr>
                          <m:t>·</m:t>
                        </m:r>
                        <m:sSup>
                          <m:sSupPr>
                            <m:ctrlPr>
                              <a:rPr lang="es-ES" sz="2000" i="1">
                                <a:latin typeface="Cambria Math"/>
                              </a:rPr>
                            </m:ctrlPr>
                          </m:sSupPr>
                          <m:e>
                            <m:r>
                              <a:rPr lang="es-ES" sz="2000" i="1">
                                <a:latin typeface="Cambria Math"/>
                              </a:rPr>
                              <m:t>𝐷</m:t>
                            </m:r>
                          </m:e>
                          <m:sup>
                            <m:r>
                              <a:rPr lang="en-US" sz="2000" i="1">
                                <a:latin typeface="Cambria Math"/>
                              </a:rPr>
                              <m:t>2</m:t>
                            </m:r>
                          </m:sup>
                        </m:sSup>
                      </m:num>
                      <m:den>
                        <m:r>
                          <a:rPr lang="en-US" sz="2000" i="1">
                            <a:latin typeface="Cambria Math"/>
                          </a:rPr>
                          <m:t>4</m:t>
                        </m:r>
                      </m:den>
                    </m:f>
                  </m:oMath>
                </a14:m>
                <a:r>
                  <a:rPr lang="en-US" sz="2000" dirty="0"/>
                  <a:t>		</a:t>
                </a:r>
                <a:endParaRPr lang="en-US" sz="2000" dirty="0" smtClean="0"/>
              </a:p>
              <a:p>
                <a:endParaRPr lang="en-US" sz="2000" i="1" dirty="0"/>
              </a:p>
              <a:p>
                <a:pPr algn="ctr"/>
                <a14:m>
                  <m:oMath xmlns:m="http://schemas.openxmlformats.org/officeDocument/2006/math">
                    <m:sSub>
                      <m:sSubPr>
                        <m:ctrlPr>
                          <a:rPr lang="es-ES" sz="2000" i="1">
                            <a:latin typeface="Cambria Math"/>
                          </a:rPr>
                        </m:ctrlPr>
                      </m:sSubPr>
                      <m:e>
                        <m:r>
                          <a:rPr lang="en-US" sz="2000" i="1">
                            <a:latin typeface="Cambria Math"/>
                          </a:rPr>
                          <m:t>𝑃</m:t>
                        </m:r>
                      </m:e>
                      <m:sub>
                        <m:r>
                          <a:rPr lang="en-US" sz="2000" i="1">
                            <a:latin typeface="Cambria Math"/>
                          </a:rPr>
                          <m:t>𝑎𝑡𝑚</m:t>
                        </m:r>
                      </m:sub>
                    </m:sSub>
                    <m:r>
                      <a:rPr lang="en-US" sz="2000" i="1">
                        <a:latin typeface="Cambria Math"/>
                      </a:rPr>
                      <m:t>·</m:t>
                    </m:r>
                    <m:sSub>
                      <m:sSubPr>
                        <m:ctrlPr>
                          <a:rPr lang="es-ES" sz="2000" i="1">
                            <a:latin typeface="Cambria Math"/>
                          </a:rPr>
                        </m:ctrlPr>
                      </m:sSubPr>
                      <m:e>
                        <m:r>
                          <a:rPr lang="es-ES" sz="2000" i="1">
                            <a:latin typeface="Cambria Math"/>
                          </a:rPr>
                          <m:t>𝑉</m:t>
                        </m:r>
                      </m:e>
                      <m:sub>
                        <m:r>
                          <a:rPr lang="es-ES" sz="2000" i="1">
                            <a:latin typeface="Cambria Math"/>
                          </a:rPr>
                          <m:t>𝑎𝑖𝑟𝑒</m:t>
                        </m:r>
                      </m:sub>
                    </m:sSub>
                    <m:r>
                      <a:rPr lang="en-US" sz="2000" i="1">
                        <a:latin typeface="Cambria Math"/>
                      </a:rPr>
                      <m:t>=</m:t>
                    </m:r>
                    <m:r>
                      <a:rPr lang="en-US" sz="2000" i="1">
                        <a:latin typeface="Cambria Math"/>
                      </a:rPr>
                      <m:t>𝑃</m:t>
                    </m:r>
                    <m:r>
                      <a:rPr lang="en-US" sz="2000" i="1">
                        <a:latin typeface="Cambria Math"/>
                      </a:rPr>
                      <m:t>·</m:t>
                    </m:r>
                    <m:sSub>
                      <m:sSubPr>
                        <m:ctrlPr>
                          <a:rPr lang="es-ES" sz="2000" i="1">
                            <a:latin typeface="Cambria Math"/>
                          </a:rPr>
                        </m:ctrlPr>
                      </m:sSubPr>
                      <m:e>
                        <m:r>
                          <a:rPr lang="es-ES" sz="2000" i="1">
                            <a:latin typeface="Cambria Math"/>
                          </a:rPr>
                          <m:t>𝑉</m:t>
                        </m:r>
                      </m:e>
                      <m:sub>
                        <m:r>
                          <a:rPr lang="es-ES" sz="2000" i="1">
                            <a:latin typeface="Cambria Math"/>
                          </a:rPr>
                          <m:t>𝑐𝑖𝑙𝑖𝑛𝑑𝑟𝑜</m:t>
                        </m:r>
                      </m:sub>
                    </m:sSub>
                  </m:oMath>
                </a14:m>
                <a:r>
                  <a:rPr lang="en-US" sz="2000" dirty="0"/>
                  <a:t>	</a:t>
                </a:r>
                <a:r>
                  <a:rPr lang="en-US" sz="2000" dirty="0">
                    <a:sym typeface="Wingdings"/>
                  </a:rPr>
                  <a:t></a:t>
                </a:r>
                <a:r>
                  <a:rPr lang="en-US" sz="2000" dirty="0"/>
                  <a:t>	</a:t>
                </a:r>
                <a14:m>
                  <m:oMath xmlns:m="http://schemas.openxmlformats.org/officeDocument/2006/math">
                    <m:sSub>
                      <m:sSubPr>
                        <m:ctrlPr>
                          <a:rPr lang="es-ES" sz="2000" i="1">
                            <a:latin typeface="Cambria Math"/>
                          </a:rPr>
                        </m:ctrlPr>
                      </m:sSubPr>
                      <m:e>
                        <m:r>
                          <a:rPr lang="es-ES" sz="2000" i="1">
                            <a:latin typeface="Cambria Math"/>
                          </a:rPr>
                          <m:t>𝑉</m:t>
                        </m:r>
                      </m:e>
                      <m:sub>
                        <m:r>
                          <a:rPr lang="es-ES" sz="2000" i="1">
                            <a:latin typeface="Cambria Math"/>
                          </a:rPr>
                          <m:t>𝑎𝑖𝑟𝑒</m:t>
                        </m:r>
                      </m:sub>
                    </m:sSub>
                    <m:r>
                      <a:rPr lang="en-US" sz="2000" i="1">
                        <a:latin typeface="Cambria Math"/>
                      </a:rPr>
                      <m:t>=</m:t>
                    </m:r>
                    <m:f>
                      <m:fPr>
                        <m:ctrlPr>
                          <a:rPr lang="es-ES" sz="2000" i="1">
                            <a:latin typeface="Cambria Math"/>
                          </a:rPr>
                        </m:ctrlPr>
                      </m:fPr>
                      <m:num>
                        <m:r>
                          <a:rPr lang="es-ES" sz="2000" i="1">
                            <a:latin typeface="Cambria Math"/>
                          </a:rPr>
                          <m:t>𝑃</m:t>
                        </m:r>
                      </m:num>
                      <m:den>
                        <m:sSub>
                          <m:sSubPr>
                            <m:ctrlPr>
                              <a:rPr lang="es-ES" sz="2000" i="1">
                                <a:latin typeface="Cambria Math"/>
                              </a:rPr>
                            </m:ctrlPr>
                          </m:sSubPr>
                          <m:e>
                            <m:r>
                              <a:rPr lang="es-ES" sz="2000" i="1">
                                <a:latin typeface="Cambria Math"/>
                              </a:rPr>
                              <m:t>𝑃</m:t>
                            </m:r>
                          </m:e>
                          <m:sub>
                            <m:r>
                              <a:rPr lang="es-ES" sz="2000" i="1">
                                <a:latin typeface="Cambria Math"/>
                              </a:rPr>
                              <m:t>𝑎𝑡𝑚</m:t>
                            </m:r>
                          </m:sub>
                        </m:sSub>
                      </m:den>
                    </m:f>
                    <m:r>
                      <a:rPr lang="en-US" sz="2000" i="1">
                        <a:latin typeface="Cambria Math"/>
                      </a:rPr>
                      <m:t>·</m:t>
                    </m:r>
                    <m:sSub>
                      <m:sSubPr>
                        <m:ctrlPr>
                          <a:rPr lang="es-ES" sz="2000" i="1">
                            <a:latin typeface="Cambria Math"/>
                          </a:rPr>
                        </m:ctrlPr>
                      </m:sSubPr>
                      <m:e>
                        <m:r>
                          <a:rPr lang="es-ES" sz="2000" i="1">
                            <a:latin typeface="Cambria Math"/>
                          </a:rPr>
                          <m:t>𝑉</m:t>
                        </m:r>
                      </m:e>
                      <m:sub>
                        <m:r>
                          <a:rPr lang="es-ES" sz="2000" i="1">
                            <a:latin typeface="Cambria Math"/>
                          </a:rPr>
                          <m:t>𝑐𝑖𝑙𝑖𝑛𝑑𝑟𝑜</m:t>
                        </m:r>
                      </m:sub>
                    </m:sSub>
                  </m:oMath>
                </a14:m>
                <a:endParaRPr lang="es-ES" sz="2000" dirty="0"/>
              </a:p>
            </p:txBody>
          </p:sp>
        </mc:Choice>
        <mc:Fallback xmlns="">
          <p:sp>
            <p:nvSpPr>
              <p:cNvPr id="5" name="4 Rectángulo"/>
              <p:cNvSpPr>
                <a:spLocks noRot="1" noChangeAspect="1" noMove="1" noResize="1" noEditPoints="1" noAdjustHandles="1" noChangeArrowheads="1" noChangeShapeType="1" noTextEdit="1"/>
              </p:cNvSpPr>
              <p:nvPr/>
            </p:nvSpPr>
            <p:spPr>
              <a:xfrm>
                <a:off x="611560" y="3068960"/>
                <a:ext cx="7992888" cy="2861874"/>
              </a:xfrm>
              <a:prstGeom prst="rect">
                <a:avLst/>
              </a:prstGeom>
              <a:blipFill rotWithShape="1">
                <a:blip r:embed="rId2"/>
                <a:stretch>
                  <a:fillRect l="-763" t="-1064"/>
                </a:stretch>
              </a:blipFill>
            </p:spPr>
            <p:txBody>
              <a:bodyPr/>
              <a:lstStyle/>
              <a:p>
                <a:r>
                  <a:rPr lang="es-ES">
                    <a:noFill/>
                  </a:rPr>
                  <a:t> </a:t>
                </a:r>
              </a:p>
            </p:txBody>
          </p:sp>
        </mc:Fallback>
      </mc:AlternateContent>
      <p:pic>
        <p:nvPicPr>
          <p:cNvPr id="7" name="6 Imagen"/>
          <p:cNvPicPr/>
          <p:nvPr/>
        </p:nvPicPr>
        <p:blipFill>
          <a:blip r:embed="rId3">
            <a:extLst>
              <a:ext uri="{28A0092B-C50C-407E-A947-70E740481C1C}">
                <a14:useLocalDpi xmlns:a14="http://schemas.microsoft.com/office/drawing/2010/main" val="0"/>
              </a:ext>
            </a:extLst>
          </a:blip>
          <a:srcRect/>
          <a:stretch>
            <a:fillRect/>
          </a:stretch>
        </p:blipFill>
        <p:spPr bwMode="auto">
          <a:xfrm>
            <a:off x="2267744" y="594797"/>
            <a:ext cx="4397583" cy="2153960"/>
          </a:xfrm>
          <a:prstGeom prst="rect">
            <a:avLst/>
          </a:prstGeom>
          <a:noFill/>
          <a:ln>
            <a:noFill/>
          </a:ln>
        </p:spPr>
      </p:pic>
    </p:spTree>
    <p:extLst>
      <p:ext uri="{BB962C8B-B14F-4D97-AF65-F5344CB8AC3E}">
        <p14:creationId xmlns:p14="http://schemas.microsoft.com/office/powerpoint/2010/main" val="1292071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611560" y="260648"/>
            <a:ext cx="8208912" cy="400110"/>
          </a:xfrm>
          <a:prstGeom prst="rect">
            <a:avLst/>
          </a:prstGeom>
        </p:spPr>
        <p:txBody>
          <a:bodyPr wrap="square">
            <a:spAutoFit/>
          </a:bodyPr>
          <a:lstStyle/>
          <a:p>
            <a:r>
              <a:rPr lang="es-ES_tradnl" sz="2000" dirty="0" smtClean="0"/>
              <a:t>Veamos la </a:t>
            </a:r>
            <a:r>
              <a:rPr lang="es-ES_tradnl" sz="2000" b="1" dirty="0" smtClean="0"/>
              <a:t>fuerza con la que avanza </a:t>
            </a:r>
            <a:r>
              <a:rPr lang="es-ES_tradnl" sz="2000" dirty="0" smtClean="0"/>
              <a:t>el émbolo en un cilindro de doble efecto:</a:t>
            </a:r>
          </a:p>
        </p:txBody>
      </p:sp>
      <mc:AlternateContent xmlns:mc="http://schemas.openxmlformats.org/markup-compatibility/2006" xmlns:a14="http://schemas.microsoft.com/office/drawing/2010/main">
        <mc:Choice Requires="a14">
          <p:sp>
            <p:nvSpPr>
              <p:cNvPr id="5" name="4 Rectángulo"/>
              <p:cNvSpPr/>
              <p:nvPr/>
            </p:nvSpPr>
            <p:spPr>
              <a:xfrm>
                <a:off x="539552" y="3319687"/>
                <a:ext cx="8064896" cy="2554545"/>
              </a:xfrm>
              <a:prstGeom prst="rect">
                <a:avLst/>
              </a:prstGeom>
            </p:spPr>
            <p:txBody>
              <a:bodyPr wrap="square">
                <a:spAutoFit/>
              </a:bodyPr>
              <a:lstStyle/>
              <a:p>
                <a:r>
                  <a:rPr lang="es-ES" sz="2000" b="1" dirty="0" smtClean="0"/>
                  <a:t>Fuerza </a:t>
                </a:r>
                <a:r>
                  <a:rPr lang="es-ES" sz="2000" b="1" dirty="0"/>
                  <a:t>teórica de avance</a:t>
                </a:r>
                <a:r>
                  <a:rPr lang="es-ES" sz="2000" dirty="0"/>
                  <a:t> (F</a:t>
                </a:r>
                <a:r>
                  <a:rPr lang="es-ES" sz="2000" baseline="-25000" dirty="0"/>
                  <a:t>t</a:t>
                </a:r>
                <a:r>
                  <a:rPr lang="es-ES" sz="2000" dirty="0"/>
                  <a:t>):  </a:t>
                </a:r>
                <a14:m>
                  <m:oMath xmlns:m="http://schemas.openxmlformats.org/officeDocument/2006/math">
                    <m:sSub>
                      <m:sSubPr>
                        <m:ctrlPr>
                          <a:rPr lang="es-ES" sz="2000" i="1">
                            <a:latin typeface="Cambria Math"/>
                          </a:rPr>
                        </m:ctrlPr>
                      </m:sSubPr>
                      <m:e>
                        <m:r>
                          <a:rPr lang="es-ES" sz="2000" i="1">
                            <a:latin typeface="Cambria Math"/>
                          </a:rPr>
                          <m:t>𝐹</m:t>
                        </m:r>
                      </m:e>
                      <m:sub>
                        <m:r>
                          <a:rPr lang="es-ES" sz="2000" i="1">
                            <a:latin typeface="Cambria Math"/>
                          </a:rPr>
                          <m:t>𝑡</m:t>
                        </m:r>
                      </m:sub>
                    </m:sSub>
                    <m:r>
                      <a:rPr lang="es-ES" sz="2000" i="1">
                        <a:latin typeface="Cambria Math"/>
                      </a:rPr>
                      <m:t>=</m:t>
                    </m:r>
                    <m:r>
                      <a:rPr lang="es-ES" sz="2000" i="1">
                        <a:latin typeface="Cambria Math"/>
                      </a:rPr>
                      <m:t>𝑝</m:t>
                    </m:r>
                    <m:r>
                      <a:rPr lang="es-ES" sz="2000" i="1">
                        <a:latin typeface="Cambria Math"/>
                      </a:rPr>
                      <m:t>·</m:t>
                    </m:r>
                    <m:r>
                      <a:rPr lang="es-ES" sz="2000" i="1">
                        <a:latin typeface="Cambria Math"/>
                      </a:rPr>
                      <m:t>𝑆</m:t>
                    </m:r>
                  </m:oMath>
                </a14:m>
                <a:r>
                  <a:rPr lang="es-ES" sz="2000" dirty="0"/>
                  <a:t>	</a:t>
                </a:r>
                <a:endParaRPr lang="es-ES" sz="2000" dirty="0" smtClean="0"/>
              </a:p>
              <a:p>
                <a:endParaRPr lang="es-ES" sz="2000" b="1" dirty="0" smtClean="0"/>
              </a:p>
              <a:p>
                <a:r>
                  <a:rPr lang="es-ES" sz="2000" b="1" dirty="0" smtClean="0"/>
                  <a:t>Fuerza </a:t>
                </a:r>
                <a:r>
                  <a:rPr lang="es-ES" sz="2000" b="1" dirty="0"/>
                  <a:t>teórica de retroceso</a:t>
                </a:r>
                <a:r>
                  <a:rPr lang="es-ES" sz="2000" dirty="0"/>
                  <a:t> (</a:t>
                </a:r>
                <a:r>
                  <a:rPr lang="es-ES" sz="2000" dirty="0" err="1"/>
                  <a:t>F’</a:t>
                </a:r>
                <a:r>
                  <a:rPr lang="es-ES" sz="2000" baseline="-25000" dirty="0" err="1"/>
                  <a:t>t</a:t>
                </a:r>
                <a:r>
                  <a:rPr lang="es-ES" sz="2000" dirty="0"/>
                  <a:t>):  </a:t>
                </a:r>
                <a14:m>
                  <m:oMath xmlns:m="http://schemas.openxmlformats.org/officeDocument/2006/math">
                    <m:sSub>
                      <m:sSubPr>
                        <m:ctrlPr>
                          <a:rPr lang="es-ES" sz="2000" i="1">
                            <a:latin typeface="Cambria Math"/>
                          </a:rPr>
                        </m:ctrlPr>
                      </m:sSubPr>
                      <m:e>
                        <m:r>
                          <a:rPr lang="es-ES" sz="2000" i="1">
                            <a:latin typeface="Cambria Math"/>
                          </a:rPr>
                          <m:t>𝐹</m:t>
                        </m:r>
                        <m:r>
                          <a:rPr lang="es-ES" sz="2000" i="1">
                            <a:latin typeface="Cambria Math"/>
                          </a:rPr>
                          <m:t>′</m:t>
                        </m:r>
                      </m:e>
                      <m:sub>
                        <m:r>
                          <a:rPr lang="es-ES" sz="2000" i="1">
                            <a:latin typeface="Cambria Math"/>
                          </a:rPr>
                          <m:t>𝑡</m:t>
                        </m:r>
                      </m:sub>
                    </m:sSub>
                    <m:r>
                      <a:rPr lang="es-ES" sz="2000" i="1">
                        <a:latin typeface="Cambria Math"/>
                      </a:rPr>
                      <m:t>=</m:t>
                    </m:r>
                    <m:r>
                      <a:rPr lang="es-ES" sz="2000" i="1">
                        <a:latin typeface="Cambria Math"/>
                      </a:rPr>
                      <m:t>𝑝</m:t>
                    </m:r>
                    <m:r>
                      <a:rPr lang="es-ES" sz="2000" i="1">
                        <a:latin typeface="Cambria Math"/>
                      </a:rPr>
                      <m:t>·</m:t>
                    </m:r>
                    <m:r>
                      <a:rPr lang="es-ES" sz="2000" i="1">
                        <a:latin typeface="Cambria Math"/>
                      </a:rPr>
                      <m:t>𝑆</m:t>
                    </m:r>
                    <m:r>
                      <a:rPr lang="es-ES" sz="2000" i="1">
                        <a:latin typeface="Cambria Math"/>
                      </a:rPr>
                      <m:t>′</m:t>
                    </m:r>
                  </m:oMath>
                </a14:m>
                <a:r>
                  <a:rPr lang="es-ES" sz="2000" dirty="0"/>
                  <a:t>		</a:t>
                </a:r>
              </a:p>
              <a:p>
                <a:r>
                  <a:rPr lang="es-ES" sz="2000" dirty="0"/>
                  <a:t> </a:t>
                </a:r>
              </a:p>
              <a:p>
                <a:r>
                  <a:rPr lang="es-ES" sz="2000" b="1" dirty="0"/>
                  <a:t>Fuerza real de avance</a:t>
                </a:r>
                <a:r>
                  <a:rPr lang="es-ES" sz="2000" dirty="0"/>
                  <a:t> (F):	</a:t>
                </a:r>
                <a14:m>
                  <m:oMath xmlns:m="http://schemas.openxmlformats.org/officeDocument/2006/math">
                    <m:r>
                      <a:rPr lang="es-ES" sz="2000" i="1">
                        <a:latin typeface="Cambria Math"/>
                      </a:rPr>
                      <m:t>𝐹</m:t>
                    </m:r>
                    <m:r>
                      <a:rPr lang="es-ES" sz="2000" i="1">
                        <a:latin typeface="Cambria Math"/>
                      </a:rPr>
                      <m:t>=</m:t>
                    </m:r>
                    <m:sSub>
                      <m:sSubPr>
                        <m:ctrlPr>
                          <a:rPr lang="es-ES" sz="2000" i="1">
                            <a:latin typeface="Cambria Math"/>
                          </a:rPr>
                        </m:ctrlPr>
                      </m:sSubPr>
                      <m:e>
                        <m:r>
                          <a:rPr lang="es-ES" sz="2000" i="1">
                            <a:latin typeface="Cambria Math"/>
                          </a:rPr>
                          <m:t>𝐹</m:t>
                        </m:r>
                      </m:e>
                      <m:sub>
                        <m:r>
                          <a:rPr lang="es-ES" sz="2000" i="1">
                            <a:latin typeface="Cambria Math"/>
                          </a:rPr>
                          <m:t>𝑡</m:t>
                        </m:r>
                      </m:sub>
                    </m:sSub>
                    <m:r>
                      <a:rPr lang="es-ES" sz="2000" i="1">
                        <a:latin typeface="Cambria Math"/>
                      </a:rPr>
                      <m:t>−</m:t>
                    </m:r>
                    <m:sSub>
                      <m:sSubPr>
                        <m:ctrlPr>
                          <a:rPr lang="es-ES" sz="2000" i="1">
                            <a:latin typeface="Cambria Math"/>
                          </a:rPr>
                        </m:ctrlPr>
                      </m:sSubPr>
                      <m:e>
                        <m:r>
                          <a:rPr lang="es-ES" sz="2000" i="1">
                            <a:latin typeface="Cambria Math"/>
                          </a:rPr>
                          <m:t>𝐹</m:t>
                        </m:r>
                      </m:e>
                      <m:sub>
                        <m:r>
                          <a:rPr lang="es-ES" sz="2000" i="1">
                            <a:latin typeface="Cambria Math"/>
                          </a:rPr>
                          <m:t>𝑟</m:t>
                        </m:r>
                      </m:sub>
                    </m:sSub>
                  </m:oMath>
                </a14:m>
                <a:r>
                  <a:rPr lang="es-ES" sz="2000" dirty="0"/>
                  <a:t> 	</a:t>
                </a:r>
                <a:r>
                  <a:rPr lang="es-ES" sz="2000" dirty="0" smtClean="0"/>
                  <a:t>	</a:t>
                </a:r>
                <a:r>
                  <a:rPr lang="es-ES" sz="2000" dirty="0"/>
                  <a:t> </a:t>
                </a:r>
                <a14:m>
                  <m:oMath xmlns:m="http://schemas.openxmlformats.org/officeDocument/2006/math">
                    <m:r>
                      <a:rPr lang="es-ES" sz="2000" i="1">
                        <a:latin typeface="Cambria Math"/>
                      </a:rPr>
                      <m:t>𝐹</m:t>
                    </m:r>
                    <m:r>
                      <a:rPr lang="es-ES" sz="2000" i="1">
                        <a:latin typeface="Cambria Math"/>
                      </a:rPr>
                      <m:t>=</m:t>
                    </m:r>
                    <m:sSub>
                      <m:sSubPr>
                        <m:ctrlPr>
                          <a:rPr lang="es-ES" sz="2000" i="1">
                            <a:latin typeface="Cambria Math"/>
                          </a:rPr>
                        </m:ctrlPr>
                      </m:sSubPr>
                      <m:e>
                        <m:r>
                          <a:rPr lang="es-ES" sz="2000" i="1">
                            <a:latin typeface="Cambria Math"/>
                          </a:rPr>
                          <m:t>𝐹</m:t>
                        </m:r>
                      </m:e>
                      <m:sub>
                        <m:r>
                          <a:rPr lang="es-ES" sz="2000" i="1">
                            <a:latin typeface="Cambria Math"/>
                          </a:rPr>
                          <m:t>𝑡</m:t>
                        </m:r>
                      </m:sub>
                    </m:sSub>
                    <m:r>
                      <a:rPr lang="es-ES" sz="2000" i="1">
                        <a:latin typeface="Cambria Math"/>
                      </a:rPr>
                      <m:t>·</m:t>
                    </m:r>
                    <m:r>
                      <a:rPr lang="es-ES" sz="2000" i="1">
                        <a:latin typeface="Cambria Math"/>
                      </a:rPr>
                      <m:t>𝜂</m:t>
                    </m:r>
                  </m:oMath>
                </a14:m>
                <a:endParaRPr lang="es-ES" sz="2000" dirty="0" smtClean="0"/>
              </a:p>
              <a:p>
                <a:endParaRPr lang="es-ES" sz="2000" b="1" dirty="0"/>
              </a:p>
              <a:p>
                <a:endParaRPr lang="es-ES" sz="2000" b="1" dirty="0" smtClean="0"/>
              </a:p>
              <a:p>
                <a:r>
                  <a:rPr lang="es-ES" sz="2000" b="1" dirty="0" smtClean="0"/>
                  <a:t>Fuerza </a:t>
                </a:r>
                <a:r>
                  <a:rPr lang="es-ES" sz="2000" b="1" dirty="0"/>
                  <a:t>real de avance</a:t>
                </a:r>
                <a:r>
                  <a:rPr lang="es-ES" sz="2000" dirty="0"/>
                  <a:t> (F’):	</a:t>
                </a:r>
                <a14:m>
                  <m:oMath xmlns:m="http://schemas.openxmlformats.org/officeDocument/2006/math">
                    <m:r>
                      <a:rPr lang="es-ES" sz="2000" i="1">
                        <a:latin typeface="Cambria Math"/>
                      </a:rPr>
                      <m:t>𝐹</m:t>
                    </m:r>
                    <m:r>
                      <a:rPr lang="es-ES" sz="2000" i="1">
                        <a:latin typeface="Cambria Math"/>
                      </a:rPr>
                      <m:t>′=</m:t>
                    </m:r>
                    <m:sSub>
                      <m:sSubPr>
                        <m:ctrlPr>
                          <a:rPr lang="es-ES" sz="2000" i="1">
                            <a:latin typeface="Cambria Math"/>
                          </a:rPr>
                        </m:ctrlPr>
                      </m:sSubPr>
                      <m:e>
                        <m:r>
                          <a:rPr lang="es-ES" sz="2000" i="1">
                            <a:latin typeface="Cambria Math"/>
                          </a:rPr>
                          <m:t>𝐹</m:t>
                        </m:r>
                        <m:r>
                          <a:rPr lang="es-ES" sz="2000" i="1">
                            <a:latin typeface="Cambria Math"/>
                          </a:rPr>
                          <m:t>′</m:t>
                        </m:r>
                      </m:e>
                      <m:sub>
                        <m:r>
                          <a:rPr lang="es-ES" sz="2000" i="1">
                            <a:latin typeface="Cambria Math"/>
                          </a:rPr>
                          <m:t>𝑡</m:t>
                        </m:r>
                      </m:sub>
                    </m:sSub>
                    <m:r>
                      <a:rPr lang="es-ES" sz="2000" i="1">
                        <a:latin typeface="Cambria Math"/>
                      </a:rPr>
                      <m:t>−</m:t>
                    </m:r>
                    <m:sSub>
                      <m:sSubPr>
                        <m:ctrlPr>
                          <a:rPr lang="es-ES" sz="2000" i="1">
                            <a:latin typeface="Cambria Math"/>
                          </a:rPr>
                        </m:ctrlPr>
                      </m:sSubPr>
                      <m:e>
                        <m:r>
                          <a:rPr lang="es-ES" sz="2000" i="1">
                            <a:latin typeface="Cambria Math"/>
                          </a:rPr>
                          <m:t>𝐹</m:t>
                        </m:r>
                      </m:e>
                      <m:sub>
                        <m:r>
                          <a:rPr lang="es-ES" sz="2000" i="1">
                            <a:latin typeface="Cambria Math"/>
                          </a:rPr>
                          <m:t>𝑟</m:t>
                        </m:r>
                      </m:sub>
                    </m:sSub>
                  </m:oMath>
                </a14:m>
                <a:r>
                  <a:rPr lang="es-ES" sz="2000" dirty="0"/>
                  <a:t>	</a:t>
                </a:r>
                <a:r>
                  <a:rPr lang="es-ES" sz="2000" dirty="0" smtClean="0"/>
                  <a:t>	</a:t>
                </a:r>
                <a14:m>
                  <m:oMath xmlns:m="http://schemas.openxmlformats.org/officeDocument/2006/math">
                    <m:r>
                      <a:rPr lang="es-ES" sz="2000" i="1">
                        <a:latin typeface="Cambria Math"/>
                      </a:rPr>
                      <m:t>𝐹</m:t>
                    </m:r>
                    <m:r>
                      <a:rPr lang="es-ES" sz="2000" i="1">
                        <a:latin typeface="Cambria Math"/>
                      </a:rPr>
                      <m:t>′=</m:t>
                    </m:r>
                    <m:sSub>
                      <m:sSubPr>
                        <m:ctrlPr>
                          <a:rPr lang="es-ES" sz="2000" i="1">
                            <a:latin typeface="Cambria Math"/>
                          </a:rPr>
                        </m:ctrlPr>
                      </m:sSubPr>
                      <m:e>
                        <m:r>
                          <a:rPr lang="es-ES" sz="2000" i="1">
                            <a:latin typeface="Cambria Math"/>
                          </a:rPr>
                          <m:t>𝐹</m:t>
                        </m:r>
                        <m:r>
                          <a:rPr lang="es-ES" sz="2000" i="1">
                            <a:latin typeface="Cambria Math"/>
                          </a:rPr>
                          <m:t>′</m:t>
                        </m:r>
                      </m:e>
                      <m:sub>
                        <m:r>
                          <a:rPr lang="es-ES" sz="2000" i="1">
                            <a:latin typeface="Cambria Math"/>
                          </a:rPr>
                          <m:t>𝑡</m:t>
                        </m:r>
                      </m:sub>
                    </m:sSub>
                    <m:r>
                      <a:rPr lang="es-ES" sz="2000" i="1">
                        <a:latin typeface="Cambria Math"/>
                      </a:rPr>
                      <m:t>·</m:t>
                    </m:r>
                    <m:r>
                      <a:rPr lang="es-ES" sz="2000" i="1">
                        <a:latin typeface="Cambria Math"/>
                      </a:rPr>
                      <m:t>𝜂</m:t>
                    </m:r>
                  </m:oMath>
                </a14:m>
                <a:endParaRPr lang="es-ES" sz="2000" dirty="0"/>
              </a:p>
            </p:txBody>
          </p:sp>
        </mc:Choice>
        <mc:Fallback xmlns="">
          <p:sp>
            <p:nvSpPr>
              <p:cNvPr id="5" name="4 Rectángulo"/>
              <p:cNvSpPr>
                <a:spLocks noRot="1" noChangeAspect="1" noMove="1" noResize="1" noEditPoints="1" noAdjustHandles="1" noChangeArrowheads="1" noChangeShapeType="1" noTextEdit="1"/>
              </p:cNvSpPr>
              <p:nvPr/>
            </p:nvSpPr>
            <p:spPr>
              <a:xfrm>
                <a:off x="539552" y="3319687"/>
                <a:ext cx="8064896" cy="2554545"/>
              </a:xfrm>
              <a:prstGeom prst="rect">
                <a:avLst/>
              </a:prstGeom>
              <a:blipFill rotWithShape="1">
                <a:blip r:embed="rId2"/>
                <a:stretch>
                  <a:fillRect l="-832" t="-1193" b="-3341"/>
                </a:stretch>
              </a:blipFill>
            </p:spPr>
            <p:txBody>
              <a:bodyPr/>
              <a:lstStyle/>
              <a:p>
                <a:r>
                  <a:rPr lang="es-ES">
                    <a:noFill/>
                  </a:rPr>
                  <a:t> </a:t>
                </a:r>
              </a:p>
            </p:txBody>
          </p:sp>
        </mc:Fallback>
      </mc:AlternateContent>
      <p:pic>
        <p:nvPicPr>
          <p:cNvPr id="8" name="7 Imagen"/>
          <p:cNvPicPr/>
          <p:nvPr/>
        </p:nvPicPr>
        <p:blipFill>
          <a:blip r:embed="rId3">
            <a:extLst>
              <a:ext uri="{28A0092B-C50C-407E-A947-70E740481C1C}">
                <a14:useLocalDpi xmlns:a14="http://schemas.microsoft.com/office/drawing/2010/main" val="0"/>
              </a:ext>
            </a:extLst>
          </a:blip>
          <a:srcRect/>
          <a:stretch>
            <a:fillRect/>
          </a:stretch>
        </p:blipFill>
        <p:spPr bwMode="auto">
          <a:xfrm>
            <a:off x="2123728" y="908720"/>
            <a:ext cx="4847416" cy="2138085"/>
          </a:xfrm>
          <a:prstGeom prst="rect">
            <a:avLst/>
          </a:prstGeom>
          <a:noFill/>
          <a:ln>
            <a:noFill/>
          </a:ln>
        </p:spPr>
      </p:pic>
    </p:spTree>
    <p:extLst>
      <p:ext uri="{BB962C8B-B14F-4D97-AF65-F5344CB8AC3E}">
        <p14:creationId xmlns:p14="http://schemas.microsoft.com/office/powerpoint/2010/main" val="4256984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611560" y="260648"/>
            <a:ext cx="8208912" cy="400110"/>
          </a:xfrm>
          <a:prstGeom prst="rect">
            <a:avLst/>
          </a:prstGeom>
        </p:spPr>
        <p:txBody>
          <a:bodyPr wrap="square">
            <a:spAutoFit/>
          </a:bodyPr>
          <a:lstStyle/>
          <a:p>
            <a:r>
              <a:rPr lang="es-ES_tradnl" sz="2000" dirty="0" smtClean="0"/>
              <a:t>Veamos ahora el </a:t>
            </a:r>
            <a:r>
              <a:rPr lang="es-ES_tradnl" sz="2000" b="1" dirty="0" smtClean="0"/>
              <a:t>consumo de aire</a:t>
            </a:r>
            <a:r>
              <a:rPr lang="es-ES_tradnl" sz="2000" dirty="0" smtClean="0"/>
              <a:t> en un cilindro de doble efecto:</a:t>
            </a:r>
          </a:p>
        </p:txBody>
      </p:sp>
      <mc:AlternateContent xmlns:mc="http://schemas.openxmlformats.org/markup-compatibility/2006" xmlns:a14="http://schemas.microsoft.com/office/drawing/2010/main">
        <mc:Choice Requires="a14">
          <p:sp>
            <p:nvSpPr>
              <p:cNvPr id="5" name="4 Rectángulo"/>
              <p:cNvSpPr/>
              <p:nvPr/>
            </p:nvSpPr>
            <p:spPr>
              <a:xfrm>
                <a:off x="611560" y="3319687"/>
                <a:ext cx="7992888" cy="2992294"/>
              </a:xfrm>
              <a:prstGeom prst="rect">
                <a:avLst/>
              </a:prstGeom>
            </p:spPr>
            <p:txBody>
              <a:bodyPr wrap="square">
                <a:spAutoFit/>
              </a:bodyPr>
              <a:lstStyle/>
              <a:p>
                <a:r>
                  <a:rPr lang="es-ES" sz="2000" dirty="0"/>
                  <a:t> </a:t>
                </a:r>
                <a:r>
                  <a:rPr lang="es-ES" sz="2000" dirty="0" smtClean="0"/>
                  <a:t>Consumo </a:t>
                </a:r>
                <a:r>
                  <a:rPr lang="es-ES" sz="2000" dirty="0"/>
                  <a:t>de aire (C o </a:t>
                </a:r>
                <a:r>
                  <a:rPr lang="es-ES" sz="2000" dirty="0" err="1"/>
                  <a:t>Q</a:t>
                </a:r>
                <a:r>
                  <a:rPr lang="es-ES" sz="2000" baseline="-25000" dirty="0" err="1"/>
                  <a:t>man</a:t>
                </a:r>
                <a:r>
                  <a:rPr lang="es-ES" sz="2000" dirty="0"/>
                  <a:t>):		</a:t>
                </a:r>
                <a14:m>
                  <m:oMath xmlns:m="http://schemas.openxmlformats.org/officeDocument/2006/math">
                    <m:r>
                      <a:rPr lang="es-ES" sz="2000" i="1">
                        <a:latin typeface="Cambria Math"/>
                      </a:rPr>
                      <m:t>𝐶</m:t>
                    </m:r>
                    <m:r>
                      <a:rPr lang="es-ES" sz="2000" i="1">
                        <a:latin typeface="Cambria Math"/>
                      </a:rPr>
                      <m:t>=</m:t>
                    </m:r>
                    <m:sSub>
                      <m:sSubPr>
                        <m:ctrlPr>
                          <a:rPr lang="es-ES" sz="2000" i="1">
                            <a:latin typeface="Cambria Math"/>
                          </a:rPr>
                        </m:ctrlPr>
                      </m:sSubPr>
                      <m:e>
                        <m:r>
                          <a:rPr lang="es-ES" sz="2000" i="1">
                            <a:latin typeface="Cambria Math"/>
                          </a:rPr>
                          <m:t>𝑉</m:t>
                        </m:r>
                      </m:e>
                      <m:sub>
                        <m:r>
                          <a:rPr lang="es-ES" sz="2000" i="1">
                            <a:latin typeface="Cambria Math"/>
                          </a:rPr>
                          <m:t>𝑎𝑖𝑟𝑒</m:t>
                        </m:r>
                      </m:sub>
                    </m:sSub>
                    <m:r>
                      <a:rPr lang="es-ES" sz="2000" i="1">
                        <a:latin typeface="Cambria Math"/>
                      </a:rPr>
                      <m:t>·</m:t>
                    </m:r>
                    <m:r>
                      <a:rPr lang="es-ES" sz="2000" i="1">
                        <a:latin typeface="Cambria Math"/>
                      </a:rPr>
                      <m:t>𝑛</m:t>
                    </m:r>
                  </m:oMath>
                </a14:m>
                <a:r>
                  <a:rPr lang="es-ES" sz="2000" dirty="0"/>
                  <a:t>	(L/min</a:t>
                </a:r>
                <a:r>
                  <a:rPr lang="es-ES" sz="2000" dirty="0" smtClean="0"/>
                  <a:t>)</a:t>
                </a:r>
              </a:p>
              <a:p>
                <a:endParaRPr lang="es-ES" sz="2000" dirty="0" smtClean="0"/>
              </a:p>
              <a:p>
                <a:r>
                  <a:rPr lang="es-ES" sz="2000" dirty="0"/>
                  <a:t>	</a:t>
                </a:r>
                <a:r>
                  <a:rPr lang="es-ES" sz="2000" dirty="0" smtClean="0"/>
                  <a:t>		</a:t>
                </a:r>
                <a:r>
                  <a:rPr lang="es-ES" dirty="0" smtClean="0"/>
                  <a:t>donde </a:t>
                </a:r>
                <a:r>
                  <a:rPr lang="es-ES" dirty="0"/>
                  <a:t>n es el número de ciclos por minuto </a:t>
                </a:r>
              </a:p>
              <a:p>
                <a:r>
                  <a:rPr lang="es-ES" sz="2000" dirty="0"/>
                  <a:t> </a:t>
                </a:r>
              </a:p>
              <a:p>
                <a14:m>
                  <m:oMath xmlns:m="http://schemas.openxmlformats.org/officeDocument/2006/math">
                    <m:sSub>
                      <m:sSubPr>
                        <m:ctrlPr>
                          <a:rPr lang="es-ES" sz="2000" i="1">
                            <a:latin typeface="Cambria Math"/>
                          </a:rPr>
                        </m:ctrlPr>
                      </m:sSubPr>
                      <m:e>
                        <m:r>
                          <a:rPr lang="es-ES" sz="2000" i="1">
                            <a:latin typeface="Cambria Math"/>
                          </a:rPr>
                          <m:t>𝑉</m:t>
                        </m:r>
                      </m:e>
                      <m:sub>
                        <m:r>
                          <a:rPr lang="es-ES" sz="2000" i="1">
                            <a:latin typeface="Cambria Math"/>
                          </a:rPr>
                          <m:t>𝑐𝑖𝑙𝑖𝑛𝑑𝑟𝑜</m:t>
                        </m:r>
                      </m:sub>
                    </m:sSub>
                    <m:r>
                      <a:rPr lang="en-US" sz="2000" i="1">
                        <a:latin typeface="Cambria Math"/>
                      </a:rPr>
                      <m:t>=</m:t>
                    </m:r>
                    <m:r>
                      <a:rPr lang="es-ES" sz="2000" i="1">
                        <a:latin typeface="Cambria Math"/>
                      </a:rPr>
                      <m:t>𝐿</m:t>
                    </m:r>
                    <m:r>
                      <a:rPr lang="en-US" sz="2000" i="1">
                        <a:latin typeface="Cambria Math"/>
                      </a:rPr>
                      <m:t>·</m:t>
                    </m:r>
                    <m:d>
                      <m:dPr>
                        <m:ctrlPr>
                          <a:rPr lang="es-ES" sz="2000" i="1">
                            <a:latin typeface="Cambria Math"/>
                          </a:rPr>
                        </m:ctrlPr>
                      </m:dPr>
                      <m:e>
                        <m:r>
                          <a:rPr lang="es-ES" sz="2000" i="1">
                            <a:latin typeface="Cambria Math"/>
                          </a:rPr>
                          <m:t>𝑆</m:t>
                        </m:r>
                        <m:r>
                          <a:rPr lang="es-ES" sz="2000" i="1">
                            <a:latin typeface="Cambria Math"/>
                          </a:rPr>
                          <m:t>+</m:t>
                        </m:r>
                        <m:sSup>
                          <m:sSupPr>
                            <m:ctrlPr>
                              <a:rPr lang="es-ES" sz="2000" i="1">
                                <a:latin typeface="Cambria Math"/>
                              </a:rPr>
                            </m:ctrlPr>
                          </m:sSupPr>
                          <m:e>
                            <m:r>
                              <a:rPr lang="es-ES" sz="2000" i="1">
                                <a:latin typeface="Cambria Math"/>
                              </a:rPr>
                              <m:t>𝑆</m:t>
                            </m:r>
                          </m:e>
                          <m:sup>
                            <m:r>
                              <a:rPr lang="es-ES" sz="2000" i="1">
                                <a:latin typeface="Cambria Math"/>
                              </a:rPr>
                              <m:t>′</m:t>
                            </m:r>
                          </m:sup>
                        </m:sSup>
                      </m:e>
                    </m:d>
                    <m:r>
                      <a:rPr lang="en-US" sz="2000" i="1">
                        <a:latin typeface="Cambria Math"/>
                      </a:rPr>
                      <m:t>=</m:t>
                    </m:r>
                    <m:r>
                      <a:rPr lang="es-ES" sz="2000" i="1">
                        <a:latin typeface="Cambria Math"/>
                      </a:rPr>
                      <m:t>𝐿</m:t>
                    </m:r>
                    <m:r>
                      <a:rPr lang="en-US" sz="2000" i="1">
                        <a:latin typeface="Cambria Math"/>
                      </a:rPr>
                      <m:t>·</m:t>
                    </m:r>
                    <m:f>
                      <m:fPr>
                        <m:ctrlPr>
                          <a:rPr lang="es-ES" sz="2000" i="1">
                            <a:latin typeface="Cambria Math"/>
                          </a:rPr>
                        </m:ctrlPr>
                      </m:fPr>
                      <m:num>
                        <m:r>
                          <a:rPr lang="es-ES" sz="2000" i="1">
                            <a:latin typeface="Cambria Math"/>
                          </a:rPr>
                          <m:t>𝜋</m:t>
                        </m:r>
                      </m:num>
                      <m:den>
                        <m:r>
                          <a:rPr lang="en-US" sz="2000" i="1">
                            <a:latin typeface="Cambria Math"/>
                          </a:rPr>
                          <m:t>4</m:t>
                        </m:r>
                      </m:den>
                    </m:f>
                    <m:r>
                      <a:rPr lang="es-ES" sz="2000" i="1">
                        <a:latin typeface="Cambria Math"/>
                      </a:rPr>
                      <m:t>·(2·</m:t>
                    </m:r>
                    <m:sSup>
                      <m:sSupPr>
                        <m:ctrlPr>
                          <a:rPr lang="es-ES" sz="2000" i="1">
                            <a:latin typeface="Cambria Math"/>
                          </a:rPr>
                        </m:ctrlPr>
                      </m:sSupPr>
                      <m:e>
                        <m:r>
                          <a:rPr lang="es-ES" sz="2000" i="1">
                            <a:latin typeface="Cambria Math"/>
                          </a:rPr>
                          <m:t>𝐷</m:t>
                        </m:r>
                      </m:e>
                      <m:sup>
                        <m:r>
                          <a:rPr lang="es-ES" sz="2000" i="1">
                            <a:latin typeface="Cambria Math"/>
                          </a:rPr>
                          <m:t>2</m:t>
                        </m:r>
                      </m:sup>
                    </m:sSup>
                    <m:r>
                      <a:rPr lang="es-ES" sz="2000" i="1">
                        <a:latin typeface="Cambria Math"/>
                      </a:rPr>
                      <m:t>−</m:t>
                    </m:r>
                    <m:sSup>
                      <m:sSupPr>
                        <m:ctrlPr>
                          <a:rPr lang="es-ES" sz="2000" i="1">
                            <a:latin typeface="Cambria Math"/>
                          </a:rPr>
                        </m:ctrlPr>
                      </m:sSupPr>
                      <m:e>
                        <m:r>
                          <a:rPr lang="es-ES" sz="2000" i="1">
                            <a:latin typeface="Cambria Math"/>
                          </a:rPr>
                          <m:t>𝑑</m:t>
                        </m:r>
                      </m:e>
                      <m:sup>
                        <m:r>
                          <a:rPr lang="es-ES" sz="2000" i="1">
                            <a:latin typeface="Cambria Math"/>
                          </a:rPr>
                          <m:t>2</m:t>
                        </m:r>
                      </m:sup>
                    </m:sSup>
                    <m:r>
                      <a:rPr lang="es-ES" sz="2000" i="1">
                        <a:latin typeface="Cambria Math"/>
                      </a:rPr>
                      <m:t>)</m:t>
                    </m:r>
                  </m:oMath>
                </a14:m>
                <a:r>
                  <a:rPr lang="en-US" sz="2000" dirty="0"/>
                  <a:t>		</a:t>
                </a:r>
                <a:endParaRPr lang="en-US" sz="2000" dirty="0" smtClean="0"/>
              </a:p>
              <a:p>
                <a:endParaRPr lang="en-US" sz="2000" i="1" dirty="0"/>
              </a:p>
              <a:p>
                <a:pPr/>
                <a14:m>
                  <m:oMathPara xmlns:m="http://schemas.openxmlformats.org/officeDocument/2006/math">
                    <m:oMathParaPr>
                      <m:jc m:val="centerGroup"/>
                    </m:oMathParaPr>
                    <m:oMath xmlns:m="http://schemas.openxmlformats.org/officeDocument/2006/math">
                      <m:sSub>
                        <m:sSubPr>
                          <m:ctrlPr>
                            <a:rPr lang="es-ES" sz="2000" i="1">
                              <a:latin typeface="Cambria Math"/>
                            </a:rPr>
                          </m:ctrlPr>
                        </m:sSubPr>
                        <m:e>
                          <m:r>
                            <a:rPr lang="es-ES" sz="2000" i="1">
                              <a:latin typeface="Cambria Math"/>
                            </a:rPr>
                            <m:t>𝑉</m:t>
                          </m:r>
                        </m:e>
                        <m:sub>
                          <m:r>
                            <a:rPr lang="es-ES" sz="2000" i="1">
                              <a:latin typeface="Cambria Math"/>
                            </a:rPr>
                            <m:t>𝑎𝑖𝑟𝑒</m:t>
                          </m:r>
                        </m:sub>
                      </m:sSub>
                      <m:r>
                        <a:rPr lang="en-US" sz="2000" i="1">
                          <a:latin typeface="Cambria Math"/>
                        </a:rPr>
                        <m:t>=</m:t>
                      </m:r>
                      <m:f>
                        <m:fPr>
                          <m:ctrlPr>
                            <a:rPr lang="es-ES" sz="2000" i="1">
                              <a:latin typeface="Cambria Math"/>
                            </a:rPr>
                          </m:ctrlPr>
                        </m:fPr>
                        <m:num>
                          <m:r>
                            <a:rPr lang="es-ES" sz="2000" i="1">
                              <a:latin typeface="Cambria Math"/>
                            </a:rPr>
                            <m:t>𝑃</m:t>
                          </m:r>
                        </m:num>
                        <m:den>
                          <m:sSub>
                            <m:sSubPr>
                              <m:ctrlPr>
                                <a:rPr lang="es-ES" sz="2000" i="1">
                                  <a:latin typeface="Cambria Math"/>
                                </a:rPr>
                              </m:ctrlPr>
                            </m:sSubPr>
                            <m:e>
                              <m:r>
                                <a:rPr lang="es-ES" sz="2000" i="1">
                                  <a:latin typeface="Cambria Math"/>
                                </a:rPr>
                                <m:t>𝑃</m:t>
                              </m:r>
                            </m:e>
                            <m:sub>
                              <m:r>
                                <a:rPr lang="es-ES" sz="2000" i="1">
                                  <a:latin typeface="Cambria Math"/>
                                </a:rPr>
                                <m:t>𝑎𝑡𝑚</m:t>
                              </m:r>
                            </m:sub>
                          </m:sSub>
                        </m:den>
                      </m:f>
                      <m:r>
                        <a:rPr lang="en-US" sz="2000" i="1">
                          <a:latin typeface="Cambria Math"/>
                        </a:rPr>
                        <m:t>·</m:t>
                      </m:r>
                      <m:sSub>
                        <m:sSubPr>
                          <m:ctrlPr>
                            <a:rPr lang="es-ES" sz="2000" i="1">
                              <a:latin typeface="Cambria Math"/>
                            </a:rPr>
                          </m:ctrlPr>
                        </m:sSubPr>
                        <m:e>
                          <m:r>
                            <a:rPr lang="es-ES" sz="2000" i="1">
                              <a:latin typeface="Cambria Math"/>
                            </a:rPr>
                            <m:t>𝑉</m:t>
                          </m:r>
                        </m:e>
                        <m:sub>
                          <m:r>
                            <a:rPr lang="es-ES" sz="2000" i="1">
                              <a:latin typeface="Cambria Math"/>
                            </a:rPr>
                            <m:t>𝑐𝑖𝑙𝑖𝑛𝑑𝑟𝑜</m:t>
                          </m:r>
                        </m:sub>
                      </m:sSub>
                    </m:oMath>
                  </m:oMathPara>
                </a14:m>
                <a:endParaRPr lang="es-ES" sz="2000" dirty="0"/>
              </a:p>
              <a:p>
                <a:r>
                  <a:rPr lang="es-ES" sz="2000" dirty="0"/>
                  <a:t> </a:t>
                </a:r>
              </a:p>
            </p:txBody>
          </p:sp>
        </mc:Choice>
        <mc:Fallback xmlns="">
          <p:sp>
            <p:nvSpPr>
              <p:cNvPr id="5" name="4 Rectángulo"/>
              <p:cNvSpPr>
                <a:spLocks noRot="1" noChangeAspect="1" noMove="1" noResize="1" noEditPoints="1" noAdjustHandles="1" noChangeArrowheads="1" noChangeShapeType="1" noTextEdit="1"/>
              </p:cNvSpPr>
              <p:nvPr/>
            </p:nvSpPr>
            <p:spPr>
              <a:xfrm>
                <a:off x="611560" y="3319687"/>
                <a:ext cx="7992888" cy="2992294"/>
              </a:xfrm>
              <a:prstGeom prst="rect">
                <a:avLst/>
              </a:prstGeom>
              <a:blipFill rotWithShape="1">
                <a:blip r:embed="rId2"/>
                <a:stretch>
                  <a:fillRect l="-76" t="-1020"/>
                </a:stretch>
              </a:blipFill>
            </p:spPr>
            <p:txBody>
              <a:bodyPr/>
              <a:lstStyle/>
              <a:p>
                <a:r>
                  <a:rPr lang="es-ES">
                    <a:noFill/>
                  </a:rPr>
                  <a:t> </a:t>
                </a:r>
              </a:p>
            </p:txBody>
          </p:sp>
        </mc:Fallback>
      </mc:AlternateContent>
      <p:pic>
        <p:nvPicPr>
          <p:cNvPr id="8" name="7 Imagen"/>
          <p:cNvPicPr/>
          <p:nvPr/>
        </p:nvPicPr>
        <p:blipFill>
          <a:blip r:embed="rId3">
            <a:extLst>
              <a:ext uri="{28A0092B-C50C-407E-A947-70E740481C1C}">
                <a14:useLocalDpi xmlns:a14="http://schemas.microsoft.com/office/drawing/2010/main" val="0"/>
              </a:ext>
            </a:extLst>
          </a:blip>
          <a:srcRect/>
          <a:stretch>
            <a:fillRect/>
          </a:stretch>
        </p:blipFill>
        <p:spPr bwMode="auto">
          <a:xfrm>
            <a:off x="2123728" y="908720"/>
            <a:ext cx="4847416" cy="2138085"/>
          </a:xfrm>
          <a:prstGeom prst="rect">
            <a:avLst/>
          </a:prstGeom>
          <a:noFill/>
          <a:ln>
            <a:noFill/>
          </a:ln>
        </p:spPr>
      </p:pic>
    </p:spTree>
    <p:extLst>
      <p:ext uri="{BB962C8B-B14F-4D97-AF65-F5344CB8AC3E}">
        <p14:creationId xmlns:p14="http://schemas.microsoft.com/office/powerpoint/2010/main" val="1823660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611560" y="260648"/>
            <a:ext cx="8208912" cy="400110"/>
          </a:xfrm>
          <a:prstGeom prst="rect">
            <a:avLst/>
          </a:prstGeom>
        </p:spPr>
        <p:txBody>
          <a:bodyPr wrap="square">
            <a:spAutoFit/>
          </a:bodyPr>
          <a:lstStyle/>
          <a:p>
            <a:r>
              <a:rPr lang="es-ES_tradnl" sz="2000" dirty="0" smtClean="0"/>
              <a:t>La </a:t>
            </a:r>
            <a:r>
              <a:rPr lang="es-ES_tradnl" sz="2000" b="1" dirty="0" smtClean="0"/>
              <a:t>potencia</a:t>
            </a:r>
            <a:r>
              <a:rPr lang="es-ES_tradnl" sz="2000" dirty="0" smtClean="0"/>
              <a:t> que desarrolla un cilindro será:</a:t>
            </a:r>
          </a:p>
        </p:txBody>
      </p:sp>
      <mc:AlternateContent xmlns:mc="http://schemas.openxmlformats.org/markup-compatibility/2006" xmlns:a14="http://schemas.microsoft.com/office/drawing/2010/main">
        <mc:Choice Requires="a14">
          <p:sp>
            <p:nvSpPr>
              <p:cNvPr id="5" name="4 Rectángulo"/>
              <p:cNvSpPr/>
              <p:nvPr/>
            </p:nvSpPr>
            <p:spPr>
              <a:xfrm>
                <a:off x="611560" y="3319687"/>
                <a:ext cx="7992888" cy="1825308"/>
              </a:xfrm>
              <a:prstGeom prst="rect">
                <a:avLst/>
              </a:prstGeom>
            </p:spPr>
            <p:txBody>
              <a:bodyPr wrap="square">
                <a:spAutoFit/>
              </a:bodyPr>
              <a:lstStyle/>
              <a:p>
                <a:r>
                  <a:rPr lang="es-ES" sz="2000" b="1" dirty="0"/>
                  <a:t>Potencia</a:t>
                </a:r>
                <a:r>
                  <a:rPr lang="es-ES" sz="2000" dirty="0"/>
                  <a:t> (P) (se le reservará la letra “P” a la potencia, porque no se va a utilizar nunca la presión absoluta</a:t>
                </a:r>
                <a:r>
                  <a:rPr lang="es-ES" sz="2000" dirty="0" smtClean="0"/>
                  <a:t>):</a:t>
                </a:r>
              </a:p>
              <a:p>
                <a:endParaRPr lang="es-ES" sz="2000" dirty="0" smtClean="0"/>
              </a:p>
              <a:p>
                <a:pPr/>
                <a14:m>
                  <m:oMathPara xmlns:m="http://schemas.openxmlformats.org/officeDocument/2006/math">
                    <m:oMathParaPr>
                      <m:jc m:val="centerGroup"/>
                    </m:oMathParaPr>
                    <m:oMath xmlns:m="http://schemas.openxmlformats.org/officeDocument/2006/math">
                      <m:r>
                        <a:rPr lang="es-ES" sz="2800" i="1">
                          <a:latin typeface="Cambria Math"/>
                        </a:rPr>
                        <m:t>𝑃</m:t>
                      </m:r>
                      <m:r>
                        <a:rPr lang="es-ES" sz="2800" i="1">
                          <a:latin typeface="Cambria Math"/>
                        </a:rPr>
                        <m:t>=</m:t>
                      </m:r>
                      <m:f>
                        <m:fPr>
                          <m:ctrlPr>
                            <a:rPr lang="es-ES" sz="2800" i="1">
                              <a:latin typeface="Cambria Math"/>
                            </a:rPr>
                          </m:ctrlPr>
                        </m:fPr>
                        <m:num>
                          <m:r>
                            <a:rPr lang="es-ES" sz="2800" i="1">
                              <a:latin typeface="Cambria Math"/>
                            </a:rPr>
                            <m:t>𝑊</m:t>
                          </m:r>
                        </m:num>
                        <m:den>
                          <m:r>
                            <a:rPr lang="es-ES" sz="2800" i="1">
                              <a:latin typeface="Cambria Math"/>
                            </a:rPr>
                            <m:t>𝑡</m:t>
                          </m:r>
                        </m:den>
                      </m:f>
                      <m:r>
                        <a:rPr lang="es-ES" sz="2800" i="1">
                          <a:latin typeface="Cambria Math"/>
                        </a:rPr>
                        <m:t>=</m:t>
                      </m:r>
                      <m:f>
                        <m:fPr>
                          <m:ctrlPr>
                            <a:rPr lang="es-ES" sz="2800" i="1">
                              <a:latin typeface="Cambria Math"/>
                            </a:rPr>
                          </m:ctrlPr>
                        </m:fPr>
                        <m:num>
                          <m:r>
                            <a:rPr lang="es-ES" sz="2800" i="1">
                              <a:latin typeface="Cambria Math"/>
                            </a:rPr>
                            <m:t>𝐹</m:t>
                          </m:r>
                          <m:r>
                            <a:rPr lang="es-ES" sz="2800" i="1">
                              <a:latin typeface="Cambria Math"/>
                            </a:rPr>
                            <m:t>·</m:t>
                          </m:r>
                          <m:r>
                            <m:rPr>
                              <m:sty m:val="p"/>
                            </m:rPr>
                            <a:rPr lang="es-ES" sz="2800">
                              <a:latin typeface="Cambria Math"/>
                            </a:rPr>
                            <m:t>Δ</m:t>
                          </m:r>
                          <m:r>
                            <a:rPr lang="es-ES" sz="2800" i="1">
                              <a:latin typeface="Cambria Math"/>
                            </a:rPr>
                            <m:t>𝐿</m:t>
                          </m:r>
                        </m:num>
                        <m:den>
                          <m:r>
                            <a:rPr lang="es-ES" sz="2800" i="1">
                              <a:latin typeface="Cambria Math"/>
                            </a:rPr>
                            <m:t>𝑡</m:t>
                          </m:r>
                        </m:den>
                      </m:f>
                      <m:r>
                        <a:rPr lang="es-ES" sz="2800" i="1">
                          <a:latin typeface="Cambria Math"/>
                        </a:rPr>
                        <m:t>=</m:t>
                      </m:r>
                      <m:r>
                        <a:rPr lang="es-ES" sz="2800" i="1">
                          <a:latin typeface="Cambria Math"/>
                        </a:rPr>
                        <m:t>𝐹</m:t>
                      </m:r>
                      <m:r>
                        <a:rPr lang="es-ES" sz="2800" i="1">
                          <a:latin typeface="Cambria Math"/>
                        </a:rPr>
                        <m:t>·</m:t>
                      </m:r>
                      <m:r>
                        <a:rPr lang="es-ES" sz="2800" i="1">
                          <a:latin typeface="Cambria Math"/>
                        </a:rPr>
                        <m:t>𝑣</m:t>
                      </m:r>
                      <m:r>
                        <a:rPr lang="es-ES" sz="2800" i="1">
                          <a:latin typeface="Cambria Math"/>
                        </a:rPr>
                        <m:t>=</m:t>
                      </m:r>
                      <m:r>
                        <a:rPr lang="es-ES" sz="2800" i="1">
                          <a:latin typeface="Cambria Math"/>
                        </a:rPr>
                        <m:t>𝑝</m:t>
                      </m:r>
                      <m:r>
                        <a:rPr lang="es-ES" sz="2800" i="1">
                          <a:latin typeface="Cambria Math"/>
                        </a:rPr>
                        <m:t>·</m:t>
                      </m:r>
                      <m:r>
                        <a:rPr lang="es-ES" sz="2800" i="1">
                          <a:latin typeface="Cambria Math"/>
                        </a:rPr>
                        <m:t>𝑆</m:t>
                      </m:r>
                      <m:r>
                        <a:rPr lang="es-ES" sz="2800" i="1">
                          <a:latin typeface="Cambria Math"/>
                        </a:rPr>
                        <m:t>·</m:t>
                      </m:r>
                      <m:f>
                        <m:fPr>
                          <m:ctrlPr>
                            <a:rPr lang="es-ES" sz="2800" i="1">
                              <a:latin typeface="Cambria Math"/>
                            </a:rPr>
                          </m:ctrlPr>
                        </m:fPr>
                        <m:num>
                          <m:r>
                            <a:rPr lang="es-ES" sz="2800" i="1">
                              <a:latin typeface="Cambria Math"/>
                            </a:rPr>
                            <m:t>𝑄</m:t>
                          </m:r>
                        </m:num>
                        <m:den>
                          <m:r>
                            <a:rPr lang="es-ES" sz="2800" i="1">
                              <a:latin typeface="Cambria Math"/>
                            </a:rPr>
                            <m:t>𝑆</m:t>
                          </m:r>
                        </m:den>
                      </m:f>
                      <m:r>
                        <a:rPr lang="es-ES" sz="2800" i="1">
                          <a:latin typeface="Cambria Math"/>
                        </a:rPr>
                        <m:t>=</m:t>
                      </m:r>
                      <m:r>
                        <a:rPr lang="es-ES" sz="2800" i="1">
                          <a:latin typeface="Cambria Math"/>
                        </a:rPr>
                        <m:t>𝑝</m:t>
                      </m:r>
                      <m:r>
                        <a:rPr lang="es-ES" sz="2800" i="1">
                          <a:latin typeface="Cambria Math"/>
                        </a:rPr>
                        <m:t>·</m:t>
                      </m:r>
                      <m:r>
                        <a:rPr lang="es-ES" sz="2800" i="1">
                          <a:latin typeface="Cambria Math"/>
                        </a:rPr>
                        <m:t>𝑄</m:t>
                      </m:r>
                    </m:oMath>
                  </m:oMathPara>
                </a14:m>
                <a:endParaRPr lang="es-ES" sz="2800" dirty="0"/>
              </a:p>
            </p:txBody>
          </p:sp>
        </mc:Choice>
        <mc:Fallback xmlns="">
          <p:sp>
            <p:nvSpPr>
              <p:cNvPr id="5" name="4 Rectángulo"/>
              <p:cNvSpPr>
                <a:spLocks noRot="1" noChangeAspect="1" noMove="1" noResize="1" noEditPoints="1" noAdjustHandles="1" noChangeArrowheads="1" noChangeShapeType="1" noTextEdit="1"/>
              </p:cNvSpPr>
              <p:nvPr/>
            </p:nvSpPr>
            <p:spPr>
              <a:xfrm>
                <a:off x="611560" y="3319687"/>
                <a:ext cx="7992888" cy="1825308"/>
              </a:xfrm>
              <a:prstGeom prst="rect">
                <a:avLst/>
              </a:prstGeom>
              <a:blipFill rotWithShape="1">
                <a:blip r:embed="rId2"/>
                <a:stretch>
                  <a:fillRect l="-763" t="-1672"/>
                </a:stretch>
              </a:blipFill>
            </p:spPr>
            <p:txBody>
              <a:bodyPr/>
              <a:lstStyle/>
              <a:p>
                <a:r>
                  <a:rPr lang="es-ES">
                    <a:noFill/>
                  </a:rPr>
                  <a:t> </a:t>
                </a:r>
              </a:p>
            </p:txBody>
          </p:sp>
        </mc:Fallback>
      </mc:AlternateContent>
      <p:pic>
        <p:nvPicPr>
          <p:cNvPr id="8" name="7 Imagen"/>
          <p:cNvPicPr/>
          <p:nvPr/>
        </p:nvPicPr>
        <p:blipFill>
          <a:blip r:embed="rId3">
            <a:extLst>
              <a:ext uri="{28A0092B-C50C-407E-A947-70E740481C1C}">
                <a14:useLocalDpi xmlns:a14="http://schemas.microsoft.com/office/drawing/2010/main" val="0"/>
              </a:ext>
            </a:extLst>
          </a:blip>
          <a:srcRect/>
          <a:stretch>
            <a:fillRect/>
          </a:stretch>
        </p:blipFill>
        <p:spPr bwMode="auto">
          <a:xfrm>
            <a:off x="4436715" y="1183846"/>
            <a:ext cx="4104456" cy="1630872"/>
          </a:xfrm>
          <a:prstGeom prst="rect">
            <a:avLst/>
          </a:prstGeom>
          <a:noFill/>
          <a:ln>
            <a:noFill/>
          </a:ln>
        </p:spPr>
      </p:pic>
      <p:pic>
        <p:nvPicPr>
          <p:cNvPr id="7" name="6 Imagen"/>
          <p:cNvPicPr/>
          <p:nvPr/>
        </p:nvPicPr>
        <p:blipFill>
          <a:blip r:embed="rId4">
            <a:extLst>
              <a:ext uri="{28A0092B-C50C-407E-A947-70E740481C1C}">
                <a14:useLocalDpi xmlns:a14="http://schemas.microsoft.com/office/drawing/2010/main" val="0"/>
              </a:ext>
            </a:extLst>
          </a:blip>
          <a:srcRect/>
          <a:stretch>
            <a:fillRect/>
          </a:stretch>
        </p:blipFill>
        <p:spPr bwMode="auto">
          <a:xfrm>
            <a:off x="611560" y="1124744"/>
            <a:ext cx="3367767" cy="1689974"/>
          </a:xfrm>
          <a:prstGeom prst="rect">
            <a:avLst/>
          </a:prstGeom>
          <a:noFill/>
          <a:ln>
            <a:noFill/>
          </a:ln>
        </p:spPr>
      </p:pic>
    </p:spTree>
    <p:extLst>
      <p:ext uri="{BB962C8B-B14F-4D97-AF65-F5344CB8AC3E}">
        <p14:creationId xmlns:p14="http://schemas.microsoft.com/office/powerpoint/2010/main" val="105205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8 Rectángulo"/>
          <p:cNvSpPr/>
          <p:nvPr/>
        </p:nvSpPr>
        <p:spPr>
          <a:xfrm>
            <a:off x="611560" y="620688"/>
            <a:ext cx="7416824" cy="5016758"/>
          </a:xfrm>
          <a:prstGeom prst="rect">
            <a:avLst/>
          </a:prstGeom>
        </p:spPr>
        <p:txBody>
          <a:bodyPr wrap="square">
            <a:spAutoFit/>
          </a:bodyPr>
          <a:lstStyle/>
          <a:p>
            <a:pPr algn="just"/>
            <a:r>
              <a:rPr lang="es-ES_tradnl" sz="2000" b="1" i="1" u="sng" dirty="0"/>
              <a:t>Motor neumático:</a:t>
            </a:r>
            <a:endParaRPr lang="es-ES" sz="2000" b="1" dirty="0"/>
          </a:p>
          <a:p>
            <a:pPr algn="just"/>
            <a:r>
              <a:rPr lang="es-ES_tradnl" sz="2000" dirty="0"/>
              <a:t>	Son aquellos mecanismos capaces de producir trabajo transformando la energía de presión del aire comprimido en movimiento circular. Su símbolo es</a:t>
            </a:r>
            <a:r>
              <a:rPr lang="es-ES_tradnl" sz="2000" dirty="0" smtClean="0"/>
              <a:t>:</a:t>
            </a:r>
          </a:p>
          <a:p>
            <a:pPr algn="just"/>
            <a:endParaRPr lang="es-ES_tradnl" sz="2000" dirty="0"/>
          </a:p>
          <a:p>
            <a:pPr algn="just"/>
            <a:endParaRPr lang="es-ES_tradnl" sz="2000" dirty="0" smtClean="0"/>
          </a:p>
          <a:p>
            <a:pPr algn="just"/>
            <a:endParaRPr lang="es-ES_tradnl" sz="2000" dirty="0"/>
          </a:p>
          <a:p>
            <a:pPr algn="just"/>
            <a:endParaRPr lang="es-ES_tradnl" sz="2000" dirty="0" smtClean="0"/>
          </a:p>
          <a:p>
            <a:pPr algn="just"/>
            <a:endParaRPr lang="es-ES_tradnl" sz="2000" dirty="0"/>
          </a:p>
          <a:p>
            <a:pPr algn="just"/>
            <a:endParaRPr lang="es-ES_tradnl" sz="2000" dirty="0" smtClean="0"/>
          </a:p>
          <a:p>
            <a:pPr algn="just"/>
            <a:endParaRPr lang="es-ES_tradnl" sz="2000" dirty="0"/>
          </a:p>
          <a:p>
            <a:pPr algn="just"/>
            <a:endParaRPr lang="es-ES" sz="2000" dirty="0"/>
          </a:p>
          <a:p>
            <a:pPr algn="just"/>
            <a:r>
              <a:rPr lang="es-ES_tradnl" sz="2000" b="1" i="1" u="sng" dirty="0"/>
              <a:t>Motor hidráulico:</a:t>
            </a:r>
            <a:endParaRPr lang="es-ES" sz="2000" b="1" i="1" u="sng" dirty="0"/>
          </a:p>
          <a:p>
            <a:pPr algn="just"/>
            <a:r>
              <a:rPr lang="es-ES_tradnl" sz="2000" dirty="0"/>
              <a:t>	Convierte la energía hidráulica en energía mecánica en forma de movimiento circular. Al igual que las bombas hidráulicas, los motores pueden ser de engranaje, de paletas o de pistones.</a:t>
            </a:r>
            <a:endParaRPr lang="es-ES" sz="2000" dirty="0"/>
          </a:p>
        </p:txBody>
      </p:sp>
      <p:pic>
        <p:nvPicPr>
          <p:cNvPr id="6" name="5 Imagen"/>
          <p:cNvPicPr/>
          <p:nvPr/>
        </p:nvPicPr>
        <p:blipFill>
          <a:blip r:embed="rId2">
            <a:extLst>
              <a:ext uri="{28A0092B-C50C-407E-A947-70E740481C1C}">
                <a14:useLocalDpi xmlns:a14="http://schemas.microsoft.com/office/drawing/2010/main" val="0"/>
              </a:ext>
            </a:extLst>
          </a:blip>
          <a:srcRect/>
          <a:stretch>
            <a:fillRect/>
          </a:stretch>
        </p:blipFill>
        <p:spPr bwMode="auto">
          <a:xfrm>
            <a:off x="3635896" y="2420888"/>
            <a:ext cx="1783631" cy="1418828"/>
          </a:xfrm>
          <a:prstGeom prst="rect">
            <a:avLst/>
          </a:prstGeom>
          <a:noFill/>
          <a:ln>
            <a:noFill/>
          </a:ln>
        </p:spPr>
      </p:pic>
    </p:spTree>
    <p:extLst>
      <p:ext uri="{BB962C8B-B14F-4D97-AF65-F5344CB8AC3E}">
        <p14:creationId xmlns:p14="http://schemas.microsoft.com/office/powerpoint/2010/main" val="3007292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539552" y="620688"/>
            <a:ext cx="8064896" cy="584775"/>
          </a:xfrm>
          <a:prstGeom prst="rect">
            <a:avLst/>
          </a:prstGeom>
          <a:noFill/>
        </p:spPr>
        <p:txBody>
          <a:bodyPr wrap="square" rtlCol="0">
            <a:spAutoFit/>
          </a:bodyPr>
          <a:lstStyle/>
          <a:p>
            <a:pPr algn="just"/>
            <a:r>
              <a:rPr lang="es-ES" sz="3200" dirty="0" smtClean="0">
                <a:cs typeface="Arial" pitchFamily="34" charset="0"/>
              </a:rPr>
              <a:t>4. </a:t>
            </a:r>
            <a:r>
              <a:rPr lang="es-ES" sz="3200" dirty="0" smtClean="0"/>
              <a:t>CIRCUITOS BÁSICOS</a:t>
            </a:r>
            <a:endParaRPr lang="es-ES" sz="3200" dirty="0">
              <a:cs typeface="Arial" pitchFamily="34" charset="0"/>
            </a:endParaRPr>
          </a:p>
        </p:txBody>
      </p:sp>
      <p:sp>
        <p:nvSpPr>
          <p:cNvPr id="6" name="5 Rectángulo"/>
          <p:cNvSpPr/>
          <p:nvPr/>
        </p:nvSpPr>
        <p:spPr>
          <a:xfrm>
            <a:off x="539552" y="1196752"/>
            <a:ext cx="8064896" cy="1631216"/>
          </a:xfrm>
          <a:prstGeom prst="rect">
            <a:avLst/>
          </a:prstGeom>
        </p:spPr>
        <p:txBody>
          <a:bodyPr wrap="square">
            <a:spAutoFit/>
          </a:bodyPr>
          <a:lstStyle/>
          <a:p>
            <a:pPr algn="just"/>
            <a:r>
              <a:rPr lang="es-ES_tradnl" sz="2000" i="1" u="sng" dirty="0" smtClean="0"/>
              <a:t>4.1. Control </a:t>
            </a:r>
            <a:r>
              <a:rPr lang="es-ES_tradnl" sz="2000" i="1" u="sng" dirty="0"/>
              <a:t>directo de un cilindro de simple efecto:</a:t>
            </a:r>
            <a:endParaRPr lang="es-ES" sz="2000" dirty="0"/>
          </a:p>
          <a:p>
            <a:pPr algn="just"/>
            <a:r>
              <a:rPr lang="es-ES_tradnl" sz="2000" dirty="0"/>
              <a:t>	Es uno de los circuitos más elementales y se puede hacer con una válvula 3/2. Cuando se activa el pulsador se llena la cámara posterior del cilindro provocando el movimiento del émbolo. Una vez que se desactive la válvula, el cilindro hará el movimiento inverso gracias al muelle.</a:t>
            </a:r>
            <a:endParaRPr lang="es-ES" sz="2000" dirty="0"/>
          </a:p>
        </p:txBody>
      </p:sp>
      <p:pic>
        <p:nvPicPr>
          <p:cNvPr id="7" name="6 Imagen"/>
          <p:cNvPicPr/>
          <p:nvPr/>
        </p:nvPicPr>
        <p:blipFill>
          <a:blip r:embed="rId2">
            <a:extLst>
              <a:ext uri="{28A0092B-C50C-407E-A947-70E740481C1C}">
                <a14:useLocalDpi xmlns:a14="http://schemas.microsoft.com/office/drawing/2010/main" val="0"/>
              </a:ext>
            </a:extLst>
          </a:blip>
          <a:srcRect/>
          <a:stretch>
            <a:fillRect/>
          </a:stretch>
        </p:blipFill>
        <p:spPr bwMode="auto">
          <a:xfrm>
            <a:off x="3131840" y="3068960"/>
            <a:ext cx="3766145" cy="3407246"/>
          </a:xfrm>
          <a:prstGeom prst="rect">
            <a:avLst/>
          </a:prstGeom>
          <a:noFill/>
          <a:ln>
            <a:noFill/>
          </a:ln>
        </p:spPr>
      </p:pic>
    </p:spTree>
    <p:extLst>
      <p:ext uri="{BB962C8B-B14F-4D97-AF65-F5344CB8AC3E}">
        <p14:creationId xmlns:p14="http://schemas.microsoft.com/office/powerpoint/2010/main" val="1638743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732756" y="4365104"/>
            <a:ext cx="3551212" cy="1938992"/>
          </a:xfrm>
          <a:prstGeom prst="rect">
            <a:avLst/>
          </a:prstGeom>
          <a:noFill/>
        </p:spPr>
        <p:txBody>
          <a:bodyPr wrap="square" rtlCol="0">
            <a:spAutoFit/>
          </a:bodyPr>
          <a:lstStyle/>
          <a:p>
            <a:pPr algn="just"/>
            <a:r>
              <a:rPr lang="es-ES" sz="2000" dirty="0"/>
              <a:t>Los sistemas hidráulicos y neumáticos tienen el </a:t>
            </a:r>
            <a:r>
              <a:rPr lang="es-ES" sz="2000" u="sng" dirty="0"/>
              <a:t>inconveniente</a:t>
            </a:r>
            <a:r>
              <a:rPr lang="es-ES" sz="2000" dirty="0"/>
              <a:t> de que la generación de la energía necesaria es más cara que en los sistemas electromagnéticos.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60648"/>
            <a:ext cx="4968552" cy="3579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2594806"/>
            <a:ext cx="4064496" cy="326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2613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539552" y="548680"/>
            <a:ext cx="8064896" cy="2554545"/>
          </a:xfrm>
          <a:prstGeom prst="rect">
            <a:avLst/>
          </a:prstGeom>
        </p:spPr>
        <p:txBody>
          <a:bodyPr wrap="square">
            <a:spAutoFit/>
          </a:bodyPr>
          <a:lstStyle/>
          <a:p>
            <a:pPr algn="just"/>
            <a:r>
              <a:rPr lang="es-ES_tradnl" sz="2000" i="1" u="sng" dirty="0" smtClean="0"/>
              <a:t>4.2. Control </a:t>
            </a:r>
            <a:r>
              <a:rPr lang="es-ES_tradnl" sz="2000" i="1" u="sng" dirty="0"/>
              <a:t>indirecto de un cilindro de simple efecto:</a:t>
            </a:r>
            <a:endParaRPr lang="es-ES" sz="2000" dirty="0"/>
          </a:p>
          <a:p>
            <a:pPr algn="just"/>
            <a:r>
              <a:rPr lang="es-ES_tradnl" sz="2000" dirty="0"/>
              <a:t>	En los circuitos hidráulicos y neumáticos existe también, al igual que en los circuitos eléctricos, el concepto de circuito de potencia y circuito de control. Normalmente, el circuito de potencia será un circuito </a:t>
            </a:r>
            <a:r>
              <a:rPr lang="es-ES_tradnl" sz="2000" dirty="0" err="1"/>
              <a:t>oleohidráulico</a:t>
            </a:r>
            <a:r>
              <a:rPr lang="es-ES_tradnl" sz="2000" dirty="0"/>
              <a:t>, y el circuito de control será un circuito neumático. Todas las vías pertenecientes al circuito de control se dibujan a línea discontinua. En el caso del control de un cilindro de simple efecto serán necesarias dos válvulas 3/2.</a:t>
            </a:r>
            <a:endParaRPr lang="es-ES" sz="2000" dirty="0"/>
          </a:p>
        </p:txBody>
      </p:sp>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2689498" y="2924944"/>
            <a:ext cx="3765004" cy="3703091"/>
          </a:xfrm>
          <a:prstGeom prst="rect">
            <a:avLst/>
          </a:prstGeom>
          <a:noFill/>
          <a:ln>
            <a:noFill/>
          </a:ln>
        </p:spPr>
      </p:pic>
    </p:spTree>
    <p:extLst>
      <p:ext uri="{BB962C8B-B14F-4D97-AF65-F5344CB8AC3E}">
        <p14:creationId xmlns:p14="http://schemas.microsoft.com/office/powerpoint/2010/main" val="3558639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539552" y="548680"/>
            <a:ext cx="8064896" cy="2554545"/>
          </a:xfrm>
          <a:prstGeom prst="rect">
            <a:avLst/>
          </a:prstGeom>
        </p:spPr>
        <p:txBody>
          <a:bodyPr wrap="square">
            <a:spAutoFit/>
          </a:bodyPr>
          <a:lstStyle/>
          <a:p>
            <a:pPr algn="just"/>
            <a:r>
              <a:rPr lang="es-ES_tradnl" sz="2000" i="1" u="sng" dirty="0" smtClean="0"/>
              <a:t>4.3. Control </a:t>
            </a:r>
            <a:r>
              <a:rPr lang="es-ES_tradnl" sz="2000" i="1" u="sng" dirty="0"/>
              <a:t>indirecto de un cilindro de doble efecto:</a:t>
            </a:r>
            <a:endParaRPr lang="es-ES" sz="2000" dirty="0"/>
          </a:p>
          <a:p>
            <a:pPr algn="just"/>
            <a:r>
              <a:rPr lang="es-ES_tradnl" sz="2000" dirty="0"/>
              <a:t>	Lo más fácil es mediante válvulas 5/2 </a:t>
            </a:r>
            <a:r>
              <a:rPr lang="es-ES_tradnl" sz="2000" dirty="0" err="1"/>
              <a:t>biestable</a:t>
            </a:r>
            <a:r>
              <a:rPr lang="es-ES_tradnl" sz="2000" dirty="0"/>
              <a:t> (es decir, no cambia de posición de mando hasta que no se active lo contrario). En la posición de reposo se envía aire comprimido a la cámara anterior, y la posterior está conectada a escape, de forma que en la posición estable tiene lugar la purga del cilindro, o sea, la carrera negativa; y en la posición inestable se realiza el avance o carrera positiva. El circuito de control está formado por dos válvulas 3/2.</a:t>
            </a:r>
            <a:endParaRPr lang="es-ES" sz="2000" dirty="0"/>
          </a:p>
        </p:txBody>
      </p:sp>
      <p:pic>
        <p:nvPicPr>
          <p:cNvPr id="4" name="3 Imagen"/>
          <p:cNvPicPr/>
          <p:nvPr/>
        </p:nvPicPr>
        <p:blipFill>
          <a:blip r:embed="rId2">
            <a:extLst>
              <a:ext uri="{28A0092B-C50C-407E-A947-70E740481C1C}">
                <a14:useLocalDpi xmlns:a14="http://schemas.microsoft.com/office/drawing/2010/main" val="0"/>
              </a:ext>
            </a:extLst>
          </a:blip>
          <a:srcRect/>
          <a:stretch>
            <a:fillRect/>
          </a:stretch>
        </p:blipFill>
        <p:spPr bwMode="auto">
          <a:xfrm>
            <a:off x="2411760" y="2847578"/>
            <a:ext cx="3960440" cy="3816424"/>
          </a:xfrm>
          <a:prstGeom prst="rect">
            <a:avLst/>
          </a:prstGeom>
          <a:noFill/>
          <a:ln>
            <a:noFill/>
          </a:ln>
        </p:spPr>
      </p:pic>
    </p:spTree>
    <p:extLst>
      <p:ext uri="{BB962C8B-B14F-4D97-AF65-F5344CB8AC3E}">
        <p14:creationId xmlns:p14="http://schemas.microsoft.com/office/powerpoint/2010/main" val="70164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323528" y="548680"/>
            <a:ext cx="8568952" cy="2554545"/>
          </a:xfrm>
          <a:prstGeom prst="rect">
            <a:avLst/>
          </a:prstGeom>
        </p:spPr>
        <p:txBody>
          <a:bodyPr wrap="square">
            <a:spAutoFit/>
          </a:bodyPr>
          <a:lstStyle/>
          <a:p>
            <a:pPr algn="just"/>
            <a:r>
              <a:rPr lang="es-ES_tradnl" sz="2000" dirty="0"/>
              <a:t>Los elementos de los circuitos hidráulicos y neumáticos siguen la siguiente notación:</a:t>
            </a:r>
            <a:endParaRPr lang="es-ES" sz="2000" dirty="0"/>
          </a:p>
          <a:p>
            <a:pPr algn="just"/>
            <a:r>
              <a:rPr lang="es-ES_tradnl" sz="2000" dirty="0" smtClean="0"/>
              <a:t>1.0 - cilindro</a:t>
            </a:r>
            <a:endParaRPr lang="es-ES" sz="2000" dirty="0"/>
          </a:p>
          <a:p>
            <a:pPr algn="just"/>
            <a:r>
              <a:rPr lang="es-ES_tradnl" sz="2000" dirty="0" smtClean="0"/>
              <a:t>1.1 - válvula </a:t>
            </a:r>
            <a:r>
              <a:rPr lang="es-ES_tradnl" sz="2000" dirty="0"/>
              <a:t>que controla al cilindro</a:t>
            </a:r>
            <a:endParaRPr lang="es-ES" sz="2000" dirty="0"/>
          </a:p>
          <a:p>
            <a:pPr algn="just"/>
            <a:r>
              <a:rPr lang="es-ES_tradnl" sz="2000" dirty="0" smtClean="0"/>
              <a:t>1.2 - válvula </a:t>
            </a:r>
            <a:r>
              <a:rPr lang="es-ES_tradnl" sz="2000" dirty="0"/>
              <a:t>de control que inicia el avance del émbolo (llena la cámara </a:t>
            </a:r>
            <a:r>
              <a:rPr lang="es-ES_tradnl" sz="2000" dirty="0" smtClean="0"/>
              <a:t>posterior).</a:t>
            </a:r>
            <a:endParaRPr lang="es-ES" sz="2000" dirty="0"/>
          </a:p>
          <a:p>
            <a:pPr algn="just"/>
            <a:r>
              <a:rPr lang="es-ES_tradnl" sz="2000" dirty="0"/>
              <a:t>1.3 </a:t>
            </a:r>
            <a:r>
              <a:rPr lang="es-ES_tradnl" sz="2000" dirty="0" smtClean="0"/>
              <a:t>- válvula </a:t>
            </a:r>
            <a:r>
              <a:rPr lang="es-ES_tradnl" sz="2000" dirty="0"/>
              <a:t>de control que inicia el retroceso del émbolo (llena la cámara </a:t>
            </a:r>
            <a:r>
              <a:rPr lang="es-ES_tradnl" sz="2000" dirty="0" smtClean="0"/>
              <a:t>anterior).</a:t>
            </a:r>
            <a:endParaRPr lang="es-ES" sz="2000" dirty="0"/>
          </a:p>
        </p:txBody>
      </p:sp>
      <p:pic>
        <p:nvPicPr>
          <p:cNvPr id="4" name="3 Imagen"/>
          <p:cNvPicPr/>
          <p:nvPr/>
        </p:nvPicPr>
        <p:blipFill>
          <a:blip r:embed="rId2">
            <a:extLst>
              <a:ext uri="{28A0092B-C50C-407E-A947-70E740481C1C}">
                <a14:useLocalDpi xmlns:a14="http://schemas.microsoft.com/office/drawing/2010/main" val="0"/>
              </a:ext>
            </a:extLst>
          </a:blip>
          <a:srcRect/>
          <a:stretch>
            <a:fillRect/>
          </a:stretch>
        </p:blipFill>
        <p:spPr bwMode="auto">
          <a:xfrm>
            <a:off x="2411760" y="2847578"/>
            <a:ext cx="3960440" cy="3816424"/>
          </a:xfrm>
          <a:prstGeom prst="rect">
            <a:avLst/>
          </a:prstGeom>
          <a:noFill/>
          <a:ln>
            <a:noFill/>
          </a:ln>
        </p:spPr>
      </p:pic>
    </p:spTree>
    <p:extLst>
      <p:ext uri="{BB962C8B-B14F-4D97-AF65-F5344CB8AC3E}">
        <p14:creationId xmlns:p14="http://schemas.microsoft.com/office/powerpoint/2010/main" val="1042298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539552" y="548680"/>
            <a:ext cx="8064896" cy="2862322"/>
          </a:xfrm>
          <a:prstGeom prst="rect">
            <a:avLst/>
          </a:prstGeom>
        </p:spPr>
        <p:txBody>
          <a:bodyPr wrap="square">
            <a:spAutoFit/>
          </a:bodyPr>
          <a:lstStyle/>
          <a:p>
            <a:pPr algn="just"/>
            <a:r>
              <a:rPr lang="es-ES_tradnl" sz="2000" i="1" u="sng" dirty="0" smtClean="0"/>
              <a:t>4.4. Ciclo </a:t>
            </a:r>
            <a:r>
              <a:rPr lang="es-ES_tradnl" sz="2000" i="1" u="sng" dirty="0"/>
              <a:t>semiautomático:</a:t>
            </a:r>
            <a:endParaRPr lang="es-ES" sz="2000" dirty="0"/>
          </a:p>
          <a:p>
            <a:pPr algn="just"/>
            <a:r>
              <a:rPr lang="es-ES_tradnl" sz="2000" dirty="0"/>
              <a:t>	Se llaman ciclos semiautomáticos los que requieren una única intervención exterior para reproducirse. Un ejemplo es el circuito de la figura, donde un cilindro neumático de doble efecto debe avanzar hasta una determinada posición señalada por un final de carrera 3/2 neumático y retroceder luego a la situación de partida. La puesta en marcha corresponde al operario que deberá pulsar la válvula piloto 3/2 que controla un movimiento del distribuidor neumático 5/2. La inversión la realiza el final de carrera, enviando una señal al citado distribuidor 5/2.</a:t>
            </a:r>
            <a:endParaRPr lang="es-ES" sz="2000" dirty="0"/>
          </a:p>
        </p:txBody>
      </p:sp>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2447764" y="3356992"/>
            <a:ext cx="4428492" cy="3312368"/>
          </a:xfrm>
          <a:prstGeom prst="rect">
            <a:avLst/>
          </a:prstGeom>
          <a:noFill/>
          <a:ln>
            <a:noFill/>
          </a:ln>
        </p:spPr>
      </p:pic>
    </p:spTree>
    <p:extLst>
      <p:ext uri="{BB962C8B-B14F-4D97-AF65-F5344CB8AC3E}">
        <p14:creationId xmlns:p14="http://schemas.microsoft.com/office/powerpoint/2010/main" val="3010987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395537" y="548680"/>
            <a:ext cx="3762746" cy="5324535"/>
          </a:xfrm>
          <a:prstGeom prst="rect">
            <a:avLst/>
          </a:prstGeom>
        </p:spPr>
        <p:txBody>
          <a:bodyPr wrap="square">
            <a:spAutoFit/>
          </a:bodyPr>
          <a:lstStyle/>
          <a:p>
            <a:pPr algn="just"/>
            <a:r>
              <a:rPr lang="es-ES_tradnl" sz="2000" i="1" u="sng" dirty="0" smtClean="0"/>
              <a:t>4.5. Ciclo </a:t>
            </a:r>
            <a:r>
              <a:rPr lang="es-ES_tradnl" sz="2000" i="1" u="sng" dirty="0"/>
              <a:t>automático:</a:t>
            </a:r>
            <a:endParaRPr lang="es-ES" sz="2000" dirty="0"/>
          </a:p>
          <a:p>
            <a:pPr algn="just"/>
            <a:r>
              <a:rPr lang="es-ES_tradnl" sz="2000" dirty="0"/>
              <a:t>	Los ciclos automáticos se definen como los que se reproducen sin mediar una intervención exterior. En este ejemplo se desea que un cilindro de doble efecto tenga un movimiento continuo alternativo; para ello dos finales de carrera provocan la inversión del cilindro, actuando sobre el distribuidor pilotado. La puesta en marcha se hará con una válvula 3/2 con pulsador de enclavamiento, la cual mantiene su nueva posición de mando hasta que no se vuelva a pulsar.</a:t>
            </a:r>
            <a:endParaRPr lang="es-ES" sz="2000" dirty="0"/>
          </a:p>
        </p:txBody>
      </p:sp>
      <p:pic>
        <p:nvPicPr>
          <p:cNvPr id="4" name="3 Imagen"/>
          <p:cNvPicPr/>
          <p:nvPr/>
        </p:nvPicPr>
        <p:blipFill>
          <a:blip r:embed="rId2">
            <a:extLst>
              <a:ext uri="{28A0092B-C50C-407E-A947-70E740481C1C}">
                <a14:useLocalDpi xmlns:a14="http://schemas.microsoft.com/office/drawing/2010/main" val="0"/>
              </a:ext>
            </a:extLst>
          </a:blip>
          <a:srcRect/>
          <a:stretch>
            <a:fillRect/>
          </a:stretch>
        </p:blipFill>
        <p:spPr bwMode="auto">
          <a:xfrm>
            <a:off x="4158283" y="1258843"/>
            <a:ext cx="4985717" cy="4519761"/>
          </a:xfrm>
          <a:prstGeom prst="rect">
            <a:avLst/>
          </a:prstGeom>
          <a:noFill/>
          <a:ln>
            <a:noFill/>
          </a:ln>
        </p:spPr>
      </p:pic>
    </p:spTree>
    <p:extLst>
      <p:ext uri="{BB962C8B-B14F-4D97-AF65-F5344CB8AC3E}">
        <p14:creationId xmlns:p14="http://schemas.microsoft.com/office/powerpoint/2010/main" val="753361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395537" y="548680"/>
            <a:ext cx="3762746" cy="5016758"/>
          </a:xfrm>
          <a:prstGeom prst="rect">
            <a:avLst/>
          </a:prstGeom>
        </p:spPr>
        <p:txBody>
          <a:bodyPr wrap="square">
            <a:spAutoFit/>
          </a:bodyPr>
          <a:lstStyle/>
          <a:p>
            <a:pPr algn="just"/>
            <a:r>
              <a:rPr lang="es-ES_tradnl" sz="2000" i="1" u="sng" dirty="0" smtClean="0"/>
              <a:t>4.6. Regulación </a:t>
            </a:r>
            <a:r>
              <a:rPr lang="es-ES_tradnl" sz="2000" i="1" u="sng" dirty="0"/>
              <a:t>de la velocidad de un cilindro de doble efecto:</a:t>
            </a:r>
            <a:endParaRPr lang="es-ES" sz="2000" dirty="0"/>
          </a:p>
          <a:p>
            <a:pPr algn="just"/>
            <a:r>
              <a:rPr lang="es-ES_tradnl" sz="2000" dirty="0"/>
              <a:t>	Para modificar la velocidad de un cilindro hay que actuar sobre el caudal, utilizando para ello las válvulas reguladoras de caudal con </a:t>
            </a:r>
            <a:r>
              <a:rPr lang="es-ES_tradnl" sz="2000" dirty="0" err="1"/>
              <a:t>antirretorno</a:t>
            </a:r>
            <a:r>
              <a:rPr lang="es-ES_tradnl" sz="2000" dirty="0"/>
              <a:t> entre la válvula distribuidora y el cilindro. Cuando el fluido es aire, se regulará la velocidad a la salida de las cámaras del cilindro; y en caso de tratarse de aceite, se deberá regular la velocidad a la entrada para evitar sobrepresiones en el cilindro y éste reviente.</a:t>
            </a:r>
            <a:endParaRPr lang="es-ES" sz="2000" dirty="0"/>
          </a:p>
        </p:txBody>
      </p:sp>
      <p:pic>
        <p:nvPicPr>
          <p:cNvPr id="5" name="4 Imagen"/>
          <p:cNvPicPr/>
          <p:nvPr/>
        </p:nvPicPr>
        <p:blipFill>
          <a:blip r:embed="rId2">
            <a:extLst>
              <a:ext uri="{28A0092B-C50C-407E-A947-70E740481C1C}">
                <a14:useLocalDpi xmlns:a14="http://schemas.microsoft.com/office/drawing/2010/main" val="0"/>
              </a:ext>
            </a:extLst>
          </a:blip>
          <a:srcRect/>
          <a:stretch>
            <a:fillRect/>
          </a:stretch>
        </p:blipFill>
        <p:spPr bwMode="auto">
          <a:xfrm>
            <a:off x="5076056" y="1484784"/>
            <a:ext cx="3505919" cy="4248472"/>
          </a:xfrm>
          <a:prstGeom prst="rect">
            <a:avLst/>
          </a:prstGeom>
          <a:noFill/>
          <a:ln>
            <a:noFill/>
          </a:ln>
        </p:spPr>
      </p:pic>
    </p:spTree>
    <p:extLst>
      <p:ext uri="{BB962C8B-B14F-4D97-AF65-F5344CB8AC3E}">
        <p14:creationId xmlns:p14="http://schemas.microsoft.com/office/powerpoint/2010/main" val="2279732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539552" y="548680"/>
            <a:ext cx="8064896" cy="2246769"/>
          </a:xfrm>
          <a:prstGeom prst="rect">
            <a:avLst/>
          </a:prstGeom>
        </p:spPr>
        <p:txBody>
          <a:bodyPr wrap="square">
            <a:spAutoFit/>
          </a:bodyPr>
          <a:lstStyle/>
          <a:p>
            <a:pPr algn="just"/>
            <a:r>
              <a:rPr lang="es-ES_tradnl" sz="2000" i="1" u="sng" dirty="0" smtClean="0"/>
              <a:t>4.7. Temporización</a:t>
            </a:r>
            <a:r>
              <a:rPr lang="es-ES_tradnl" sz="2000" i="1" u="sng" dirty="0"/>
              <a:t>:</a:t>
            </a:r>
            <a:endParaRPr lang="es-ES" sz="2000" dirty="0"/>
          </a:p>
          <a:p>
            <a:pPr algn="just"/>
            <a:r>
              <a:rPr lang="es-ES_tradnl" sz="2000" dirty="0"/>
              <a:t>	Se entiende por temporización la regulación del tiempo de permanencia de un elemento de trabajo en una posición determinada. El temporizador neumático suele estar compuesto por un bloque compuesto por una válvula distribuidora y una válvula reguladora de caudal con </a:t>
            </a:r>
            <a:r>
              <a:rPr lang="es-ES_tradnl" sz="2000" dirty="0" err="1"/>
              <a:t>antirretorno</a:t>
            </a:r>
            <a:r>
              <a:rPr lang="es-ES_tradnl" sz="2000" dirty="0"/>
              <a:t>. En el ejemplo de la figura vemos un cilindro de doble efecto con un tiempo de parada en cada posición ajustable independientes.</a:t>
            </a:r>
            <a:endParaRPr lang="es-ES" sz="2000" dirty="0"/>
          </a:p>
        </p:txBody>
      </p:sp>
      <p:pic>
        <p:nvPicPr>
          <p:cNvPr id="4" name="3 Imagen"/>
          <p:cNvPicPr/>
          <p:nvPr/>
        </p:nvPicPr>
        <p:blipFill>
          <a:blip r:embed="rId2">
            <a:extLst>
              <a:ext uri="{28A0092B-C50C-407E-A947-70E740481C1C}">
                <a14:useLocalDpi xmlns:a14="http://schemas.microsoft.com/office/drawing/2010/main" val="0"/>
              </a:ext>
            </a:extLst>
          </a:blip>
          <a:srcRect/>
          <a:stretch>
            <a:fillRect/>
          </a:stretch>
        </p:blipFill>
        <p:spPr bwMode="auto">
          <a:xfrm>
            <a:off x="2267744" y="2795448"/>
            <a:ext cx="4824536" cy="3873911"/>
          </a:xfrm>
          <a:prstGeom prst="rect">
            <a:avLst/>
          </a:prstGeom>
          <a:noFill/>
          <a:ln>
            <a:noFill/>
          </a:ln>
        </p:spPr>
      </p:pic>
    </p:spTree>
    <p:extLst>
      <p:ext uri="{BB962C8B-B14F-4D97-AF65-F5344CB8AC3E}">
        <p14:creationId xmlns:p14="http://schemas.microsoft.com/office/powerpoint/2010/main" val="3564989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File023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692696"/>
            <a:ext cx="7495657" cy="547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736696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File024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194781"/>
            <a:ext cx="8619358" cy="1512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71061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539552" y="692696"/>
            <a:ext cx="7848872" cy="1323439"/>
          </a:xfrm>
          <a:prstGeom prst="rect">
            <a:avLst/>
          </a:prstGeom>
          <a:noFill/>
        </p:spPr>
        <p:txBody>
          <a:bodyPr wrap="square" rtlCol="0">
            <a:spAutoFit/>
          </a:bodyPr>
          <a:lstStyle/>
          <a:p>
            <a:pPr algn="just"/>
            <a:r>
              <a:rPr lang="es-ES" sz="2000" dirty="0"/>
              <a:t>Debido a la similitud y a los numerosos puntos comunes de los circuitos neumáticos e hidráulicos se </a:t>
            </a:r>
            <a:r>
              <a:rPr lang="es-ES" sz="2000" dirty="0" smtClean="0"/>
              <a:t>suelen estudiar </a:t>
            </a:r>
            <a:r>
              <a:rPr lang="es-ES" sz="2000" dirty="0"/>
              <a:t>simultáneamente, hasta un cierto </a:t>
            </a:r>
            <a:r>
              <a:rPr lang="es-ES" sz="2000" dirty="0" smtClean="0"/>
              <a:t>nivel; </a:t>
            </a:r>
            <a:r>
              <a:rPr lang="es-ES" sz="2000" dirty="0"/>
              <a:t>así como la utilización de la misma simbología, descripción de los elementos que tienen idéntica misión, la realización de esquemas, etc.</a:t>
            </a:r>
          </a:p>
        </p:txBody>
      </p:sp>
      <p:sp>
        <p:nvSpPr>
          <p:cNvPr id="3" name="2 CuadroTexto"/>
          <p:cNvSpPr txBox="1"/>
          <p:nvPr/>
        </p:nvSpPr>
        <p:spPr>
          <a:xfrm>
            <a:off x="539552" y="2681625"/>
            <a:ext cx="7848872" cy="3785652"/>
          </a:xfrm>
          <a:prstGeom prst="rect">
            <a:avLst/>
          </a:prstGeom>
          <a:noFill/>
        </p:spPr>
        <p:txBody>
          <a:bodyPr wrap="square" rtlCol="0">
            <a:spAutoFit/>
          </a:bodyPr>
          <a:lstStyle/>
          <a:p>
            <a:pPr algn="just"/>
            <a:r>
              <a:rPr lang="es-ES" sz="2000" dirty="0"/>
              <a:t>Aún así, existen algunas </a:t>
            </a:r>
            <a:r>
              <a:rPr lang="es-ES" sz="2000" u="sng" dirty="0"/>
              <a:t>diferencias</a:t>
            </a:r>
            <a:r>
              <a:rPr lang="es-ES" sz="2000" dirty="0"/>
              <a:t> entre los circuitos neumáticos y los hidráulicos</a:t>
            </a:r>
            <a:r>
              <a:rPr lang="es-ES" sz="2000" dirty="0" smtClean="0"/>
              <a:t>:</a:t>
            </a:r>
          </a:p>
          <a:p>
            <a:pPr algn="just"/>
            <a:endParaRPr lang="es-ES" sz="2000" dirty="0"/>
          </a:p>
          <a:p>
            <a:pPr marL="342900" lvl="0" indent="-342900" algn="just">
              <a:buFont typeface="Arial" pitchFamily="34" charset="0"/>
              <a:buChar char="•"/>
            </a:pPr>
            <a:r>
              <a:rPr lang="es-ES" sz="2000" dirty="0"/>
              <a:t>La neumática utiliza como fluido el </a:t>
            </a:r>
            <a:r>
              <a:rPr lang="es-ES" sz="2000" b="1" dirty="0"/>
              <a:t>aire</a:t>
            </a:r>
            <a:r>
              <a:rPr lang="es-ES" sz="2000" dirty="0"/>
              <a:t>, mientras que la hidráulica utiliza comúnmente </a:t>
            </a:r>
            <a:r>
              <a:rPr lang="es-ES" sz="2000" b="1" dirty="0"/>
              <a:t>aceite</a:t>
            </a:r>
            <a:r>
              <a:rPr lang="es-ES" sz="2000" dirty="0"/>
              <a:t> (</a:t>
            </a:r>
            <a:r>
              <a:rPr lang="es-ES" sz="2000" dirty="0" err="1"/>
              <a:t>oleohidráulica</a:t>
            </a:r>
            <a:r>
              <a:rPr lang="es-ES" sz="2000" dirty="0" smtClean="0"/>
              <a:t>).</a:t>
            </a:r>
          </a:p>
          <a:p>
            <a:pPr lvl="0" algn="just"/>
            <a:endParaRPr lang="es-ES" sz="2000" dirty="0"/>
          </a:p>
          <a:p>
            <a:pPr marL="342900" lvl="0" indent="-342900" algn="just">
              <a:buFont typeface="Arial" pitchFamily="34" charset="0"/>
              <a:buChar char="•"/>
            </a:pPr>
            <a:r>
              <a:rPr lang="es-ES" sz="2000" dirty="0"/>
              <a:t>Los circuitos neumáticos se suelen utilizar para </a:t>
            </a:r>
            <a:r>
              <a:rPr lang="es-ES" sz="2000" b="1" dirty="0"/>
              <a:t>circuitos de control</a:t>
            </a:r>
            <a:r>
              <a:rPr lang="es-ES" sz="2000" dirty="0"/>
              <a:t>, ya que la presión de trabajo ronda las 5 – 7 atm (equivaldrían a los circuitos electrónicos, si hiciéramos el símil eléctrico), mientras que los circuitos hidráulicos se suelen utilizar para </a:t>
            </a:r>
            <a:r>
              <a:rPr lang="es-ES" sz="2000" b="1" dirty="0"/>
              <a:t>circuitos de potencia</a:t>
            </a:r>
            <a:r>
              <a:rPr lang="es-ES" sz="2000" dirty="0"/>
              <a:t>, ya que se manejan presiones cercanas a las 50 atm </a:t>
            </a:r>
            <a:r>
              <a:rPr lang="es-ES" sz="2000" dirty="0" smtClean="0"/>
              <a:t>(</a:t>
            </a:r>
            <a:r>
              <a:rPr lang="es-ES" sz="2000" dirty="0"/>
              <a:t>equivaldrían a la alta tensión</a:t>
            </a:r>
            <a:r>
              <a:rPr lang="es-ES" sz="2000" dirty="0" smtClean="0"/>
              <a:t>).</a:t>
            </a:r>
          </a:p>
        </p:txBody>
      </p:sp>
    </p:spTree>
    <p:extLst>
      <p:ext uri="{BB962C8B-B14F-4D97-AF65-F5344CB8AC3E}">
        <p14:creationId xmlns:p14="http://schemas.microsoft.com/office/powerpoint/2010/main" val="186124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CuadroTexto"/>
          <p:cNvSpPr txBox="1"/>
          <p:nvPr/>
        </p:nvSpPr>
        <p:spPr>
          <a:xfrm>
            <a:off x="539552" y="762957"/>
            <a:ext cx="7848872" cy="3785652"/>
          </a:xfrm>
          <a:prstGeom prst="rect">
            <a:avLst/>
          </a:prstGeom>
          <a:noFill/>
        </p:spPr>
        <p:txBody>
          <a:bodyPr wrap="square" rtlCol="0">
            <a:spAutoFit/>
          </a:bodyPr>
          <a:lstStyle/>
          <a:p>
            <a:pPr marL="342900" lvl="0" indent="-342900" algn="just">
              <a:buFont typeface="Arial" pitchFamily="34" charset="0"/>
              <a:buChar char="•"/>
            </a:pPr>
            <a:r>
              <a:rPr lang="es-ES" sz="2000" dirty="0" smtClean="0"/>
              <a:t>En </a:t>
            </a:r>
            <a:r>
              <a:rPr lang="es-ES" sz="2000" dirty="0"/>
              <a:t>los circuitos neumáticos </a:t>
            </a:r>
            <a:r>
              <a:rPr lang="es-ES" sz="2000" b="1" dirty="0"/>
              <a:t>el aire no tiene retorno</a:t>
            </a:r>
            <a:r>
              <a:rPr lang="es-ES" sz="2000" dirty="0"/>
              <a:t>, sino que sale directamente a la atmósfera; mientras que en los circuitos </a:t>
            </a:r>
            <a:r>
              <a:rPr lang="es-ES" sz="2000" dirty="0" err="1"/>
              <a:t>oleohidráulicos</a:t>
            </a:r>
            <a:r>
              <a:rPr lang="es-ES" sz="2000" dirty="0"/>
              <a:t>, además de un circuito de ida, debe tener un circuito de retorno, por el que </a:t>
            </a:r>
            <a:r>
              <a:rPr lang="es-ES" sz="2000" b="1" dirty="0"/>
              <a:t>el aceite vuelva al depósito</a:t>
            </a:r>
            <a:r>
              <a:rPr lang="es-ES" sz="2000" dirty="0" smtClean="0"/>
              <a:t>.</a:t>
            </a:r>
          </a:p>
          <a:p>
            <a:pPr lvl="0" algn="just"/>
            <a:endParaRPr lang="es-ES" sz="2000" dirty="0"/>
          </a:p>
          <a:p>
            <a:pPr marL="342900" lvl="0" indent="-342900" algn="just">
              <a:buFont typeface="Arial" pitchFamily="34" charset="0"/>
              <a:buChar char="•"/>
            </a:pPr>
            <a:r>
              <a:rPr lang="es-ES" sz="2000" dirty="0"/>
              <a:t>En los circuitos neumáticos hay que </a:t>
            </a:r>
            <a:r>
              <a:rPr lang="es-ES" sz="2000" b="1" dirty="0"/>
              <a:t>añadir un lubricante</a:t>
            </a:r>
            <a:r>
              <a:rPr lang="es-ES" sz="2000" dirty="0"/>
              <a:t> (normalmente aceite pulverizado); mientras que en los circuitos </a:t>
            </a:r>
            <a:r>
              <a:rPr lang="es-ES" sz="2000" dirty="0" err="1"/>
              <a:t>oleohidráulicos</a:t>
            </a:r>
            <a:r>
              <a:rPr lang="es-ES" sz="2000" dirty="0"/>
              <a:t> no es necesario, ya que el propio aceite hace esa función</a:t>
            </a:r>
            <a:r>
              <a:rPr lang="es-ES" sz="2000" dirty="0" smtClean="0"/>
              <a:t>.</a:t>
            </a:r>
          </a:p>
          <a:p>
            <a:pPr lvl="0" algn="just"/>
            <a:endParaRPr lang="es-ES" sz="2000" dirty="0"/>
          </a:p>
          <a:p>
            <a:pPr marL="342900" lvl="0" indent="-342900" algn="just">
              <a:buFont typeface="Arial" pitchFamily="34" charset="0"/>
              <a:buChar char="•"/>
            </a:pPr>
            <a:r>
              <a:rPr lang="es-ES" sz="2000" dirty="0"/>
              <a:t>Por último, destacar que la neumática suele producir más </a:t>
            </a:r>
            <a:r>
              <a:rPr lang="es-ES" sz="2000" b="1" dirty="0"/>
              <a:t>ruido</a:t>
            </a:r>
            <a:r>
              <a:rPr lang="es-ES" sz="2000" dirty="0"/>
              <a:t> y </a:t>
            </a:r>
            <a:r>
              <a:rPr lang="es-ES" sz="2000" b="1" dirty="0"/>
              <a:t>vibraciones</a:t>
            </a:r>
            <a:r>
              <a:rPr lang="es-ES" sz="2000" dirty="0"/>
              <a:t> que la hidráulica.</a:t>
            </a:r>
          </a:p>
        </p:txBody>
      </p:sp>
      <p:sp>
        <p:nvSpPr>
          <p:cNvPr id="4" name="3 CuadroTexto"/>
          <p:cNvSpPr txBox="1"/>
          <p:nvPr/>
        </p:nvSpPr>
        <p:spPr>
          <a:xfrm>
            <a:off x="539552" y="4841865"/>
            <a:ext cx="7848872" cy="1323439"/>
          </a:xfrm>
          <a:prstGeom prst="rect">
            <a:avLst/>
          </a:prstGeom>
          <a:noFill/>
        </p:spPr>
        <p:txBody>
          <a:bodyPr wrap="square" rtlCol="0">
            <a:spAutoFit/>
          </a:bodyPr>
          <a:lstStyle/>
          <a:p>
            <a:pPr algn="just"/>
            <a:r>
              <a:rPr lang="es-ES" sz="2000" dirty="0"/>
              <a:t>En cualquier caso, el empleo de unos sistemas u otros (electromecánicos, neumáticos o hidráulicos) dependerá de un estudio detenido sobre la optimización conjunta de todas las ventajas e inconvenientes, así como de la aplicación de que se trate.</a:t>
            </a:r>
          </a:p>
        </p:txBody>
      </p:sp>
    </p:spTree>
    <p:extLst>
      <p:ext uri="{BB962C8B-B14F-4D97-AF65-F5344CB8AC3E}">
        <p14:creationId xmlns:p14="http://schemas.microsoft.com/office/powerpoint/2010/main" val="894826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539552" y="620688"/>
            <a:ext cx="8064896" cy="584775"/>
          </a:xfrm>
          <a:prstGeom prst="rect">
            <a:avLst/>
          </a:prstGeom>
          <a:noFill/>
        </p:spPr>
        <p:txBody>
          <a:bodyPr wrap="square" rtlCol="0">
            <a:spAutoFit/>
          </a:bodyPr>
          <a:lstStyle/>
          <a:p>
            <a:r>
              <a:rPr lang="es-ES" sz="3200" dirty="0" smtClean="0">
                <a:cs typeface="Arial" pitchFamily="34" charset="0"/>
              </a:rPr>
              <a:t>2. </a:t>
            </a:r>
            <a:r>
              <a:rPr lang="es-ES" sz="3200" dirty="0" smtClean="0"/>
              <a:t>PRINCIPIOS FÍSICOS FUNDAMENTALES</a:t>
            </a:r>
            <a:endParaRPr lang="es-ES" sz="3200" dirty="0">
              <a:cs typeface="Arial" pitchFamily="34" charset="0"/>
            </a:endParaRPr>
          </a:p>
        </p:txBody>
      </p:sp>
      <mc:AlternateContent xmlns:mc="http://schemas.openxmlformats.org/markup-compatibility/2006" xmlns:a14="http://schemas.microsoft.com/office/drawing/2010/main">
        <mc:Choice Requires="a14">
          <p:sp>
            <p:nvSpPr>
              <p:cNvPr id="7" name="6 Rectángulo"/>
              <p:cNvSpPr/>
              <p:nvPr/>
            </p:nvSpPr>
            <p:spPr>
              <a:xfrm>
                <a:off x="611560" y="1412776"/>
                <a:ext cx="7776864" cy="4327338"/>
              </a:xfrm>
              <a:prstGeom prst="rect">
                <a:avLst/>
              </a:prstGeom>
            </p:spPr>
            <p:txBody>
              <a:bodyPr wrap="square">
                <a:spAutoFit/>
              </a:bodyPr>
              <a:lstStyle/>
              <a:p>
                <a:pPr algn="just"/>
                <a:r>
                  <a:rPr lang="es-ES" sz="2000" dirty="0" smtClean="0"/>
                  <a:t>Veamos en primer lugar algunas </a:t>
                </a:r>
                <a:r>
                  <a:rPr lang="es-ES" sz="2000" b="1" dirty="0"/>
                  <a:t>magnitudes principales</a:t>
                </a:r>
                <a:r>
                  <a:rPr lang="es-ES" sz="2000" dirty="0" smtClean="0"/>
                  <a:t>:</a:t>
                </a:r>
              </a:p>
              <a:p>
                <a:pPr algn="just"/>
                <a:endParaRPr lang="es-ES" sz="2000" dirty="0"/>
              </a:p>
              <a:p>
                <a:pPr lvl="0" algn="just"/>
                <a:r>
                  <a:rPr lang="es-ES" sz="2000" b="1" i="1" u="sng" dirty="0"/>
                  <a:t>Densidad</a:t>
                </a:r>
                <a:r>
                  <a:rPr lang="es-ES" sz="2000" b="1" dirty="0"/>
                  <a:t>:</a:t>
                </a:r>
                <a:r>
                  <a:rPr lang="es-ES" sz="2000" dirty="0"/>
                  <a:t> de define como la cantidad de masa que presenta el fluido por unidad de volumen. Para un fluido homogéneo queda</a:t>
                </a:r>
                <a:r>
                  <a:rPr lang="es-ES" sz="2000" dirty="0" smtClean="0"/>
                  <a:t>:</a:t>
                </a:r>
              </a:p>
              <a:p>
                <a:pPr lvl="0" algn="just"/>
                <a:r>
                  <a:rPr lang="es-ES" sz="2000" dirty="0"/>
                  <a:t>	</a:t>
                </a:r>
                <a:r>
                  <a:rPr lang="es-ES" sz="2000" dirty="0" smtClean="0"/>
                  <a:t>		</a:t>
                </a:r>
                <a14:m>
                  <m:oMath xmlns:m="http://schemas.openxmlformats.org/officeDocument/2006/math">
                    <m:r>
                      <a:rPr lang="es-ES" sz="2000" i="1" smtClean="0">
                        <a:latin typeface="Cambria Math"/>
                        <a:ea typeface="Cambria Math"/>
                      </a:rPr>
                      <m:t>𝜌</m:t>
                    </m:r>
                    <m:r>
                      <a:rPr lang="es-ES" sz="2000" b="0" i="1" smtClean="0">
                        <a:latin typeface="Cambria Math"/>
                        <a:ea typeface="Cambria Math"/>
                      </a:rPr>
                      <m:t>=</m:t>
                    </m:r>
                    <m:f>
                      <m:fPr>
                        <m:ctrlPr>
                          <a:rPr lang="es-ES" sz="2000" b="0" i="1" smtClean="0">
                            <a:latin typeface="Cambria Math"/>
                            <a:ea typeface="Cambria Math"/>
                          </a:rPr>
                        </m:ctrlPr>
                      </m:fPr>
                      <m:num>
                        <m:r>
                          <a:rPr lang="es-ES" sz="2000" b="0" i="1" smtClean="0">
                            <a:latin typeface="Cambria Math"/>
                            <a:ea typeface="Cambria Math"/>
                          </a:rPr>
                          <m:t>𝑚</m:t>
                        </m:r>
                      </m:num>
                      <m:den>
                        <m:r>
                          <a:rPr lang="es-ES" sz="2000" b="0" i="1" smtClean="0">
                            <a:latin typeface="Cambria Math"/>
                            <a:ea typeface="Cambria Math"/>
                          </a:rPr>
                          <m:t>𝑉</m:t>
                        </m:r>
                      </m:den>
                    </m:f>
                  </m:oMath>
                </a14:m>
                <a:r>
                  <a:rPr lang="es-ES" sz="2000" dirty="0"/>
                  <a:t>	 </a:t>
                </a:r>
              </a:p>
              <a:p>
                <a:pPr lvl="0" algn="just"/>
                <a:endParaRPr lang="es-ES" sz="2000" b="1" i="1" u="sng" dirty="0" smtClean="0"/>
              </a:p>
              <a:p>
                <a:pPr lvl="0" algn="just"/>
                <a:r>
                  <a:rPr lang="es-ES" sz="2000" b="1" i="1" u="sng" dirty="0" smtClean="0"/>
                  <a:t>Presión</a:t>
                </a:r>
                <a:r>
                  <a:rPr lang="es-ES" sz="2000" b="1" dirty="0"/>
                  <a:t>:</a:t>
                </a:r>
                <a:r>
                  <a:rPr lang="es-ES" sz="2000" dirty="0"/>
                  <a:t> es la relación entre la fuerza que ejerce y la superficie sobre la que se aplica dicha fuerza:	 </a:t>
                </a:r>
                <a:endParaRPr lang="es-ES" sz="2000" dirty="0" smtClean="0"/>
              </a:p>
              <a:p>
                <a:pPr algn="just"/>
                <a:r>
                  <a:rPr lang="es-ES" sz="2000" dirty="0"/>
                  <a:t>			</a:t>
                </a:r>
                <a14:m>
                  <m:oMath xmlns:m="http://schemas.openxmlformats.org/officeDocument/2006/math">
                    <m:r>
                      <m:rPr>
                        <m:sty m:val="p"/>
                      </m:rPr>
                      <a:rPr lang="es-ES" sz="2000" b="0" i="0" smtClean="0">
                        <a:latin typeface="Cambria Math"/>
                        <a:ea typeface="Cambria Math"/>
                      </a:rPr>
                      <m:t>p</m:t>
                    </m:r>
                    <m:r>
                      <a:rPr lang="es-ES" sz="2000" i="1">
                        <a:latin typeface="Cambria Math"/>
                        <a:ea typeface="Cambria Math"/>
                      </a:rPr>
                      <m:t>=</m:t>
                    </m:r>
                    <m:f>
                      <m:fPr>
                        <m:ctrlPr>
                          <a:rPr lang="es-ES" sz="2000" i="1">
                            <a:latin typeface="Cambria Math"/>
                            <a:ea typeface="Cambria Math"/>
                          </a:rPr>
                        </m:ctrlPr>
                      </m:fPr>
                      <m:num>
                        <m:r>
                          <a:rPr lang="es-ES" sz="2000" b="0" i="1" smtClean="0">
                            <a:latin typeface="Cambria Math"/>
                            <a:ea typeface="Cambria Math"/>
                          </a:rPr>
                          <m:t>𝐹</m:t>
                        </m:r>
                      </m:num>
                      <m:den>
                        <m:r>
                          <a:rPr lang="es-ES" sz="2000" b="0" i="1" smtClean="0">
                            <a:latin typeface="Cambria Math"/>
                            <a:ea typeface="Cambria Math"/>
                          </a:rPr>
                          <m:t>𝑆</m:t>
                        </m:r>
                      </m:den>
                    </m:f>
                  </m:oMath>
                </a14:m>
                <a:r>
                  <a:rPr lang="es-ES" sz="2000" dirty="0"/>
                  <a:t>	 </a:t>
                </a:r>
              </a:p>
              <a:p>
                <a:pPr lvl="0" algn="just"/>
                <a:endParaRPr lang="es-ES" sz="2000" dirty="0" smtClean="0"/>
              </a:p>
              <a:p>
                <a:pPr algn="just"/>
                <a:r>
                  <a:rPr lang="es-ES" sz="2000" dirty="0" smtClean="0"/>
                  <a:t>Las </a:t>
                </a:r>
                <a:r>
                  <a:rPr lang="es-ES" sz="2000" dirty="0"/>
                  <a:t>unidades de medida más utilizadas son: El Pascal, el Bar, la presión atmosférica, y los milímetros de mercurio; donde las equivalencias son:</a:t>
                </a:r>
              </a:p>
              <a:p>
                <a:pPr algn="just"/>
                <a:r>
                  <a:rPr lang="es-ES" sz="2000" dirty="0"/>
                  <a:t>	 </a:t>
                </a:r>
              </a:p>
            </p:txBody>
          </p:sp>
        </mc:Choice>
        <mc:Fallback xmlns="">
          <p:sp>
            <p:nvSpPr>
              <p:cNvPr id="7" name="6 Rectángulo"/>
              <p:cNvSpPr>
                <a:spLocks noRot="1" noChangeAspect="1" noMove="1" noResize="1" noEditPoints="1" noAdjustHandles="1" noChangeArrowheads="1" noChangeShapeType="1" noTextEdit="1"/>
              </p:cNvSpPr>
              <p:nvPr/>
            </p:nvSpPr>
            <p:spPr>
              <a:xfrm>
                <a:off x="611560" y="1412776"/>
                <a:ext cx="7776864" cy="4327338"/>
              </a:xfrm>
              <a:prstGeom prst="rect">
                <a:avLst/>
              </a:prstGeom>
              <a:blipFill rotWithShape="1">
                <a:blip r:embed="rId2"/>
                <a:stretch>
                  <a:fillRect l="-784" t="-704" r="-862"/>
                </a:stretch>
              </a:blipFill>
            </p:spPr>
            <p:txBody>
              <a:bodyPr/>
              <a:lstStyle/>
              <a:p>
                <a:r>
                  <a:rPr lang="es-ES">
                    <a:noFill/>
                  </a:rPr>
                  <a:t> </a:t>
                </a:r>
              </a:p>
            </p:txBody>
          </p:sp>
        </mc:Fallback>
      </mc:AlternateContent>
    </p:spTree>
    <p:extLst>
      <p:ext uri="{BB962C8B-B14F-4D97-AF65-F5344CB8AC3E}">
        <p14:creationId xmlns:p14="http://schemas.microsoft.com/office/powerpoint/2010/main" val="3271566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6 Rectángulo"/>
              <p:cNvSpPr/>
              <p:nvPr/>
            </p:nvSpPr>
            <p:spPr>
              <a:xfrm>
                <a:off x="611560" y="355955"/>
                <a:ext cx="7776864" cy="4093428"/>
              </a:xfrm>
              <a:prstGeom prst="rect">
                <a:avLst/>
              </a:prstGeom>
            </p:spPr>
            <p:txBody>
              <a:bodyPr wrap="square">
                <a:spAutoFit/>
              </a:bodyPr>
              <a:lstStyle/>
              <a:p>
                <a:pPr algn="just"/>
                <a:r>
                  <a:rPr lang="es-ES" sz="2000" dirty="0" smtClean="0"/>
                  <a:t>Debemos </a:t>
                </a:r>
                <a:r>
                  <a:rPr lang="es-ES" sz="2000" dirty="0"/>
                  <a:t>diferenciar entre presión barométrica y presión manométrica</a:t>
                </a:r>
                <a:r>
                  <a:rPr lang="es-ES" sz="2000" dirty="0" smtClean="0"/>
                  <a:t>:</a:t>
                </a:r>
              </a:p>
              <a:p>
                <a:pPr marL="342900" indent="-342900" algn="just">
                  <a:buFont typeface="Arial" pitchFamily="34" charset="0"/>
                  <a:buChar char="•"/>
                </a:pPr>
                <a:r>
                  <a:rPr lang="es-ES" sz="2000" dirty="0" smtClean="0"/>
                  <a:t>La </a:t>
                </a:r>
                <a:r>
                  <a:rPr lang="es-ES" sz="2000" b="1" dirty="0"/>
                  <a:t>presión barométrica</a:t>
                </a:r>
                <a:r>
                  <a:rPr lang="es-ES" sz="2000" dirty="0"/>
                  <a:t>, que se mide con un </a:t>
                </a:r>
                <a:r>
                  <a:rPr lang="es-ES" sz="2000" dirty="0" smtClean="0"/>
                  <a:t>barómetro</a:t>
                </a:r>
                <a:r>
                  <a:rPr lang="es-ES" sz="2000" dirty="0"/>
                  <a:t>, es la </a:t>
                </a:r>
                <a:r>
                  <a:rPr lang="es-ES" sz="2000" b="1" dirty="0"/>
                  <a:t>presión</a:t>
                </a:r>
                <a:r>
                  <a:rPr lang="es-ES" sz="2000" dirty="0"/>
                  <a:t> </a:t>
                </a:r>
                <a:r>
                  <a:rPr lang="es-ES" sz="2000" b="1" dirty="0" smtClean="0"/>
                  <a:t>absoluta </a:t>
                </a:r>
                <a:r>
                  <a:rPr lang="es-ES" sz="2000" dirty="0" smtClean="0"/>
                  <a:t>(</a:t>
                </a:r>
                <a:r>
                  <a:rPr lang="es-ES" sz="2000" i="1" dirty="0" err="1" smtClean="0"/>
                  <a:t>p</a:t>
                </a:r>
                <a:r>
                  <a:rPr lang="es-ES" sz="2000" i="1" baseline="-25000" dirty="0" err="1" smtClean="0"/>
                  <a:t>abs</a:t>
                </a:r>
                <a:r>
                  <a:rPr lang="es-ES" sz="2000" dirty="0" smtClean="0"/>
                  <a:t>), </a:t>
                </a:r>
                <a:r>
                  <a:rPr lang="es-ES" sz="2000" dirty="0"/>
                  <a:t>es decir, en el espacio exterior la presión es 0 y al nivel del mar es de 1 atm</a:t>
                </a:r>
                <a:r>
                  <a:rPr lang="es-ES" sz="2000" dirty="0" smtClean="0"/>
                  <a:t>.</a:t>
                </a:r>
              </a:p>
              <a:p>
                <a:pPr marL="342900" indent="-342900" algn="just">
                  <a:buFont typeface="Arial" pitchFamily="34" charset="0"/>
                  <a:buChar char="•"/>
                </a:pPr>
                <a:endParaRPr lang="es-ES" sz="2000" dirty="0"/>
              </a:p>
              <a:p>
                <a:pPr marL="342900" indent="-342900" algn="just">
                  <a:buFont typeface="Arial" pitchFamily="34" charset="0"/>
                  <a:buChar char="•"/>
                </a:pPr>
                <a:r>
                  <a:rPr lang="es-ES" sz="2000" dirty="0"/>
                  <a:t>La </a:t>
                </a:r>
                <a:r>
                  <a:rPr lang="es-ES" sz="2000" b="1" dirty="0"/>
                  <a:t>presión manométrica o presión de </a:t>
                </a:r>
                <a:r>
                  <a:rPr lang="es-ES" sz="2000" b="1" dirty="0" smtClean="0"/>
                  <a:t>trabajo </a:t>
                </a:r>
                <a:r>
                  <a:rPr lang="es-ES" sz="2000" dirty="0" smtClean="0"/>
                  <a:t>(</a:t>
                </a:r>
                <a:r>
                  <a:rPr lang="es-ES" sz="2000" i="1" dirty="0" smtClean="0"/>
                  <a:t>p</a:t>
                </a:r>
                <a:r>
                  <a:rPr lang="es-ES" sz="2000" dirty="0" smtClean="0"/>
                  <a:t>), </a:t>
                </a:r>
                <a:r>
                  <a:rPr lang="es-ES" sz="2000" dirty="0"/>
                  <a:t>que se mide con un manómetro y es la que se utiliza a la hora de hablar de presiones dentro de un circuito neumático o hidráulico, hace coincidir su valor 0 con la presión ambiente, para </a:t>
                </a:r>
                <a:r>
                  <a:rPr lang="es-ES" sz="2000" dirty="0" smtClean="0"/>
                  <a:t>que cualquier </a:t>
                </a:r>
                <a:r>
                  <a:rPr lang="es-ES" sz="2000" dirty="0"/>
                  <a:t>valor de presión de trabajo suponga una presión adicional a la presión exterior a la máquina.</a:t>
                </a:r>
              </a:p>
              <a:p>
                <a:pPr algn="just"/>
                <a:r>
                  <a:rPr lang="es-ES" sz="2000" dirty="0"/>
                  <a:t>	 </a:t>
                </a:r>
                <a:r>
                  <a:rPr lang="es-ES" sz="2000" dirty="0" smtClean="0"/>
                  <a:t>	</a:t>
                </a:r>
                <a14:m>
                  <m:oMath xmlns:m="http://schemas.openxmlformats.org/officeDocument/2006/math">
                    <m:sSub>
                      <m:sSubPr>
                        <m:ctrlPr>
                          <a:rPr lang="es-ES" sz="2000" i="1" smtClean="0">
                            <a:latin typeface="Cambria Math"/>
                          </a:rPr>
                        </m:ctrlPr>
                      </m:sSubPr>
                      <m:e>
                        <m:r>
                          <a:rPr lang="es-ES" sz="2000" b="0" i="1" smtClean="0">
                            <a:latin typeface="Cambria Math"/>
                          </a:rPr>
                          <m:t>𝑝</m:t>
                        </m:r>
                      </m:e>
                      <m:sub>
                        <m:r>
                          <a:rPr lang="es-ES" sz="2000" b="0" i="1" smtClean="0">
                            <a:latin typeface="Cambria Math"/>
                          </a:rPr>
                          <m:t>𝑎𝑏𝑠</m:t>
                        </m:r>
                      </m:sub>
                    </m:sSub>
                    <m:r>
                      <a:rPr lang="es-ES" sz="2000" b="0" i="1" smtClean="0">
                        <a:latin typeface="Cambria Math"/>
                      </a:rPr>
                      <m:t>=</m:t>
                    </m:r>
                    <m:r>
                      <a:rPr lang="es-ES" sz="2000" b="0" i="1" smtClean="0">
                        <a:latin typeface="Cambria Math"/>
                      </a:rPr>
                      <m:t>𝑝</m:t>
                    </m:r>
                    <m:r>
                      <a:rPr lang="es-ES" sz="2000" b="0" i="1" smtClean="0">
                        <a:latin typeface="Cambria Math"/>
                      </a:rPr>
                      <m:t>+</m:t>
                    </m:r>
                    <m:sSub>
                      <m:sSubPr>
                        <m:ctrlPr>
                          <a:rPr lang="es-ES" sz="2000" b="0" i="1" smtClean="0">
                            <a:latin typeface="Cambria Math"/>
                          </a:rPr>
                        </m:ctrlPr>
                      </m:sSubPr>
                      <m:e>
                        <m:r>
                          <a:rPr lang="es-ES" sz="2000" b="0" i="1" smtClean="0">
                            <a:latin typeface="Cambria Math"/>
                          </a:rPr>
                          <m:t>𝑝</m:t>
                        </m:r>
                      </m:e>
                      <m:sub>
                        <m:r>
                          <a:rPr lang="es-ES" sz="2000" b="0" i="1" smtClean="0">
                            <a:latin typeface="Cambria Math"/>
                          </a:rPr>
                          <m:t>𝑎𝑡𝑚</m:t>
                        </m:r>
                      </m:sub>
                    </m:sSub>
                  </m:oMath>
                </a14:m>
                <a:endParaRPr lang="es-ES" sz="2000" dirty="0"/>
              </a:p>
              <a:p>
                <a:pPr algn="just"/>
                <a:r>
                  <a:rPr lang="es-ES" sz="2000" dirty="0"/>
                  <a:t> </a:t>
                </a:r>
              </a:p>
            </p:txBody>
          </p:sp>
        </mc:Choice>
        <mc:Fallback xmlns="">
          <p:sp>
            <p:nvSpPr>
              <p:cNvPr id="7" name="6 Rectángulo"/>
              <p:cNvSpPr>
                <a:spLocks noRot="1" noChangeAspect="1" noMove="1" noResize="1" noEditPoints="1" noAdjustHandles="1" noChangeArrowheads="1" noChangeShapeType="1" noTextEdit="1"/>
              </p:cNvSpPr>
              <p:nvPr/>
            </p:nvSpPr>
            <p:spPr>
              <a:xfrm>
                <a:off x="611560" y="355955"/>
                <a:ext cx="7776864" cy="4093428"/>
              </a:xfrm>
              <a:prstGeom prst="rect">
                <a:avLst/>
              </a:prstGeom>
              <a:blipFill rotWithShape="1">
                <a:blip r:embed="rId2"/>
                <a:stretch>
                  <a:fillRect l="-784" t="-744" r="-862"/>
                </a:stretch>
              </a:blipFill>
            </p:spPr>
            <p:txBody>
              <a:bodyPr/>
              <a:lstStyle/>
              <a:p>
                <a:r>
                  <a:rPr lang="es-ES">
                    <a:noFill/>
                  </a:rPr>
                  <a:t> </a:t>
                </a:r>
              </a:p>
            </p:txBody>
          </p:sp>
        </mc:Fallback>
      </mc:AlternateContent>
      <p:sp>
        <p:nvSpPr>
          <p:cNvPr id="2" name="1 Rectángulo"/>
          <p:cNvSpPr/>
          <p:nvPr/>
        </p:nvSpPr>
        <p:spPr>
          <a:xfrm>
            <a:off x="621110" y="4365104"/>
            <a:ext cx="5103018" cy="2246769"/>
          </a:xfrm>
          <a:prstGeom prst="rect">
            <a:avLst/>
          </a:prstGeom>
        </p:spPr>
        <p:txBody>
          <a:bodyPr wrap="square">
            <a:spAutoFit/>
          </a:bodyPr>
          <a:lstStyle/>
          <a:p>
            <a:pPr lvl="0" algn="just"/>
            <a:r>
              <a:rPr lang="es-ES" sz="2000" b="1" i="1" u="sng" dirty="0"/>
              <a:t>Caudal</a:t>
            </a:r>
            <a:r>
              <a:rPr lang="es-ES" sz="2000" b="1" dirty="0"/>
              <a:t>:</a:t>
            </a:r>
            <a:r>
              <a:rPr lang="es-ES" sz="2000" dirty="0"/>
              <a:t> es el volumen de fluido que atraviesa una sección transversal dada por unidad de tiempo: </a:t>
            </a:r>
            <a:r>
              <a:rPr lang="es-ES" sz="2000" b="1" i="1" dirty="0"/>
              <a:t>Q = V/t</a:t>
            </a:r>
          </a:p>
          <a:p>
            <a:pPr lvl="0" algn="just"/>
            <a:endParaRPr lang="es-ES" sz="2000" dirty="0"/>
          </a:p>
          <a:p>
            <a:pPr algn="just"/>
            <a:r>
              <a:rPr lang="es-ES" sz="2000" dirty="0"/>
              <a:t>Si el fluido viaja a una velocidad constante </a:t>
            </a:r>
            <a:r>
              <a:rPr lang="es-ES" sz="2000" i="1" dirty="0"/>
              <a:t>v</a:t>
            </a:r>
            <a:r>
              <a:rPr lang="es-ES" sz="2000" dirty="0"/>
              <a:t>, entonces también se puede expresar como: </a:t>
            </a:r>
            <a:endParaRPr lang="es-ES" sz="2000" dirty="0" smtClean="0"/>
          </a:p>
          <a:p>
            <a:pPr algn="just"/>
            <a:r>
              <a:rPr lang="es-ES" sz="2000" b="1" i="1" dirty="0"/>
              <a:t>	</a:t>
            </a:r>
            <a:r>
              <a:rPr lang="es-ES" sz="2000" b="1" i="1" dirty="0" smtClean="0"/>
              <a:t>Q </a:t>
            </a:r>
            <a:r>
              <a:rPr lang="es-ES" sz="2000" b="1" i="1" dirty="0"/>
              <a:t>= </a:t>
            </a:r>
            <a:r>
              <a:rPr lang="es-ES" sz="2000" b="1" i="1" dirty="0" err="1"/>
              <a:t>v·S</a:t>
            </a:r>
            <a:r>
              <a:rPr lang="es-ES" sz="2000" dirty="0"/>
              <a:t>, donde S es la sección.</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9313" y="4077072"/>
            <a:ext cx="2676525" cy="257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91444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26059</TotalTime>
  <Words>3808</Words>
  <Application>Microsoft Office PowerPoint</Application>
  <PresentationFormat>Presentación en pantalla (4:3)</PresentationFormat>
  <Paragraphs>361</Paragraphs>
  <Slides>58</Slides>
  <Notes>0</Notes>
  <HiddenSlides>0</HiddenSlides>
  <MMClips>0</MMClips>
  <ScaleCrop>false</ScaleCrop>
  <HeadingPairs>
    <vt:vector size="4" baseType="variant">
      <vt:variant>
        <vt:lpstr>Tema</vt:lpstr>
      </vt:variant>
      <vt:variant>
        <vt:i4>1</vt:i4>
      </vt:variant>
      <vt:variant>
        <vt:lpstr>Títulos de diapositiva</vt:lpstr>
      </vt:variant>
      <vt:variant>
        <vt:i4>58</vt:i4>
      </vt:variant>
    </vt:vector>
  </HeadingPairs>
  <TitlesOfParts>
    <vt:vector size="59"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Daniel Gallardo Garcia</dc:creator>
  <cp:lastModifiedBy>Daniel Gallardo Garcia</cp:lastModifiedBy>
  <cp:revision>239</cp:revision>
  <dcterms:created xsi:type="dcterms:W3CDTF">2018-09-18T19:43:12Z</dcterms:created>
  <dcterms:modified xsi:type="dcterms:W3CDTF">2020-06-06T18:02:04Z</dcterms:modified>
</cp:coreProperties>
</file>