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12" r:id="rId2"/>
    <p:sldId id="561" r:id="rId3"/>
    <p:sldId id="614" r:id="rId4"/>
    <p:sldId id="653" r:id="rId5"/>
    <p:sldId id="654" r:id="rId6"/>
    <p:sldId id="615" r:id="rId7"/>
    <p:sldId id="643" r:id="rId8"/>
    <p:sldId id="657" r:id="rId9"/>
    <p:sldId id="658" r:id="rId10"/>
    <p:sldId id="659" r:id="rId11"/>
    <p:sldId id="660" r:id="rId12"/>
    <p:sldId id="661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38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19DAF-3E56-4D0F-BE17-078B678EAA78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4EFAE-55D7-489C-AA4D-8D434C5357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52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26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11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04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72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47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89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1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45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7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0ADC-2B56-4BC6-B4DB-3D035330DB61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21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A0ADC-2B56-4BC6-B4DB-3D035330DB61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503DE-2011-4CF2-8D47-D4CDE7398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54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cs typeface="Arial" pitchFamily="34" charset="0"/>
              </a:rPr>
              <a:t>2. </a:t>
            </a:r>
            <a:r>
              <a:rPr lang="es-ES" sz="3200" dirty="0" smtClean="0"/>
              <a:t>PRINCIPIOS FÍSICOS FUNDAMENTALES</a:t>
            </a:r>
            <a:endParaRPr lang="es-ES" sz="3200" dirty="0"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611560" y="1412776"/>
                <a:ext cx="7776864" cy="4327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 smtClean="0"/>
                  <a:t>Veamos en primer lugar algunas </a:t>
                </a:r>
                <a:r>
                  <a:rPr lang="es-ES" sz="2000" b="1" dirty="0"/>
                  <a:t>magnitudes principales</a:t>
                </a:r>
                <a:r>
                  <a:rPr lang="es-ES" sz="2000" dirty="0" smtClean="0"/>
                  <a:t>:</a:t>
                </a:r>
              </a:p>
              <a:p>
                <a:pPr algn="just"/>
                <a:endParaRPr lang="es-ES" sz="2000" dirty="0"/>
              </a:p>
              <a:p>
                <a:pPr lvl="0" algn="just"/>
                <a:r>
                  <a:rPr lang="es-ES" sz="2000" b="1" i="1" u="sng" dirty="0"/>
                  <a:t>Densidad</a:t>
                </a:r>
                <a:r>
                  <a:rPr lang="es-ES" sz="2000" b="1" dirty="0"/>
                  <a:t>:</a:t>
                </a:r>
                <a:r>
                  <a:rPr lang="es-ES" sz="2000" dirty="0"/>
                  <a:t> de define como la cantidad de masa que presenta el fluido por unidad de volumen. Para un fluido homogéneo queda</a:t>
                </a:r>
                <a:r>
                  <a:rPr lang="es-ES" sz="2000" dirty="0" smtClean="0"/>
                  <a:t>:</a:t>
                </a:r>
              </a:p>
              <a:p>
                <a:pPr lvl="0" algn="just"/>
                <a:r>
                  <a:rPr lang="es-ES" sz="2000" dirty="0"/>
                  <a:t>	</a:t>
                </a:r>
                <a:r>
                  <a:rPr lang="es-ES" sz="2000" dirty="0" smtClean="0"/>
                  <a:t>		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s-ES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den>
                    </m:f>
                  </m:oMath>
                </a14:m>
                <a:r>
                  <a:rPr lang="es-ES" sz="2000" dirty="0"/>
                  <a:t>	 </a:t>
                </a:r>
              </a:p>
              <a:p>
                <a:pPr lvl="0" algn="just"/>
                <a:endParaRPr lang="es-ES" sz="2000" b="1" i="1" u="sng" dirty="0" smtClean="0"/>
              </a:p>
              <a:p>
                <a:pPr lvl="0" algn="just"/>
                <a:r>
                  <a:rPr lang="es-ES" sz="2000" b="1" i="1" u="sng" dirty="0" smtClean="0"/>
                  <a:t>Presión</a:t>
                </a:r>
                <a:r>
                  <a:rPr lang="es-ES" sz="2000" b="1" dirty="0"/>
                  <a:t>:</a:t>
                </a:r>
                <a:r>
                  <a:rPr lang="es-ES" sz="2000" dirty="0"/>
                  <a:t> es la relación entre la fuerza que ejerce y la superficie sobre la que se aplica dicha fuerza:	 </a:t>
                </a:r>
                <a:endParaRPr lang="es-ES" sz="2000" dirty="0" smtClean="0"/>
              </a:p>
              <a:p>
                <a:pPr algn="just"/>
                <a:r>
                  <a:rPr lang="es-ES" sz="200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/>
                        <a:ea typeface="Cambria Math"/>
                      </a:rPr>
                      <m:t>p</m:t>
                    </m:r>
                    <m:r>
                      <a:rPr lang="es-ES" sz="20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s-E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num>
                      <m:den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den>
                    </m:f>
                  </m:oMath>
                </a14:m>
                <a:r>
                  <a:rPr lang="es-ES" sz="2000" dirty="0"/>
                  <a:t>	 </a:t>
                </a:r>
              </a:p>
              <a:p>
                <a:pPr lvl="0" algn="just"/>
                <a:endParaRPr lang="es-ES" sz="2000" dirty="0" smtClean="0"/>
              </a:p>
              <a:p>
                <a:pPr algn="just"/>
                <a:r>
                  <a:rPr lang="es-ES" sz="2000" dirty="0" smtClean="0"/>
                  <a:t>Las </a:t>
                </a:r>
                <a:r>
                  <a:rPr lang="es-ES" sz="2000" dirty="0"/>
                  <a:t>unidades de medida más utilizadas son: El Pascal, el Bar, la presión atmosférica, y los milímetros de mercurio; donde las equivalencias son:</a:t>
                </a:r>
              </a:p>
              <a:p>
                <a:pPr algn="just"/>
                <a:r>
                  <a:rPr lang="es-ES" sz="2000" dirty="0"/>
                  <a:t>	 </a:t>
                </a:r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2776"/>
                <a:ext cx="7776864" cy="4327338"/>
              </a:xfrm>
              <a:prstGeom prst="rect">
                <a:avLst/>
              </a:prstGeom>
              <a:blipFill rotWithShape="1">
                <a:blip r:embed="rId2"/>
                <a:stretch>
                  <a:fillRect l="-784" t="-704" r="-8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56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611560" y="260648"/>
            <a:ext cx="820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smtClean="0"/>
              <a:t>Veamos la </a:t>
            </a:r>
            <a:r>
              <a:rPr lang="es-ES_tradnl" sz="2000" b="1" dirty="0" smtClean="0"/>
              <a:t>fuerza con la que avanza </a:t>
            </a:r>
            <a:r>
              <a:rPr lang="es-ES_tradnl" sz="2000" dirty="0" smtClean="0"/>
              <a:t>el émbolo en un cilindro de doble efecto: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539552" y="3319687"/>
                <a:ext cx="8064896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b="1" dirty="0" smtClean="0"/>
                  <a:t>Fuerza </a:t>
                </a:r>
                <a:r>
                  <a:rPr lang="es-ES" sz="2000" b="1" dirty="0"/>
                  <a:t>teórica de avance</a:t>
                </a:r>
                <a:r>
                  <a:rPr lang="es-ES" sz="2000" dirty="0"/>
                  <a:t> (F</a:t>
                </a:r>
                <a:r>
                  <a:rPr lang="es-ES" sz="2000" baseline="-25000" dirty="0"/>
                  <a:t>t</a:t>
                </a:r>
                <a:r>
                  <a:rPr lang="es-ES" sz="2000" dirty="0"/>
                  <a:t>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ES" sz="2000" i="1">
                        <a:latin typeface="Cambria Math"/>
                      </a:rPr>
                      <m:t>=</m:t>
                    </m:r>
                    <m:r>
                      <a:rPr lang="es-ES" sz="2000" i="1">
                        <a:latin typeface="Cambria Math"/>
                      </a:rPr>
                      <m:t>𝑝</m:t>
                    </m:r>
                    <m:r>
                      <a:rPr lang="es-ES" sz="2000" i="1">
                        <a:latin typeface="Cambria Math"/>
                      </a:rPr>
                      <m:t>·</m:t>
                    </m:r>
                    <m:r>
                      <a:rPr lang="es-ES" sz="2000" i="1">
                        <a:latin typeface="Cambria Math"/>
                      </a:rPr>
                      <m:t>𝑆</m:t>
                    </m:r>
                  </m:oMath>
                </a14:m>
                <a:r>
                  <a:rPr lang="es-ES" sz="2000" dirty="0"/>
                  <a:t>	</a:t>
                </a:r>
                <a:endParaRPr lang="es-ES" sz="2000" dirty="0" smtClean="0"/>
              </a:p>
              <a:p>
                <a:endParaRPr lang="es-ES" sz="2000" b="1" dirty="0" smtClean="0"/>
              </a:p>
              <a:p>
                <a:r>
                  <a:rPr lang="es-ES" sz="2000" b="1" dirty="0" smtClean="0"/>
                  <a:t>Fuerza </a:t>
                </a:r>
                <a:r>
                  <a:rPr lang="es-ES" sz="2000" b="1" dirty="0"/>
                  <a:t>teórica de retroceso</a:t>
                </a:r>
                <a:r>
                  <a:rPr lang="es-ES" sz="2000" dirty="0"/>
                  <a:t> (</a:t>
                </a:r>
                <a:r>
                  <a:rPr lang="es-ES" sz="2000" dirty="0" err="1"/>
                  <a:t>F’</a:t>
                </a:r>
                <a:r>
                  <a:rPr lang="es-ES" sz="2000" baseline="-25000" dirty="0" err="1"/>
                  <a:t>t</a:t>
                </a:r>
                <a:r>
                  <a:rPr lang="es-ES" sz="2000" dirty="0"/>
                  <a:t>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𝐹</m:t>
                        </m:r>
                        <m:r>
                          <a:rPr lang="es-ES" sz="20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ES" sz="2000" i="1">
                        <a:latin typeface="Cambria Math"/>
                      </a:rPr>
                      <m:t>=</m:t>
                    </m:r>
                    <m:r>
                      <a:rPr lang="es-ES" sz="2000" i="1">
                        <a:latin typeface="Cambria Math"/>
                      </a:rPr>
                      <m:t>𝑝</m:t>
                    </m:r>
                    <m:r>
                      <a:rPr lang="es-ES" sz="2000" i="1">
                        <a:latin typeface="Cambria Math"/>
                      </a:rPr>
                      <m:t>·</m:t>
                    </m:r>
                    <m:r>
                      <a:rPr lang="es-ES" sz="2000" i="1">
                        <a:latin typeface="Cambria Math"/>
                      </a:rPr>
                      <m:t>𝑆</m:t>
                    </m:r>
                    <m:r>
                      <a:rPr lang="es-ES" sz="2000" i="1">
                        <a:latin typeface="Cambria Math"/>
                      </a:rPr>
                      <m:t>′</m:t>
                    </m:r>
                  </m:oMath>
                </a14:m>
                <a:r>
                  <a:rPr lang="es-ES" sz="2000" dirty="0"/>
                  <a:t>		</a:t>
                </a:r>
              </a:p>
              <a:p>
                <a:r>
                  <a:rPr lang="es-ES" sz="2000" dirty="0"/>
                  <a:t> </a:t>
                </a:r>
              </a:p>
              <a:p>
                <a:r>
                  <a:rPr lang="es-ES" sz="2000" b="1" dirty="0"/>
                  <a:t>Fuerza real de avance</a:t>
                </a:r>
                <a:r>
                  <a:rPr lang="es-ES" sz="2000" dirty="0"/>
                  <a:t> (F):	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𝐹</m:t>
                    </m:r>
                    <m:r>
                      <a:rPr lang="es-E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E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ES" sz="2000" dirty="0"/>
                  <a:t> 	</a:t>
                </a:r>
                <a:r>
                  <a:rPr lang="es-ES" sz="2000" dirty="0" smtClean="0"/>
                  <a:t>	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𝐹</m:t>
                    </m:r>
                    <m:r>
                      <a:rPr lang="es-E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ES" sz="2000" i="1">
                        <a:latin typeface="Cambria Math"/>
                      </a:rPr>
                      <m:t>·</m:t>
                    </m:r>
                    <m:r>
                      <a:rPr lang="es-ES" sz="2000" i="1">
                        <a:latin typeface="Cambria Math"/>
                      </a:rPr>
                      <m:t>𝜂</m:t>
                    </m:r>
                  </m:oMath>
                </a14:m>
                <a:endParaRPr lang="es-ES" sz="2000" dirty="0" smtClean="0"/>
              </a:p>
              <a:p>
                <a:endParaRPr lang="es-ES" sz="2000" b="1" dirty="0"/>
              </a:p>
              <a:p>
                <a:endParaRPr lang="es-ES" sz="2000" b="1" dirty="0" smtClean="0"/>
              </a:p>
              <a:p>
                <a:r>
                  <a:rPr lang="es-ES" sz="2000" b="1" dirty="0" smtClean="0"/>
                  <a:t>Fuerza </a:t>
                </a:r>
                <a:r>
                  <a:rPr lang="es-ES" sz="2000" b="1" dirty="0"/>
                  <a:t>real de avance</a:t>
                </a:r>
                <a:r>
                  <a:rPr lang="es-ES" sz="2000" dirty="0"/>
                  <a:t> (F’):	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𝐹</m:t>
                    </m:r>
                    <m:r>
                      <a:rPr lang="es-ES" sz="2000" i="1">
                        <a:latin typeface="Cambria Math"/>
                      </a:rPr>
                      <m:t>′=</m:t>
                    </m:r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𝐹</m:t>
                        </m:r>
                        <m:r>
                          <a:rPr lang="es-ES" sz="20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E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ES" sz="2000" dirty="0"/>
                  <a:t>	</a:t>
                </a:r>
                <a:r>
                  <a:rPr lang="es-ES" sz="2000" dirty="0" smtClean="0"/>
                  <a:t>	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𝐹</m:t>
                    </m:r>
                    <m:r>
                      <a:rPr lang="es-ES" sz="2000" i="1">
                        <a:latin typeface="Cambria Math"/>
                      </a:rPr>
                      <m:t>′=</m:t>
                    </m:r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𝐹</m:t>
                        </m:r>
                        <m:r>
                          <a:rPr lang="es-ES" sz="20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ES" sz="2000" i="1">
                        <a:latin typeface="Cambria Math"/>
                      </a:rPr>
                      <m:t>·</m:t>
                    </m:r>
                    <m:r>
                      <a:rPr lang="es-ES" sz="2000" i="1">
                        <a:latin typeface="Cambria Math"/>
                      </a:rPr>
                      <m:t>𝜂</m:t>
                    </m:r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319687"/>
                <a:ext cx="8064896" cy="2554545"/>
              </a:xfrm>
              <a:prstGeom prst="rect">
                <a:avLst/>
              </a:prstGeom>
              <a:blipFill rotWithShape="1">
                <a:blip r:embed="rId2"/>
                <a:stretch>
                  <a:fillRect l="-832" t="-1193" b="-33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08720"/>
            <a:ext cx="4847416" cy="2138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9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611560" y="260648"/>
            <a:ext cx="820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smtClean="0"/>
              <a:t>Veamos ahora el </a:t>
            </a:r>
            <a:r>
              <a:rPr lang="es-ES_tradnl" sz="2000" b="1" dirty="0" smtClean="0"/>
              <a:t>consumo de aire</a:t>
            </a:r>
            <a:r>
              <a:rPr lang="es-ES_tradnl" sz="2000" dirty="0" smtClean="0"/>
              <a:t> en un cilindro de doble efecto: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611560" y="3319687"/>
                <a:ext cx="7992888" cy="2992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/>
                  <a:t> </a:t>
                </a:r>
                <a:r>
                  <a:rPr lang="es-ES" sz="2000" dirty="0" smtClean="0"/>
                  <a:t>Consumo </a:t>
                </a:r>
                <a:r>
                  <a:rPr lang="es-ES" sz="2000" dirty="0"/>
                  <a:t>de aire (C o </a:t>
                </a:r>
                <a:r>
                  <a:rPr lang="es-ES" sz="2000" dirty="0" err="1"/>
                  <a:t>Q</a:t>
                </a:r>
                <a:r>
                  <a:rPr lang="es-ES" sz="2000" baseline="-25000" dirty="0" err="1"/>
                  <a:t>man</a:t>
                </a:r>
                <a:r>
                  <a:rPr lang="es-ES" sz="2000" dirty="0"/>
                  <a:t>):		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𝐶</m:t>
                    </m:r>
                    <m:r>
                      <a:rPr lang="es-E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𝑎𝑖𝑟𝑒</m:t>
                        </m:r>
                      </m:sub>
                    </m:sSub>
                    <m:r>
                      <a:rPr lang="es-ES" sz="2000" i="1">
                        <a:latin typeface="Cambria Math"/>
                      </a:rPr>
                      <m:t>·</m:t>
                    </m:r>
                    <m:r>
                      <a:rPr lang="es-E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s-ES" sz="2000" dirty="0"/>
                  <a:t>	(L/min</a:t>
                </a:r>
                <a:r>
                  <a:rPr lang="es-ES" sz="2000" dirty="0" smtClean="0"/>
                  <a:t>)</a:t>
                </a:r>
              </a:p>
              <a:p>
                <a:endParaRPr lang="es-ES" sz="2000" dirty="0" smtClean="0"/>
              </a:p>
              <a:p>
                <a:r>
                  <a:rPr lang="es-ES" sz="2000" dirty="0"/>
                  <a:t>	</a:t>
                </a:r>
                <a:r>
                  <a:rPr lang="es-ES" sz="2000" dirty="0" smtClean="0"/>
                  <a:t>		</a:t>
                </a:r>
                <a:r>
                  <a:rPr lang="es-ES" dirty="0" smtClean="0"/>
                  <a:t>donde </a:t>
                </a:r>
                <a:r>
                  <a:rPr lang="es-ES" dirty="0"/>
                  <a:t>n es el número de ciclos por minuto </a:t>
                </a:r>
              </a:p>
              <a:p>
                <a:r>
                  <a:rPr lang="es-ES" sz="2000" dirty="0"/>
                  <a:t>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𝑐𝑖𝑙𝑖𝑛𝑑𝑟𝑜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s-ES" sz="2000" i="1">
                        <a:latin typeface="Cambria Math"/>
                      </a:rPr>
                      <m:t>𝐿</m:t>
                    </m:r>
                    <m:r>
                      <a:rPr lang="en-US" sz="2000" i="1">
                        <a:latin typeface="Cambria Math"/>
                      </a:rPr>
                      <m:t>·</m:t>
                    </m:r>
                    <m:d>
                      <m:dPr>
                        <m:ctrlPr>
                          <a:rPr lang="es-E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𝑆</m:t>
                        </m:r>
                        <m:r>
                          <a:rPr lang="es-ES" sz="20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s-E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s-ES" sz="2000" i="1">
                        <a:latin typeface="Cambria Math"/>
                      </a:rPr>
                      <m:t>𝐿</m:t>
                    </m:r>
                    <m:r>
                      <a:rPr lang="en-US" sz="2000" i="1">
                        <a:latin typeface="Cambria Math"/>
                      </a:rPr>
                      <m:t>·</m:t>
                    </m:r>
                    <m:f>
                      <m:fPr>
                        <m:ctrlPr>
                          <a:rPr lang="es-E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s-ES" sz="2000" i="1">
                        <a:latin typeface="Cambria Math"/>
                      </a:rPr>
                      <m:t>·(2·</m:t>
                    </m:r>
                    <m:sSup>
                      <m:sSupPr>
                        <m:ctrlPr>
                          <a:rPr lang="es-E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s-E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ES" sz="20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s-E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s-E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E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		</a:t>
                </a:r>
                <a:endParaRPr lang="en-US" sz="2000" dirty="0" smtClean="0"/>
              </a:p>
              <a:p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𝑎𝑖𝑟𝑒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/>
                                </a:rPr>
                                <m:t>𝑎𝑡𝑚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/>
                        </a:rPr>
                        <m:t>·</m:t>
                      </m:r>
                      <m:sSub>
                        <m:sSubPr>
                          <m:ctrlPr>
                            <a:rPr lang="es-E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𝑐𝑖𝑙𝑖𝑛𝑑𝑟𝑜</m:t>
                          </m:r>
                        </m:sub>
                      </m:sSub>
                    </m:oMath>
                  </m:oMathPara>
                </a14:m>
                <a:endParaRPr lang="es-ES" sz="2000" dirty="0"/>
              </a:p>
              <a:p>
                <a:r>
                  <a:rPr lang="es-ES" sz="2000" dirty="0"/>
                  <a:t> </a:t>
                </a:r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319687"/>
                <a:ext cx="7992888" cy="2992294"/>
              </a:xfrm>
              <a:prstGeom prst="rect">
                <a:avLst/>
              </a:prstGeom>
              <a:blipFill rotWithShape="1">
                <a:blip r:embed="rId2"/>
                <a:stretch>
                  <a:fillRect l="-76" t="-10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08720"/>
            <a:ext cx="4847416" cy="2138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6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611560" y="260648"/>
            <a:ext cx="820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smtClean="0"/>
              <a:t>La </a:t>
            </a:r>
            <a:r>
              <a:rPr lang="es-ES_tradnl" sz="2000" b="1" dirty="0" smtClean="0"/>
              <a:t>potencia</a:t>
            </a:r>
            <a:r>
              <a:rPr lang="es-ES_tradnl" sz="2000" dirty="0" smtClean="0"/>
              <a:t> que desarrolla un cilindro será: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611560" y="3319687"/>
                <a:ext cx="7992888" cy="1825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b="1" dirty="0"/>
                  <a:t>Potencia</a:t>
                </a:r>
                <a:r>
                  <a:rPr lang="es-ES" sz="2000" dirty="0"/>
                  <a:t> (P) (se le reservará la letra “P” a la potencia, porque no se va a utilizar nunca la presión absoluta</a:t>
                </a:r>
                <a:r>
                  <a:rPr lang="es-ES" sz="2000" dirty="0" smtClean="0"/>
                  <a:t>):</a:t>
                </a:r>
              </a:p>
              <a:p>
                <a:endParaRPr lang="es-E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>
                          <a:latin typeface="Cambria Math"/>
                        </a:rPr>
                        <m:t>𝑃</m:t>
                      </m:r>
                      <m:r>
                        <a:rPr lang="es-E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800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s-ES" sz="28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s-E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800" i="1">
                              <a:latin typeface="Cambria Math"/>
                            </a:rPr>
                            <m:t>𝐹</m:t>
                          </m:r>
                          <m:r>
                            <a:rPr lang="es-ES" sz="2800" i="1">
                              <a:latin typeface="Cambria Math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es-ES" sz="2800">
                              <a:latin typeface="Cambria Math"/>
                            </a:rPr>
                            <m:t>Δ</m:t>
                          </m:r>
                          <m:r>
                            <a:rPr lang="es-ES" sz="2800" i="1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es-ES" sz="28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s-ES" sz="2800" i="1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𝐹</m:t>
                      </m:r>
                      <m:r>
                        <a:rPr lang="es-ES" sz="2800" i="1">
                          <a:latin typeface="Cambria Math"/>
                        </a:rPr>
                        <m:t>·</m:t>
                      </m:r>
                      <m:r>
                        <a:rPr lang="es-ES" sz="2800" i="1">
                          <a:latin typeface="Cambria Math"/>
                        </a:rPr>
                        <m:t>𝑣</m:t>
                      </m:r>
                      <m:r>
                        <a:rPr lang="es-ES" sz="2800" i="1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𝑝</m:t>
                      </m:r>
                      <m:r>
                        <a:rPr lang="es-ES" sz="2800" i="1">
                          <a:latin typeface="Cambria Math"/>
                        </a:rPr>
                        <m:t>·</m:t>
                      </m:r>
                      <m:r>
                        <a:rPr lang="es-ES" sz="2800" i="1">
                          <a:latin typeface="Cambria Math"/>
                        </a:rPr>
                        <m:t>𝑆</m:t>
                      </m:r>
                      <m:r>
                        <a:rPr lang="es-ES" sz="2800" i="1">
                          <a:latin typeface="Cambria Math"/>
                        </a:rPr>
                        <m:t>·</m:t>
                      </m:r>
                      <m:f>
                        <m:fPr>
                          <m:ctrlPr>
                            <a:rPr lang="es-E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800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s-ES" sz="2800" i="1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es-ES" sz="2800" i="1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𝑝</m:t>
                      </m:r>
                      <m:r>
                        <a:rPr lang="es-ES" sz="2800" i="1">
                          <a:latin typeface="Cambria Math"/>
                        </a:rPr>
                        <m:t>·</m:t>
                      </m:r>
                      <m:r>
                        <a:rPr lang="es-ES" sz="2800" i="1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319687"/>
                <a:ext cx="7992888" cy="1825308"/>
              </a:xfrm>
              <a:prstGeom prst="rect">
                <a:avLst/>
              </a:prstGeom>
              <a:blipFill rotWithShape="1">
                <a:blip r:embed="rId2"/>
                <a:stretch>
                  <a:fillRect l="-763" t="-16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15" y="1183846"/>
            <a:ext cx="4104456" cy="163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6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3367767" cy="1689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0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611560" y="355955"/>
                <a:ext cx="7776864" cy="4093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 smtClean="0"/>
                  <a:t>Debemos </a:t>
                </a:r>
                <a:r>
                  <a:rPr lang="es-ES" sz="2000" dirty="0"/>
                  <a:t>diferenciar entre presión barométrica y presión manométrica</a:t>
                </a:r>
                <a:r>
                  <a:rPr lang="es-ES" sz="2000" dirty="0" smtClean="0"/>
                  <a:t>: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s-ES" sz="2000" dirty="0" smtClean="0"/>
                  <a:t>La </a:t>
                </a:r>
                <a:r>
                  <a:rPr lang="es-ES" sz="2000" b="1" dirty="0"/>
                  <a:t>presión barométrica</a:t>
                </a:r>
                <a:r>
                  <a:rPr lang="es-ES" sz="2000" dirty="0"/>
                  <a:t>, que se mide con un </a:t>
                </a:r>
                <a:r>
                  <a:rPr lang="es-ES" sz="2000" dirty="0" smtClean="0"/>
                  <a:t>barómetro</a:t>
                </a:r>
                <a:r>
                  <a:rPr lang="es-ES" sz="2000" dirty="0"/>
                  <a:t>, es la </a:t>
                </a:r>
                <a:r>
                  <a:rPr lang="es-ES" sz="2000" b="1" dirty="0"/>
                  <a:t>presión</a:t>
                </a:r>
                <a:r>
                  <a:rPr lang="es-ES" sz="2000" dirty="0"/>
                  <a:t> </a:t>
                </a:r>
                <a:r>
                  <a:rPr lang="es-ES" sz="2000" b="1" dirty="0" smtClean="0"/>
                  <a:t>absoluta </a:t>
                </a:r>
                <a:r>
                  <a:rPr lang="es-ES" sz="2000" dirty="0" smtClean="0"/>
                  <a:t>(</a:t>
                </a:r>
                <a:r>
                  <a:rPr lang="es-ES" sz="2000" i="1" dirty="0" err="1" smtClean="0"/>
                  <a:t>p</a:t>
                </a:r>
                <a:r>
                  <a:rPr lang="es-ES" sz="2000" i="1" baseline="-25000" dirty="0" err="1" smtClean="0"/>
                  <a:t>abs</a:t>
                </a:r>
                <a:r>
                  <a:rPr lang="es-ES" sz="2000" dirty="0" smtClean="0"/>
                  <a:t>), </a:t>
                </a:r>
                <a:r>
                  <a:rPr lang="es-ES" sz="2000" dirty="0"/>
                  <a:t>es decir, en el espacio exterior la presión es 0 y al nivel del mar es de 1 atm</a:t>
                </a:r>
                <a:r>
                  <a:rPr lang="es-ES" sz="2000" dirty="0" smtClean="0"/>
                  <a:t>.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s-ES" sz="2000" dirty="0"/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s-ES" sz="2000" dirty="0"/>
                  <a:t>La </a:t>
                </a:r>
                <a:r>
                  <a:rPr lang="es-ES" sz="2000" b="1" dirty="0"/>
                  <a:t>presión manométrica o presión de </a:t>
                </a:r>
                <a:r>
                  <a:rPr lang="es-ES" sz="2000" b="1" dirty="0" smtClean="0"/>
                  <a:t>trabajo </a:t>
                </a:r>
                <a:r>
                  <a:rPr lang="es-ES" sz="2000" dirty="0" smtClean="0"/>
                  <a:t>(</a:t>
                </a:r>
                <a:r>
                  <a:rPr lang="es-ES" sz="2000" i="1" dirty="0" smtClean="0"/>
                  <a:t>p</a:t>
                </a:r>
                <a:r>
                  <a:rPr lang="es-ES" sz="2000" dirty="0" smtClean="0"/>
                  <a:t>), </a:t>
                </a:r>
                <a:r>
                  <a:rPr lang="es-ES" sz="2000" dirty="0"/>
                  <a:t>que se mide con un manómetro y es la que se utiliza a la hora de hablar de presiones dentro de un circuito neumático o hidráulico, hace coincidir su valor 0 con la presión ambiente, para </a:t>
                </a:r>
                <a:r>
                  <a:rPr lang="es-ES" sz="2000" dirty="0" smtClean="0"/>
                  <a:t>que cualquier </a:t>
                </a:r>
                <a:r>
                  <a:rPr lang="es-ES" sz="2000" dirty="0"/>
                  <a:t>valor de presión de trabajo suponga una presión adicional a la presión exterior a la máquina.</a:t>
                </a:r>
              </a:p>
              <a:p>
                <a:pPr algn="just"/>
                <a:r>
                  <a:rPr lang="es-ES" sz="2000" dirty="0"/>
                  <a:t>	 </a:t>
                </a:r>
                <a:r>
                  <a:rPr lang="es-ES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s-ES" sz="2000" b="0" i="1" smtClean="0">
                            <a:latin typeface="Cambria Math"/>
                          </a:rPr>
                          <m:t>𝑎𝑏𝑠</m:t>
                        </m:r>
                      </m:sub>
                    </m:sSub>
                    <m:r>
                      <a:rPr lang="es-ES" sz="2000" b="0" i="1" smtClean="0">
                        <a:latin typeface="Cambria Math"/>
                      </a:rPr>
                      <m:t>=</m:t>
                    </m:r>
                    <m:r>
                      <a:rPr lang="es-ES" sz="2000" b="0" i="1" smtClean="0">
                        <a:latin typeface="Cambria Math"/>
                      </a:rPr>
                      <m:t>𝑝</m:t>
                    </m:r>
                    <m:r>
                      <a:rPr lang="es-E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E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s-ES" sz="2000" b="0" i="1" smtClean="0">
                            <a:latin typeface="Cambria Math"/>
                          </a:rPr>
                          <m:t>𝑎𝑡𝑚</m:t>
                        </m:r>
                      </m:sub>
                    </m:sSub>
                  </m:oMath>
                </a14:m>
                <a:endParaRPr lang="es-ES" sz="2000" dirty="0"/>
              </a:p>
              <a:p>
                <a:pPr algn="just"/>
                <a:r>
                  <a:rPr lang="es-ES" sz="2000" dirty="0"/>
                  <a:t> </a:t>
                </a:r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55955"/>
                <a:ext cx="7776864" cy="4093428"/>
              </a:xfrm>
              <a:prstGeom prst="rect">
                <a:avLst/>
              </a:prstGeom>
              <a:blipFill rotWithShape="1">
                <a:blip r:embed="rId2"/>
                <a:stretch>
                  <a:fillRect l="-784" t="-744" r="-8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Rectángulo"/>
          <p:cNvSpPr/>
          <p:nvPr/>
        </p:nvSpPr>
        <p:spPr>
          <a:xfrm>
            <a:off x="621110" y="4365104"/>
            <a:ext cx="51030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sz="2000" b="1" i="1" u="sng" dirty="0"/>
              <a:t>Caudal</a:t>
            </a:r>
            <a:r>
              <a:rPr lang="es-ES" sz="2000" b="1" dirty="0"/>
              <a:t>:</a:t>
            </a:r>
            <a:r>
              <a:rPr lang="es-ES" sz="2000" dirty="0"/>
              <a:t> es el volumen de fluido que atraviesa una sección transversal dada por unidad de tiempo: </a:t>
            </a:r>
            <a:r>
              <a:rPr lang="es-ES" sz="2000" b="1" i="1" dirty="0"/>
              <a:t>Q = V/t</a:t>
            </a:r>
          </a:p>
          <a:p>
            <a:pPr lvl="0" algn="just"/>
            <a:endParaRPr lang="es-ES" sz="2000" dirty="0"/>
          </a:p>
          <a:p>
            <a:pPr algn="just"/>
            <a:r>
              <a:rPr lang="es-ES" sz="2000" dirty="0"/>
              <a:t>Si el fluido viaja a una velocidad constante </a:t>
            </a:r>
            <a:r>
              <a:rPr lang="es-ES" sz="2000" i="1" dirty="0"/>
              <a:t>v</a:t>
            </a:r>
            <a:r>
              <a:rPr lang="es-ES" sz="2000" dirty="0"/>
              <a:t>, entonces también se puede expresar como: </a:t>
            </a:r>
            <a:endParaRPr lang="es-ES" sz="2000" dirty="0" smtClean="0"/>
          </a:p>
          <a:p>
            <a:pPr algn="just"/>
            <a:r>
              <a:rPr lang="es-ES" sz="2000" b="1" i="1" dirty="0"/>
              <a:t>	</a:t>
            </a:r>
            <a:r>
              <a:rPr lang="es-ES" sz="2000" b="1" i="1" dirty="0" smtClean="0"/>
              <a:t>Q </a:t>
            </a:r>
            <a:r>
              <a:rPr lang="es-ES" sz="2000" b="1" i="1" dirty="0"/>
              <a:t>= </a:t>
            </a:r>
            <a:r>
              <a:rPr lang="es-ES" sz="2000" b="1" i="1" dirty="0" err="1"/>
              <a:t>v·S</a:t>
            </a:r>
            <a:r>
              <a:rPr lang="es-ES" sz="2000" dirty="0"/>
              <a:t>, donde S es la sección.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077072"/>
            <a:ext cx="26765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44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404664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u="sng" dirty="0" smtClean="0">
                <a:cs typeface="Arial" pitchFamily="34" charset="0"/>
              </a:rPr>
              <a:t>Líquidos</a:t>
            </a:r>
            <a:endParaRPr lang="es-ES" sz="3200" u="sng" dirty="0"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560" y="1052736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La hidráulica se basa en los principios de la hidrostática y la hidrodinámica que constituyen la mecánica de </a:t>
            </a:r>
            <a:r>
              <a:rPr lang="es-ES" sz="2000" dirty="0" smtClean="0"/>
              <a:t>fluidos. Los </a:t>
            </a:r>
            <a:r>
              <a:rPr lang="es-ES" sz="2000" dirty="0"/>
              <a:t>líquidos no son compresibles (en términos prácticos), carecen de forma propia y adoptan la forma del recipiente donde se introducen. Si sobre una masa líquida se ejerce una fuerza, ésta se transmite a todos sus puntos</a:t>
            </a:r>
            <a:r>
              <a:rPr lang="es-ES" sz="2000" dirty="0" smtClean="0"/>
              <a:t>.</a:t>
            </a:r>
            <a:r>
              <a:rPr lang="es-ES" sz="2000" dirty="0"/>
              <a:t> </a:t>
            </a:r>
          </a:p>
          <a:p>
            <a:pPr algn="just"/>
            <a:r>
              <a:rPr lang="es-ES" sz="2000" dirty="0"/>
              <a:t>Algunas leyes fundamentales de los líquidos son</a:t>
            </a:r>
            <a:r>
              <a:rPr lang="es-ES" sz="2000" dirty="0" smtClean="0"/>
              <a:t>:</a:t>
            </a:r>
            <a:endParaRPr lang="es-E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12" y="4459560"/>
            <a:ext cx="8653188" cy="1972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11560" y="3257689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000" b="1" u="sng" dirty="0"/>
              <a:t>Principio de Pascal</a:t>
            </a:r>
            <a:r>
              <a:rPr lang="es-ES" sz="2000" b="1" dirty="0"/>
              <a:t>:</a:t>
            </a:r>
            <a:r>
              <a:rPr lang="es-ES" sz="2000" dirty="0"/>
              <a:t> la presión aplicada a un fluido confinado se transmite sin reducción a todos los puntos del fluido y a las paredes del depósito que los contiene.</a:t>
            </a:r>
          </a:p>
          <a:p>
            <a:r>
              <a:rPr lang="es-ES" sz="2000" dirty="0"/>
              <a:t>Una aplicación de este principio es la prensa hidráulica: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05858"/>
            <a:ext cx="417646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16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File0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2656"/>
            <a:ext cx="4540721" cy="624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3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File0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4664"/>
            <a:ext cx="6264696" cy="600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5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611560" y="548680"/>
            <a:ext cx="51845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sz="2000" b="1" u="sng" dirty="0"/>
              <a:t>Principio de Arquímedes</a:t>
            </a:r>
            <a:r>
              <a:rPr lang="es-ES" sz="2000" b="1" dirty="0"/>
              <a:t>:</a:t>
            </a:r>
            <a:r>
              <a:rPr lang="es-ES" sz="2000" dirty="0"/>
              <a:t> todo cuerpo sumergido, total o parcialmente, en un fluido experimenta una fuerza ascendente, llamada empuje, igual al peso del fluido desplazado y cuyo punto de aplicación es el centro de gravedad del fluido desplazado</a:t>
            </a:r>
            <a:r>
              <a:rPr lang="es-ES" sz="2000" dirty="0" smtClean="0"/>
              <a:t>.</a:t>
            </a:r>
            <a:endParaRPr lang="es-ES" sz="2000" dirty="0"/>
          </a:p>
        </p:txBody>
      </p:sp>
      <p:pic>
        <p:nvPicPr>
          <p:cNvPr id="6" name="5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150439"/>
            <a:ext cx="3729384" cy="1781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2810380" y="5940226"/>
                <a:ext cx="46805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ES" sz="2000" b="0" i="1" smtClean="0">
                          <a:latin typeface="Cambria Math"/>
                        </a:rPr>
                        <m:t>·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·</m:t>
                      </m:r>
                      <m:sSub>
                        <m:sSubPr>
                          <m:ctrlPr>
                            <a:rPr lang="es-E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·</m:t>
                      </m:r>
                      <m:sSub>
                        <m:sSubPr>
                          <m:ctrlPr>
                            <a:rPr lang="es-E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380" y="5940226"/>
                <a:ext cx="468052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92696"/>
            <a:ext cx="1936420" cy="220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611560" y="3009726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sz="2000" b="1" u="sng" dirty="0" smtClean="0"/>
              <a:t>Ecuación </a:t>
            </a:r>
            <a:r>
              <a:rPr lang="es-ES" sz="2000" b="1" u="sng" dirty="0"/>
              <a:t>de continuidad</a:t>
            </a:r>
            <a:r>
              <a:rPr lang="es-ES" sz="2000" b="1" dirty="0"/>
              <a:t>:</a:t>
            </a:r>
            <a:r>
              <a:rPr lang="es-ES" sz="2000" dirty="0"/>
              <a:t> expresa la ley de la conservación de la masa, y nos dice el flujo de masa a través de una sección debe ser constante ( ), lo que se traduce, en el caso de líquidos incompresibles, que el caudal es constante</a:t>
            </a:r>
            <a:r>
              <a:rPr lang="es-ES" sz="2000" dirty="0" smtClean="0"/>
              <a:t>: </a:t>
            </a:r>
            <a:r>
              <a:rPr lang="es-ES" sz="2000" b="1" i="1" dirty="0" smtClean="0"/>
              <a:t>Q = </a:t>
            </a:r>
            <a:r>
              <a:rPr lang="es-ES" sz="2000" b="1" i="1" dirty="0" err="1" smtClean="0"/>
              <a:t>S·v</a:t>
            </a:r>
            <a:r>
              <a:rPr lang="es-ES" sz="2000" b="1" i="1" dirty="0" smtClean="0"/>
              <a:t> = </a:t>
            </a:r>
            <a:r>
              <a:rPr lang="es-ES" sz="2000" b="1" i="1" dirty="0" err="1" smtClean="0"/>
              <a:t>cte</a:t>
            </a:r>
            <a:r>
              <a:rPr lang="es-ES" sz="2000" dirty="0" smtClean="0"/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160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20688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 smtClean="0">
                <a:cs typeface="Arial" pitchFamily="34" charset="0"/>
              </a:rPr>
              <a:t>3.8. </a:t>
            </a:r>
            <a:r>
              <a:rPr lang="es-ES" sz="3200" dirty="0" smtClean="0"/>
              <a:t>ACTUADORES</a:t>
            </a:r>
            <a:endParaRPr lang="es-ES" sz="3200" dirty="0"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39552" y="1196752"/>
            <a:ext cx="80648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000" dirty="0"/>
              <a:t>Son aquellos que aprovechan la energía de presión del fluido para realizar un trabajo determinado:</a:t>
            </a:r>
            <a:endParaRPr lang="es-ES" sz="2000" dirty="0"/>
          </a:p>
          <a:p>
            <a:pPr algn="just"/>
            <a:r>
              <a:rPr lang="es-ES_tradnl" sz="2000" dirty="0"/>
              <a:t> </a:t>
            </a:r>
            <a:endParaRPr lang="es-ES" sz="2000" dirty="0"/>
          </a:p>
          <a:p>
            <a:pPr algn="just"/>
            <a:r>
              <a:rPr lang="es-ES_tradnl" sz="2000" i="1" u="sng" dirty="0" smtClean="0"/>
              <a:t>Cilindro:</a:t>
            </a:r>
            <a:r>
              <a:rPr lang="es-ES_tradnl" sz="2000" i="1" dirty="0" smtClean="0"/>
              <a:t> </a:t>
            </a:r>
            <a:r>
              <a:rPr lang="es-ES_tradnl" sz="2000" dirty="0" smtClean="0"/>
              <a:t>Son </a:t>
            </a:r>
            <a:r>
              <a:rPr lang="es-ES_tradnl" sz="2000" dirty="0"/>
              <a:t>aquellos elementos capaces de producir trabajo transformando la energía de presión en movimiento rectilíneo. Según su funcionamiento son</a:t>
            </a:r>
            <a:r>
              <a:rPr lang="es-ES_tradnl" sz="2000" dirty="0" smtClean="0"/>
              <a:t>:</a:t>
            </a:r>
            <a:endParaRPr lang="es-ES" sz="2000" dirty="0"/>
          </a:p>
          <a:p>
            <a:pPr lvl="0" algn="just"/>
            <a:r>
              <a:rPr lang="es-ES_tradnl" sz="2000" b="1" dirty="0"/>
              <a:t>De simple efecto</a:t>
            </a:r>
            <a:r>
              <a:rPr lang="es-ES_tradnl" sz="2000" dirty="0"/>
              <a:t>: cuando el fluido ejerce la presión en un solo sentido y la carrera de retorno es por acción de un muelle o cualquier mecanismo.</a:t>
            </a:r>
            <a:endParaRPr lang="es-ES" sz="2000" dirty="0"/>
          </a:p>
          <a:p>
            <a:pPr lvl="0" algn="just"/>
            <a:endParaRPr lang="es-ES_tradnl" sz="2000" dirty="0" smtClean="0"/>
          </a:p>
          <a:p>
            <a:pPr lvl="0" algn="just"/>
            <a:endParaRPr lang="es-ES_tradnl" sz="2000" dirty="0"/>
          </a:p>
          <a:p>
            <a:pPr lvl="0" algn="just"/>
            <a:endParaRPr lang="es-ES_tradnl" sz="2000" dirty="0" smtClean="0"/>
          </a:p>
          <a:p>
            <a:pPr lvl="0" algn="just"/>
            <a:endParaRPr lang="es-ES_tradnl" sz="2000" dirty="0" smtClean="0"/>
          </a:p>
          <a:p>
            <a:pPr lvl="0" algn="just"/>
            <a:r>
              <a:rPr lang="es-ES_tradnl" sz="2000" b="1" dirty="0" smtClean="0"/>
              <a:t>De </a:t>
            </a:r>
            <a:r>
              <a:rPr lang="es-ES_tradnl" sz="2000" b="1" dirty="0"/>
              <a:t>doble efecto</a:t>
            </a:r>
            <a:r>
              <a:rPr lang="es-ES_tradnl" sz="2000" dirty="0"/>
              <a:t>: cuando la presión se ejerce alternativamente en los dos sentidos, de forma que producen trabajo útil en ambas carreras.</a:t>
            </a:r>
            <a:endParaRPr lang="es-ES" sz="2000" dirty="0"/>
          </a:p>
        </p:txBody>
      </p:sp>
      <p:pic>
        <p:nvPicPr>
          <p:cNvPr id="11" name="1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89040"/>
            <a:ext cx="2448272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11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97956"/>
            <a:ext cx="4896544" cy="979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74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611560" y="260648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smtClean="0"/>
              <a:t>Veamos la </a:t>
            </a:r>
            <a:r>
              <a:rPr lang="es-ES_tradnl" sz="2000" b="1" dirty="0" smtClean="0"/>
              <a:t>fuerza con la que avanza </a:t>
            </a:r>
            <a:r>
              <a:rPr lang="es-ES_tradnl" sz="2000" dirty="0" smtClean="0"/>
              <a:t>el émbolo en un cilindro de simple efecto: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611560" y="3319687"/>
                <a:ext cx="7992888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b="1" dirty="0"/>
                  <a:t>Fuerza teórica de avance</a:t>
                </a:r>
                <a:r>
                  <a:rPr lang="es-ES" sz="2000" dirty="0"/>
                  <a:t> (F</a:t>
                </a:r>
                <a:r>
                  <a:rPr lang="es-ES" sz="2000" baseline="-25000" dirty="0"/>
                  <a:t>t</a:t>
                </a:r>
                <a:r>
                  <a:rPr lang="es-ES" sz="2000" dirty="0"/>
                  <a:t>):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ES" sz="2000" i="1">
                        <a:latin typeface="Cambria Math"/>
                      </a:rPr>
                      <m:t>=</m:t>
                    </m:r>
                    <m:r>
                      <a:rPr lang="es-ES" sz="2000" i="1">
                        <a:latin typeface="Cambria Math"/>
                      </a:rPr>
                      <m:t>𝑝</m:t>
                    </m:r>
                    <m:r>
                      <a:rPr lang="es-ES" sz="2000" i="1">
                        <a:latin typeface="Cambria Math"/>
                      </a:rPr>
                      <m:t>·</m:t>
                    </m:r>
                    <m:r>
                      <a:rPr lang="es-ES" sz="2000" i="1">
                        <a:latin typeface="Cambria Math"/>
                      </a:rPr>
                      <m:t>𝑆</m:t>
                    </m:r>
                  </m:oMath>
                </a14:m>
                <a:endParaRPr lang="es-ES" sz="2000" dirty="0"/>
              </a:p>
              <a:p>
                <a:r>
                  <a:rPr lang="es-ES" sz="2000" dirty="0"/>
                  <a:t> </a:t>
                </a:r>
              </a:p>
              <a:p>
                <a:r>
                  <a:rPr lang="es-ES" sz="2000" b="1" dirty="0"/>
                  <a:t>Fuerza real de avance</a:t>
                </a:r>
                <a:r>
                  <a:rPr lang="es-ES" sz="2000" dirty="0"/>
                  <a:t> (F):	</a:t>
                </a:r>
                <a:r>
                  <a:rPr lang="es-ES" sz="2000" dirty="0" smtClean="0"/>
                  <a:t>	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𝐹</m:t>
                    </m:r>
                    <m:r>
                      <a:rPr lang="es-E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E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s-E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sz="2000" dirty="0"/>
                  <a:t> 	</a:t>
                </a:r>
                <a:endParaRPr lang="es-ES" sz="2000" dirty="0" smtClean="0"/>
              </a:p>
              <a:p>
                <a:endParaRPr lang="es-ES" sz="2000" dirty="0" smtClean="0"/>
              </a:p>
              <a:p>
                <a:r>
                  <a:rPr lang="es-ES" dirty="0" smtClean="0"/>
                  <a:t>			donde </a:t>
                </a:r>
                <a:r>
                  <a:rPr lang="es-ES" dirty="0"/>
                  <a:t>F</a:t>
                </a:r>
                <a:r>
                  <a:rPr lang="es-ES" baseline="-25000" dirty="0"/>
                  <a:t>r</a:t>
                </a:r>
                <a:r>
                  <a:rPr lang="es-ES" dirty="0"/>
                  <a:t> es la fuerza de rozamiento y F</a:t>
                </a:r>
                <a:r>
                  <a:rPr lang="es-ES" baseline="-25000" dirty="0"/>
                  <a:t>m</a:t>
                </a:r>
                <a:r>
                  <a:rPr lang="es-ES" dirty="0"/>
                  <a:t> la del muelle</a:t>
                </a:r>
              </a:p>
              <a:p>
                <a:r>
                  <a:rPr lang="es-ES" sz="2000" dirty="0"/>
                  <a:t> </a:t>
                </a:r>
              </a:p>
              <a:p>
                <a:r>
                  <a:rPr lang="es-ES" sz="2000" dirty="0"/>
                  <a:t>también se puede expresar en función del rendimiento del cilindro (η</a:t>
                </a:r>
                <a:r>
                  <a:rPr lang="es-ES" sz="2000" dirty="0" smtClean="0"/>
                  <a:t>):</a:t>
                </a:r>
              </a:p>
              <a:p>
                <a:pPr algn="ctr"/>
                <a:endParaRPr lang="es-E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𝐹</m:t>
                      </m:r>
                      <m:r>
                        <a:rPr lang="es-E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·</m:t>
                      </m:r>
                      <m:r>
                        <a:rPr lang="es-ES" sz="2000" i="1">
                          <a:latin typeface="Cambria Math"/>
                        </a:rPr>
                        <m:t>𝜂</m:t>
                      </m:r>
                      <m:r>
                        <a:rPr lang="es-E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E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s-ES" sz="2000" dirty="0"/>
              </a:p>
              <a:p>
                <a:r>
                  <a:rPr lang="es-ES" sz="2000" dirty="0"/>
                  <a:t> </a:t>
                </a:r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319687"/>
                <a:ext cx="7992888" cy="3139321"/>
              </a:xfrm>
              <a:prstGeom prst="rect">
                <a:avLst/>
              </a:prstGeom>
              <a:blipFill rotWithShape="1">
                <a:blip r:embed="rId4"/>
                <a:stretch>
                  <a:fillRect l="-763" t="-9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6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94797"/>
            <a:ext cx="4397583" cy="2153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91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611560" y="260648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smtClean="0"/>
              <a:t>Veamos ahora el </a:t>
            </a:r>
            <a:r>
              <a:rPr lang="es-ES_tradnl" sz="2000" b="1" dirty="0" smtClean="0"/>
              <a:t>consumo de aire</a:t>
            </a:r>
            <a:r>
              <a:rPr lang="es-ES_tradnl" sz="2000" dirty="0" smtClean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611560" y="3068960"/>
                <a:ext cx="7992888" cy="2861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dirty="0" smtClean="0"/>
                  <a:t>Consumo </a:t>
                </a:r>
                <a:r>
                  <a:rPr lang="es-ES" sz="2000" dirty="0"/>
                  <a:t>de aire (C o </a:t>
                </a:r>
                <a:r>
                  <a:rPr lang="es-ES" sz="2000" dirty="0" err="1"/>
                  <a:t>Q</a:t>
                </a:r>
                <a:r>
                  <a:rPr lang="es-ES" sz="2000" baseline="-25000" dirty="0" err="1"/>
                  <a:t>man</a:t>
                </a:r>
                <a:r>
                  <a:rPr lang="es-ES" sz="2000" dirty="0"/>
                  <a:t>):		</a:t>
                </a:r>
                <a:endParaRPr lang="es-ES" sz="2000" dirty="0" smtClean="0"/>
              </a:p>
              <a:p>
                <a:r>
                  <a:rPr lang="es-ES" sz="2000" dirty="0" smtClean="0"/>
                  <a:t>				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𝐶</m:t>
                    </m:r>
                    <m:r>
                      <a:rPr lang="es-E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𝑎𝑖𝑟𝑒</m:t>
                        </m:r>
                      </m:sub>
                    </m:sSub>
                    <m:r>
                      <a:rPr lang="es-ES" sz="2000" i="1">
                        <a:latin typeface="Cambria Math"/>
                      </a:rPr>
                      <m:t>·</m:t>
                    </m:r>
                    <m:r>
                      <a:rPr lang="es-E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s-ES" sz="2000" dirty="0"/>
                  <a:t>	(</a:t>
                </a:r>
                <a:r>
                  <a:rPr lang="es-ES" sz="2000" dirty="0" smtClean="0"/>
                  <a:t>L/min)</a:t>
                </a:r>
              </a:p>
              <a:p>
                <a:endParaRPr lang="es-ES" sz="2000" dirty="0" smtClean="0"/>
              </a:p>
              <a:p>
                <a:r>
                  <a:rPr lang="es-ES" dirty="0" smtClean="0"/>
                  <a:t>			donde </a:t>
                </a:r>
                <a:r>
                  <a:rPr lang="es-ES" dirty="0"/>
                  <a:t>n es el número de ciclos por </a:t>
                </a:r>
                <a:r>
                  <a:rPr lang="es-ES" dirty="0" smtClean="0"/>
                  <a:t>minuto (un </a:t>
                </a:r>
                <a:r>
                  <a:rPr lang="es-ES" dirty="0"/>
                  <a:t>ciclo </a:t>
                </a:r>
                <a:endParaRPr lang="es-ES" dirty="0" smtClean="0"/>
              </a:p>
              <a:p>
                <a:r>
                  <a:rPr lang="es-ES" dirty="0"/>
                  <a:t>	</a:t>
                </a:r>
                <a:r>
                  <a:rPr lang="es-ES" dirty="0" smtClean="0"/>
                  <a:t>		comprende </a:t>
                </a:r>
                <a:r>
                  <a:rPr lang="es-ES" dirty="0"/>
                  <a:t>un avance y el retroceso)</a:t>
                </a:r>
              </a:p>
              <a:p>
                <a:r>
                  <a:rPr lang="es-ES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𝑐𝑖𝑙𝑖𝑛𝑑𝑟𝑜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s-ES" sz="2000" i="1">
                        <a:latin typeface="Cambria Math"/>
                      </a:rPr>
                      <m:t>𝐿</m:t>
                    </m:r>
                    <m:r>
                      <a:rPr lang="en-US" sz="2000" i="1">
                        <a:latin typeface="Cambria Math"/>
                      </a:rPr>
                      <m:t>·</m:t>
                    </m:r>
                    <m:r>
                      <a:rPr lang="es-ES" sz="2000" i="1"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s-ES" sz="2000" i="1">
                        <a:latin typeface="Cambria Math"/>
                      </a:rPr>
                      <m:t>𝐿</m:t>
                    </m:r>
                    <m:r>
                      <a:rPr lang="en-US" sz="2000" i="1">
                        <a:latin typeface="Cambria Math"/>
                      </a:rPr>
                      <m:t>·</m:t>
                    </m:r>
                    <m:f>
                      <m:fPr>
                        <m:ctrlPr>
                          <a:rPr lang="es-E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/>
                          </a:rPr>
                          <m:t>𝜋</m:t>
                        </m:r>
                        <m:r>
                          <a:rPr lang="en-US" sz="2000" i="1">
                            <a:latin typeface="Cambria Math"/>
                          </a:rPr>
                          <m:t>·</m:t>
                        </m:r>
                        <m:sSup>
                          <m:sSupPr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		</a:t>
                </a:r>
                <a:endParaRPr lang="en-US" sz="2000" dirty="0" smtClean="0"/>
              </a:p>
              <a:p>
                <a:endParaRPr lang="en-US" sz="2000" i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𝑎𝑡𝑚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·</m:t>
                    </m:r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𝑎𝑖𝑟𝑒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·</m:t>
                    </m:r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𝑐𝑖𝑙𝑖𝑛𝑑𝑟𝑜</m:t>
                        </m:r>
                      </m:sub>
                    </m:sSub>
                  </m:oMath>
                </a14:m>
                <a:r>
                  <a:rPr lang="en-US" sz="2000" dirty="0"/>
                  <a:t>	</a:t>
                </a:r>
                <a:r>
                  <a:rPr lang="en-US" sz="2000" dirty="0">
                    <a:sym typeface="Wingdings"/>
                  </a:rPr>
                  <a:t></a:t>
                </a: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𝑎𝑖𝑟𝑒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E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s-ES" sz="2000" i="1">
                                <a:latin typeface="Cambria Math"/>
                              </a:rPr>
                              <m:t>𝑎𝑡𝑚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/>
                      </a:rPr>
                      <m:t>·</m:t>
                    </m:r>
                    <m:sSub>
                      <m:sSubPr>
                        <m:ctrlPr>
                          <a:rPr lang="es-E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𝑐𝑖𝑙𝑖𝑛𝑑𝑟𝑜</m:t>
                        </m:r>
                      </m:sub>
                    </m:sSub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068960"/>
                <a:ext cx="7992888" cy="2861874"/>
              </a:xfrm>
              <a:prstGeom prst="rect">
                <a:avLst/>
              </a:prstGeom>
              <a:blipFill rotWithShape="1">
                <a:blip r:embed="rId2"/>
                <a:stretch>
                  <a:fillRect l="-763" t="-10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6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94797"/>
            <a:ext cx="4397583" cy="2153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07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32946</TotalTime>
  <Words>581</Words>
  <Application>Microsoft Office PowerPoint</Application>
  <PresentationFormat>Presentación en pantalla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Gallardo Garcia</dc:creator>
  <cp:lastModifiedBy>Daniel Gallardo Garcia</cp:lastModifiedBy>
  <cp:revision>239</cp:revision>
  <dcterms:created xsi:type="dcterms:W3CDTF">2018-09-18T19:43:12Z</dcterms:created>
  <dcterms:modified xsi:type="dcterms:W3CDTF">2020-06-02T21:07:51Z</dcterms:modified>
</cp:coreProperties>
</file>