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513" r:id="rId4"/>
    <p:sldId id="612" r:id="rId5"/>
    <p:sldId id="561" r:id="rId6"/>
    <p:sldId id="663" r:id="rId7"/>
    <p:sldId id="662" r:id="rId8"/>
    <p:sldId id="664" r:id="rId9"/>
    <p:sldId id="665" r:id="rId10"/>
    <p:sldId id="666" r:id="rId11"/>
    <p:sldId id="621" r:id="rId12"/>
    <p:sldId id="622" r:id="rId13"/>
    <p:sldId id="623" r:id="rId14"/>
    <p:sldId id="667" r:id="rId15"/>
    <p:sldId id="668" r:id="rId16"/>
    <p:sldId id="669" r:id="rId17"/>
    <p:sldId id="670" r:id="rId18"/>
    <p:sldId id="673" r:id="rId19"/>
    <p:sldId id="674" r:id="rId20"/>
    <p:sldId id="672"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864" y="-3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C19DAF-3E56-4D0F-BE17-078B678EAA78}" type="datetimeFigureOut">
              <a:rPr lang="es-ES" smtClean="0"/>
              <a:t>14/05/2019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04EFAE-55D7-489C-AA4D-8D434C5357D5}" type="slidenum">
              <a:rPr lang="es-ES" smtClean="0"/>
              <a:t>‹Nº›</a:t>
            </a:fld>
            <a:endParaRPr lang="es-ES"/>
          </a:p>
        </p:txBody>
      </p:sp>
    </p:spTree>
    <p:extLst>
      <p:ext uri="{BB962C8B-B14F-4D97-AF65-F5344CB8AC3E}">
        <p14:creationId xmlns:p14="http://schemas.microsoft.com/office/powerpoint/2010/main" val="3865522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14/05/2019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7391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14/05/2019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1189261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14/05/2019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30911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14/05/2019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10804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87A0ADC-2B56-4BC6-B4DB-3D035330DB61}" type="datetimeFigureOut">
              <a:rPr lang="es-ES" smtClean="0"/>
              <a:t>14/05/2019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75972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87A0ADC-2B56-4BC6-B4DB-3D035330DB61}" type="datetimeFigureOut">
              <a:rPr lang="es-ES" smtClean="0"/>
              <a:t>14/05/2019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189147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87A0ADC-2B56-4BC6-B4DB-3D035330DB61}" type="datetimeFigureOut">
              <a:rPr lang="es-ES" smtClean="0"/>
              <a:t>14/05/2019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64689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87A0ADC-2B56-4BC6-B4DB-3D035330DB61}" type="datetimeFigureOut">
              <a:rPr lang="es-ES" smtClean="0"/>
              <a:t>14/05/2019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0141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87A0ADC-2B56-4BC6-B4DB-3D035330DB61}" type="datetimeFigureOut">
              <a:rPr lang="es-ES" smtClean="0"/>
              <a:t>14/05/2019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36945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7A0ADC-2B56-4BC6-B4DB-3D035330DB61}" type="datetimeFigureOut">
              <a:rPr lang="es-ES" smtClean="0"/>
              <a:t>14/05/2019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05175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7A0ADC-2B56-4BC6-B4DB-3D035330DB61}" type="datetimeFigureOut">
              <a:rPr lang="es-ES" smtClean="0"/>
              <a:t>14/05/2019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400321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A0ADC-2B56-4BC6-B4DB-3D035330DB61}" type="datetimeFigureOut">
              <a:rPr lang="es-ES" smtClean="0"/>
              <a:t>14/05/2019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503DE-2011-4CF2-8D47-D4CDE7398454}" type="slidenum">
              <a:rPr lang="es-ES" smtClean="0"/>
              <a:t>‹Nº›</a:t>
            </a:fld>
            <a:endParaRPr lang="es-ES"/>
          </a:p>
        </p:txBody>
      </p:sp>
    </p:spTree>
    <p:extLst>
      <p:ext uri="{BB962C8B-B14F-4D97-AF65-F5344CB8AC3E}">
        <p14:creationId xmlns:p14="http://schemas.microsoft.com/office/powerpoint/2010/main" val="4158540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16.xml"/><Relationship Id="rId5" Type="http://schemas.openxmlformats.org/officeDocument/2006/relationships/slide" Target="slide12.xml"/><Relationship Id="rId4" Type="http://schemas.openxmlformats.org/officeDocument/2006/relationships/slide" Target="slide1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292080" y="476672"/>
            <a:ext cx="3528392" cy="369332"/>
          </a:xfrm>
          <a:prstGeom prst="rect">
            <a:avLst/>
          </a:prstGeom>
          <a:noFill/>
        </p:spPr>
        <p:txBody>
          <a:bodyPr wrap="square" rtlCol="0">
            <a:spAutoFit/>
          </a:bodyPr>
          <a:lstStyle/>
          <a:p>
            <a:pPr algn="ctr"/>
            <a:r>
              <a:rPr lang="es-ES" dirty="0" smtClean="0">
                <a:solidFill>
                  <a:schemeClr val="bg1">
                    <a:lumMod val="75000"/>
                  </a:schemeClr>
                </a:solidFill>
                <a:latin typeface="Arial" pitchFamily="34" charset="0"/>
                <a:cs typeface="Arial" pitchFamily="34" charset="0"/>
              </a:rPr>
              <a:t>TECNOLOGÍA INDUSTRIAL II</a:t>
            </a:r>
            <a:endParaRPr lang="es-ES" dirty="0">
              <a:solidFill>
                <a:schemeClr val="bg1">
                  <a:lumMod val="75000"/>
                </a:schemeClr>
              </a:solidFill>
              <a:latin typeface="Arial" pitchFamily="34" charset="0"/>
              <a:cs typeface="Arial" pitchFamily="34" charset="0"/>
            </a:endParaRPr>
          </a:p>
        </p:txBody>
      </p:sp>
      <p:sp>
        <p:nvSpPr>
          <p:cNvPr id="5" name="4 CuadroTexto"/>
          <p:cNvSpPr txBox="1"/>
          <p:nvPr/>
        </p:nvSpPr>
        <p:spPr>
          <a:xfrm>
            <a:off x="2051720" y="3359894"/>
            <a:ext cx="5184576" cy="1569660"/>
          </a:xfrm>
          <a:prstGeom prst="rect">
            <a:avLst/>
          </a:prstGeom>
          <a:noFill/>
        </p:spPr>
        <p:txBody>
          <a:bodyPr wrap="square" rtlCol="0">
            <a:spAutoFit/>
          </a:bodyPr>
          <a:lstStyle/>
          <a:p>
            <a:pPr algn="ctr"/>
            <a:r>
              <a:rPr lang="es-ES" sz="3200" dirty="0" smtClean="0">
                <a:latin typeface="Arial" pitchFamily="34" charset="0"/>
                <a:cs typeface="Arial" pitchFamily="34" charset="0"/>
              </a:rPr>
              <a:t>SISTEMAS AUTOMÁTICOS Y DE CONTROL</a:t>
            </a:r>
            <a:endParaRPr lang="es-ES" sz="3200" dirty="0">
              <a:latin typeface="Arial" pitchFamily="34" charset="0"/>
              <a:cs typeface="Arial" pitchFamily="34" charset="0"/>
            </a:endParaRPr>
          </a:p>
        </p:txBody>
      </p:sp>
      <p:sp>
        <p:nvSpPr>
          <p:cNvPr id="6" name="5 CuadroTexto"/>
          <p:cNvSpPr txBox="1"/>
          <p:nvPr/>
        </p:nvSpPr>
        <p:spPr>
          <a:xfrm>
            <a:off x="1763688" y="1484784"/>
            <a:ext cx="5616624" cy="1077218"/>
          </a:xfrm>
          <a:prstGeom prst="rect">
            <a:avLst/>
          </a:prstGeom>
          <a:noFill/>
        </p:spPr>
        <p:txBody>
          <a:bodyPr wrap="square" rtlCol="0">
            <a:spAutoFit/>
          </a:bodyPr>
          <a:lstStyle/>
          <a:p>
            <a:pPr algn="ctr"/>
            <a:r>
              <a:rPr lang="es-ES" sz="3200" dirty="0" smtClean="0">
                <a:solidFill>
                  <a:schemeClr val="tx1">
                    <a:lumMod val="50000"/>
                    <a:lumOff val="50000"/>
                  </a:schemeClr>
                </a:solidFill>
                <a:latin typeface="Arial" pitchFamily="34" charset="0"/>
                <a:cs typeface="Arial" pitchFamily="34" charset="0"/>
              </a:rPr>
              <a:t>BLOQUE </a:t>
            </a:r>
            <a:r>
              <a:rPr lang="es-ES" sz="3200" dirty="0" smtClean="0">
                <a:solidFill>
                  <a:schemeClr val="tx1">
                    <a:lumMod val="50000"/>
                    <a:lumOff val="50000"/>
                  </a:schemeClr>
                </a:solidFill>
                <a:latin typeface="Arial" pitchFamily="34" charset="0"/>
                <a:cs typeface="Arial" pitchFamily="34" charset="0"/>
              </a:rPr>
              <a:t>III</a:t>
            </a:r>
            <a:r>
              <a:rPr lang="es-ES" sz="3200" dirty="0" smtClean="0">
                <a:solidFill>
                  <a:schemeClr val="tx1">
                    <a:lumMod val="50000"/>
                    <a:lumOff val="50000"/>
                  </a:schemeClr>
                </a:solidFill>
                <a:latin typeface="Arial" pitchFamily="34" charset="0"/>
                <a:cs typeface="Arial" pitchFamily="34" charset="0"/>
              </a:rPr>
              <a:t>: </a:t>
            </a:r>
            <a:r>
              <a:rPr lang="es-ES" sz="3200" dirty="0" smtClean="0">
                <a:solidFill>
                  <a:schemeClr val="tx1">
                    <a:lumMod val="50000"/>
                    <a:lumOff val="50000"/>
                  </a:schemeClr>
                </a:solidFill>
                <a:latin typeface="Arial" pitchFamily="34" charset="0"/>
                <a:cs typeface="Arial" pitchFamily="34" charset="0"/>
              </a:rPr>
              <a:t>SISTEMAS AUTOMÁTICOS</a:t>
            </a:r>
            <a:endParaRPr lang="es-ES" sz="3200" dirty="0">
              <a:solidFill>
                <a:schemeClr val="tx1">
                  <a:lumMod val="50000"/>
                  <a:lumOff val="50000"/>
                </a:schemeClr>
              </a:solidFill>
              <a:latin typeface="Arial" pitchFamily="34" charset="0"/>
              <a:cs typeface="Arial" pitchFamily="34" charset="0"/>
            </a:endParaRPr>
          </a:p>
        </p:txBody>
      </p:sp>
      <p:sp>
        <p:nvSpPr>
          <p:cNvPr id="7" name="6 CuadroTexto"/>
          <p:cNvSpPr txBox="1"/>
          <p:nvPr/>
        </p:nvSpPr>
        <p:spPr>
          <a:xfrm>
            <a:off x="2195736" y="2711822"/>
            <a:ext cx="4824536" cy="584775"/>
          </a:xfrm>
          <a:prstGeom prst="rect">
            <a:avLst/>
          </a:prstGeom>
          <a:noFill/>
        </p:spPr>
        <p:txBody>
          <a:bodyPr wrap="square" rtlCol="0">
            <a:spAutoFit/>
          </a:bodyPr>
          <a:lstStyle/>
          <a:p>
            <a:pPr algn="ctr"/>
            <a:r>
              <a:rPr lang="es-ES" sz="3200" dirty="0" smtClean="0">
                <a:latin typeface="Arial" pitchFamily="34" charset="0"/>
                <a:cs typeface="Arial" pitchFamily="34" charset="0"/>
              </a:rPr>
              <a:t>TEMA </a:t>
            </a:r>
            <a:r>
              <a:rPr lang="es-ES" sz="3200" dirty="0" smtClean="0">
                <a:latin typeface="Arial" pitchFamily="34" charset="0"/>
                <a:cs typeface="Arial" pitchFamily="34" charset="0"/>
              </a:rPr>
              <a:t>11:</a:t>
            </a:r>
            <a:endParaRPr lang="es-ES" sz="3200" dirty="0">
              <a:latin typeface="Arial" pitchFamily="34" charset="0"/>
              <a:cs typeface="Arial" pitchFamily="34" charset="0"/>
            </a:endParaRPr>
          </a:p>
        </p:txBody>
      </p:sp>
      <p:sp>
        <p:nvSpPr>
          <p:cNvPr id="8" name="7 CuadroTexto"/>
          <p:cNvSpPr txBox="1"/>
          <p:nvPr/>
        </p:nvSpPr>
        <p:spPr>
          <a:xfrm>
            <a:off x="5292080" y="5939988"/>
            <a:ext cx="3528392" cy="369332"/>
          </a:xfrm>
          <a:prstGeom prst="rect">
            <a:avLst/>
          </a:prstGeom>
          <a:noFill/>
        </p:spPr>
        <p:txBody>
          <a:bodyPr wrap="square" rtlCol="0">
            <a:spAutoFit/>
          </a:bodyPr>
          <a:lstStyle/>
          <a:p>
            <a:pPr algn="ctr"/>
            <a:r>
              <a:rPr lang="es-ES" dirty="0" smtClean="0">
                <a:solidFill>
                  <a:schemeClr val="bg1">
                    <a:lumMod val="75000"/>
                  </a:schemeClr>
                </a:solidFill>
                <a:latin typeface="Arial" pitchFamily="34" charset="0"/>
                <a:cs typeface="Arial" pitchFamily="34" charset="0"/>
              </a:rPr>
              <a:t>Daniel Gallardo García</a:t>
            </a:r>
            <a:endParaRPr lang="es-ES" dirty="0">
              <a:solidFill>
                <a:schemeClr val="bg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3320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1155516"/>
            <a:ext cx="7776864" cy="4401205"/>
          </a:xfrm>
          <a:prstGeom prst="rect">
            <a:avLst/>
          </a:prstGeom>
        </p:spPr>
        <p:txBody>
          <a:bodyPr wrap="square">
            <a:spAutoFit/>
          </a:bodyPr>
          <a:lstStyle/>
          <a:p>
            <a:pPr algn="just"/>
            <a:r>
              <a:rPr lang="es-ES" sz="2000" dirty="0" smtClean="0"/>
              <a:t>Ejemplo: Escritura</a:t>
            </a:r>
          </a:p>
          <a:p>
            <a:pPr algn="just"/>
            <a:endParaRPr lang="es-ES" sz="2000" dirty="0"/>
          </a:p>
          <a:p>
            <a:pPr algn="just"/>
            <a:endParaRPr lang="es-ES" sz="2000" dirty="0" smtClean="0"/>
          </a:p>
          <a:p>
            <a:pPr algn="just"/>
            <a:endParaRPr lang="es-ES" sz="2000" dirty="0"/>
          </a:p>
          <a:p>
            <a:pPr algn="just"/>
            <a:endParaRPr lang="es-ES" sz="2000" dirty="0" smtClean="0"/>
          </a:p>
          <a:p>
            <a:pPr algn="just"/>
            <a:endParaRPr lang="es-ES" sz="2000" dirty="0"/>
          </a:p>
          <a:p>
            <a:pPr algn="just"/>
            <a:endParaRPr lang="es-ES" sz="2000" dirty="0" smtClean="0"/>
          </a:p>
          <a:p>
            <a:pPr algn="just"/>
            <a:endParaRPr lang="es-ES" sz="2000" dirty="0"/>
          </a:p>
          <a:p>
            <a:pPr algn="just"/>
            <a:endParaRPr lang="es-ES" sz="2000" dirty="0" smtClean="0"/>
          </a:p>
          <a:p>
            <a:pPr algn="just"/>
            <a:endParaRPr lang="es-ES" sz="2000" dirty="0"/>
          </a:p>
          <a:p>
            <a:pPr algn="just"/>
            <a:endParaRPr lang="es-ES" sz="2000" dirty="0" smtClean="0"/>
          </a:p>
          <a:p>
            <a:pPr algn="just"/>
            <a:r>
              <a:rPr lang="es-ES" sz="2000" dirty="0" smtClean="0"/>
              <a:t>Entrada: letra que queremos escribir.</a:t>
            </a:r>
          </a:p>
          <a:p>
            <a:pPr algn="just"/>
            <a:r>
              <a:rPr lang="es-ES" sz="2000" dirty="0" smtClean="0"/>
              <a:t>Proceso: cerebro coordinando los músculos de nuestra mano.</a:t>
            </a:r>
          </a:p>
          <a:p>
            <a:pPr algn="just"/>
            <a:r>
              <a:rPr lang="es-ES" sz="2000" dirty="0" smtClean="0"/>
              <a:t>Salida: letra escrita sobre el papel.</a:t>
            </a:r>
            <a:endParaRPr lang="es-E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850330"/>
            <a:ext cx="3806205" cy="244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727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a:cs typeface="Arial" pitchFamily="34" charset="0"/>
              </a:rPr>
              <a:t>3</a:t>
            </a:r>
            <a:r>
              <a:rPr lang="es-ES" sz="3200" dirty="0" smtClean="0">
                <a:cs typeface="Arial" pitchFamily="34" charset="0"/>
              </a:rPr>
              <a:t>. </a:t>
            </a:r>
            <a:r>
              <a:rPr lang="es-ES" sz="3200" dirty="0" smtClean="0"/>
              <a:t>TIPOS DE SISTEMAS DE CONTROL</a:t>
            </a:r>
            <a:endParaRPr lang="es-ES" sz="3200" dirty="0">
              <a:cs typeface="Arial" pitchFamily="34" charset="0"/>
            </a:endParaRPr>
          </a:p>
        </p:txBody>
      </p:sp>
      <p:sp>
        <p:nvSpPr>
          <p:cNvPr id="7" name="6 Rectángulo"/>
          <p:cNvSpPr/>
          <p:nvPr/>
        </p:nvSpPr>
        <p:spPr>
          <a:xfrm>
            <a:off x="611560" y="1412776"/>
            <a:ext cx="7776864" cy="1938992"/>
          </a:xfrm>
          <a:prstGeom prst="rect">
            <a:avLst/>
          </a:prstGeom>
        </p:spPr>
        <p:txBody>
          <a:bodyPr wrap="square">
            <a:spAutoFit/>
          </a:bodyPr>
          <a:lstStyle/>
          <a:p>
            <a:pPr algn="just"/>
            <a:r>
              <a:rPr lang="es-ES" sz="2000" dirty="0" smtClean="0"/>
              <a:t>Analizando los ejemplos anteriores, podemos llegar a una primera clasificación de los sistemas de control:</a:t>
            </a:r>
          </a:p>
          <a:p>
            <a:pPr algn="just"/>
            <a:endParaRPr lang="es-ES" sz="2000" dirty="0" smtClean="0"/>
          </a:p>
          <a:p>
            <a:pPr marL="342900" indent="-342900" algn="just">
              <a:buFont typeface="Arial" pitchFamily="34" charset="0"/>
              <a:buChar char="•"/>
            </a:pPr>
            <a:r>
              <a:rPr lang="es-ES" sz="2000" dirty="0" smtClean="0"/>
              <a:t>Sistema de control de lazo o bucle abierto</a:t>
            </a:r>
          </a:p>
          <a:p>
            <a:pPr marL="342900" indent="-342900" algn="just">
              <a:buFont typeface="Arial" pitchFamily="34" charset="0"/>
              <a:buChar char="•"/>
            </a:pPr>
            <a:r>
              <a:rPr lang="es-ES" sz="2000" dirty="0" smtClean="0"/>
              <a:t>Sistemas de control de bucle cerrado.</a:t>
            </a:r>
            <a:endParaRPr lang="es-ES" sz="2000" dirty="0"/>
          </a:p>
          <a:p>
            <a:pPr algn="just"/>
            <a:endParaRPr lang="es-ES" sz="2000" dirty="0"/>
          </a:p>
        </p:txBody>
      </p:sp>
    </p:spTree>
    <p:extLst>
      <p:ext uri="{BB962C8B-B14F-4D97-AF65-F5344CB8AC3E}">
        <p14:creationId xmlns:p14="http://schemas.microsoft.com/office/powerpoint/2010/main" val="77819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461665"/>
          </a:xfrm>
          <a:prstGeom prst="rect">
            <a:avLst/>
          </a:prstGeom>
          <a:noFill/>
        </p:spPr>
        <p:txBody>
          <a:bodyPr wrap="square" rtlCol="0">
            <a:spAutoFit/>
          </a:bodyPr>
          <a:lstStyle/>
          <a:p>
            <a:r>
              <a:rPr lang="es-ES" sz="2400" dirty="0" smtClean="0">
                <a:cs typeface="Arial" pitchFamily="34" charset="0"/>
              </a:rPr>
              <a:t>3.1. </a:t>
            </a:r>
            <a:r>
              <a:rPr lang="es-ES" sz="2400" dirty="0" smtClean="0">
                <a:cs typeface="Arial" pitchFamily="34" charset="0"/>
              </a:rPr>
              <a:t>SISTEMAS DE CONTROL DE LAZO O BUCLE ABIERTO</a:t>
            </a:r>
            <a:endParaRPr lang="es-ES" sz="2400" dirty="0">
              <a:cs typeface="Arial" pitchFamily="34" charset="0"/>
            </a:endParaRPr>
          </a:p>
        </p:txBody>
      </p:sp>
      <p:sp>
        <p:nvSpPr>
          <p:cNvPr id="6" name="5 Rectángulo"/>
          <p:cNvSpPr/>
          <p:nvPr/>
        </p:nvSpPr>
        <p:spPr>
          <a:xfrm>
            <a:off x="611560" y="2996952"/>
            <a:ext cx="5256584" cy="3477875"/>
          </a:xfrm>
          <a:prstGeom prst="rect">
            <a:avLst/>
          </a:prstGeom>
        </p:spPr>
        <p:txBody>
          <a:bodyPr wrap="square">
            <a:spAutoFit/>
          </a:bodyPr>
          <a:lstStyle/>
          <a:p>
            <a:pPr algn="just"/>
            <a:r>
              <a:rPr lang="es-ES" sz="2000" dirty="0" smtClean="0"/>
              <a:t>Otro ejemplo puede ser una lavadora automática. En este caso todo el sistema se controla mediante un programador que realiza de forma invariable una serie de acciones programadas en fábrica. El usuario solo tiene que seleccionar el programa deseado. Aquí la entrada será el programa seleccionado, y la salida será el mayor grado de limpieza y humedad con el que sale la ropa. El hecho de que la ropa salga más o menos limpia no influye en absoluto en el programa.</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219702"/>
            <a:ext cx="2438117" cy="303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611843" y="1261209"/>
            <a:ext cx="7920597" cy="1015663"/>
          </a:xfrm>
          <a:prstGeom prst="rect">
            <a:avLst/>
          </a:prstGeom>
        </p:spPr>
        <p:txBody>
          <a:bodyPr wrap="square">
            <a:spAutoFit/>
          </a:bodyPr>
          <a:lstStyle/>
          <a:p>
            <a:pPr algn="just"/>
            <a:r>
              <a:rPr lang="es-ES" sz="2000" dirty="0" smtClean="0"/>
              <a:t>Son lo sistemas de control en los que la salida no tiene efecto sobre el proceso de control. </a:t>
            </a:r>
            <a:r>
              <a:rPr lang="es-ES" sz="2000" dirty="0" smtClean="0"/>
              <a:t>El sistema del alumbrado público es un ejemplo de estos sistemas.</a:t>
            </a:r>
          </a:p>
        </p:txBody>
      </p:sp>
    </p:spTree>
    <p:extLst>
      <p:ext uri="{BB962C8B-B14F-4D97-AF65-F5344CB8AC3E}">
        <p14:creationId xmlns:p14="http://schemas.microsoft.com/office/powerpoint/2010/main" val="323977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931942"/>
            <a:ext cx="7632848" cy="707886"/>
          </a:xfrm>
          <a:prstGeom prst="rect">
            <a:avLst/>
          </a:prstGeom>
        </p:spPr>
        <p:txBody>
          <a:bodyPr wrap="square">
            <a:spAutoFit/>
          </a:bodyPr>
          <a:lstStyle/>
          <a:p>
            <a:pPr lvl="0" algn="just"/>
            <a:r>
              <a:rPr lang="es-ES" sz="2000" dirty="0" smtClean="0"/>
              <a:t>El diagrama funcional, también denominado diagrama de bloques, de un sistema de control de bucle abierto es:</a:t>
            </a:r>
            <a:endParaRPr lang="es-ES" sz="20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41" y="1623060"/>
            <a:ext cx="8460432"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611560" y="3729226"/>
            <a:ext cx="7632848" cy="2554545"/>
          </a:xfrm>
          <a:prstGeom prst="rect">
            <a:avLst/>
          </a:prstGeom>
        </p:spPr>
        <p:txBody>
          <a:bodyPr wrap="square">
            <a:spAutoFit/>
          </a:bodyPr>
          <a:lstStyle/>
          <a:p>
            <a:pPr lvl="0" algn="just"/>
            <a:r>
              <a:rPr lang="es-ES" sz="2000" b="1" dirty="0" smtClean="0"/>
              <a:t>Selector de referencia</a:t>
            </a:r>
            <a:r>
              <a:rPr lang="es-ES" sz="2000" dirty="0" smtClean="0"/>
              <a:t>: evalúa la denominada señal de mando para establecer un nivel o señal de referencia que controlará todo el proceso.</a:t>
            </a:r>
          </a:p>
          <a:p>
            <a:pPr lvl="0" algn="just"/>
            <a:endParaRPr lang="es-ES" sz="2000" dirty="0"/>
          </a:p>
          <a:p>
            <a:pPr lvl="0" algn="just"/>
            <a:r>
              <a:rPr lang="es-ES" sz="2000" b="1" dirty="0" smtClean="0"/>
              <a:t>Unidad de control</a:t>
            </a:r>
            <a:r>
              <a:rPr lang="es-ES" sz="2000" dirty="0" smtClean="0"/>
              <a:t>: adapta convenientemente la señal de referencia para que pueda actuar o controlar el proceso.</a:t>
            </a:r>
          </a:p>
          <a:p>
            <a:pPr lvl="0" algn="just"/>
            <a:endParaRPr lang="es-ES" sz="2000" dirty="0"/>
          </a:p>
          <a:p>
            <a:pPr lvl="0" algn="just"/>
            <a:r>
              <a:rPr lang="es-ES" sz="2000" b="1" dirty="0" smtClean="0"/>
              <a:t>Proceso</a:t>
            </a:r>
            <a:r>
              <a:rPr lang="es-ES" sz="2000" dirty="0" smtClean="0"/>
              <a:t>: realiza todas las acciones que sean necesarias para obtener la salida esperada.</a:t>
            </a:r>
            <a:endParaRPr lang="es-ES" sz="2000" dirty="0"/>
          </a:p>
        </p:txBody>
      </p:sp>
    </p:spTree>
    <p:extLst>
      <p:ext uri="{BB962C8B-B14F-4D97-AF65-F5344CB8AC3E}">
        <p14:creationId xmlns:p14="http://schemas.microsoft.com/office/powerpoint/2010/main" val="158512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41" y="188640"/>
            <a:ext cx="8460432"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611560" y="2589872"/>
            <a:ext cx="7632848" cy="1631216"/>
          </a:xfrm>
          <a:prstGeom prst="rect">
            <a:avLst/>
          </a:prstGeom>
        </p:spPr>
        <p:txBody>
          <a:bodyPr wrap="square">
            <a:spAutoFit/>
          </a:bodyPr>
          <a:lstStyle/>
          <a:p>
            <a:pPr lvl="0" algn="just"/>
            <a:r>
              <a:rPr lang="es-ES" sz="2000" dirty="0" smtClean="0"/>
              <a:t>La señal de mando suele ser manipulada por el operario del sistema. Si se produce alguna variación en la salida del sistema, éste no tendr</a:t>
            </a:r>
            <a:r>
              <a:rPr lang="es-ES" sz="2000" dirty="0"/>
              <a:t>á</a:t>
            </a:r>
            <a:r>
              <a:rPr lang="es-ES" sz="2000" dirty="0" smtClean="0"/>
              <a:t> conciencia de ello y, por tanto, no se corregirá automáticamente, salvo que exista un operario vigilando la salida y manipulando el selector de referencia, hasta obtener la salida deseada.</a:t>
            </a:r>
            <a:endParaRPr lang="es-ES" sz="2000" dirty="0"/>
          </a:p>
        </p:txBody>
      </p:sp>
    </p:spTree>
    <p:extLst>
      <p:ext uri="{BB962C8B-B14F-4D97-AF65-F5344CB8AC3E}">
        <p14:creationId xmlns:p14="http://schemas.microsoft.com/office/powerpoint/2010/main" val="39702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41" y="188640"/>
            <a:ext cx="8460432"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611560" y="2589872"/>
            <a:ext cx="7632848" cy="3477875"/>
          </a:xfrm>
          <a:prstGeom prst="rect">
            <a:avLst/>
          </a:prstGeom>
        </p:spPr>
        <p:txBody>
          <a:bodyPr wrap="square">
            <a:spAutoFit/>
          </a:bodyPr>
          <a:lstStyle/>
          <a:p>
            <a:pPr lvl="0" algn="just"/>
            <a:r>
              <a:rPr lang="es-ES" sz="2000" b="1" dirty="0" smtClean="0"/>
              <a:t>Ventajas</a:t>
            </a:r>
            <a:r>
              <a:rPr lang="es-ES" sz="2000" dirty="0" smtClean="0"/>
              <a:t>: simplicidad de diseño y alta estabilidad.</a:t>
            </a:r>
          </a:p>
          <a:p>
            <a:pPr lvl="0" algn="just"/>
            <a:endParaRPr lang="es-ES" sz="2000" dirty="0"/>
          </a:p>
          <a:p>
            <a:pPr lvl="0" algn="just"/>
            <a:r>
              <a:rPr lang="es-ES" sz="2000" b="1" dirty="0" smtClean="0"/>
              <a:t>Desventajas</a:t>
            </a:r>
            <a:r>
              <a:rPr lang="es-ES" sz="2000" dirty="0" smtClean="0"/>
              <a:t>: incapacidad de respuesta de estos sistemas ante perturbaciones externas y la necesidad de continuadas calibraciones para asegurar una buena exactitud  o precisión del sistema.</a:t>
            </a:r>
          </a:p>
          <a:p>
            <a:pPr lvl="0" algn="just"/>
            <a:endParaRPr lang="es-ES" sz="2000" dirty="0"/>
          </a:p>
          <a:p>
            <a:pPr lvl="0" algn="just"/>
            <a:endParaRPr lang="es-ES" sz="2000" dirty="0" smtClean="0"/>
          </a:p>
          <a:p>
            <a:pPr lvl="0" algn="just"/>
            <a:endParaRPr lang="es-ES" sz="2000" dirty="0"/>
          </a:p>
          <a:p>
            <a:pPr lvl="0" algn="just"/>
            <a:r>
              <a:rPr lang="es-ES" sz="2000" dirty="0" smtClean="0"/>
              <a:t>Por todo esto, los sistemas de control en bucle abierto sólo deben ser utilizados cuando la relación existente la entrada y la salida es conocida y no existen perturbaciones que modifiquen el proceso de control.</a:t>
            </a:r>
            <a:endParaRPr lang="es-ES" sz="2000" dirty="0"/>
          </a:p>
        </p:txBody>
      </p:sp>
    </p:spTree>
    <p:extLst>
      <p:ext uri="{BB962C8B-B14F-4D97-AF65-F5344CB8AC3E}">
        <p14:creationId xmlns:p14="http://schemas.microsoft.com/office/powerpoint/2010/main" val="2272694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461665"/>
          </a:xfrm>
          <a:prstGeom prst="rect">
            <a:avLst/>
          </a:prstGeom>
          <a:noFill/>
        </p:spPr>
        <p:txBody>
          <a:bodyPr wrap="square" rtlCol="0">
            <a:spAutoFit/>
          </a:bodyPr>
          <a:lstStyle/>
          <a:p>
            <a:r>
              <a:rPr lang="es-ES" sz="2400" dirty="0" smtClean="0">
                <a:cs typeface="Arial" pitchFamily="34" charset="0"/>
              </a:rPr>
              <a:t>3.2. SISTEMAS DE CONTROL DE BUCLE CERRADO</a:t>
            </a:r>
            <a:endParaRPr lang="es-ES" sz="2400" dirty="0">
              <a:cs typeface="Arial" pitchFamily="34" charset="0"/>
            </a:endParaRPr>
          </a:p>
        </p:txBody>
      </p:sp>
      <p:sp>
        <p:nvSpPr>
          <p:cNvPr id="6" name="5 Rectángulo"/>
          <p:cNvSpPr/>
          <p:nvPr/>
        </p:nvSpPr>
        <p:spPr>
          <a:xfrm>
            <a:off x="611560" y="3645024"/>
            <a:ext cx="5256584" cy="1938992"/>
          </a:xfrm>
          <a:prstGeom prst="rect">
            <a:avLst/>
          </a:prstGeom>
        </p:spPr>
        <p:txBody>
          <a:bodyPr wrap="square">
            <a:spAutoFit/>
          </a:bodyPr>
          <a:lstStyle/>
          <a:p>
            <a:pPr algn="just"/>
            <a:r>
              <a:rPr lang="es-ES" sz="2000" dirty="0" smtClean="0"/>
              <a:t>El horno con regulación termostática y el proceso de escritura son ejemplos de sistemas de control realimentado, puesto que la salida del sistema es en todo momento evaluada y realimentada para ser comparada con la entrada y así obtener la salida deseada.</a:t>
            </a:r>
          </a:p>
        </p:txBody>
      </p:sp>
      <p:sp>
        <p:nvSpPr>
          <p:cNvPr id="8" name="7 Rectángulo"/>
          <p:cNvSpPr/>
          <p:nvPr/>
        </p:nvSpPr>
        <p:spPr>
          <a:xfrm>
            <a:off x="611843" y="1261209"/>
            <a:ext cx="7920597" cy="2246769"/>
          </a:xfrm>
          <a:prstGeom prst="rect">
            <a:avLst/>
          </a:prstGeom>
        </p:spPr>
        <p:txBody>
          <a:bodyPr wrap="square">
            <a:spAutoFit/>
          </a:bodyPr>
          <a:lstStyle/>
          <a:p>
            <a:pPr algn="just"/>
            <a:r>
              <a:rPr lang="es-ES" sz="2000" dirty="0" smtClean="0"/>
              <a:t>En estos sistemas de control, parte de la señal de salida, convenientemente tratada, se realimenta, es decir: se introduce de nuevo en el sistema como una entrada más. Esta realimentación permite al sistema de control del proceso que sepa en todo momento qué está sucediendo en la salida, de forma que si se produce alguna variación sobre la salida prevista, el sistema de control reacciona ajustando los parámetros del proceso para obtener la salida adecuada.</a:t>
            </a:r>
            <a:endParaRPr lang="es-ES" sz="2000" dirty="0" smtClean="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303" y="3934013"/>
            <a:ext cx="2352875" cy="1616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629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476672"/>
            <a:ext cx="7632848" cy="707886"/>
          </a:xfrm>
          <a:prstGeom prst="rect">
            <a:avLst/>
          </a:prstGeom>
        </p:spPr>
        <p:txBody>
          <a:bodyPr wrap="square">
            <a:spAutoFit/>
          </a:bodyPr>
          <a:lstStyle/>
          <a:p>
            <a:pPr lvl="0" algn="just"/>
            <a:r>
              <a:rPr lang="es-ES" sz="2000" dirty="0" smtClean="0"/>
              <a:t>El diagrama funcional, también denominado diagrama de bloques, de un sistema de control de bucle cerrado es:</a:t>
            </a:r>
            <a:endParaRPr lang="es-ES" sz="2000" dirty="0"/>
          </a:p>
        </p:txBody>
      </p:sp>
      <p:sp>
        <p:nvSpPr>
          <p:cNvPr id="5" name="4 Rectángulo"/>
          <p:cNvSpPr/>
          <p:nvPr/>
        </p:nvSpPr>
        <p:spPr>
          <a:xfrm>
            <a:off x="611560" y="3573016"/>
            <a:ext cx="7632848" cy="2862322"/>
          </a:xfrm>
          <a:prstGeom prst="rect">
            <a:avLst/>
          </a:prstGeom>
        </p:spPr>
        <p:txBody>
          <a:bodyPr wrap="square">
            <a:spAutoFit/>
          </a:bodyPr>
          <a:lstStyle/>
          <a:p>
            <a:pPr lvl="0" algn="just"/>
            <a:r>
              <a:rPr lang="es-ES" sz="2000" b="1" dirty="0" smtClean="0"/>
              <a:t>Proceso</a:t>
            </a:r>
            <a:r>
              <a:rPr lang="es-ES" sz="2000" dirty="0" smtClean="0"/>
              <a:t>: también denominado planta. Realiza las operaciones de manipulación necesarias para obtener la variable de salida.</a:t>
            </a:r>
          </a:p>
          <a:p>
            <a:pPr lvl="0" algn="just"/>
            <a:endParaRPr lang="es-ES" sz="2000" dirty="0"/>
          </a:p>
          <a:p>
            <a:pPr lvl="0" algn="just"/>
            <a:r>
              <a:rPr lang="es-ES" sz="2000" b="1" dirty="0" smtClean="0"/>
              <a:t>Unidad de control</a:t>
            </a:r>
            <a:r>
              <a:rPr lang="es-ES" sz="2000" dirty="0" smtClean="0"/>
              <a:t>: también denominado Elemento de control. Adapta la señal de error para que pueda actuar sobre el proceso o planta, reajustándolo cuando se producen perturbaciones o interferencias. Normalmente consiste en un sistema mecánico, neumático o eléctrico que amplifica la señal de error hasta un nivel conveniente para poder actuar sobre el proceso.</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12776"/>
            <a:ext cx="8964488" cy="214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20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11560" y="3158966"/>
            <a:ext cx="7632848" cy="2862322"/>
          </a:xfrm>
          <a:prstGeom prst="rect">
            <a:avLst/>
          </a:prstGeom>
        </p:spPr>
        <p:txBody>
          <a:bodyPr wrap="square">
            <a:spAutoFit/>
          </a:bodyPr>
          <a:lstStyle/>
          <a:p>
            <a:pPr lvl="0" algn="just"/>
            <a:r>
              <a:rPr lang="es-ES" sz="2000" b="1" dirty="0" smtClean="0"/>
              <a:t>Elemento de realimentación</a:t>
            </a:r>
            <a:r>
              <a:rPr lang="es-ES" sz="2000" dirty="0" smtClean="0"/>
              <a:t>: recoge una muestra de la salida y la convierte en una señal de similares características a la señal de referencia para poder compararla con ella. </a:t>
            </a:r>
            <a:r>
              <a:rPr lang="es-ES" sz="2000" dirty="0" smtClean="0"/>
              <a:t>Son normalmente sensores o captadores que convierten una magnitud física en una magnitud eléctrica (por ejemplo, un sensor térmico convierte variaciones de temperatura en variaciones de corriente o tensión). Si el nivel de salida del captador no es lo suficientemente grande como para poder ser comparado con la señal de entrada, el elemento de realimentación deberá incorporar un amplificador.</a:t>
            </a:r>
            <a:endParaRPr lang="es-ES" sz="20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8964488" cy="214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62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11560" y="2523668"/>
            <a:ext cx="7632848" cy="3477875"/>
          </a:xfrm>
          <a:prstGeom prst="rect">
            <a:avLst/>
          </a:prstGeom>
        </p:spPr>
        <p:txBody>
          <a:bodyPr wrap="square">
            <a:spAutoFit/>
          </a:bodyPr>
          <a:lstStyle/>
          <a:p>
            <a:pPr lvl="0" algn="just"/>
            <a:endParaRPr lang="es-ES" sz="2000" dirty="0"/>
          </a:p>
          <a:p>
            <a:pPr lvl="0" algn="just"/>
            <a:r>
              <a:rPr lang="es-ES" sz="2000" b="1" dirty="0" smtClean="0"/>
              <a:t>Comparador</a:t>
            </a:r>
            <a:r>
              <a:rPr lang="es-ES" sz="2000" dirty="0" smtClean="0"/>
              <a:t>: también denominado detector de error. Es un dispositivo que dispone de dos entradas, y cuya salida es la diferencia existente entre de referencia (asociada a la señal de entrada o mando) y la señal de realimentación (asociada a la salida). La señal resultante se denomina señal de error.</a:t>
            </a:r>
          </a:p>
          <a:p>
            <a:pPr lvl="0" algn="just"/>
            <a:endParaRPr lang="es-ES" sz="2000" dirty="0"/>
          </a:p>
          <a:p>
            <a:pPr lvl="0" algn="just"/>
            <a:r>
              <a:rPr lang="es-ES" sz="2000" b="1" dirty="0" smtClean="0"/>
              <a:t>Selector de referencia</a:t>
            </a:r>
            <a:r>
              <a:rPr lang="es-ES" sz="2000" dirty="0" smtClean="0"/>
              <a:t>: también llamado transductor. Este elemento convierte la señal de mando o entrada del sistema en una magnitud de similares características a la entregada por el elemento de realimentación, para que ambas puedan ser comparadas entre sí.</a:t>
            </a:r>
            <a:endParaRPr lang="es-ES" sz="2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8964488" cy="214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824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67544" y="1196752"/>
            <a:ext cx="8496944" cy="2246769"/>
          </a:xfrm>
          <a:prstGeom prst="rect">
            <a:avLst/>
          </a:prstGeom>
          <a:noFill/>
        </p:spPr>
        <p:txBody>
          <a:bodyPr wrap="square" rtlCol="0">
            <a:spAutoFit/>
          </a:bodyPr>
          <a:lstStyle/>
          <a:p>
            <a:pPr marL="457200" indent="-457200">
              <a:spcAft>
                <a:spcPts val="600"/>
              </a:spcAft>
              <a:buAutoNum type="arabicPeriod"/>
            </a:pPr>
            <a:r>
              <a:rPr lang="es-ES" sz="2400" dirty="0" smtClean="0">
                <a:latin typeface="Arial" pitchFamily="34" charset="0"/>
                <a:cs typeface="Arial" pitchFamily="34" charset="0"/>
                <a:hlinkClick r:id="rId2" action="ppaction://hlinksldjump"/>
              </a:rPr>
              <a:t>INTRODUCCIÓN</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3" action="ppaction://hlinksldjump"/>
              </a:rPr>
              <a:t>SISTEMAS DE CONTROL</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4" action="ppaction://hlinksldjump"/>
              </a:rPr>
              <a:t>TIPOS DE </a:t>
            </a:r>
            <a:r>
              <a:rPr lang="es-ES" sz="2400" dirty="0" smtClean="0">
                <a:latin typeface="Arial" pitchFamily="34" charset="0"/>
                <a:cs typeface="Arial" pitchFamily="34" charset="0"/>
                <a:hlinkClick r:id="rId4" action="ppaction://hlinksldjump"/>
              </a:rPr>
              <a:t>SISTEMAS DE CONTROL </a:t>
            </a:r>
          </a:p>
          <a:p>
            <a:pPr marL="914400" lvl="1" indent="-457200">
              <a:spcAft>
                <a:spcPts val="600"/>
              </a:spcAft>
              <a:buAutoNum type="arabicPeriod"/>
            </a:pPr>
            <a:r>
              <a:rPr lang="es-ES" sz="2400" dirty="0" smtClean="0">
                <a:latin typeface="Arial" pitchFamily="34" charset="0"/>
                <a:cs typeface="Arial" pitchFamily="34" charset="0"/>
                <a:hlinkClick r:id="rId5" action="ppaction://hlinksldjump"/>
              </a:rPr>
              <a:t>Sistemas de control de lazo o bucle abierto</a:t>
            </a:r>
            <a:endParaRPr lang="es-ES" sz="2400" dirty="0" smtClean="0">
              <a:latin typeface="Arial" pitchFamily="34" charset="0"/>
              <a:cs typeface="Arial" pitchFamily="34" charset="0"/>
            </a:endParaRPr>
          </a:p>
          <a:p>
            <a:pPr marL="914400" lvl="1" indent="-457200">
              <a:spcAft>
                <a:spcPts val="600"/>
              </a:spcAft>
              <a:buAutoNum type="arabicPeriod"/>
            </a:pPr>
            <a:r>
              <a:rPr lang="es-ES" sz="2400" dirty="0" smtClean="0">
                <a:latin typeface="Arial" pitchFamily="34" charset="0"/>
                <a:cs typeface="Arial" pitchFamily="34" charset="0"/>
                <a:hlinkClick r:id="rId6" action="ppaction://hlinksldjump"/>
              </a:rPr>
              <a:t>Sistemas de control de bucle cerrado</a:t>
            </a:r>
            <a:endParaRPr lang="es-ES" sz="2400" dirty="0" smtClean="0">
              <a:latin typeface="Arial" pitchFamily="34" charset="0"/>
              <a:cs typeface="Arial" pitchFamily="34" charset="0"/>
            </a:endParaRPr>
          </a:p>
        </p:txBody>
      </p:sp>
      <p:sp>
        <p:nvSpPr>
          <p:cNvPr id="4" name="3 CuadroTexto"/>
          <p:cNvSpPr txBox="1"/>
          <p:nvPr/>
        </p:nvSpPr>
        <p:spPr>
          <a:xfrm>
            <a:off x="1763688" y="692696"/>
            <a:ext cx="5616624" cy="584775"/>
          </a:xfrm>
          <a:prstGeom prst="rect">
            <a:avLst/>
          </a:prstGeom>
          <a:noFill/>
        </p:spPr>
        <p:txBody>
          <a:bodyPr wrap="square" rtlCol="0">
            <a:spAutoFit/>
          </a:bodyPr>
          <a:lstStyle/>
          <a:p>
            <a:pPr algn="ctr"/>
            <a:r>
              <a:rPr lang="es-ES" sz="3200" dirty="0" smtClean="0">
                <a:solidFill>
                  <a:schemeClr val="tx1">
                    <a:lumMod val="50000"/>
                    <a:lumOff val="50000"/>
                  </a:schemeClr>
                </a:solidFill>
                <a:latin typeface="Arial" pitchFamily="34" charset="0"/>
                <a:cs typeface="Arial" pitchFamily="34" charset="0"/>
              </a:rPr>
              <a:t>ÍNDICE</a:t>
            </a:r>
            <a:endParaRPr lang="es-ES" sz="3200"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08001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11560" y="2589872"/>
            <a:ext cx="7632848" cy="4093428"/>
          </a:xfrm>
          <a:prstGeom prst="rect">
            <a:avLst/>
          </a:prstGeom>
        </p:spPr>
        <p:txBody>
          <a:bodyPr wrap="square">
            <a:spAutoFit/>
          </a:bodyPr>
          <a:lstStyle/>
          <a:p>
            <a:pPr lvl="0" algn="just"/>
            <a:r>
              <a:rPr lang="es-ES" sz="2000" b="1" dirty="0" smtClean="0"/>
              <a:t>Ventajas</a:t>
            </a:r>
            <a:r>
              <a:rPr lang="es-ES" sz="2000" dirty="0" smtClean="0"/>
              <a:t>: posibilidad de utilizar componentes más económicos e imprecisos o con mayor tolerancia que en los sistemas de bucle abierto, consiguiendo grados de precisión muy altos en la respuesta del sistema.</a:t>
            </a:r>
          </a:p>
          <a:p>
            <a:pPr lvl="0" algn="just"/>
            <a:endParaRPr lang="es-ES" sz="2000" dirty="0"/>
          </a:p>
          <a:p>
            <a:pPr lvl="0" algn="just"/>
            <a:r>
              <a:rPr lang="es-ES" sz="2000" b="1" dirty="0" smtClean="0"/>
              <a:t>Desventajas</a:t>
            </a:r>
            <a:r>
              <a:rPr lang="es-ES" sz="2000" dirty="0" smtClean="0"/>
              <a:t>: la dificultad existente en el diseño de estos sistemas par que sean estables. Por otra parte, la cantidad de componentes utilizados por los sistemas de control de bucle cerrado es muy superior a los utilizados por los sistemas de control de bucle abierto.</a:t>
            </a:r>
            <a:endParaRPr lang="es-ES" sz="2000" dirty="0"/>
          </a:p>
          <a:p>
            <a:pPr lvl="0" algn="just"/>
            <a:endParaRPr lang="es-ES" sz="2000" dirty="0" smtClean="0"/>
          </a:p>
          <a:p>
            <a:pPr lvl="0" algn="just"/>
            <a:r>
              <a:rPr lang="es-ES" sz="2000" dirty="0"/>
              <a:t>L</a:t>
            </a:r>
            <a:r>
              <a:rPr lang="es-ES" sz="2000" dirty="0" smtClean="0"/>
              <a:t>os sistemas de control de bucle cerrado deben utilizarse, fundamentalmente, cuando el sistema puede recibir del exterior perturbaciones o variaciones imprevisibles que puedan modificar el comportamiento del sistema.</a:t>
            </a:r>
            <a:endParaRPr lang="es-ES" sz="20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60648"/>
            <a:ext cx="8964488" cy="214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060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1077218"/>
          </a:xfrm>
          <a:prstGeom prst="rect">
            <a:avLst/>
          </a:prstGeom>
          <a:noFill/>
        </p:spPr>
        <p:txBody>
          <a:bodyPr wrap="square" rtlCol="0">
            <a:spAutoFit/>
          </a:bodyPr>
          <a:lstStyle/>
          <a:p>
            <a:r>
              <a:rPr lang="es-ES" sz="3200" dirty="0" smtClean="0">
                <a:cs typeface="Arial" pitchFamily="34" charset="0"/>
              </a:rPr>
              <a:t>1. </a:t>
            </a:r>
            <a:r>
              <a:rPr lang="es-ES" sz="3200" dirty="0" smtClean="0"/>
              <a:t>INTRUDUCCIÓN</a:t>
            </a:r>
            <a:endParaRPr lang="es-ES" sz="3200" dirty="0"/>
          </a:p>
          <a:p>
            <a:endParaRPr lang="es-ES" sz="3200" dirty="0">
              <a:cs typeface="Arial" pitchFamily="34" charset="0"/>
            </a:endParaRPr>
          </a:p>
        </p:txBody>
      </p:sp>
      <p:sp>
        <p:nvSpPr>
          <p:cNvPr id="5" name="4 CuadroTexto"/>
          <p:cNvSpPr txBox="1"/>
          <p:nvPr/>
        </p:nvSpPr>
        <p:spPr>
          <a:xfrm>
            <a:off x="539552" y="1268760"/>
            <a:ext cx="7848872" cy="1631216"/>
          </a:xfrm>
          <a:prstGeom prst="rect">
            <a:avLst/>
          </a:prstGeom>
          <a:noFill/>
        </p:spPr>
        <p:txBody>
          <a:bodyPr wrap="square" rtlCol="0">
            <a:spAutoFit/>
          </a:bodyPr>
          <a:lstStyle/>
          <a:p>
            <a:pPr algn="just"/>
            <a:r>
              <a:rPr lang="es-ES" sz="2000" dirty="0" smtClean="0"/>
              <a:t>Desde el siglo XVIII, en que James Watt diseñó el primer regulador centrífugo para el control de la velocidad de una máquina de vapor, hasta nuestros días, los sistemas de control han evolucionado de forma vertiginosa y, en la actualidad, juegan un papel importantísimo en cualquier diseño de ingeniería.</a:t>
            </a:r>
            <a:endParaRPr lang="es-E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817" y="3284984"/>
            <a:ext cx="3635171" cy="293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CuadroTexto"/>
          <p:cNvSpPr txBox="1"/>
          <p:nvPr/>
        </p:nvSpPr>
        <p:spPr>
          <a:xfrm>
            <a:off x="4860032" y="3212976"/>
            <a:ext cx="3672408" cy="3477875"/>
          </a:xfrm>
          <a:prstGeom prst="rect">
            <a:avLst/>
          </a:prstGeom>
          <a:noFill/>
        </p:spPr>
        <p:txBody>
          <a:bodyPr wrap="square" rtlCol="0">
            <a:spAutoFit/>
          </a:bodyPr>
          <a:lstStyle/>
          <a:p>
            <a:pPr algn="just"/>
            <a:r>
              <a:rPr lang="es-ES" sz="2000" dirty="0" smtClean="0"/>
              <a:t>Regulador centrífugo: a mayor velocidad, más velocidad centrífuga, mas se levantan las pesas provocando que el mecanismo unido a ellas cierre un poco más la válvula de entrada de vapor, lo cual reducirá la velocidad de la máquina; y viceversa: menor velocidad provoca una mayor apertura de la válvula.</a:t>
            </a:r>
            <a:endParaRPr lang="es-ES" sz="2000" dirty="0"/>
          </a:p>
        </p:txBody>
      </p:sp>
    </p:spTree>
    <p:extLst>
      <p:ext uri="{BB962C8B-B14F-4D97-AF65-F5344CB8AC3E}">
        <p14:creationId xmlns:p14="http://schemas.microsoft.com/office/powerpoint/2010/main" val="391921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2. </a:t>
            </a:r>
            <a:r>
              <a:rPr lang="es-ES" sz="3200" dirty="0" smtClean="0"/>
              <a:t>SISTEMAS DE CONTROL</a:t>
            </a:r>
            <a:endParaRPr lang="es-ES" sz="3200" dirty="0">
              <a:cs typeface="Arial" pitchFamily="34" charset="0"/>
            </a:endParaRPr>
          </a:p>
        </p:txBody>
      </p:sp>
      <p:sp>
        <p:nvSpPr>
          <p:cNvPr id="7" name="6 Rectángulo"/>
          <p:cNvSpPr/>
          <p:nvPr/>
        </p:nvSpPr>
        <p:spPr>
          <a:xfrm>
            <a:off x="611560" y="1412776"/>
            <a:ext cx="7776864" cy="4401205"/>
          </a:xfrm>
          <a:prstGeom prst="rect">
            <a:avLst/>
          </a:prstGeom>
        </p:spPr>
        <p:txBody>
          <a:bodyPr wrap="square">
            <a:spAutoFit/>
          </a:bodyPr>
          <a:lstStyle/>
          <a:p>
            <a:pPr algn="just"/>
            <a:r>
              <a:rPr lang="es-ES" sz="2000" dirty="0" smtClean="0"/>
              <a:t>La automática se define como la ciencia que trata de sustituir en un proceso al operador humano po</a:t>
            </a:r>
            <a:r>
              <a:rPr lang="es-ES" sz="2000" dirty="0" smtClean="0"/>
              <a:t>r dispositivos mecánicos o electrónicos. Así, la aplicación de la automática a los procesos industriales se denominan automatización y su objetivo es facilitar y abordar de forma más cómoda el trabajo, aumentar su estabilidad y precisión y, consecuentemente, conseguir un mayor incremento en la productividad y calidad del producto.</a:t>
            </a:r>
          </a:p>
          <a:p>
            <a:pPr algn="just"/>
            <a:endParaRPr lang="es-ES" sz="2000" dirty="0"/>
          </a:p>
          <a:p>
            <a:pPr algn="just"/>
            <a:endParaRPr lang="es-ES" sz="2000" dirty="0" smtClean="0"/>
          </a:p>
          <a:p>
            <a:pPr algn="just"/>
            <a:r>
              <a:rPr lang="es-ES" sz="2000" dirty="0" smtClean="0"/>
              <a:t>La automática estudia y resuelve los problemas de control que, fundamental, surgen cuando queremos que el comportamiento de un sistema se ajuste a lo que hayamos prefijado. Así, los sistemas que realizan estos controles los podemos denominar como sistemas automáticos.</a:t>
            </a:r>
            <a:endParaRPr lang="es-ES" sz="2000" dirty="0"/>
          </a:p>
        </p:txBody>
      </p:sp>
    </p:spTree>
    <p:extLst>
      <p:ext uri="{BB962C8B-B14F-4D97-AF65-F5344CB8AC3E}">
        <p14:creationId xmlns:p14="http://schemas.microsoft.com/office/powerpoint/2010/main" val="327156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692696"/>
            <a:ext cx="7776864" cy="1631216"/>
          </a:xfrm>
          <a:prstGeom prst="rect">
            <a:avLst/>
          </a:prstGeom>
        </p:spPr>
        <p:txBody>
          <a:bodyPr wrap="square">
            <a:spAutoFit/>
          </a:bodyPr>
          <a:lstStyle/>
          <a:p>
            <a:pPr algn="just"/>
            <a:r>
              <a:rPr lang="es-ES" sz="2000" dirty="0" smtClean="0"/>
              <a:t>Ejemplos: </a:t>
            </a:r>
          </a:p>
          <a:p>
            <a:pPr algn="just"/>
            <a:endParaRPr lang="es-ES" sz="2000" dirty="0" smtClean="0"/>
          </a:p>
          <a:p>
            <a:pPr marL="342900" indent="-342900" algn="just">
              <a:buFont typeface="Arial" pitchFamily="34" charset="0"/>
              <a:buChar char="•"/>
            </a:pPr>
            <a:r>
              <a:rPr lang="es-ES" sz="2000" dirty="0" smtClean="0"/>
              <a:t>Piloto automático de un avión.</a:t>
            </a:r>
          </a:p>
          <a:p>
            <a:pPr marL="342900" indent="-342900" algn="just">
              <a:buFont typeface="Arial" pitchFamily="34" charset="0"/>
              <a:buChar char="•"/>
            </a:pPr>
            <a:r>
              <a:rPr lang="es-ES" sz="2000" dirty="0" smtClean="0"/>
              <a:t>Estacionamiento automático en órbitas geoestacionarias de satélites.</a:t>
            </a:r>
          </a:p>
          <a:p>
            <a:pPr marL="342900" indent="-342900" algn="just">
              <a:buFont typeface="Arial" pitchFamily="34" charset="0"/>
              <a:buChar char="•"/>
            </a:pPr>
            <a:r>
              <a:rPr lang="es-ES" sz="2000" dirty="0" smtClean="0"/>
              <a:t>Control de la temperatura de una vivienda.</a:t>
            </a:r>
            <a:endParaRPr lang="es-ES" sz="200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550964"/>
            <a:ext cx="6480720" cy="3580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44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919748"/>
            <a:ext cx="7776864" cy="4093428"/>
          </a:xfrm>
          <a:prstGeom prst="rect">
            <a:avLst/>
          </a:prstGeom>
        </p:spPr>
        <p:txBody>
          <a:bodyPr wrap="square">
            <a:spAutoFit/>
          </a:bodyPr>
          <a:lstStyle/>
          <a:p>
            <a:pPr algn="just"/>
            <a:r>
              <a:rPr lang="es-ES" sz="2000" dirty="0" smtClean="0"/>
              <a:t>Para poder entender mejor lo que es un sistema de control definiremos previamente tres conceptos importantes: la entrada, la salida del sistema de control y el proceso.</a:t>
            </a:r>
          </a:p>
          <a:p>
            <a:pPr algn="just"/>
            <a:endParaRPr lang="es-ES" sz="2000" dirty="0"/>
          </a:p>
          <a:p>
            <a:pPr algn="just"/>
            <a:r>
              <a:rPr lang="es-ES" sz="2000" b="1" dirty="0" smtClean="0"/>
              <a:t>Entrada</a:t>
            </a:r>
            <a:r>
              <a:rPr lang="es-ES" sz="2000" dirty="0" smtClean="0"/>
              <a:t>: es el estímulo, excitación, señal o mandato aplicado a un sistema de control, generalmente desde una fuente externa de ener</a:t>
            </a:r>
            <a:r>
              <a:rPr lang="es-ES" sz="2000" dirty="0" smtClean="0"/>
              <a:t>gía.</a:t>
            </a:r>
          </a:p>
          <a:p>
            <a:pPr algn="just"/>
            <a:endParaRPr lang="es-ES" sz="2000" dirty="0"/>
          </a:p>
          <a:p>
            <a:pPr algn="just"/>
            <a:r>
              <a:rPr lang="es-ES" sz="2000" b="1" dirty="0" smtClean="0"/>
              <a:t>Salida</a:t>
            </a:r>
            <a:r>
              <a:rPr lang="es-ES" sz="2000" dirty="0" smtClean="0"/>
              <a:t>: es la respuesta real que se obtiene de un sistema de control. Puede ser o no igual a la respuesta implícita especificada por la entrada.</a:t>
            </a:r>
          </a:p>
          <a:p>
            <a:pPr algn="just"/>
            <a:endParaRPr lang="es-ES" sz="2000" dirty="0"/>
          </a:p>
          <a:p>
            <a:pPr algn="just"/>
            <a:r>
              <a:rPr lang="es-ES" sz="2000" b="1" dirty="0" smtClean="0"/>
              <a:t>Proceso</a:t>
            </a:r>
            <a:r>
              <a:rPr lang="es-ES" sz="2000" dirty="0" smtClean="0"/>
              <a:t>: es el conjunto de operaciones que se realiza con las entradas y permite obtener la salida deseada. Si en el proceso interviene también la salida del sistema, se dice que el sistema es </a:t>
            </a:r>
            <a:r>
              <a:rPr lang="es-ES" sz="2000" b="1" dirty="0" smtClean="0"/>
              <a:t>realimentado</a:t>
            </a:r>
            <a:r>
              <a:rPr lang="es-ES" sz="2000" dirty="0" smtClean="0"/>
              <a:t>.</a:t>
            </a:r>
            <a:endParaRPr lang="es-ES" sz="2000" dirty="0"/>
          </a:p>
        </p:txBody>
      </p:sp>
    </p:spTree>
    <p:extLst>
      <p:ext uri="{BB962C8B-B14F-4D97-AF65-F5344CB8AC3E}">
        <p14:creationId xmlns:p14="http://schemas.microsoft.com/office/powerpoint/2010/main" val="317861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1155516"/>
            <a:ext cx="7776864" cy="4093428"/>
          </a:xfrm>
          <a:prstGeom prst="rect">
            <a:avLst/>
          </a:prstGeom>
        </p:spPr>
        <p:txBody>
          <a:bodyPr wrap="square">
            <a:spAutoFit/>
          </a:bodyPr>
          <a:lstStyle/>
          <a:p>
            <a:pPr algn="just"/>
            <a:r>
              <a:rPr lang="es-ES" sz="2000" dirty="0" smtClean="0"/>
              <a:t>Tanto la entrada como la salida del sistema puede adoptar </a:t>
            </a:r>
            <a:r>
              <a:rPr lang="es-ES" sz="2000" b="1" dirty="0" smtClean="0"/>
              <a:t>formas</a:t>
            </a:r>
            <a:r>
              <a:rPr lang="es-ES" sz="2000" dirty="0" smtClean="0"/>
              <a:t> muy </a:t>
            </a:r>
            <a:r>
              <a:rPr lang="es-ES" sz="2000" b="1" dirty="0" smtClean="0"/>
              <a:t>diferentes</a:t>
            </a:r>
            <a:r>
              <a:rPr lang="es-ES" sz="2000" dirty="0" smtClean="0"/>
              <a:t>; por ejemplo, pueden ser variables físicas como la temperatura, presión, voltaje, o algo más abstracto, com</a:t>
            </a:r>
            <a:r>
              <a:rPr lang="es-ES" sz="2000" dirty="0" smtClean="0"/>
              <a:t>o la dirección o la posición relativa de un elemento.</a:t>
            </a:r>
          </a:p>
          <a:p>
            <a:pPr algn="just"/>
            <a:endParaRPr lang="es-ES" sz="2000" dirty="0" smtClean="0"/>
          </a:p>
          <a:p>
            <a:pPr algn="just"/>
            <a:endParaRPr lang="es-ES" sz="2000" dirty="0"/>
          </a:p>
          <a:p>
            <a:pPr algn="just"/>
            <a:r>
              <a:rPr lang="es-ES" sz="2000" dirty="0" smtClean="0"/>
              <a:t>Por otro lado, un sistema de control puede tener más de una entrada, o de una salida, que están perfectamente definidas en el sistema, aunque también pueden establecerse entradas no deseadas al sistema, como pueden ser las interferencias producidas por una tormenta o algún tendido de alta tensión cercano al sistema. También puede suceder que la salida del sistema se realimente, de forma que pase a ser una entrada más del sistema.</a:t>
            </a:r>
            <a:endParaRPr lang="es-ES" sz="2000" dirty="0"/>
          </a:p>
        </p:txBody>
      </p:sp>
    </p:spTree>
    <p:extLst>
      <p:ext uri="{BB962C8B-B14F-4D97-AF65-F5344CB8AC3E}">
        <p14:creationId xmlns:p14="http://schemas.microsoft.com/office/powerpoint/2010/main" val="110144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1155516"/>
            <a:ext cx="7776864" cy="4401205"/>
          </a:xfrm>
          <a:prstGeom prst="rect">
            <a:avLst/>
          </a:prstGeom>
        </p:spPr>
        <p:txBody>
          <a:bodyPr wrap="square">
            <a:spAutoFit/>
          </a:bodyPr>
          <a:lstStyle/>
          <a:p>
            <a:pPr algn="just"/>
            <a:r>
              <a:rPr lang="es-ES" sz="2000" dirty="0" smtClean="0"/>
              <a:t>Ejemplo: Alumbrado público por temporizador:</a:t>
            </a:r>
          </a:p>
          <a:p>
            <a:pPr algn="just"/>
            <a:endParaRPr lang="es-ES" sz="2000" dirty="0"/>
          </a:p>
          <a:p>
            <a:pPr algn="just"/>
            <a:endParaRPr lang="es-ES" sz="2000" dirty="0" smtClean="0"/>
          </a:p>
          <a:p>
            <a:pPr algn="just"/>
            <a:endParaRPr lang="es-ES" sz="2000" dirty="0"/>
          </a:p>
          <a:p>
            <a:pPr algn="just"/>
            <a:endParaRPr lang="es-ES" sz="2000" dirty="0" smtClean="0"/>
          </a:p>
          <a:p>
            <a:pPr algn="just"/>
            <a:endParaRPr lang="es-ES" sz="2000" dirty="0"/>
          </a:p>
          <a:p>
            <a:pPr algn="just"/>
            <a:endParaRPr lang="es-ES" sz="2000" dirty="0" smtClean="0"/>
          </a:p>
          <a:p>
            <a:pPr algn="just"/>
            <a:endParaRPr lang="es-ES" sz="2000" dirty="0"/>
          </a:p>
          <a:p>
            <a:pPr algn="just"/>
            <a:endParaRPr lang="es-ES" sz="2000" dirty="0" smtClean="0"/>
          </a:p>
          <a:p>
            <a:pPr algn="just"/>
            <a:endParaRPr lang="es-ES" sz="2000" dirty="0"/>
          </a:p>
          <a:p>
            <a:pPr algn="just"/>
            <a:endParaRPr lang="es-ES" sz="2000" dirty="0" smtClean="0"/>
          </a:p>
          <a:p>
            <a:pPr algn="just"/>
            <a:r>
              <a:rPr lang="es-ES" sz="2000" dirty="0" smtClean="0"/>
              <a:t>Entrada: ajuste del temporizador (hora a la que se enciende y se apaga).</a:t>
            </a:r>
          </a:p>
          <a:p>
            <a:pPr algn="just"/>
            <a:r>
              <a:rPr lang="es-ES" sz="2000" dirty="0" smtClean="0"/>
              <a:t>Proceso: encendido y apagado de las luces.</a:t>
            </a:r>
          </a:p>
          <a:p>
            <a:pPr algn="just"/>
            <a:r>
              <a:rPr lang="es-ES" sz="2000" dirty="0" smtClean="0"/>
              <a:t>Salida: luz u oscuridad.</a:t>
            </a:r>
            <a:endParaRPr lang="es-E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75" y="1916832"/>
            <a:ext cx="5896892" cy="23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04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1155516"/>
            <a:ext cx="7776864" cy="4401205"/>
          </a:xfrm>
          <a:prstGeom prst="rect">
            <a:avLst/>
          </a:prstGeom>
        </p:spPr>
        <p:txBody>
          <a:bodyPr wrap="square">
            <a:spAutoFit/>
          </a:bodyPr>
          <a:lstStyle/>
          <a:p>
            <a:pPr algn="just"/>
            <a:r>
              <a:rPr lang="es-ES" sz="2000" dirty="0" smtClean="0"/>
              <a:t>Ejemplo: Horno eléctrico</a:t>
            </a:r>
          </a:p>
          <a:p>
            <a:pPr algn="just"/>
            <a:endParaRPr lang="es-ES" sz="2000" dirty="0"/>
          </a:p>
          <a:p>
            <a:pPr algn="just"/>
            <a:endParaRPr lang="es-ES" sz="2000" dirty="0" smtClean="0"/>
          </a:p>
          <a:p>
            <a:pPr algn="just"/>
            <a:endParaRPr lang="es-ES" sz="2000" dirty="0"/>
          </a:p>
          <a:p>
            <a:pPr algn="just"/>
            <a:endParaRPr lang="es-ES" sz="2000" dirty="0" smtClean="0"/>
          </a:p>
          <a:p>
            <a:pPr algn="just"/>
            <a:endParaRPr lang="es-ES" sz="2000" dirty="0"/>
          </a:p>
          <a:p>
            <a:pPr algn="just"/>
            <a:endParaRPr lang="es-ES" sz="2000" dirty="0" smtClean="0"/>
          </a:p>
          <a:p>
            <a:pPr algn="just"/>
            <a:endParaRPr lang="es-ES" sz="2000" dirty="0"/>
          </a:p>
          <a:p>
            <a:pPr algn="just"/>
            <a:endParaRPr lang="es-ES" sz="2000" dirty="0" smtClean="0"/>
          </a:p>
          <a:p>
            <a:pPr algn="just"/>
            <a:endParaRPr lang="es-ES" sz="2000" dirty="0"/>
          </a:p>
          <a:p>
            <a:pPr algn="just"/>
            <a:endParaRPr lang="es-ES" sz="2000" dirty="0" smtClean="0"/>
          </a:p>
          <a:p>
            <a:pPr algn="just"/>
            <a:r>
              <a:rPr lang="es-ES" sz="2000" dirty="0" smtClean="0"/>
              <a:t>Entrada: posición del selector de temperatura.</a:t>
            </a:r>
          </a:p>
          <a:p>
            <a:pPr algn="just"/>
            <a:r>
              <a:rPr lang="es-ES" sz="2000" dirty="0" smtClean="0"/>
              <a:t>Proceso: encendido y apagado de las resistencias del horno.</a:t>
            </a:r>
          </a:p>
          <a:p>
            <a:pPr algn="just"/>
            <a:r>
              <a:rPr lang="es-ES" sz="2000" dirty="0" smtClean="0"/>
              <a:t>Salida: temperatura del interior del horno.</a:t>
            </a:r>
            <a:endParaRPr lang="es-E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219" y="1772816"/>
            <a:ext cx="32861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56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24474</TotalTime>
  <Words>1570</Words>
  <Application>Microsoft Office PowerPoint</Application>
  <PresentationFormat>Presentación en pantalla (4:3)</PresentationFormat>
  <Paragraphs>116</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Gallardo Garcia</dc:creator>
  <cp:lastModifiedBy>Daniel Gallardo Garcia</cp:lastModifiedBy>
  <cp:revision>249</cp:revision>
  <dcterms:created xsi:type="dcterms:W3CDTF">2018-09-18T19:43:12Z</dcterms:created>
  <dcterms:modified xsi:type="dcterms:W3CDTF">2019-05-14T22:25:48Z</dcterms:modified>
</cp:coreProperties>
</file>