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52" r:id="rId4"/>
    <p:sldId id="258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4" r:id="rId15"/>
    <p:sldId id="413" r:id="rId16"/>
    <p:sldId id="415" r:id="rId17"/>
    <p:sldId id="416" r:id="rId18"/>
    <p:sldId id="417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19DAF-3E56-4D0F-BE17-078B678EAA78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4EFAE-55D7-489C-AA4D-8D434C5357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52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26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11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04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72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47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89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1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45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7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21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A0ADC-2B56-4BC6-B4DB-3D035330DB61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54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292080" y="4766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TECNOLOGÍA INDUSTRIAL II</a:t>
            </a:r>
            <a:endParaRPr lang="es-ES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195736" y="3359894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Arial" pitchFamily="34" charset="0"/>
                <a:cs typeface="Arial" pitchFamily="34" charset="0"/>
              </a:rPr>
              <a:t>ESTRUCTURAS CRISTALINAS</a:t>
            </a:r>
            <a:endParaRPr lang="es-E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763688" y="1484784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BLOQUE I: MATERIALES</a:t>
            </a: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195736" y="271182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Arial" pitchFamily="34" charset="0"/>
                <a:cs typeface="Arial" pitchFamily="34" charset="0"/>
              </a:rPr>
              <a:t>TEMA 2:</a:t>
            </a:r>
            <a:endParaRPr lang="es-E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0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26" y="1196752"/>
            <a:ext cx="8070813" cy="4383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03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55576" y="980728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rial" pitchFamily="34" charset="0"/>
                <a:cs typeface="Arial" pitchFamily="34" charset="0"/>
              </a:rPr>
              <a:t>2</a:t>
            </a:r>
            <a:r>
              <a:rPr lang="es-ES" sz="3200" dirty="0" smtClean="0">
                <a:latin typeface="Arial" pitchFamily="34" charset="0"/>
                <a:cs typeface="Arial" pitchFamily="34" charset="0"/>
              </a:rPr>
              <a:t>. PROCESO DE CRISTALIZACIÓN</a:t>
            </a:r>
            <a:endParaRPr lang="es-E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060848"/>
            <a:ext cx="49530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92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683568" y="476672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El </a:t>
            </a:r>
            <a:r>
              <a:rPr lang="es-ES" sz="2400" b="1" dirty="0"/>
              <a:t>proceso </a:t>
            </a:r>
            <a:r>
              <a:rPr lang="es-ES" sz="2400" b="1" dirty="0" smtClean="0"/>
              <a:t>de cristalización</a:t>
            </a:r>
            <a:r>
              <a:rPr lang="es-ES" sz="2400" dirty="0" smtClean="0"/>
              <a:t> es el proceso mediante </a:t>
            </a:r>
            <a:r>
              <a:rPr lang="es-ES" sz="2400" dirty="0"/>
              <a:t>el cual los átomos, iones, moléculas o conjunto de moléculas se ordenan para formar una </a:t>
            </a:r>
            <a:r>
              <a:rPr lang="es-ES" sz="2400" b="1" dirty="0"/>
              <a:t>red cristalina</a:t>
            </a:r>
            <a:r>
              <a:rPr lang="es-ES" sz="2400" dirty="0"/>
              <a:t>. </a:t>
            </a:r>
            <a:endParaRPr lang="es-ES" sz="2400" dirty="0" smtClean="0"/>
          </a:p>
          <a:p>
            <a:endParaRPr lang="es-ES" sz="2400" dirty="0"/>
          </a:p>
          <a:p>
            <a:pPr algn="just"/>
            <a:r>
              <a:rPr lang="es-ES" sz="2400" dirty="0" smtClean="0"/>
              <a:t>Será </a:t>
            </a:r>
            <a:r>
              <a:rPr lang="es-ES" sz="2400" dirty="0"/>
              <a:t>necesario que la desde la fusión la temperatura descienda hasta la </a:t>
            </a:r>
            <a:r>
              <a:rPr lang="es-ES" sz="2400" b="1" dirty="0"/>
              <a:t>solidificación</a:t>
            </a:r>
            <a:r>
              <a:rPr lang="es-ES" sz="2400" dirty="0"/>
              <a:t>. Los primeros puntos de solidificación dentro  del metal fundido se denominan </a:t>
            </a:r>
            <a:r>
              <a:rPr lang="es-ES" sz="2400" b="1" dirty="0" smtClean="0"/>
              <a:t>gérmenes </a:t>
            </a:r>
            <a:r>
              <a:rPr lang="es-ES" sz="2400" dirty="0" smtClean="0"/>
              <a:t>(este proceso también recibe el nombre de </a:t>
            </a:r>
            <a:r>
              <a:rPr lang="es-ES" sz="2400" b="1" dirty="0" smtClean="0"/>
              <a:t>nucleación</a:t>
            </a:r>
            <a:r>
              <a:rPr lang="es-ES" sz="2400" dirty="0" smtClean="0"/>
              <a:t>), </a:t>
            </a:r>
            <a:r>
              <a:rPr lang="es-ES" sz="2400" dirty="0"/>
              <a:t>y los átomos colindantes se irán agregando a dicha estructura.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5064"/>
            <a:ext cx="4061817" cy="234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3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683568" y="476672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Cada </a:t>
            </a:r>
            <a:r>
              <a:rPr lang="es-ES" sz="2400" dirty="0"/>
              <a:t>germen va aumentando su tamaño hasta encontrarse con la cristalización de otro germen, lo que le impide seguir adelante, con lo que cada germen forma un </a:t>
            </a:r>
            <a:r>
              <a:rPr lang="es-ES" sz="2400" b="1" dirty="0"/>
              <a:t>grano</a:t>
            </a:r>
            <a:r>
              <a:rPr lang="es-ES" sz="2400" dirty="0"/>
              <a:t>, siendo los bordes del grano los lugares donde han chocado las dos cristalizaciones.</a:t>
            </a:r>
          </a:p>
          <a:p>
            <a:endParaRPr lang="es-ES" sz="2400" dirty="0" smtClean="0"/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/>
          </a:p>
          <a:p>
            <a:pPr algn="just"/>
            <a:r>
              <a:rPr lang="es-ES" sz="2400" dirty="0" smtClean="0"/>
              <a:t>En </a:t>
            </a:r>
            <a:r>
              <a:rPr lang="es-ES" sz="2400" dirty="0"/>
              <a:t>el caso de que solo hubiera habido un germen inicial, se formará una pieza </a:t>
            </a:r>
            <a:r>
              <a:rPr lang="es-ES" sz="2400" dirty="0" err="1"/>
              <a:t>monocristalina</a:t>
            </a:r>
            <a:r>
              <a:rPr lang="es-ES" sz="2400" dirty="0"/>
              <a:t> (un solo grano).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8856984" cy="234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16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2954436" cy="370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8"/>
            <a:ext cx="30480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23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683568" y="476672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En algunos casos y debido a irregularidades en el enfriamiento, la </a:t>
            </a:r>
            <a:r>
              <a:rPr lang="es-ES" sz="2400" b="1" dirty="0" smtClean="0"/>
              <a:t>velocidad de cristalización es distinta según la dirección </a:t>
            </a:r>
            <a:r>
              <a:rPr lang="es-ES" sz="2400" dirty="0" smtClean="0"/>
              <a:t>que se tome, por lo que los granos toman formas alargadas en determinadas direcciones: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89997"/>
            <a:ext cx="3054846" cy="2643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1" y="2492896"/>
            <a:ext cx="2968402" cy="171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0" y="4509120"/>
            <a:ext cx="3070910" cy="209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60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683568" y="476672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Las </a:t>
            </a:r>
            <a:r>
              <a:rPr lang="es-ES" sz="2400" b="1" dirty="0" smtClean="0"/>
              <a:t>propiedades de los metales </a:t>
            </a:r>
            <a:r>
              <a:rPr lang="es-ES" sz="2400" dirty="0" smtClean="0"/>
              <a:t>varían notablemente en función del tamaño del grano: Propiedades como la dureza, elasticidad, plasticidad, resistencia a la tracción, etc. mejoran cuanto </a:t>
            </a:r>
            <a:r>
              <a:rPr lang="es-ES" sz="2400" b="1" dirty="0" smtClean="0"/>
              <a:t>menor sea el tamaño del grano</a:t>
            </a:r>
            <a:r>
              <a:rPr lang="es-ES" sz="2400" dirty="0" smtClean="0"/>
              <a:t>.</a:t>
            </a:r>
            <a:endParaRPr lang="es-ES" sz="2400" dirty="0"/>
          </a:p>
          <a:p>
            <a:endParaRPr lang="es-ES" sz="2400" dirty="0" smtClean="0"/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  <a:p>
            <a:r>
              <a:rPr lang="es-ES" sz="2400" dirty="0" smtClean="0"/>
              <a:t>Es frecuente realizar operaciones y tratamientos para afinar el grano.</a:t>
            </a:r>
            <a:endParaRPr lang="es-E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132855"/>
            <a:ext cx="3347950" cy="305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683568" y="47667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Cabe destacar las siguientes situaciones:</a:t>
            </a:r>
          </a:p>
          <a:p>
            <a:endParaRPr lang="es-ES" sz="2400" dirty="0" smtClean="0"/>
          </a:p>
          <a:p>
            <a:r>
              <a:rPr lang="es-ES" sz="2400" b="1" dirty="0" smtClean="0"/>
              <a:t>Isomorfismo</a:t>
            </a:r>
            <a:r>
              <a:rPr lang="es-ES" sz="2400" dirty="0" smtClean="0"/>
              <a:t>: sustancias de distinta naturaleza tienen el mismo sistema de cristalización.</a:t>
            </a:r>
          </a:p>
          <a:p>
            <a:endParaRPr lang="es-ES" sz="2400" dirty="0" smtClean="0"/>
          </a:p>
          <a:p>
            <a:r>
              <a:rPr lang="es-ES" sz="2400" b="1" dirty="0" smtClean="0"/>
              <a:t>Polimorfismo</a:t>
            </a:r>
            <a:r>
              <a:rPr lang="es-ES" sz="2400" dirty="0" smtClean="0"/>
              <a:t>: sustancias de la misma naturaleza cristalizan de distinta forma.</a:t>
            </a:r>
          </a:p>
          <a:p>
            <a:endParaRPr lang="es-ES" sz="2400" dirty="0" smtClean="0"/>
          </a:p>
          <a:p>
            <a:r>
              <a:rPr lang="es-ES" sz="2400" b="1" dirty="0" smtClean="0"/>
              <a:t>Alotropía</a:t>
            </a:r>
            <a:r>
              <a:rPr lang="es-ES" sz="2400" dirty="0" smtClean="0"/>
              <a:t>: cuando las sustancias polimórficas son elementos puros.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6374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476672"/>
            <a:ext cx="75152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68948" y="515719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Por ejemplo, el Cobre, el Aluminio y el Níquel presentan isomorfismo; y el Hierro presenta alotropía.</a:t>
            </a:r>
          </a:p>
        </p:txBody>
      </p:sp>
    </p:spTree>
    <p:extLst>
      <p:ext uri="{BB962C8B-B14F-4D97-AF65-F5344CB8AC3E}">
        <p14:creationId xmlns:p14="http://schemas.microsoft.com/office/powerpoint/2010/main" val="260349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2780928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dirty="0" smtClean="0">
                <a:latin typeface="Arial" pitchFamily="34" charset="0"/>
                <a:cs typeface="Arial" pitchFamily="34" charset="0"/>
                <a:hlinkClick r:id="rId2" action="ppaction://hlinksldjump"/>
              </a:rPr>
              <a:t>REDES DE BRAVAIS</a:t>
            </a: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s-ES" sz="2400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PROCESO DE CRISTALIZACIÓN</a:t>
            </a:r>
            <a:endParaRPr lang="es-E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763688" y="1484784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55576" y="980728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1. REDES DE BRAVAIS</a:t>
            </a:r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96952"/>
            <a:ext cx="43148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03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683568" y="476672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 materia se presenta en </a:t>
            </a:r>
            <a:r>
              <a:rPr lang="es-ES" sz="2400" b="1" dirty="0"/>
              <a:t>3 estados</a:t>
            </a:r>
            <a:r>
              <a:rPr lang="es-ES" sz="2400" dirty="0"/>
              <a:t>: sólidos, líquidos y gases. Un mismo material presentará diferencias muy importantes dependiendo del estado en que se encuentre. Los líquidos y los gases presentan una estructura interna </a:t>
            </a:r>
            <a:r>
              <a:rPr lang="es-ES" sz="2400" dirty="0" smtClean="0"/>
              <a:t>desordenada:</a:t>
            </a:r>
            <a:endParaRPr lang="es-ES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3074587" cy="174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59102"/>
            <a:ext cx="3120093" cy="17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56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683568" y="47667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</a:t>
            </a:r>
            <a:r>
              <a:rPr lang="es-ES" sz="2400" dirty="0" smtClean="0"/>
              <a:t>os </a:t>
            </a:r>
            <a:r>
              <a:rPr lang="es-ES" sz="2400" dirty="0"/>
              <a:t>sólidos, sin embargo, pueden presentar una ordenación más regular de los átomos: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1484784"/>
            <a:ext cx="6269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Sólido amorfo</a:t>
            </a:r>
            <a:r>
              <a:rPr lang="es-ES" sz="2400" dirty="0"/>
              <a:t>: es aquel que las partículas que lo componen se agrupan sin seguir ningún tipo de orden, relación o distancia entre ellas (ej.: </a:t>
            </a:r>
            <a:r>
              <a:rPr lang="es-ES" sz="2400" dirty="0" smtClean="0"/>
              <a:t>vidrio).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3280916"/>
            <a:ext cx="612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Sólido cristalino</a:t>
            </a:r>
            <a:r>
              <a:rPr lang="es-ES" sz="2400" dirty="0"/>
              <a:t>: es aquel que presenta los átomos, iones o moléculas ordenadas en posiciones regulares y repetidas en el espacio, siguiendo formas geométricas definidas. La repetición tridimensional con la que los átomos se ordenan se denomina celdilla unidad y el conjunto de celdillas unidas entre sí red o retícula.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03" y="1482007"/>
            <a:ext cx="15430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28" y="3717031"/>
            <a:ext cx="1579212" cy="150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29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683568" y="476672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Auguste </a:t>
            </a:r>
            <a:r>
              <a:rPr lang="es-ES" sz="2400" b="1" dirty="0" err="1"/>
              <a:t>Bravais</a:t>
            </a:r>
            <a:r>
              <a:rPr lang="es-ES" sz="2400" dirty="0"/>
              <a:t> demostró que todas las posibles redes que se pueden </a:t>
            </a:r>
            <a:r>
              <a:rPr lang="es-ES" sz="2400" dirty="0" smtClean="0"/>
              <a:t>presentar, </a:t>
            </a:r>
            <a:r>
              <a:rPr lang="es-ES" sz="2400" dirty="0"/>
              <a:t>se pueden obtener de 14 redes estándar, conocidas como </a:t>
            </a:r>
            <a:r>
              <a:rPr lang="es-ES" sz="2400" b="1" dirty="0"/>
              <a:t>redes de </a:t>
            </a:r>
            <a:r>
              <a:rPr lang="es-ES" sz="2400" b="1" dirty="0" err="1"/>
              <a:t>Bravais</a:t>
            </a:r>
            <a:r>
              <a:rPr lang="es-ES" sz="2400" dirty="0"/>
              <a:t>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102" y="332656"/>
            <a:ext cx="1497703" cy="167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0439"/>
            <a:ext cx="6624736" cy="498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96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683568" y="476672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 indicativo de los distintos tipos de redes los siguientes parámetros</a:t>
            </a:r>
            <a:r>
              <a:rPr lang="es-ES" sz="2400" dirty="0" smtClean="0"/>
              <a:t>:</a:t>
            </a:r>
          </a:p>
          <a:p>
            <a:endParaRPr lang="es-E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2400" b="1" dirty="0"/>
              <a:t>Índice de coordinación</a:t>
            </a:r>
            <a:r>
              <a:rPr lang="es-ES" sz="2400" dirty="0"/>
              <a:t>: definido por el número de átomos que rodean al átomo de la celda unidad.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2400" b="1" dirty="0"/>
              <a:t>Número de átomos por celda unidad </a:t>
            </a:r>
            <a:r>
              <a:rPr lang="es-ES" sz="2400" dirty="0"/>
              <a:t>(número de átomos enteros que hay dentro de una celda unidad).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2400" b="1" dirty="0"/>
              <a:t>Relación a/R </a:t>
            </a:r>
            <a:r>
              <a:rPr lang="es-ES" sz="2400" dirty="0"/>
              <a:t>(siendo a: arista del cubo de la celda unidad; y R: radio atómico).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2400" b="1" dirty="0"/>
              <a:t>Factor de empaquetamiento</a:t>
            </a:r>
            <a:r>
              <a:rPr lang="es-ES" sz="2400" dirty="0"/>
              <a:t>: es la fracción de espacio ocupado por sus átomos. Este factor marca la densidad atómica de las celdas, y viene dado por la relación entre el volumen que ocupan los átomos de la celda unidad y el volumen total de dicha celda.</a:t>
            </a:r>
          </a:p>
        </p:txBody>
      </p:sp>
    </p:spTree>
    <p:extLst>
      <p:ext uri="{BB962C8B-B14F-4D97-AF65-F5344CB8AC3E}">
        <p14:creationId xmlns:p14="http://schemas.microsoft.com/office/powerpoint/2010/main" val="104683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683568" y="47667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Los </a:t>
            </a:r>
            <a:r>
              <a:rPr lang="es-ES" sz="2400" b="1" dirty="0"/>
              <a:t>metales</a:t>
            </a:r>
            <a:r>
              <a:rPr lang="es-ES" sz="2400" dirty="0"/>
              <a:t> se obtienen por fusión, y su estructura está formada pro cristales que se forman durante la solidificación del metal líquido</a:t>
            </a:r>
            <a:r>
              <a:rPr lang="es-ES" sz="2400" dirty="0" smtClean="0"/>
              <a:t>.</a:t>
            </a:r>
          </a:p>
          <a:p>
            <a:endParaRPr lang="es-ES" sz="2400" b="1" dirty="0"/>
          </a:p>
          <a:p>
            <a:r>
              <a:rPr lang="es-ES" sz="2400" dirty="0"/>
              <a:t>La mayoría de los metales cristalizan en estructuras o redes cristalinas con empaquetamientos muy densos, como: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2400" b="1" dirty="0"/>
              <a:t>Cúbica centrada en las caras</a:t>
            </a:r>
            <a:r>
              <a:rPr lang="es-ES" sz="2400" dirty="0"/>
              <a:t> (FCC)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2400" b="1" dirty="0"/>
              <a:t>Cúbica centrada en el cuerpo </a:t>
            </a:r>
            <a:r>
              <a:rPr lang="es-ES" sz="2400" dirty="0"/>
              <a:t>(BCC)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2400" b="1" dirty="0"/>
              <a:t>Hexagonal compacta </a:t>
            </a:r>
            <a:r>
              <a:rPr lang="es-ES" sz="2400" dirty="0"/>
              <a:t>(HCP</a:t>
            </a:r>
            <a:r>
              <a:rPr lang="es-ES" sz="2400" dirty="0" smtClean="0"/>
              <a:t>)</a:t>
            </a:r>
            <a:endParaRPr lang="es-ES" sz="2400" dirty="0"/>
          </a:p>
          <a:p>
            <a:r>
              <a:rPr lang="es-ES" sz="2400" dirty="0"/>
              <a:t>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933056"/>
            <a:ext cx="13335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62324"/>
            <a:ext cx="4877607" cy="141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1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683568" y="476672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Calculemos </a:t>
            </a:r>
            <a:r>
              <a:rPr lang="es-ES" sz="2400" dirty="0" smtClean="0"/>
              <a:t>los distintos parámetros </a:t>
            </a:r>
            <a:r>
              <a:rPr lang="es-ES" sz="2400" dirty="0"/>
              <a:t>para las siguientes redes: </a:t>
            </a:r>
            <a:endParaRPr lang="es-ES" sz="2400" dirty="0" smtClean="0"/>
          </a:p>
          <a:p>
            <a:pPr marL="457200" indent="-457200">
              <a:buAutoNum type="alphaLcParenR"/>
            </a:pPr>
            <a:r>
              <a:rPr lang="es-ES" sz="2400" dirty="0" smtClean="0"/>
              <a:t>cúbica simple</a:t>
            </a:r>
          </a:p>
          <a:p>
            <a:pPr marL="457200" indent="-457200">
              <a:buFontTx/>
              <a:buAutoNum type="alphaLcParenR"/>
            </a:pPr>
            <a:r>
              <a:rPr lang="es-ES" sz="2400" dirty="0" smtClean="0"/>
              <a:t>cúbica </a:t>
            </a:r>
            <a:r>
              <a:rPr lang="es-ES" sz="2400" dirty="0"/>
              <a:t>centrada en las caras (FCC) </a:t>
            </a:r>
          </a:p>
          <a:p>
            <a:pPr marL="457200" indent="-457200">
              <a:buFontTx/>
              <a:buAutoNum type="alphaLcParenR"/>
            </a:pPr>
            <a:r>
              <a:rPr lang="es-ES" sz="2400" dirty="0" smtClean="0"/>
              <a:t>cúbica </a:t>
            </a:r>
            <a:r>
              <a:rPr lang="es-ES" sz="2400" dirty="0"/>
              <a:t>centrada en el cuerpo (BCC)</a:t>
            </a:r>
          </a:p>
          <a:p>
            <a:pPr marL="457200" indent="-457200">
              <a:buAutoNum type="alphaLcParenR"/>
            </a:pPr>
            <a:r>
              <a:rPr lang="es-ES" sz="2400" dirty="0" smtClean="0"/>
              <a:t>hexagonal </a:t>
            </a:r>
            <a:r>
              <a:rPr lang="es-ES" sz="2400" dirty="0"/>
              <a:t>compacta (HCP</a:t>
            </a:r>
            <a:r>
              <a:rPr lang="es-ES" sz="2400" dirty="0" smtClean="0"/>
              <a:t>).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Supondremos para los átomos una forma esférica, y un tamaño tal que sea lo más grande posible (máximo empaquetamiento).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6"/>
          <a:stretch/>
        </p:blipFill>
        <p:spPr bwMode="auto">
          <a:xfrm>
            <a:off x="1321018" y="4494178"/>
            <a:ext cx="6553200" cy="194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721</Words>
  <Application>Microsoft Office PowerPoint</Application>
  <PresentationFormat>Presentación en pantalla (4:3)</PresentationFormat>
  <Paragraphs>68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Gallardo Garcia</dc:creator>
  <cp:lastModifiedBy>Daniel Gallardo Garcia</cp:lastModifiedBy>
  <cp:revision>40</cp:revision>
  <dcterms:created xsi:type="dcterms:W3CDTF">2018-09-18T19:43:12Z</dcterms:created>
  <dcterms:modified xsi:type="dcterms:W3CDTF">2020-10-05T18:32:48Z</dcterms:modified>
</cp:coreProperties>
</file>