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513" r:id="rId4"/>
    <p:sldId id="514" r:id="rId5"/>
    <p:sldId id="515" r:id="rId6"/>
    <p:sldId id="516" r:id="rId7"/>
    <p:sldId id="517" r:id="rId8"/>
    <p:sldId id="518" r:id="rId9"/>
    <p:sldId id="561" r:id="rId10"/>
    <p:sldId id="512" r:id="rId11"/>
    <p:sldId id="562" r:id="rId12"/>
    <p:sldId id="563" r:id="rId13"/>
    <p:sldId id="564" r:id="rId14"/>
    <p:sldId id="519" r:id="rId15"/>
    <p:sldId id="520" r:id="rId16"/>
    <p:sldId id="521" r:id="rId17"/>
    <p:sldId id="522" r:id="rId18"/>
    <p:sldId id="523" r:id="rId19"/>
    <p:sldId id="524" r:id="rId20"/>
    <p:sldId id="525" r:id="rId21"/>
    <p:sldId id="526" r:id="rId22"/>
    <p:sldId id="527" r:id="rId23"/>
    <p:sldId id="528" r:id="rId24"/>
    <p:sldId id="529" r:id="rId25"/>
    <p:sldId id="530" r:id="rId26"/>
    <p:sldId id="531" r:id="rId27"/>
    <p:sldId id="532" r:id="rId28"/>
    <p:sldId id="533" r:id="rId29"/>
    <p:sldId id="534" r:id="rId30"/>
    <p:sldId id="535" r:id="rId31"/>
    <p:sldId id="536" r:id="rId32"/>
    <p:sldId id="552" r:id="rId33"/>
    <p:sldId id="553" r:id="rId34"/>
    <p:sldId id="554" r:id="rId35"/>
    <p:sldId id="555" r:id="rId36"/>
    <p:sldId id="551" r:id="rId37"/>
    <p:sldId id="537" r:id="rId38"/>
    <p:sldId id="538" r:id="rId39"/>
    <p:sldId id="539" r:id="rId40"/>
    <p:sldId id="541" r:id="rId41"/>
    <p:sldId id="542" r:id="rId42"/>
    <p:sldId id="543" r:id="rId43"/>
    <p:sldId id="544" r:id="rId44"/>
    <p:sldId id="545" r:id="rId45"/>
    <p:sldId id="549" r:id="rId46"/>
    <p:sldId id="550" r:id="rId47"/>
    <p:sldId id="556" r:id="rId48"/>
    <p:sldId id="557" r:id="rId49"/>
    <p:sldId id="558" r:id="rId50"/>
    <p:sldId id="559" r:id="rId51"/>
    <p:sldId id="560" r:id="rId5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3864" y="-3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19DAF-3E56-4D0F-BE17-078B678EAA78}" type="datetimeFigureOut">
              <a:rPr lang="es-ES" smtClean="0"/>
              <a:t>09/01/2023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4EFAE-55D7-489C-AA4D-8D434C5357D5}" type="slidenum">
              <a:rPr lang="es-ES" smtClean="0"/>
              <a:t>‹Nº›</a:t>
            </a:fld>
            <a:endParaRPr lang="es-ES"/>
          </a:p>
        </p:txBody>
      </p:sp>
    </p:spTree>
    <p:extLst>
      <p:ext uri="{BB962C8B-B14F-4D97-AF65-F5344CB8AC3E}">
        <p14:creationId xmlns:p14="http://schemas.microsoft.com/office/powerpoint/2010/main" val="386552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391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18926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0911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10804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597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89147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64689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0141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6945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05175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09/01/2023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400321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A0ADC-2B56-4BC6-B4DB-3D035330DB61}" type="datetimeFigureOut">
              <a:rPr lang="es-ES" smtClean="0"/>
              <a:t>09/01/2023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03DE-2011-4CF2-8D47-D4CDE7398454}" type="slidenum">
              <a:rPr lang="es-ES" smtClean="0"/>
              <a:t>‹Nº›</a:t>
            </a:fld>
            <a:endParaRPr lang="es-ES"/>
          </a:p>
        </p:txBody>
      </p:sp>
    </p:spTree>
    <p:extLst>
      <p:ext uri="{BB962C8B-B14F-4D97-AF65-F5344CB8AC3E}">
        <p14:creationId xmlns:p14="http://schemas.microsoft.com/office/powerpoint/2010/main" val="4158540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40.png"/><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47.xml"/><Relationship Id="rId3" Type="http://schemas.openxmlformats.org/officeDocument/2006/relationships/slide" Target="slide14.xml"/><Relationship Id="rId7" Type="http://schemas.openxmlformats.org/officeDocument/2006/relationships/slide" Target="slide36.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31.xml"/><Relationship Id="rId5" Type="http://schemas.openxmlformats.org/officeDocument/2006/relationships/slide" Target="slide22.xml"/><Relationship Id="rId4" Type="http://schemas.openxmlformats.org/officeDocument/2006/relationships/slide" Target="slide18.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292080" y="476672"/>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TECNOLOGÍA INDUSTRIAL II</a:t>
            </a:r>
            <a:endParaRPr lang="es-ES" dirty="0">
              <a:solidFill>
                <a:schemeClr val="bg1">
                  <a:lumMod val="75000"/>
                </a:schemeClr>
              </a:solidFill>
              <a:latin typeface="Arial" pitchFamily="34" charset="0"/>
              <a:cs typeface="Arial" pitchFamily="34" charset="0"/>
            </a:endParaRPr>
          </a:p>
        </p:txBody>
      </p:sp>
      <p:sp>
        <p:nvSpPr>
          <p:cNvPr id="5" name="4 CuadroTexto"/>
          <p:cNvSpPr txBox="1"/>
          <p:nvPr/>
        </p:nvSpPr>
        <p:spPr>
          <a:xfrm>
            <a:off x="2195736" y="3359894"/>
            <a:ext cx="4824536" cy="584775"/>
          </a:xfrm>
          <a:prstGeom prst="rect">
            <a:avLst/>
          </a:prstGeom>
          <a:noFill/>
        </p:spPr>
        <p:txBody>
          <a:bodyPr wrap="square" rtlCol="0">
            <a:spAutoFit/>
          </a:bodyPr>
          <a:lstStyle/>
          <a:p>
            <a:pPr algn="ctr"/>
            <a:r>
              <a:rPr lang="es-ES" sz="3200" dirty="0" smtClean="0">
                <a:latin typeface="Arial" pitchFamily="34" charset="0"/>
                <a:cs typeface="Arial" pitchFamily="34" charset="0"/>
              </a:rPr>
              <a:t>CIRCUITOS DIGITALES</a:t>
            </a:r>
            <a:endParaRPr lang="es-ES" sz="3200" dirty="0">
              <a:latin typeface="Arial" pitchFamily="34" charset="0"/>
              <a:cs typeface="Arial" pitchFamily="34" charset="0"/>
            </a:endParaRPr>
          </a:p>
        </p:txBody>
      </p:sp>
      <p:sp>
        <p:nvSpPr>
          <p:cNvPr id="6" name="5 CuadroTexto"/>
          <p:cNvSpPr txBox="1"/>
          <p:nvPr/>
        </p:nvSpPr>
        <p:spPr>
          <a:xfrm>
            <a:off x="1763688" y="1484784"/>
            <a:ext cx="5616624" cy="1077218"/>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BLOQUE IV: CIRCUITOS Y SISTEMAS LÓGICOS</a:t>
            </a:r>
            <a:endParaRPr lang="es-ES" sz="3200" dirty="0">
              <a:solidFill>
                <a:schemeClr val="tx1">
                  <a:lumMod val="50000"/>
                  <a:lumOff val="50000"/>
                </a:schemeClr>
              </a:solidFill>
              <a:latin typeface="Arial" pitchFamily="34" charset="0"/>
              <a:cs typeface="Arial" pitchFamily="34" charset="0"/>
            </a:endParaRPr>
          </a:p>
        </p:txBody>
      </p:sp>
      <p:sp>
        <p:nvSpPr>
          <p:cNvPr id="7" name="6 CuadroTexto"/>
          <p:cNvSpPr txBox="1"/>
          <p:nvPr/>
        </p:nvSpPr>
        <p:spPr>
          <a:xfrm>
            <a:off x="2195736" y="2711822"/>
            <a:ext cx="4824536" cy="584775"/>
          </a:xfrm>
          <a:prstGeom prst="rect">
            <a:avLst/>
          </a:prstGeom>
          <a:noFill/>
        </p:spPr>
        <p:txBody>
          <a:bodyPr wrap="square" rtlCol="0">
            <a:spAutoFit/>
          </a:bodyPr>
          <a:lstStyle/>
          <a:p>
            <a:pPr algn="ctr"/>
            <a:r>
              <a:rPr lang="es-ES" sz="3200" dirty="0" smtClean="0">
                <a:latin typeface="Arial" pitchFamily="34" charset="0"/>
                <a:cs typeface="Arial" pitchFamily="34" charset="0"/>
              </a:rPr>
              <a:t>TEMA 6:</a:t>
            </a:r>
            <a:endParaRPr lang="es-ES" sz="3200" dirty="0">
              <a:latin typeface="Arial" pitchFamily="34" charset="0"/>
              <a:cs typeface="Arial" pitchFamily="34" charset="0"/>
            </a:endParaRPr>
          </a:p>
        </p:txBody>
      </p:sp>
      <p:sp>
        <p:nvSpPr>
          <p:cNvPr id="8" name="7 CuadroTexto"/>
          <p:cNvSpPr txBox="1"/>
          <p:nvPr/>
        </p:nvSpPr>
        <p:spPr>
          <a:xfrm>
            <a:off x="5292080" y="5939988"/>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Daniel Gallardo García</a:t>
            </a:r>
            <a:endParaRPr lang="es-ES"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33206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683568" y="470277"/>
            <a:ext cx="7992888" cy="1323439"/>
          </a:xfrm>
          <a:prstGeom prst="rect">
            <a:avLst/>
          </a:prstGeom>
          <a:noFill/>
        </p:spPr>
        <p:txBody>
          <a:bodyPr wrap="square" rtlCol="0">
            <a:spAutoFit/>
          </a:bodyPr>
          <a:lstStyle/>
          <a:p>
            <a:pPr algn="just">
              <a:spcAft>
                <a:spcPts val="600"/>
              </a:spcAft>
            </a:pPr>
            <a:r>
              <a:rPr lang="es-ES" sz="2000" dirty="0" smtClean="0"/>
              <a:t>Incluso en el caso de que el proceso de un sistema electrónico requiera de una señal analógica, para el procesado de la información se utiliza, en la entrada, </a:t>
            </a:r>
            <a:r>
              <a:rPr lang="es-ES" sz="2000" b="1" dirty="0" smtClean="0"/>
              <a:t>convertidores A/D </a:t>
            </a:r>
            <a:r>
              <a:rPr lang="es-ES" sz="2000" dirty="0" smtClean="0"/>
              <a:t>(analógico/digital), y a la salida </a:t>
            </a:r>
            <a:r>
              <a:rPr lang="es-ES" sz="2000" b="1" dirty="0" smtClean="0"/>
              <a:t>convertidores D/A</a:t>
            </a:r>
            <a:r>
              <a:rPr lang="es-ES" sz="2000" dirty="0" smtClean="0"/>
              <a:t> (digital/analógico):</a:t>
            </a:r>
            <a:endParaRPr lang="es-ES"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3068960"/>
            <a:ext cx="85534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28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683568" y="470277"/>
            <a:ext cx="7992888" cy="400110"/>
          </a:xfrm>
          <a:prstGeom prst="rect">
            <a:avLst/>
          </a:prstGeom>
          <a:noFill/>
        </p:spPr>
        <p:txBody>
          <a:bodyPr wrap="square" rtlCol="0">
            <a:spAutoFit/>
          </a:bodyPr>
          <a:lstStyle/>
          <a:p>
            <a:pPr algn="just">
              <a:spcAft>
                <a:spcPts val="600"/>
              </a:spcAft>
            </a:pPr>
            <a:r>
              <a:rPr lang="es-ES" sz="2000" dirty="0" smtClean="0"/>
              <a:t>Ejemplo: señales de humo en un poblado indio. Necesidad de codificación</a:t>
            </a:r>
            <a:endParaRPr lang="es-ES" sz="2000"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019" y="1539652"/>
            <a:ext cx="7991475"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115616" y="870387"/>
            <a:ext cx="1553097" cy="1343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5237559"/>
            <a:ext cx="23907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962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323528" y="1628800"/>
            <a:ext cx="3024336" cy="400110"/>
          </a:xfrm>
          <a:prstGeom prst="rect">
            <a:avLst/>
          </a:prstGeom>
          <a:noFill/>
        </p:spPr>
        <p:txBody>
          <a:bodyPr wrap="square" rtlCol="0">
            <a:spAutoFit/>
          </a:bodyPr>
          <a:lstStyle/>
          <a:p>
            <a:pPr algn="just">
              <a:spcAft>
                <a:spcPts val="600"/>
              </a:spcAft>
            </a:pPr>
            <a:r>
              <a:rPr lang="es-ES" sz="2000" dirty="0" smtClean="0"/>
              <a:t>Cuentakilómetros binario:</a:t>
            </a:r>
            <a:endParaRPr lang="es-ES"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2030253" cy="281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866" y="4221088"/>
            <a:ext cx="4791936" cy="222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4499992" y="3748970"/>
            <a:ext cx="3816424" cy="400110"/>
          </a:xfrm>
          <a:prstGeom prst="rect">
            <a:avLst/>
          </a:prstGeom>
          <a:noFill/>
        </p:spPr>
        <p:txBody>
          <a:bodyPr wrap="square" rtlCol="0">
            <a:spAutoFit/>
          </a:bodyPr>
          <a:lstStyle/>
          <a:p>
            <a:pPr algn="just">
              <a:spcAft>
                <a:spcPts val="600"/>
              </a:spcAft>
            </a:pPr>
            <a:r>
              <a:rPr lang="es-ES" sz="2000" dirty="0" smtClean="0"/>
              <a:t>Pasar de decimal a binario:</a:t>
            </a:r>
            <a:endParaRPr lang="es-ES" sz="2000" dirty="0"/>
          </a:p>
        </p:txBody>
      </p:sp>
      <p:sp>
        <p:nvSpPr>
          <p:cNvPr id="7" name="6 CuadroTexto"/>
          <p:cNvSpPr txBox="1"/>
          <p:nvPr/>
        </p:nvSpPr>
        <p:spPr>
          <a:xfrm>
            <a:off x="4572000" y="692696"/>
            <a:ext cx="3816424" cy="400110"/>
          </a:xfrm>
          <a:prstGeom prst="rect">
            <a:avLst/>
          </a:prstGeom>
          <a:noFill/>
        </p:spPr>
        <p:txBody>
          <a:bodyPr wrap="square" rtlCol="0">
            <a:spAutoFit/>
          </a:bodyPr>
          <a:lstStyle/>
          <a:p>
            <a:pPr algn="just">
              <a:spcAft>
                <a:spcPts val="600"/>
              </a:spcAft>
            </a:pPr>
            <a:r>
              <a:rPr lang="es-ES" sz="2000" dirty="0" smtClean="0"/>
              <a:t>Pasar de binario a decimal:</a:t>
            </a:r>
            <a:endParaRPr lang="es-ES" sz="2000"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4293" y="1196752"/>
            <a:ext cx="50958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24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grpId="0" nodeType="afterEffect">
                                  <p:stCondLst>
                                    <p:cond delay="10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4000"/>
                            </p:stCondLst>
                            <p:childTnLst>
                              <p:par>
                                <p:cTn id="17" presetID="42" presetClass="entr" presetSubtype="0" fill="hold" grpId="0" nodeType="after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85863"/>
            <a:ext cx="188595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2091067"/>
            <a:ext cx="1846882" cy="1950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770" y="3984324"/>
            <a:ext cx="3304605" cy="2187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CuadroTexto"/>
          <p:cNvSpPr txBox="1"/>
          <p:nvPr/>
        </p:nvSpPr>
        <p:spPr>
          <a:xfrm>
            <a:off x="6084168" y="5517232"/>
            <a:ext cx="517798" cy="369332"/>
          </a:xfrm>
          <a:prstGeom prst="rect">
            <a:avLst/>
          </a:prstGeom>
          <a:noFill/>
        </p:spPr>
        <p:txBody>
          <a:bodyPr wrap="square" rtlCol="0">
            <a:spAutoFit/>
          </a:bodyPr>
          <a:lstStyle/>
          <a:p>
            <a:r>
              <a:rPr lang="es-ES" dirty="0" smtClean="0"/>
              <a:t>-</a:t>
            </a:r>
            <a:endParaRPr lang="es-ES" dirty="0"/>
          </a:p>
        </p:txBody>
      </p:sp>
      <p:sp>
        <p:nvSpPr>
          <p:cNvPr id="4" name="3 Arco"/>
          <p:cNvSpPr/>
          <p:nvPr/>
        </p:nvSpPr>
        <p:spPr>
          <a:xfrm rot="8398982">
            <a:off x="5860251" y="4838042"/>
            <a:ext cx="1483430" cy="1358379"/>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7 CuadroTexto"/>
          <p:cNvSpPr txBox="1"/>
          <p:nvPr/>
        </p:nvSpPr>
        <p:spPr>
          <a:xfrm>
            <a:off x="4572000" y="692696"/>
            <a:ext cx="3816424" cy="400110"/>
          </a:xfrm>
          <a:prstGeom prst="rect">
            <a:avLst/>
          </a:prstGeom>
          <a:noFill/>
        </p:spPr>
        <p:txBody>
          <a:bodyPr wrap="square" rtlCol="0">
            <a:spAutoFit/>
          </a:bodyPr>
          <a:lstStyle/>
          <a:p>
            <a:pPr algn="just">
              <a:spcAft>
                <a:spcPts val="600"/>
              </a:spcAft>
            </a:pPr>
            <a:r>
              <a:rPr lang="es-ES" sz="2000" dirty="0" smtClean="0"/>
              <a:t>Operaciones con números binarios</a:t>
            </a:r>
            <a:endParaRPr lang="es-ES" sz="2000" dirty="0"/>
          </a:p>
        </p:txBody>
      </p:sp>
    </p:spTree>
    <p:extLst>
      <p:ext uri="{BB962C8B-B14F-4D97-AF65-F5344CB8AC3E}">
        <p14:creationId xmlns:p14="http://schemas.microsoft.com/office/powerpoint/2010/main" val="81075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smtClean="0">
                <a:cs typeface="Arial" pitchFamily="34" charset="0"/>
              </a:rPr>
              <a:t>2. ÁLGEBRA BOOLEANA. ÁLGEBRA DE CONMUTACIÓN</a:t>
            </a:r>
            <a:endParaRPr lang="es-ES" sz="2800" dirty="0">
              <a:cs typeface="Arial" pitchFamily="34" charset="0"/>
            </a:endParaRPr>
          </a:p>
        </p:txBody>
      </p:sp>
      <p:sp>
        <p:nvSpPr>
          <p:cNvPr id="5" name="4 CuadroTexto"/>
          <p:cNvSpPr txBox="1"/>
          <p:nvPr/>
        </p:nvSpPr>
        <p:spPr>
          <a:xfrm>
            <a:off x="539552" y="1340768"/>
            <a:ext cx="7848872" cy="1015663"/>
          </a:xfrm>
          <a:prstGeom prst="rect">
            <a:avLst/>
          </a:prstGeom>
          <a:noFill/>
        </p:spPr>
        <p:txBody>
          <a:bodyPr wrap="square" rtlCol="0">
            <a:spAutoFit/>
          </a:bodyPr>
          <a:lstStyle/>
          <a:p>
            <a:pPr algn="just"/>
            <a:r>
              <a:rPr lang="es-ES" sz="2000" dirty="0" smtClean="0">
                <a:cs typeface="Arial" pitchFamily="34" charset="0"/>
              </a:rPr>
              <a:t>Un sistema matemático consistente en un conjunto B de elementos y dos operaciones binarias cerradas ( + ) y ( · ) se denomina álgebra booleana si y solo si se verifican los siguientes postulados:</a:t>
            </a:r>
          </a:p>
        </p:txBody>
      </p:sp>
      <mc:AlternateContent xmlns:mc="http://schemas.openxmlformats.org/markup-compatibility/2006" xmlns:a14="http://schemas.microsoft.com/office/drawing/2010/main">
        <mc:Choice Requires="a14">
          <p:sp>
            <p:nvSpPr>
              <p:cNvPr id="2" name="1 CuadroTexto"/>
              <p:cNvSpPr txBox="1"/>
              <p:nvPr/>
            </p:nvSpPr>
            <p:spPr>
              <a:xfrm>
                <a:off x="2339752" y="3248891"/>
                <a:ext cx="1210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a:ea typeface="Cambria Math"/>
                        </a:rPr>
                        <m:t>∀</m:t>
                      </m:r>
                      <m:r>
                        <a:rPr lang="es-ES" b="0" i="1" smtClean="0">
                          <a:latin typeface="Cambria Math"/>
                          <a:ea typeface="Cambria Math"/>
                        </a:rPr>
                        <m:t> </m:t>
                      </m:r>
                      <m:r>
                        <a:rPr lang="es-ES" b="0" i="1" smtClean="0">
                          <a:latin typeface="Cambria Math"/>
                          <a:ea typeface="Cambria Math"/>
                        </a:rPr>
                        <m:t>𝑎</m:t>
                      </m:r>
                      <m:r>
                        <a:rPr lang="es-ES" b="0" i="1" smtClean="0">
                          <a:latin typeface="Cambria Math"/>
                          <a:ea typeface="Cambria Math"/>
                        </a:rPr>
                        <m:t>, </m:t>
                      </m:r>
                      <m:r>
                        <a:rPr lang="es-ES" b="0" i="1" smtClean="0">
                          <a:latin typeface="Cambria Math"/>
                          <a:ea typeface="Cambria Math"/>
                        </a:rPr>
                        <m:t>𝑏</m:t>
                      </m:r>
                      <m:r>
                        <a:rPr lang="es-ES" b="0" i="1" smtClean="0">
                          <a:latin typeface="Cambria Math"/>
                          <a:ea typeface="Cambria Math"/>
                        </a:rPr>
                        <m:t> </m:t>
                      </m:r>
                      <m:r>
                        <a:rPr lang="es-ES" b="0" i="1" smtClean="0">
                          <a:latin typeface="Cambria Math"/>
                          <a:ea typeface="Cambria Math"/>
                        </a:rPr>
                        <m:t>𝜖</m:t>
                      </m:r>
                      <m:r>
                        <a:rPr lang="es-ES" b="0" i="1" smtClean="0">
                          <a:latin typeface="Cambria Math"/>
                          <a:ea typeface="Cambria Math"/>
                        </a:rPr>
                        <m:t> </m:t>
                      </m:r>
                      <m:r>
                        <a:rPr lang="es-ES" b="0" i="1" smtClean="0">
                          <a:latin typeface="Cambria Math"/>
                          <a:ea typeface="Cambria Math"/>
                        </a:rPr>
                        <m:t>𝐵</m:t>
                      </m:r>
                      <m:r>
                        <a:rPr lang="es-ES" b="0" i="1" smtClean="0">
                          <a:latin typeface="Cambria Math"/>
                          <a:ea typeface="Cambria Math"/>
                        </a:rPr>
                        <m:t> </m:t>
                      </m:r>
                    </m:oMath>
                  </m:oMathPara>
                </a14:m>
                <a:endParaRPr lang="es-ES" dirty="0"/>
              </a:p>
            </p:txBody>
          </p:sp>
        </mc:Choice>
        <mc:Fallback xmlns="">
          <p:sp>
            <p:nvSpPr>
              <p:cNvPr id="2" name="1 CuadroTexto"/>
              <p:cNvSpPr txBox="1">
                <a:spLocks noRot="1" noChangeAspect="1" noMove="1" noResize="1" noEditPoints="1" noAdjustHandles="1" noChangeArrowheads="1" noChangeShapeType="1" noTextEdit="1"/>
              </p:cNvSpPr>
              <p:nvPr/>
            </p:nvSpPr>
            <p:spPr>
              <a:xfrm>
                <a:off x="2339752" y="3248891"/>
                <a:ext cx="1210781" cy="369332"/>
              </a:xfrm>
              <a:prstGeom prst="rect">
                <a:avLst/>
              </a:prstGeom>
              <a:blipFill rotWithShape="1">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 name="2 CuadroTexto"/>
              <p:cNvSpPr txBox="1"/>
              <p:nvPr/>
            </p:nvSpPr>
            <p:spPr>
              <a:xfrm>
                <a:off x="4114800" y="2971800"/>
                <a:ext cx="2252861"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ES" b="0" i="1" smtClean="0">
                              <a:latin typeface="Cambria Math"/>
                            </a:rPr>
                          </m:ctrlPr>
                        </m:dPr>
                        <m:e>
                          <m:r>
                            <a:rPr lang="es-ES" b="0" i="1" smtClean="0">
                              <a:latin typeface="Cambria Math"/>
                            </a:rPr>
                            <m:t>𝑖</m:t>
                          </m:r>
                        </m:e>
                      </m:d>
                      <m:r>
                        <a:rPr lang="es-ES" b="0" i="1" smtClean="0">
                          <a:latin typeface="Cambria Math"/>
                        </a:rPr>
                        <m:t>   </m:t>
                      </m:r>
                      <m:r>
                        <a:rPr lang="es-ES" b="0" i="1" smtClean="0">
                          <a:latin typeface="Cambria Math"/>
                        </a:rPr>
                        <m:t>𝑎</m:t>
                      </m:r>
                      <m:r>
                        <a:rPr lang="es-ES" b="0" i="1" smtClean="0">
                          <a:latin typeface="Cambria Math"/>
                        </a:rPr>
                        <m:t>+</m:t>
                      </m:r>
                      <m:r>
                        <a:rPr lang="es-ES" b="0" i="1" smtClean="0">
                          <a:latin typeface="Cambria Math"/>
                        </a:rPr>
                        <m:t>𝑏</m:t>
                      </m:r>
                      <m:r>
                        <a:rPr lang="es-ES" b="0" i="1" smtClean="0">
                          <a:latin typeface="Cambria Math"/>
                        </a:rPr>
                        <m:t>=</m:t>
                      </m:r>
                      <m:r>
                        <a:rPr lang="es-ES" b="0" i="1" smtClean="0">
                          <a:latin typeface="Cambria Math"/>
                        </a:rPr>
                        <m:t>𝑏</m:t>
                      </m:r>
                      <m:r>
                        <a:rPr lang="es-ES" b="0" i="1" smtClean="0">
                          <a:latin typeface="Cambria Math"/>
                        </a:rPr>
                        <m:t>+</m:t>
                      </m:r>
                      <m:r>
                        <a:rPr lang="es-ES" b="0" i="1" smtClean="0">
                          <a:latin typeface="Cambria Math"/>
                        </a:rPr>
                        <m:t>𝑎</m:t>
                      </m:r>
                    </m:oMath>
                  </m:oMathPara>
                </a14:m>
                <a:endParaRPr lang="es-ES" b="0" dirty="0" smtClean="0"/>
              </a:p>
              <a:p>
                <a:endParaRPr lang="es-ES" b="0" dirty="0" smtClean="0"/>
              </a:p>
              <a:p>
                <a:pPr/>
                <a14:m>
                  <m:oMathPara xmlns:m="http://schemas.openxmlformats.org/officeDocument/2006/math">
                    <m:oMathParaPr>
                      <m:jc m:val="centerGroup"/>
                    </m:oMathParaPr>
                    <m:oMath xmlns:m="http://schemas.openxmlformats.org/officeDocument/2006/math">
                      <m:d>
                        <m:dPr>
                          <m:ctrlPr>
                            <a:rPr lang="es-ES" b="0" i="1" smtClean="0">
                              <a:latin typeface="Cambria Math"/>
                            </a:rPr>
                          </m:ctrlPr>
                        </m:dPr>
                        <m:e>
                          <m:r>
                            <a:rPr lang="es-ES" b="0" i="1" smtClean="0">
                              <a:latin typeface="Cambria Math"/>
                            </a:rPr>
                            <m:t>𝑖𝑖</m:t>
                          </m:r>
                        </m:e>
                      </m:d>
                      <m:r>
                        <a:rPr lang="es-ES" b="0" i="1" smtClean="0">
                          <a:latin typeface="Cambria Math"/>
                        </a:rPr>
                        <m:t>  </m:t>
                      </m:r>
                      <m:r>
                        <a:rPr lang="es-ES" b="0" i="1" smtClean="0">
                          <a:latin typeface="Cambria Math"/>
                        </a:rPr>
                        <m:t>𝑎</m:t>
                      </m:r>
                      <m:r>
                        <a:rPr lang="es-ES" b="0" i="1" smtClean="0">
                          <a:latin typeface="Cambria Math"/>
                        </a:rPr>
                        <m:t>·</m:t>
                      </m:r>
                      <m:r>
                        <a:rPr lang="es-ES" b="0" i="1" smtClean="0">
                          <a:latin typeface="Cambria Math"/>
                        </a:rPr>
                        <m:t>𝑏</m:t>
                      </m:r>
                      <m:r>
                        <a:rPr lang="es-ES" b="0" i="1" smtClean="0">
                          <a:latin typeface="Cambria Math"/>
                        </a:rPr>
                        <m:t>=</m:t>
                      </m:r>
                      <m:r>
                        <a:rPr lang="es-ES" b="0" i="1" smtClean="0">
                          <a:latin typeface="Cambria Math"/>
                        </a:rPr>
                        <m:t>𝑏</m:t>
                      </m:r>
                      <m:r>
                        <a:rPr lang="es-ES" b="0" i="1" smtClean="0">
                          <a:latin typeface="Cambria Math"/>
                        </a:rPr>
                        <m:t>·</m:t>
                      </m:r>
                      <m:r>
                        <a:rPr lang="es-ES" b="0" i="1" smtClean="0">
                          <a:latin typeface="Cambria Math"/>
                        </a:rPr>
                        <m:t>𝑎</m:t>
                      </m:r>
                    </m:oMath>
                  </m:oMathPara>
                </a14:m>
                <a:endParaRPr lang="es-ES" b="0" dirty="0" smtClean="0"/>
              </a:p>
            </p:txBody>
          </p:sp>
        </mc:Choice>
        <mc:Fallback xmlns="">
          <p:sp>
            <p:nvSpPr>
              <p:cNvPr id="3" name="2 CuadroTexto"/>
              <p:cNvSpPr txBox="1">
                <a:spLocks noRot="1" noChangeAspect="1" noMove="1" noResize="1" noEditPoints="1" noAdjustHandles="1" noChangeArrowheads="1" noChangeShapeType="1" noTextEdit="1"/>
              </p:cNvSpPr>
              <p:nvPr/>
            </p:nvSpPr>
            <p:spPr>
              <a:xfrm>
                <a:off x="4114800" y="2971800"/>
                <a:ext cx="2252861" cy="923330"/>
              </a:xfrm>
              <a:prstGeom prst="rect">
                <a:avLst/>
              </a:prstGeom>
              <a:blipFill rotWithShape="1">
                <a:blip r:embed="rId3"/>
                <a:stretch>
                  <a:fillRect/>
                </a:stretch>
              </a:blipFill>
            </p:spPr>
            <p:txBody>
              <a:bodyPr/>
              <a:lstStyle/>
              <a:p>
                <a:r>
                  <a:rPr lang="es-ES">
                    <a:noFill/>
                  </a:rPr>
                  <a:t> </a:t>
                </a:r>
              </a:p>
            </p:txBody>
          </p:sp>
        </mc:Fallback>
      </mc:AlternateContent>
      <p:sp>
        <p:nvSpPr>
          <p:cNvPr id="8" name="7 Abrir llave"/>
          <p:cNvSpPr/>
          <p:nvPr/>
        </p:nvSpPr>
        <p:spPr>
          <a:xfrm>
            <a:off x="3959070" y="2971984"/>
            <a:ext cx="311460" cy="9231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ln w="57150">
                <a:solidFill>
                  <a:srgbClr val="FF0000"/>
                </a:solidFill>
              </a:ln>
            </a:endParaRPr>
          </a:p>
        </p:txBody>
      </p:sp>
      <p:sp>
        <p:nvSpPr>
          <p:cNvPr id="9" name="8 CuadroTexto"/>
          <p:cNvSpPr txBox="1"/>
          <p:nvPr/>
        </p:nvSpPr>
        <p:spPr>
          <a:xfrm>
            <a:off x="539552" y="2571874"/>
            <a:ext cx="7848872" cy="400110"/>
          </a:xfrm>
          <a:prstGeom prst="rect">
            <a:avLst/>
          </a:prstGeom>
          <a:noFill/>
        </p:spPr>
        <p:txBody>
          <a:bodyPr wrap="square" rtlCol="0">
            <a:spAutoFit/>
          </a:bodyPr>
          <a:lstStyle/>
          <a:p>
            <a:pPr algn="just"/>
            <a:r>
              <a:rPr lang="es-ES" sz="2000" dirty="0" smtClean="0">
                <a:cs typeface="Arial" pitchFamily="34" charset="0"/>
              </a:rPr>
              <a:t>P1. Las operaciones ( + ) y ( · ) son conmutativas:</a:t>
            </a:r>
          </a:p>
        </p:txBody>
      </p:sp>
      <mc:AlternateContent xmlns:mc="http://schemas.openxmlformats.org/markup-compatibility/2006" xmlns:a14="http://schemas.microsoft.com/office/drawing/2010/main">
        <mc:Choice Requires="a14">
          <p:sp>
            <p:nvSpPr>
              <p:cNvPr id="10" name="9 CuadroTexto"/>
              <p:cNvSpPr txBox="1"/>
              <p:nvPr/>
            </p:nvSpPr>
            <p:spPr>
              <a:xfrm>
                <a:off x="2339752" y="5159025"/>
                <a:ext cx="1210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a:ea typeface="Cambria Math"/>
                        </a:rPr>
                        <m:t>∀</m:t>
                      </m:r>
                      <m:r>
                        <a:rPr lang="es-ES" b="0" i="1" smtClean="0">
                          <a:latin typeface="Cambria Math"/>
                          <a:ea typeface="Cambria Math"/>
                        </a:rPr>
                        <m:t> </m:t>
                      </m:r>
                      <m:r>
                        <a:rPr lang="es-ES" b="0" i="1" smtClean="0">
                          <a:latin typeface="Cambria Math"/>
                          <a:ea typeface="Cambria Math"/>
                        </a:rPr>
                        <m:t>𝑎</m:t>
                      </m:r>
                      <m:r>
                        <a:rPr lang="es-ES" b="0" i="1" smtClean="0">
                          <a:latin typeface="Cambria Math"/>
                          <a:ea typeface="Cambria Math"/>
                        </a:rPr>
                        <m:t>, </m:t>
                      </m:r>
                      <m:r>
                        <a:rPr lang="es-ES" b="0" i="1" smtClean="0">
                          <a:latin typeface="Cambria Math"/>
                          <a:ea typeface="Cambria Math"/>
                        </a:rPr>
                        <m:t>𝑏</m:t>
                      </m:r>
                      <m:r>
                        <a:rPr lang="es-ES" b="0" i="1" smtClean="0">
                          <a:latin typeface="Cambria Math"/>
                          <a:ea typeface="Cambria Math"/>
                        </a:rPr>
                        <m:t> </m:t>
                      </m:r>
                      <m:r>
                        <a:rPr lang="es-ES" b="0" i="1" smtClean="0">
                          <a:latin typeface="Cambria Math"/>
                          <a:ea typeface="Cambria Math"/>
                        </a:rPr>
                        <m:t>𝜖</m:t>
                      </m:r>
                      <m:r>
                        <a:rPr lang="es-ES" b="0" i="1" smtClean="0">
                          <a:latin typeface="Cambria Math"/>
                          <a:ea typeface="Cambria Math"/>
                        </a:rPr>
                        <m:t> </m:t>
                      </m:r>
                      <m:r>
                        <a:rPr lang="es-ES" b="0" i="1" smtClean="0">
                          <a:latin typeface="Cambria Math"/>
                          <a:ea typeface="Cambria Math"/>
                        </a:rPr>
                        <m:t>𝐵</m:t>
                      </m:r>
                      <m:r>
                        <a:rPr lang="es-ES" b="0" i="1" smtClean="0">
                          <a:latin typeface="Cambria Math"/>
                          <a:ea typeface="Cambria Math"/>
                        </a:rPr>
                        <m:t> </m:t>
                      </m:r>
                    </m:oMath>
                  </m:oMathPara>
                </a14:m>
                <a:endParaRPr lang="es-ES"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2339752" y="5159025"/>
                <a:ext cx="1210781" cy="369332"/>
              </a:xfrm>
              <a:prstGeom prst="rect">
                <a:avLst/>
              </a:prstGeom>
              <a:blipFill rotWithShape="1">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10 CuadroTexto"/>
              <p:cNvSpPr txBox="1"/>
              <p:nvPr/>
            </p:nvSpPr>
            <p:spPr>
              <a:xfrm>
                <a:off x="4114800" y="4881934"/>
                <a:ext cx="3624326"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ES" b="0" i="1" smtClean="0">
                              <a:latin typeface="Cambria Math"/>
                            </a:rPr>
                          </m:ctrlPr>
                        </m:dPr>
                        <m:e>
                          <m:r>
                            <a:rPr lang="es-ES" b="0" i="1" smtClean="0">
                              <a:latin typeface="Cambria Math"/>
                            </a:rPr>
                            <m:t>𝑖</m:t>
                          </m:r>
                        </m:e>
                      </m:d>
                      <m:r>
                        <a:rPr lang="es-ES" b="0" i="1" smtClean="0">
                          <a:latin typeface="Cambria Math"/>
                        </a:rPr>
                        <m:t>   </m:t>
                      </m:r>
                      <m:r>
                        <a:rPr lang="es-ES" b="0" i="1" smtClean="0">
                          <a:latin typeface="Cambria Math"/>
                        </a:rPr>
                        <m:t>𝑎</m:t>
                      </m:r>
                      <m:r>
                        <a:rPr lang="es-ES" b="0" i="1" smtClean="0">
                          <a:latin typeface="Cambria Math"/>
                        </a:rPr>
                        <m:t>+</m:t>
                      </m:r>
                      <m:d>
                        <m:dPr>
                          <m:ctrlPr>
                            <a:rPr lang="es-ES" b="0" i="1" smtClean="0">
                              <a:latin typeface="Cambria Math"/>
                            </a:rPr>
                          </m:ctrlPr>
                        </m:dPr>
                        <m:e>
                          <m:r>
                            <a:rPr lang="es-ES" b="0" i="1" smtClean="0">
                              <a:latin typeface="Cambria Math"/>
                            </a:rPr>
                            <m:t>𝑏</m:t>
                          </m:r>
                          <m:r>
                            <a:rPr lang="es-ES" b="0" i="1" smtClean="0">
                              <a:latin typeface="Cambria Math"/>
                            </a:rPr>
                            <m:t>·</m:t>
                          </m:r>
                          <m:r>
                            <a:rPr lang="es-ES" b="0" i="1" smtClean="0">
                              <a:latin typeface="Cambria Math"/>
                            </a:rPr>
                            <m:t>𝑐</m:t>
                          </m:r>
                        </m:e>
                      </m:d>
                      <m:r>
                        <a:rPr lang="es-ES" b="0" i="1" smtClean="0">
                          <a:latin typeface="Cambria Math"/>
                        </a:rPr>
                        <m:t>=</m:t>
                      </m:r>
                      <m:d>
                        <m:dPr>
                          <m:ctrlPr>
                            <a:rPr lang="es-ES" b="0" i="1" smtClean="0">
                              <a:latin typeface="Cambria Math"/>
                            </a:rPr>
                          </m:ctrlPr>
                        </m:dPr>
                        <m:e>
                          <m:r>
                            <a:rPr lang="es-ES" b="0" i="1" smtClean="0">
                              <a:latin typeface="Cambria Math"/>
                            </a:rPr>
                            <m:t>𝑎</m:t>
                          </m:r>
                          <m:r>
                            <a:rPr lang="es-ES" b="0" i="1" smtClean="0">
                              <a:latin typeface="Cambria Math"/>
                            </a:rPr>
                            <m:t>+</m:t>
                          </m:r>
                          <m:r>
                            <a:rPr lang="es-ES" b="0" i="1" smtClean="0">
                              <a:latin typeface="Cambria Math"/>
                            </a:rPr>
                            <m:t>𝑏</m:t>
                          </m:r>
                        </m:e>
                      </m:d>
                      <m:r>
                        <a:rPr lang="es-ES" b="0" i="1" smtClean="0">
                          <a:latin typeface="Cambria Math"/>
                        </a:rPr>
                        <m:t>·(</m:t>
                      </m:r>
                      <m:r>
                        <a:rPr lang="es-ES" b="0" i="1" smtClean="0">
                          <a:latin typeface="Cambria Math"/>
                        </a:rPr>
                        <m:t>𝑎</m:t>
                      </m:r>
                      <m:r>
                        <a:rPr lang="es-ES" b="0" i="1" smtClean="0">
                          <a:latin typeface="Cambria Math"/>
                        </a:rPr>
                        <m:t>+</m:t>
                      </m:r>
                      <m:r>
                        <m:rPr>
                          <m:sty m:val="p"/>
                        </m:rPr>
                        <a:rPr lang="es-ES" b="0" i="0" smtClean="0">
                          <a:latin typeface="Cambria Math"/>
                        </a:rPr>
                        <m:t>c</m:t>
                      </m:r>
                      <m:r>
                        <a:rPr lang="es-ES" b="0" i="0" smtClean="0">
                          <a:latin typeface="Cambria Math"/>
                        </a:rPr>
                        <m:t>)</m:t>
                      </m:r>
                    </m:oMath>
                  </m:oMathPara>
                </a14:m>
                <a:endParaRPr lang="es-ES" b="0" dirty="0" smtClean="0"/>
              </a:p>
              <a:p>
                <a:endParaRPr lang="es-ES" b="0" dirty="0" smtClean="0"/>
              </a:p>
              <a:p>
                <a:pPr/>
                <a14:m>
                  <m:oMathPara xmlns:m="http://schemas.openxmlformats.org/officeDocument/2006/math">
                    <m:oMathParaPr>
                      <m:jc m:val="centerGroup"/>
                    </m:oMathParaPr>
                    <m:oMath xmlns:m="http://schemas.openxmlformats.org/officeDocument/2006/math">
                      <m:d>
                        <m:dPr>
                          <m:ctrlPr>
                            <a:rPr lang="es-ES" b="0" i="1" smtClean="0">
                              <a:latin typeface="Cambria Math"/>
                            </a:rPr>
                          </m:ctrlPr>
                        </m:dPr>
                        <m:e>
                          <m:r>
                            <a:rPr lang="es-ES" b="0" i="1" smtClean="0">
                              <a:latin typeface="Cambria Math"/>
                            </a:rPr>
                            <m:t>𝑖𝑖</m:t>
                          </m:r>
                        </m:e>
                      </m:d>
                      <m:r>
                        <a:rPr lang="es-ES" b="0" i="1" smtClean="0">
                          <a:latin typeface="Cambria Math"/>
                        </a:rPr>
                        <m:t>  </m:t>
                      </m:r>
                      <m:r>
                        <a:rPr lang="es-ES" b="0" i="1" smtClean="0">
                          <a:latin typeface="Cambria Math"/>
                        </a:rPr>
                        <m:t>𝑎</m:t>
                      </m:r>
                      <m:r>
                        <a:rPr lang="es-ES" b="0" i="1" smtClean="0">
                          <a:latin typeface="Cambria Math"/>
                        </a:rPr>
                        <m:t>·</m:t>
                      </m:r>
                      <m:d>
                        <m:dPr>
                          <m:ctrlPr>
                            <a:rPr lang="es-ES" b="0" i="1" smtClean="0">
                              <a:latin typeface="Cambria Math"/>
                            </a:rPr>
                          </m:ctrlPr>
                        </m:dPr>
                        <m:e>
                          <m:r>
                            <a:rPr lang="es-ES" b="0" i="1" smtClean="0">
                              <a:latin typeface="Cambria Math"/>
                            </a:rPr>
                            <m:t>𝑏</m:t>
                          </m:r>
                          <m:r>
                            <a:rPr lang="es-ES" b="0" i="1" smtClean="0">
                              <a:latin typeface="Cambria Math"/>
                            </a:rPr>
                            <m:t>+</m:t>
                          </m:r>
                          <m:r>
                            <a:rPr lang="es-ES" b="0" i="1" smtClean="0">
                              <a:latin typeface="Cambria Math"/>
                            </a:rPr>
                            <m:t>𝑐</m:t>
                          </m:r>
                        </m:e>
                      </m:d>
                      <m:r>
                        <a:rPr lang="es-ES" b="0" i="1" smtClean="0">
                          <a:latin typeface="Cambria Math"/>
                        </a:rPr>
                        <m:t>=</m:t>
                      </m:r>
                      <m:d>
                        <m:dPr>
                          <m:ctrlPr>
                            <a:rPr lang="es-ES" b="0" i="1" smtClean="0">
                              <a:latin typeface="Cambria Math"/>
                            </a:rPr>
                          </m:ctrlPr>
                        </m:dPr>
                        <m:e>
                          <m:r>
                            <a:rPr lang="es-ES" b="0" i="1" smtClean="0">
                              <a:latin typeface="Cambria Math"/>
                            </a:rPr>
                            <m:t>𝑎</m:t>
                          </m:r>
                          <m:r>
                            <a:rPr lang="es-ES" b="0" i="1" smtClean="0">
                              <a:latin typeface="Cambria Math"/>
                            </a:rPr>
                            <m:t>·</m:t>
                          </m:r>
                          <m:r>
                            <a:rPr lang="es-ES" b="0" i="1" smtClean="0">
                              <a:latin typeface="Cambria Math"/>
                            </a:rPr>
                            <m:t>𝑏</m:t>
                          </m:r>
                        </m:e>
                      </m:d>
                      <m:r>
                        <a:rPr lang="es-ES" b="0" i="1" smtClean="0">
                          <a:latin typeface="Cambria Math"/>
                        </a:rPr>
                        <m:t>+(</m:t>
                      </m:r>
                      <m:r>
                        <a:rPr lang="es-ES" b="0" i="1" smtClean="0">
                          <a:latin typeface="Cambria Math"/>
                        </a:rPr>
                        <m:t>𝑎</m:t>
                      </m:r>
                      <m:r>
                        <a:rPr lang="es-ES" b="0" i="1" smtClean="0">
                          <a:latin typeface="Cambria Math"/>
                        </a:rPr>
                        <m:t>·</m:t>
                      </m:r>
                      <m:r>
                        <a:rPr lang="es-ES" b="0" i="1" smtClean="0">
                          <a:latin typeface="Cambria Math"/>
                        </a:rPr>
                        <m:t>𝑐</m:t>
                      </m:r>
                      <m:r>
                        <a:rPr lang="es-ES" b="0" i="1" smtClean="0">
                          <a:latin typeface="Cambria Math"/>
                        </a:rPr>
                        <m:t>)</m:t>
                      </m:r>
                    </m:oMath>
                  </m:oMathPara>
                </a14:m>
                <a:endParaRPr lang="es-ES" b="0" dirty="0" smtClean="0"/>
              </a:p>
            </p:txBody>
          </p:sp>
        </mc:Choice>
        <mc:Fallback xmlns="">
          <p:sp>
            <p:nvSpPr>
              <p:cNvPr id="11" name="10 CuadroTexto"/>
              <p:cNvSpPr txBox="1">
                <a:spLocks noRot="1" noChangeAspect="1" noMove="1" noResize="1" noEditPoints="1" noAdjustHandles="1" noChangeArrowheads="1" noChangeShapeType="1" noTextEdit="1"/>
              </p:cNvSpPr>
              <p:nvPr/>
            </p:nvSpPr>
            <p:spPr>
              <a:xfrm>
                <a:off x="4114800" y="4881934"/>
                <a:ext cx="3624326" cy="923330"/>
              </a:xfrm>
              <a:prstGeom prst="rect">
                <a:avLst/>
              </a:prstGeom>
              <a:blipFill rotWithShape="1">
                <a:blip r:embed="rId5"/>
                <a:stretch>
                  <a:fillRect b="-4636"/>
                </a:stretch>
              </a:blipFill>
            </p:spPr>
            <p:txBody>
              <a:bodyPr/>
              <a:lstStyle/>
              <a:p>
                <a:r>
                  <a:rPr lang="es-ES">
                    <a:noFill/>
                  </a:rPr>
                  <a:t> </a:t>
                </a:r>
              </a:p>
            </p:txBody>
          </p:sp>
        </mc:Fallback>
      </mc:AlternateContent>
      <p:sp>
        <p:nvSpPr>
          <p:cNvPr id="12" name="11 Abrir llave"/>
          <p:cNvSpPr/>
          <p:nvPr/>
        </p:nvSpPr>
        <p:spPr>
          <a:xfrm>
            <a:off x="3959070" y="4882118"/>
            <a:ext cx="311460" cy="9231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ln w="57150">
                <a:solidFill>
                  <a:srgbClr val="FF0000"/>
                </a:solidFill>
              </a:ln>
            </a:endParaRPr>
          </a:p>
        </p:txBody>
      </p:sp>
      <p:sp>
        <p:nvSpPr>
          <p:cNvPr id="13" name="12 CuadroTexto"/>
          <p:cNvSpPr txBox="1"/>
          <p:nvPr/>
        </p:nvSpPr>
        <p:spPr>
          <a:xfrm>
            <a:off x="539552" y="4221088"/>
            <a:ext cx="7848872" cy="400110"/>
          </a:xfrm>
          <a:prstGeom prst="rect">
            <a:avLst/>
          </a:prstGeom>
          <a:noFill/>
        </p:spPr>
        <p:txBody>
          <a:bodyPr wrap="square" rtlCol="0">
            <a:spAutoFit/>
          </a:bodyPr>
          <a:lstStyle/>
          <a:p>
            <a:pPr algn="just"/>
            <a:r>
              <a:rPr lang="es-ES" sz="2000" dirty="0" smtClean="0">
                <a:cs typeface="Arial" pitchFamily="34" charset="0"/>
              </a:rPr>
              <a:t>P2. </a:t>
            </a:r>
            <a:r>
              <a:rPr lang="es-ES" sz="2000" dirty="0">
                <a:cs typeface="Arial" pitchFamily="34" charset="0"/>
              </a:rPr>
              <a:t>C</a:t>
            </a:r>
            <a:r>
              <a:rPr lang="es-ES" sz="2000" dirty="0" smtClean="0">
                <a:cs typeface="Arial" pitchFamily="34" charset="0"/>
              </a:rPr>
              <a:t>ada operación ( + ) y ( · ) es distributiva sobre la otra:</a:t>
            </a:r>
          </a:p>
        </p:txBody>
      </p:sp>
    </p:spTree>
    <p:extLst>
      <p:ext uri="{BB962C8B-B14F-4D97-AF65-F5344CB8AC3E}">
        <p14:creationId xmlns:p14="http://schemas.microsoft.com/office/powerpoint/2010/main" val="124786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467544" y="4933617"/>
                <a:ext cx="7848872" cy="1323439"/>
              </a:xfrm>
              <a:prstGeom prst="rect">
                <a:avLst/>
              </a:prstGeom>
              <a:noFill/>
            </p:spPr>
            <p:txBody>
              <a:bodyPr wrap="square" rtlCol="0">
                <a:spAutoFit/>
              </a:bodyPr>
              <a:lstStyle/>
              <a:p>
                <a:pPr algn="just"/>
                <a:r>
                  <a:rPr lang="es-ES" sz="2000" dirty="0" smtClean="0">
                    <a:cs typeface="Arial" pitchFamily="34" charset="0"/>
                  </a:rPr>
                  <a:t>Puesto que </a:t>
                </a:r>
                <a14:m>
                  <m:oMath xmlns:m="http://schemas.openxmlformats.org/officeDocument/2006/math">
                    <m:acc>
                      <m:accPr>
                        <m:chr m:val="̅"/>
                        <m:ctrlPr>
                          <a:rPr lang="es-ES" sz="2000" i="1" smtClean="0">
                            <a:latin typeface="Cambria Math"/>
                            <a:ea typeface="Cambria Math"/>
                          </a:rPr>
                        </m:ctrlPr>
                      </m:accPr>
                      <m:e>
                        <m:r>
                          <a:rPr lang="es-ES" sz="2000" i="1">
                            <a:latin typeface="Cambria Math"/>
                            <a:ea typeface="Cambria Math"/>
                          </a:rPr>
                          <m:t>𝑎</m:t>
                        </m:r>
                      </m:e>
                    </m:acc>
                  </m:oMath>
                </a14:m>
                <a:r>
                  <a:rPr lang="es-ES" sz="2000" dirty="0" smtClean="0">
                    <a:cs typeface="Arial" pitchFamily="34" charset="0"/>
                  </a:rPr>
                  <a:t> está unívocamente determinado por </a:t>
                </a:r>
                <a:r>
                  <a:rPr lang="es-ES" sz="2000" i="1" dirty="0" smtClean="0">
                    <a:cs typeface="Arial" pitchFamily="34" charset="0"/>
                  </a:rPr>
                  <a:t>a</a:t>
                </a:r>
                <a:r>
                  <a:rPr lang="es-ES" sz="2000" dirty="0" smtClean="0">
                    <a:cs typeface="Arial" pitchFamily="34" charset="0"/>
                  </a:rPr>
                  <a:t>, se llama a ( ¯ ) el operador negación o complemento.</a:t>
                </a:r>
              </a:p>
              <a:p>
                <a:pPr algn="just"/>
                <a:r>
                  <a:rPr lang="es-ES" sz="2000" dirty="0" smtClean="0">
                    <a:cs typeface="Arial" pitchFamily="34" charset="0"/>
                  </a:rPr>
                  <a:t>En algunos sitios también se pude encontrar representado este operador con prima ( ‘ ): </a:t>
                </a:r>
                <a:r>
                  <a:rPr lang="es-ES" sz="2000" i="1" dirty="0" smtClean="0">
                    <a:cs typeface="Arial" pitchFamily="34" charset="0"/>
                  </a:rPr>
                  <a:t>a’</a:t>
                </a:r>
              </a:p>
            </p:txBody>
          </p:sp>
        </mc:Choice>
        <mc:Fallback xmlns="">
          <p:sp>
            <p:nvSpPr>
              <p:cNvPr id="5" name="4 CuadroTexto"/>
              <p:cNvSpPr txBox="1">
                <a:spLocks noRot="1" noChangeAspect="1" noMove="1" noResize="1" noEditPoints="1" noAdjustHandles="1" noChangeArrowheads="1" noChangeShapeType="1" noTextEdit="1"/>
              </p:cNvSpPr>
              <p:nvPr/>
            </p:nvSpPr>
            <p:spPr>
              <a:xfrm>
                <a:off x="467544" y="4933617"/>
                <a:ext cx="7848872" cy="1323439"/>
              </a:xfrm>
              <a:prstGeom prst="rect">
                <a:avLst/>
              </a:prstGeom>
              <a:blipFill rotWithShape="1">
                <a:blip r:embed="rId2"/>
                <a:stretch>
                  <a:fillRect l="-855" t="-2304" r="-777" b="-737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 name="1 CuadroTexto"/>
              <p:cNvSpPr txBox="1"/>
              <p:nvPr/>
            </p:nvSpPr>
            <p:spPr>
              <a:xfrm>
                <a:off x="2339752" y="2049907"/>
                <a:ext cx="1210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a:ea typeface="Cambria Math"/>
                        </a:rPr>
                        <m:t>∀</m:t>
                      </m:r>
                      <m:r>
                        <a:rPr lang="es-ES" b="0" i="1" smtClean="0">
                          <a:latin typeface="Cambria Math"/>
                          <a:ea typeface="Cambria Math"/>
                        </a:rPr>
                        <m:t> </m:t>
                      </m:r>
                      <m:r>
                        <a:rPr lang="es-ES" b="0" i="1" smtClean="0">
                          <a:latin typeface="Cambria Math"/>
                          <a:ea typeface="Cambria Math"/>
                        </a:rPr>
                        <m:t>𝑎</m:t>
                      </m:r>
                      <m:r>
                        <a:rPr lang="es-ES" b="0" i="1" smtClean="0">
                          <a:latin typeface="Cambria Math"/>
                          <a:ea typeface="Cambria Math"/>
                        </a:rPr>
                        <m:t>, </m:t>
                      </m:r>
                      <m:r>
                        <a:rPr lang="es-ES" b="0" i="1" smtClean="0">
                          <a:latin typeface="Cambria Math"/>
                          <a:ea typeface="Cambria Math"/>
                        </a:rPr>
                        <m:t>𝑏</m:t>
                      </m:r>
                      <m:r>
                        <a:rPr lang="es-ES" b="0" i="1" smtClean="0">
                          <a:latin typeface="Cambria Math"/>
                          <a:ea typeface="Cambria Math"/>
                        </a:rPr>
                        <m:t> </m:t>
                      </m:r>
                      <m:r>
                        <a:rPr lang="es-ES" b="0" i="1" smtClean="0">
                          <a:latin typeface="Cambria Math"/>
                          <a:ea typeface="Cambria Math"/>
                        </a:rPr>
                        <m:t>𝜖</m:t>
                      </m:r>
                      <m:r>
                        <a:rPr lang="es-ES" b="0" i="1" smtClean="0">
                          <a:latin typeface="Cambria Math"/>
                          <a:ea typeface="Cambria Math"/>
                        </a:rPr>
                        <m:t> </m:t>
                      </m:r>
                      <m:r>
                        <a:rPr lang="es-ES" b="0" i="1" smtClean="0">
                          <a:latin typeface="Cambria Math"/>
                          <a:ea typeface="Cambria Math"/>
                        </a:rPr>
                        <m:t>𝐵</m:t>
                      </m:r>
                      <m:r>
                        <a:rPr lang="es-ES" b="0" i="1" smtClean="0">
                          <a:latin typeface="Cambria Math"/>
                          <a:ea typeface="Cambria Math"/>
                        </a:rPr>
                        <m:t> </m:t>
                      </m:r>
                    </m:oMath>
                  </m:oMathPara>
                </a14:m>
                <a:endParaRPr lang="es-ES" dirty="0"/>
              </a:p>
            </p:txBody>
          </p:sp>
        </mc:Choice>
        <mc:Fallback xmlns="">
          <p:sp>
            <p:nvSpPr>
              <p:cNvPr id="2" name="1 CuadroTexto"/>
              <p:cNvSpPr txBox="1">
                <a:spLocks noRot="1" noChangeAspect="1" noMove="1" noResize="1" noEditPoints="1" noAdjustHandles="1" noChangeArrowheads="1" noChangeShapeType="1" noTextEdit="1"/>
              </p:cNvSpPr>
              <p:nvPr/>
            </p:nvSpPr>
            <p:spPr>
              <a:xfrm>
                <a:off x="2339752" y="2049907"/>
                <a:ext cx="1210781" cy="369332"/>
              </a:xfrm>
              <a:prstGeom prst="rect">
                <a:avLst/>
              </a:prstGeom>
              <a:blipFill rotWithShape="1">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 name="2 CuadroTexto"/>
              <p:cNvSpPr txBox="1"/>
              <p:nvPr/>
            </p:nvSpPr>
            <p:spPr>
              <a:xfrm>
                <a:off x="4114800" y="1772816"/>
                <a:ext cx="2514343"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ES" b="0" i="1" smtClean="0">
                              <a:latin typeface="Cambria Math"/>
                            </a:rPr>
                          </m:ctrlPr>
                        </m:dPr>
                        <m:e>
                          <m:r>
                            <a:rPr lang="es-ES" b="0" i="1" smtClean="0">
                              <a:latin typeface="Cambria Math"/>
                            </a:rPr>
                            <m:t>𝑖</m:t>
                          </m:r>
                        </m:e>
                      </m:d>
                      <m:r>
                        <a:rPr lang="es-ES" b="0" i="1" smtClean="0">
                          <a:latin typeface="Cambria Math"/>
                        </a:rPr>
                        <m:t>   0+</m:t>
                      </m:r>
                      <m:r>
                        <a:rPr lang="es-ES" b="0" i="1" smtClean="0">
                          <a:latin typeface="Cambria Math"/>
                        </a:rPr>
                        <m:t>𝑎</m:t>
                      </m:r>
                      <m:r>
                        <a:rPr lang="es-ES" b="0" i="1" smtClean="0">
                          <a:latin typeface="Cambria Math"/>
                        </a:rPr>
                        <m:t>=</m:t>
                      </m:r>
                      <m:r>
                        <a:rPr lang="es-ES" b="0" i="1" smtClean="0">
                          <a:latin typeface="Cambria Math"/>
                        </a:rPr>
                        <m:t>𝑎</m:t>
                      </m:r>
                      <m:r>
                        <a:rPr lang="es-ES" b="0" i="1" smtClean="0">
                          <a:latin typeface="Cambria Math"/>
                        </a:rPr>
                        <m:t>+0=</m:t>
                      </m:r>
                      <m:r>
                        <a:rPr lang="es-ES" b="0" i="1" smtClean="0">
                          <a:latin typeface="Cambria Math"/>
                        </a:rPr>
                        <m:t>𝑎</m:t>
                      </m:r>
                    </m:oMath>
                  </m:oMathPara>
                </a14:m>
                <a:endParaRPr lang="es-ES" b="0" dirty="0" smtClean="0"/>
              </a:p>
              <a:p>
                <a:endParaRPr lang="es-ES" b="0" dirty="0" smtClean="0"/>
              </a:p>
              <a:p>
                <a:pPr/>
                <a14:m>
                  <m:oMathPara xmlns:m="http://schemas.openxmlformats.org/officeDocument/2006/math">
                    <m:oMathParaPr>
                      <m:jc m:val="centerGroup"/>
                    </m:oMathParaPr>
                    <m:oMath xmlns:m="http://schemas.openxmlformats.org/officeDocument/2006/math">
                      <m:d>
                        <m:dPr>
                          <m:ctrlPr>
                            <a:rPr lang="es-ES" b="0" i="1" smtClean="0">
                              <a:latin typeface="Cambria Math"/>
                            </a:rPr>
                          </m:ctrlPr>
                        </m:dPr>
                        <m:e>
                          <m:r>
                            <a:rPr lang="es-ES" b="0" i="1" smtClean="0">
                              <a:latin typeface="Cambria Math"/>
                            </a:rPr>
                            <m:t>𝑖𝑖</m:t>
                          </m:r>
                        </m:e>
                      </m:d>
                      <m:r>
                        <a:rPr lang="es-ES" b="0" i="1" smtClean="0">
                          <a:latin typeface="Cambria Math"/>
                        </a:rPr>
                        <m:t>  1·</m:t>
                      </m:r>
                      <m:r>
                        <a:rPr lang="es-ES" b="0" i="1" smtClean="0">
                          <a:latin typeface="Cambria Math"/>
                        </a:rPr>
                        <m:t>𝑎</m:t>
                      </m:r>
                      <m:r>
                        <a:rPr lang="es-ES" b="0" i="1" smtClean="0">
                          <a:latin typeface="Cambria Math"/>
                        </a:rPr>
                        <m:t>=</m:t>
                      </m:r>
                      <m:r>
                        <a:rPr lang="es-ES" b="0" i="1" smtClean="0">
                          <a:latin typeface="Cambria Math"/>
                        </a:rPr>
                        <m:t>𝑎</m:t>
                      </m:r>
                      <m:r>
                        <a:rPr lang="es-ES" b="0" i="1" smtClean="0">
                          <a:latin typeface="Cambria Math"/>
                        </a:rPr>
                        <m:t>·1=</m:t>
                      </m:r>
                      <m:r>
                        <a:rPr lang="es-ES" b="0" i="1" smtClean="0">
                          <a:latin typeface="Cambria Math"/>
                        </a:rPr>
                        <m:t>𝑎</m:t>
                      </m:r>
                    </m:oMath>
                  </m:oMathPara>
                </a14:m>
                <a:endParaRPr lang="es-ES" b="0" dirty="0" smtClean="0"/>
              </a:p>
            </p:txBody>
          </p:sp>
        </mc:Choice>
        <mc:Fallback xmlns="">
          <p:sp>
            <p:nvSpPr>
              <p:cNvPr id="3" name="2 CuadroTexto"/>
              <p:cNvSpPr txBox="1">
                <a:spLocks noRot="1" noChangeAspect="1" noMove="1" noResize="1" noEditPoints="1" noAdjustHandles="1" noChangeArrowheads="1" noChangeShapeType="1" noTextEdit="1"/>
              </p:cNvSpPr>
              <p:nvPr/>
            </p:nvSpPr>
            <p:spPr>
              <a:xfrm>
                <a:off x="4114800" y="1772816"/>
                <a:ext cx="2514343" cy="923330"/>
              </a:xfrm>
              <a:prstGeom prst="rect">
                <a:avLst/>
              </a:prstGeom>
              <a:blipFill rotWithShape="1">
                <a:blip r:embed="rId4"/>
                <a:stretch>
                  <a:fillRect/>
                </a:stretch>
              </a:blipFill>
            </p:spPr>
            <p:txBody>
              <a:bodyPr/>
              <a:lstStyle/>
              <a:p>
                <a:r>
                  <a:rPr lang="es-ES">
                    <a:noFill/>
                  </a:rPr>
                  <a:t> </a:t>
                </a:r>
              </a:p>
            </p:txBody>
          </p:sp>
        </mc:Fallback>
      </mc:AlternateContent>
      <p:sp>
        <p:nvSpPr>
          <p:cNvPr id="8" name="7 Abrir llave"/>
          <p:cNvSpPr/>
          <p:nvPr/>
        </p:nvSpPr>
        <p:spPr>
          <a:xfrm>
            <a:off x="3959070" y="1773000"/>
            <a:ext cx="311460" cy="9231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ln w="57150">
                <a:solidFill>
                  <a:srgbClr val="FF0000"/>
                </a:solidFill>
              </a:ln>
            </a:endParaRPr>
          </a:p>
        </p:txBody>
      </p:sp>
      <p:sp>
        <p:nvSpPr>
          <p:cNvPr id="9" name="8 CuadroTexto"/>
          <p:cNvSpPr txBox="1"/>
          <p:nvPr/>
        </p:nvSpPr>
        <p:spPr>
          <a:xfrm>
            <a:off x="539552" y="692696"/>
            <a:ext cx="7848872" cy="707886"/>
          </a:xfrm>
          <a:prstGeom prst="rect">
            <a:avLst/>
          </a:prstGeom>
          <a:noFill/>
        </p:spPr>
        <p:txBody>
          <a:bodyPr wrap="square" rtlCol="0">
            <a:spAutoFit/>
          </a:bodyPr>
          <a:lstStyle/>
          <a:p>
            <a:pPr algn="just"/>
            <a:r>
              <a:rPr lang="es-ES" sz="2000" dirty="0" smtClean="0">
                <a:cs typeface="Arial" pitchFamily="34" charset="0"/>
              </a:rPr>
              <a:t>P3. Existen en B elementos identidad distintos, representados por 0 y 1, relativos a las operaciones ( + ) y ( · ) respectivamente:</a:t>
            </a:r>
          </a:p>
        </p:txBody>
      </p:sp>
      <mc:AlternateContent xmlns:mc="http://schemas.openxmlformats.org/markup-compatibility/2006" xmlns:a14="http://schemas.microsoft.com/office/drawing/2010/main">
        <mc:Choice Requires="a14">
          <p:sp>
            <p:nvSpPr>
              <p:cNvPr id="10" name="9 CuadroTexto"/>
              <p:cNvSpPr txBox="1"/>
              <p:nvPr/>
            </p:nvSpPr>
            <p:spPr>
              <a:xfrm>
                <a:off x="1691680" y="4078905"/>
                <a:ext cx="189654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a:ea typeface="Cambria Math"/>
                        </a:rPr>
                        <m:t>∀</m:t>
                      </m:r>
                      <m:r>
                        <a:rPr lang="es-ES" b="0" i="1" smtClean="0">
                          <a:latin typeface="Cambria Math"/>
                          <a:ea typeface="Cambria Math"/>
                        </a:rPr>
                        <m:t> </m:t>
                      </m:r>
                      <m:r>
                        <a:rPr lang="es-ES" b="0" i="1" smtClean="0">
                          <a:latin typeface="Cambria Math"/>
                          <a:ea typeface="Cambria Math"/>
                        </a:rPr>
                        <m:t>𝑎</m:t>
                      </m:r>
                      <m:r>
                        <a:rPr lang="es-ES" b="0" i="1" smtClean="0">
                          <a:latin typeface="Cambria Math"/>
                          <a:ea typeface="Cambria Math"/>
                        </a:rPr>
                        <m:t> </m:t>
                      </m:r>
                      <m:r>
                        <a:rPr lang="es-ES" b="0" i="1" smtClean="0">
                          <a:latin typeface="Cambria Math"/>
                          <a:ea typeface="Cambria Math"/>
                        </a:rPr>
                        <m:t>𝜖</m:t>
                      </m:r>
                      <m:r>
                        <a:rPr lang="es-ES" b="0" i="1" smtClean="0">
                          <a:latin typeface="Cambria Math"/>
                          <a:ea typeface="Cambria Math"/>
                        </a:rPr>
                        <m:t> </m:t>
                      </m:r>
                      <m:r>
                        <a:rPr lang="es-ES" b="0" i="1" smtClean="0">
                          <a:latin typeface="Cambria Math"/>
                          <a:ea typeface="Cambria Math"/>
                        </a:rPr>
                        <m:t>𝐵</m:t>
                      </m:r>
                      <m:r>
                        <a:rPr lang="es-ES" b="0" i="1" smtClean="0">
                          <a:latin typeface="Cambria Math"/>
                          <a:ea typeface="Cambria Math"/>
                        </a:rPr>
                        <m:t>     ∃ </m:t>
                      </m:r>
                      <m:acc>
                        <m:accPr>
                          <m:chr m:val="̅"/>
                          <m:ctrlPr>
                            <a:rPr lang="es-ES" b="0" i="1" smtClean="0">
                              <a:latin typeface="Cambria Math"/>
                              <a:ea typeface="Cambria Math"/>
                            </a:rPr>
                          </m:ctrlPr>
                        </m:accPr>
                        <m:e>
                          <m:r>
                            <a:rPr lang="es-ES" b="0" i="1" smtClean="0">
                              <a:latin typeface="Cambria Math"/>
                              <a:ea typeface="Cambria Math"/>
                            </a:rPr>
                            <m:t>𝑎</m:t>
                          </m:r>
                        </m:e>
                      </m:acc>
                      <m:r>
                        <a:rPr lang="es-ES" b="0" i="1" smtClean="0">
                          <a:latin typeface="Cambria Math"/>
                          <a:ea typeface="Cambria Math"/>
                        </a:rPr>
                        <m:t> </m:t>
                      </m:r>
                      <m:r>
                        <a:rPr lang="es-ES" i="1">
                          <a:latin typeface="Cambria Math"/>
                          <a:ea typeface="Cambria Math"/>
                        </a:rPr>
                        <m:t>𝜖</m:t>
                      </m:r>
                      <m:r>
                        <a:rPr lang="es-ES" b="0" i="1" smtClean="0">
                          <a:latin typeface="Cambria Math"/>
                          <a:ea typeface="Cambria Math"/>
                        </a:rPr>
                        <m:t> </m:t>
                      </m:r>
                      <m:r>
                        <a:rPr lang="es-ES" b="0" i="1" smtClean="0">
                          <a:latin typeface="Cambria Math"/>
                          <a:ea typeface="Cambria Math"/>
                        </a:rPr>
                        <m:t>𝐵</m:t>
                      </m:r>
                    </m:oMath>
                  </m:oMathPara>
                </a14:m>
                <a:endParaRPr lang="es-ES" dirty="0"/>
              </a:p>
            </p:txBody>
          </p:sp>
        </mc:Choice>
        <mc:Fallback xmlns="">
          <p:sp>
            <p:nvSpPr>
              <p:cNvPr id="10" name="9 CuadroTexto"/>
              <p:cNvSpPr txBox="1">
                <a:spLocks noRot="1" noChangeAspect="1" noMove="1" noResize="1" noEditPoints="1" noAdjustHandles="1" noChangeArrowheads="1" noChangeShapeType="1" noTextEdit="1"/>
              </p:cNvSpPr>
              <p:nvPr/>
            </p:nvSpPr>
            <p:spPr>
              <a:xfrm>
                <a:off x="1691680" y="4078905"/>
                <a:ext cx="1896545" cy="369332"/>
              </a:xfrm>
              <a:prstGeom prst="rect">
                <a:avLst/>
              </a:prstGeom>
              <a:blipFill rotWithShape="1">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10 CuadroTexto"/>
              <p:cNvSpPr txBox="1"/>
              <p:nvPr/>
            </p:nvSpPr>
            <p:spPr>
              <a:xfrm>
                <a:off x="4114800" y="3801814"/>
                <a:ext cx="2557175"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ES" b="0" i="1" smtClean="0">
                              <a:latin typeface="Cambria Math"/>
                            </a:rPr>
                          </m:ctrlPr>
                        </m:dPr>
                        <m:e>
                          <m:r>
                            <a:rPr lang="es-ES" b="0" i="1" smtClean="0">
                              <a:latin typeface="Cambria Math"/>
                            </a:rPr>
                            <m:t>𝑖</m:t>
                          </m:r>
                        </m:e>
                      </m:d>
                      <m:r>
                        <a:rPr lang="es-ES" b="0" i="1" smtClean="0">
                          <a:latin typeface="Cambria Math"/>
                        </a:rPr>
                        <m:t>   </m:t>
                      </m:r>
                      <m:r>
                        <a:rPr lang="es-ES" b="0" i="1" smtClean="0">
                          <a:latin typeface="Cambria Math"/>
                        </a:rPr>
                        <m:t>𝑎</m:t>
                      </m:r>
                      <m:r>
                        <a:rPr lang="es-ES" b="0" i="1" smtClean="0">
                          <a:latin typeface="Cambria Math"/>
                        </a:rPr>
                        <m:t>+</m:t>
                      </m:r>
                      <m:acc>
                        <m:accPr>
                          <m:chr m:val="̅"/>
                          <m:ctrlPr>
                            <a:rPr lang="es-ES" b="0" i="1" smtClean="0">
                              <a:latin typeface="Cambria Math"/>
                            </a:rPr>
                          </m:ctrlPr>
                        </m:accPr>
                        <m:e>
                          <m:r>
                            <a:rPr lang="es-ES" b="0" i="1" smtClean="0">
                              <a:latin typeface="Cambria Math"/>
                            </a:rPr>
                            <m:t>𝑎</m:t>
                          </m:r>
                        </m:e>
                      </m:acc>
                      <m:r>
                        <a:rPr lang="es-ES" b="0" i="1" smtClean="0">
                          <a:latin typeface="Cambria Math"/>
                        </a:rPr>
                        <m:t>=1</m:t>
                      </m:r>
                    </m:oMath>
                  </m:oMathPara>
                </a14:m>
                <a:endParaRPr lang="es-ES" b="0" dirty="0" smtClean="0"/>
              </a:p>
              <a:p>
                <a:endParaRPr lang="es-ES" b="0" dirty="0" smtClean="0"/>
              </a:p>
              <a:p>
                <a:pPr/>
                <a14:m>
                  <m:oMathPara xmlns:m="http://schemas.openxmlformats.org/officeDocument/2006/math">
                    <m:oMathParaPr>
                      <m:jc m:val="centerGroup"/>
                    </m:oMathParaPr>
                    <m:oMath xmlns:m="http://schemas.openxmlformats.org/officeDocument/2006/math">
                      <m:d>
                        <m:dPr>
                          <m:ctrlPr>
                            <a:rPr lang="es-ES" b="0" i="1" smtClean="0">
                              <a:latin typeface="Cambria Math"/>
                            </a:rPr>
                          </m:ctrlPr>
                        </m:dPr>
                        <m:e>
                          <m:r>
                            <a:rPr lang="es-ES" b="0" i="1" smtClean="0">
                              <a:latin typeface="Cambria Math"/>
                            </a:rPr>
                            <m:t>𝑖𝑖</m:t>
                          </m:r>
                        </m:e>
                      </m:d>
                      <m:r>
                        <a:rPr lang="es-ES" b="0" i="1" smtClean="0">
                          <a:latin typeface="Cambria Math"/>
                        </a:rPr>
                        <m:t>  </m:t>
                      </m:r>
                      <m:r>
                        <a:rPr lang="es-ES" b="0" i="1" smtClean="0">
                          <a:latin typeface="Cambria Math"/>
                        </a:rPr>
                        <m:t>𝑎</m:t>
                      </m:r>
                      <m:r>
                        <a:rPr lang="es-ES" b="0" i="1" smtClean="0">
                          <a:latin typeface="Cambria Math"/>
                        </a:rPr>
                        <m:t>·</m:t>
                      </m:r>
                      <m:acc>
                        <m:accPr>
                          <m:chr m:val="̅"/>
                          <m:ctrlPr>
                            <a:rPr lang="es-ES" b="0" i="1" smtClean="0">
                              <a:latin typeface="Cambria Math"/>
                            </a:rPr>
                          </m:ctrlPr>
                        </m:accPr>
                        <m:e>
                          <m:r>
                            <a:rPr lang="es-ES" b="0" i="1" smtClean="0">
                              <a:latin typeface="Cambria Math"/>
                            </a:rPr>
                            <m:t>𝑎</m:t>
                          </m:r>
                        </m:e>
                      </m:acc>
                      <m:r>
                        <a:rPr lang="es-ES" b="0" i="1" smtClean="0">
                          <a:latin typeface="Cambria Math"/>
                        </a:rPr>
                        <m:t>=0</m:t>
                      </m:r>
                    </m:oMath>
                  </m:oMathPara>
                </a14:m>
                <a:endParaRPr lang="es-ES" b="0" dirty="0" smtClean="0"/>
              </a:p>
            </p:txBody>
          </p:sp>
        </mc:Choice>
        <mc:Fallback xmlns="">
          <p:sp>
            <p:nvSpPr>
              <p:cNvPr id="11" name="10 CuadroTexto"/>
              <p:cNvSpPr txBox="1">
                <a:spLocks noRot="1" noChangeAspect="1" noMove="1" noResize="1" noEditPoints="1" noAdjustHandles="1" noChangeArrowheads="1" noChangeShapeType="1" noTextEdit="1"/>
              </p:cNvSpPr>
              <p:nvPr/>
            </p:nvSpPr>
            <p:spPr>
              <a:xfrm>
                <a:off x="4114800" y="3801814"/>
                <a:ext cx="2557175" cy="923330"/>
              </a:xfrm>
              <a:prstGeom prst="rect">
                <a:avLst/>
              </a:prstGeom>
              <a:blipFill rotWithShape="1">
                <a:blip r:embed="rId6"/>
                <a:stretch>
                  <a:fillRect/>
                </a:stretch>
              </a:blipFill>
            </p:spPr>
            <p:txBody>
              <a:bodyPr/>
              <a:lstStyle/>
              <a:p>
                <a:r>
                  <a:rPr lang="es-ES">
                    <a:noFill/>
                  </a:rPr>
                  <a:t> </a:t>
                </a:r>
              </a:p>
            </p:txBody>
          </p:sp>
        </mc:Fallback>
      </mc:AlternateContent>
      <p:sp>
        <p:nvSpPr>
          <p:cNvPr id="12" name="11 Abrir llave"/>
          <p:cNvSpPr/>
          <p:nvPr/>
        </p:nvSpPr>
        <p:spPr>
          <a:xfrm>
            <a:off x="3959070" y="3801998"/>
            <a:ext cx="311460" cy="9231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ln w="57150">
                <a:solidFill>
                  <a:srgbClr val="FF0000"/>
                </a:solidFill>
              </a:ln>
            </a:endParaRPr>
          </a:p>
        </p:txBody>
      </p:sp>
      <mc:AlternateContent xmlns:mc="http://schemas.openxmlformats.org/markup-compatibility/2006" xmlns:a14="http://schemas.microsoft.com/office/drawing/2010/main">
        <mc:Choice Requires="a14">
          <p:sp>
            <p:nvSpPr>
              <p:cNvPr id="13" name="12 CuadroTexto"/>
              <p:cNvSpPr txBox="1"/>
              <p:nvPr/>
            </p:nvSpPr>
            <p:spPr>
              <a:xfrm>
                <a:off x="539552" y="3185864"/>
                <a:ext cx="7848872" cy="400110"/>
              </a:xfrm>
              <a:prstGeom prst="rect">
                <a:avLst/>
              </a:prstGeom>
              <a:noFill/>
            </p:spPr>
            <p:txBody>
              <a:bodyPr wrap="square" rtlCol="0">
                <a:spAutoFit/>
              </a:bodyPr>
              <a:lstStyle/>
              <a:p>
                <a:pPr algn="just"/>
                <a:r>
                  <a:rPr lang="es-ES" sz="2000" dirty="0" smtClean="0">
                    <a:cs typeface="Arial" pitchFamily="34" charset="0"/>
                  </a:rPr>
                  <a:t>P4. Para cada elemento </a:t>
                </a:r>
                <a14:m>
                  <m:oMath xmlns:m="http://schemas.openxmlformats.org/officeDocument/2006/math">
                    <m:r>
                      <m:rPr>
                        <m:sty m:val="p"/>
                      </m:rPr>
                      <a:rPr lang="es-ES" sz="2000" b="0" i="0" smtClean="0">
                        <a:latin typeface="Cambria Math"/>
                        <a:ea typeface="Cambria Math"/>
                      </a:rPr>
                      <m:t>a</m:t>
                    </m:r>
                    <m:r>
                      <a:rPr lang="es-ES" sz="2000" i="1">
                        <a:latin typeface="Cambria Math"/>
                        <a:ea typeface="Cambria Math"/>
                      </a:rPr>
                      <m:t> </m:t>
                    </m:r>
                    <m:r>
                      <a:rPr lang="es-ES" sz="2000" i="1">
                        <a:latin typeface="Cambria Math"/>
                        <a:ea typeface="Cambria Math"/>
                      </a:rPr>
                      <m:t>𝜖</m:t>
                    </m:r>
                    <m:r>
                      <a:rPr lang="es-ES" sz="2000" i="1">
                        <a:latin typeface="Cambria Math"/>
                        <a:ea typeface="Cambria Math"/>
                      </a:rPr>
                      <m:t> </m:t>
                    </m:r>
                    <m:r>
                      <a:rPr lang="es-ES" sz="2000" i="1">
                        <a:latin typeface="Cambria Math"/>
                        <a:ea typeface="Cambria Math"/>
                      </a:rPr>
                      <m:t>𝐵</m:t>
                    </m:r>
                  </m:oMath>
                </a14:m>
                <a:r>
                  <a:rPr lang="es-ES" sz="2000" dirty="0" smtClean="0">
                    <a:cs typeface="Arial" pitchFamily="34" charset="0"/>
                  </a:rPr>
                  <a:t> existe un  </a:t>
                </a:r>
                <a14:m>
                  <m:oMath xmlns:m="http://schemas.openxmlformats.org/officeDocument/2006/math">
                    <m:acc>
                      <m:accPr>
                        <m:chr m:val="̅"/>
                        <m:ctrlPr>
                          <a:rPr lang="es-ES" sz="2000" i="1" smtClean="0">
                            <a:latin typeface="Cambria Math"/>
                            <a:ea typeface="Cambria Math"/>
                          </a:rPr>
                        </m:ctrlPr>
                      </m:accPr>
                      <m:e>
                        <m:r>
                          <a:rPr lang="es-ES" sz="2000" b="0" i="1" smtClean="0">
                            <a:latin typeface="Cambria Math"/>
                            <a:ea typeface="Cambria Math"/>
                          </a:rPr>
                          <m:t>𝑎</m:t>
                        </m:r>
                      </m:e>
                    </m:acc>
                    <m:r>
                      <a:rPr lang="es-ES" sz="2000" i="1">
                        <a:latin typeface="Cambria Math"/>
                        <a:ea typeface="Cambria Math"/>
                      </a:rPr>
                      <m:t>𝜖</m:t>
                    </m:r>
                    <m:r>
                      <a:rPr lang="es-ES" sz="2000" i="1">
                        <a:latin typeface="Cambria Math"/>
                        <a:ea typeface="Cambria Math"/>
                      </a:rPr>
                      <m:t> </m:t>
                    </m:r>
                    <m:r>
                      <a:rPr lang="es-ES" sz="2000" i="1">
                        <a:latin typeface="Cambria Math"/>
                        <a:ea typeface="Cambria Math"/>
                      </a:rPr>
                      <m:t>𝐵</m:t>
                    </m:r>
                    <m:r>
                      <a:rPr lang="es-ES" sz="2000" i="1">
                        <a:latin typeface="Cambria Math"/>
                        <a:ea typeface="Cambria Math"/>
                      </a:rPr>
                      <m:t> </m:t>
                    </m:r>
                  </m:oMath>
                </a14:m>
                <a:r>
                  <a:rPr lang="es-ES" sz="2000" dirty="0" smtClean="0">
                    <a:cs typeface="Arial" pitchFamily="34" charset="0"/>
                  </a:rPr>
                  <a:t> tal que:</a:t>
                </a:r>
              </a:p>
            </p:txBody>
          </p:sp>
        </mc:Choice>
        <mc:Fallback xmlns="">
          <p:sp>
            <p:nvSpPr>
              <p:cNvPr id="13" name="12 CuadroTexto"/>
              <p:cNvSpPr txBox="1">
                <a:spLocks noRot="1" noChangeAspect="1" noMove="1" noResize="1" noEditPoints="1" noAdjustHandles="1" noChangeArrowheads="1" noChangeShapeType="1" noTextEdit="1"/>
              </p:cNvSpPr>
              <p:nvPr/>
            </p:nvSpPr>
            <p:spPr>
              <a:xfrm>
                <a:off x="539552" y="3185864"/>
                <a:ext cx="7848872" cy="400110"/>
              </a:xfrm>
              <a:prstGeom prst="rect">
                <a:avLst/>
              </a:prstGeom>
              <a:blipFill rotWithShape="1">
                <a:blip r:embed="rId7"/>
                <a:stretch>
                  <a:fillRect l="-855" t="-7692" b="-27692"/>
                </a:stretch>
              </a:blipFill>
            </p:spPr>
            <p:txBody>
              <a:bodyPr/>
              <a:lstStyle/>
              <a:p>
                <a:r>
                  <a:rPr lang="es-ES">
                    <a:noFill/>
                  </a:rPr>
                  <a:t> </a:t>
                </a:r>
              </a:p>
            </p:txBody>
          </p:sp>
        </mc:Fallback>
      </mc:AlternateContent>
    </p:spTree>
    <p:extLst>
      <p:ext uri="{BB962C8B-B14F-4D97-AF65-F5344CB8AC3E}">
        <p14:creationId xmlns:p14="http://schemas.microsoft.com/office/powerpoint/2010/main" val="323235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p:nvPr/>
        </p:nvSpPr>
        <p:spPr>
          <a:xfrm>
            <a:off x="539552" y="692696"/>
            <a:ext cx="7848872" cy="1169551"/>
          </a:xfrm>
          <a:prstGeom prst="rect">
            <a:avLst/>
          </a:prstGeom>
          <a:noFill/>
        </p:spPr>
        <p:txBody>
          <a:bodyPr wrap="square" rtlCol="0">
            <a:spAutoFit/>
          </a:bodyPr>
          <a:lstStyle/>
          <a:p>
            <a:pPr algn="just">
              <a:spcAft>
                <a:spcPts val="600"/>
              </a:spcAft>
            </a:pPr>
            <a:r>
              <a:rPr lang="es-ES" sz="2000" dirty="0" smtClean="0">
                <a:cs typeface="Arial" pitchFamily="34" charset="0"/>
              </a:rPr>
              <a:t>Se asumen los siguientes convenios:</a:t>
            </a:r>
          </a:p>
          <a:p>
            <a:pPr marL="342900" indent="-342900" algn="just">
              <a:spcAft>
                <a:spcPts val="600"/>
              </a:spcAft>
              <a:buFont typeface="Arial" pitchFamily="34" charset="0"/>
              <a:buChar char="•"/>
            </a:pPr>
            <a:r>
              <a:rPr lang="es-ES" sz="2000" dirty="0" smtClean="0">
                <a:cs typeface="Arial" pitchFamily="34" charset="0"/>
              </a:rPr>
              <a:t>El símbolo de la operación ( · ) se omite: 	</a:t>
            </a:r>
            <a:r>
              <a:rPr lang="es-ES" sz="2000" i="1" dirty="0" err="1" smtClean="0">
                <a:cs typeface="Arial" pitchFamily="34" charset="0"/>
              </a:rPr>
              <a:t>a·b</a:t>
            </a:r>
            <a:r>
              <a:rPr lang="es-ES" sz="2000" i="1" dirty="0" smtClean="0">
                <a:cs typeface="Arial" pitchFamily="34" charset="0"/>
              </a:rPr>
              <a:t> </a:t>
            </a:r>
            <a:r>
              <a:rPr lang="es-ES" sz="2000" i="1" dirty="0" smtClean="0">
                <a:cs typeface="Arial" pitchFamily="34" charset="0"/>
                <a:sym typeface="Wingdings" pitchFamily="2" charset="2"/>
              </a:rPr>
              <a:t> ab</a:t>
            </a:r>
          </a:p>
          <a:p>
            <a:pPr marL="342900" indent="-342900" algn="just">
              <a:spcAft>
                <a:spcPts val="600"/>
              </a:spcAft>
              <a:buFont typeface="Arial" pitchFamily="34" charset="0"/>
              <a:buChar char="•"/>
            </a:pPr>
            <a:r>
              <a:rPr lang="es-ES" sz="2000" dirty="0" smtClean="0">
                <a:cs typeface="Arial" pitchFamily="34" charset="0"/>
                <a:sym typeface="Wingdings" pitchFamily="2" charset="2"/>
              </a:rPr>
              <a:t>Existe jerarquización: ( · ) precede a ( + ):    </a:t>
            </a:r>
            <a:r>
              <a:rPr lang="es-ES" sz="2000" i="1" dirty="0" smtClean="0">
                <a:cs typeface="Arial" pitchFamily="34" charset="0"/>
                <a:sym typeface="Wingdings" pitchFamily="2" charset="2"/>
              </a:rPr>
              <a:t>(</a:t>
            </a:r>
            <a:r>
              <a:rPr lang="es-ES" sz="2000" i="1" dirty="0" err="1" smtClean="0">
                <a:cs typeface="Arial" pitchFamily="34" charset="0"/>
                <a:sym typeface="Wingdings" pitchFamily="2" charset="2"/>
              </a:rPr>
              <a:t>a·b</a:t>
            </a:r>
            <a:r>
              <a:rPr lang="es-ES" sz="2000" i="1" dirty="0" smtClean="0">
                <a:cs typeface="Arial" pitchFamily="34" charset="0"/>
                <a:sym typeface="Wingdings" pitchFamily="2" charset="2"/>
              </a:rPr>
              <a:t>) + c  ab + c</a:t>
            </a:r>
          </a:p>
        </p:txBody>
      </p:sp>
      <p:sp>
        <p:nvSpPr>
          <p:cNvPr id="14" name="13 CuadroTexto"/>
          <p:cNvSpPr txBox="1"/>
          <p:nvPr/>
        </p:nvSpPr>
        <p:spPr>
          <a:xfrm>
            <a:off x="539552" y="2187441"/>
            <a:ext cx="7848872" cy="2400657"/>
          </a:xfrm>
          <a:prstGeom prst="rect">
            <a:avLst/>
          </a:prstGeom>
          <a:noFill/>
        </p:spPr>
        <p:txBody>
          <a:bodyPr wrap="square" rtlCol="0">
            <a:spAutoFit/>
          </a:bodyPr>
          <a:lstStyle/>
          <a:p>
            <a:pPr algn="just">
              <a:spcAft>
                <a:spcPts val="600"/>
              </a:spcAft>
            </a:pPr>
            <a:r>
              <a:rPr lang="es-ES" sz="2000" dirty="0" smtClean="0">
                <a:cs typeface="Arial" pitchFamily="34" charset="0"/>
                <a:sym typeface="Wingdings" pitchFamily="2" charset="2"/>
              </a:rPr>
              <a:t>Este tipo de matemáticas resultó muy práctica para trabajar con los circuitos digitales o de computación. Para ello se introdujo un tipo particular de álgebra booleana, denominada </a:t>
            </a:r>
            <a:r>
              <a:rPr lang="es-ES" sz="2000" b="1" dirty="0" smtClean="0">
                <a:cs typeface="Arial" pitchFamily="34" charset="0"/>
                <a:sym typeface="Wingdings" pitchFamily="2" charset="2"/>
              </a:rPr>
              <a:t>álgebra de conmutación</a:t>
            </a:r>
            <a:r>
              <a:rPr lang="es-ES" sz="2000" dirty="0" smtClean="0">
                <a:cs typeface="Arial" pitchFamily="34" charset="0"/>
                <a:sym typeface="Wingdings" pitchFamily="2" charset="2"/>
              </a:rPr>
              <a:t>, definiendo:</a:t>
            </a:r>
          </a:p>
          <a:p>
            <a:pPr marL="342900" indent="-342900" algn="just">
              <a:spcAft>
                <a:spcPts val="600"/>
              </a:spcAft>
              <a:buFont typeface="Arial" pitchFamily="34" charset="0"/>
              <a:buChar char="•"/>
            </a:pPr>
            <a:r>
              <a:rPr lang="es-ES" sz="2000" dirty="0" smtClean="0">
                <a:cs typeface="Arial" pitchFamily="34" charset="0"/>
                <a:sym typeface="Wingdings" pitchFamily="2" charset="2"/>
              </a:rPr>
              <a:t>El conjunto B formado por dos únicos elementos: B = {0, 1}</a:t>
            </a:r>
          </a:p>
          <a:p>
            <a:pPr marL="342900" indent="-342900" algn="just">
              <a:spcAft>
                <a:spcPts val="600"/>
              </a:spcAft>
              <a:buFont typeface="Arial" pitchFamily="34" charset="0"/>
              <a:buChar char="•"/>
            </a:pPr>
            <a:r>
              <a:rPr lang="es-ES" sz="2000" dirty="0" smtClean="0">
                <a:cs typeface="Arial" pitchFamily="34" charset="0"/>
                <a:sym typeface="Wingdings" pitchFamily="2" charset="2"/>
              </a:rPr>
              <a:t>Las operaciones suma ( + ), producto ( · ) y complemento ( </a:t>
            </a:r>
            <a:r>
              <a:rPr lang="es-ES" sz="2000" dirty="0" smtClean="0">
                <a:cs typeface="Arial" pitchFamily="34" charset="0"/>
              </a:rPr>
              <a:t>¯ ) definidos por:</a:t>
            </a:r>
            <a:endParaRPr lang="es-ES" sz="2000" dirty="0" smtClean="0">
              <a:cs typeface="Arial" pitchFamily="34" charset="0"/>
              <a:sym typeface="Wingdings" pitchFamily="2" charset="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606354"/>
            <a:ext cx="7272808" cy="1762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022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p:nvPr/>
        </p:nvSpPr>
        <p:spPr>
          <a:xfrm>
            <a:off x="539552" y="692696"/>
            <a:ext cx="7848872" cy="1015663"/>
          </a:xfrm>
          <a:prstGeom prst="rect">
            <a:avLst/>
          </a:prstGeom>
          <a:noFill/>
        </p:spPr>
        <p:txBody>
          <a:bodyPr wrap="square" rtlCol="0">
            <a:spAutoFit/>
          </a:bodyPr>
          <a:lstStyle/>
          <a:p>
            <a:pPr algn="just">
              <a:spcAft>
                <a:spcPts val="600"/>
              </a:spcAft>
            </a:pPr>
            <a:r>
              <a:rPr lang="es-ES" sz="2000" dirty="0" smtClean="0">
                <a:cs typeface="Arial" pitchFamily="34" charset="0"/>
              </a:rPr>
              <a:t>Este álgebra de conmutación es muy útil porque eléctricamente se pueden construir las operaciones ( + ), ( · ) y </a:t>
            </a:r>
            <a:r>
              <a:rPr lang="es-ES" sz="2000" dirty="0">
                <a:cs typeface="Arial" pitchFamily="34" charset="0"/>
                <a:sym typeface="Wingdings" pitchFamily="2" charset="2"/>
              </a:rPr>
              <a:t>( </a:t>
            </a:r>
            <a:r>
              <a:rPr lang="es-ES" sz="2000" dirty="0">
                <a:cs typeface="Arial" pitchFamily="34" charset="0"/>
              </a:rPr>
              <a:t>¯ ) </a:t>
            </a:r>
            <a:r>
              <a:rPr lang="es-ES" sz="2000" dirty="0" smtClean="0">
                <a:cs typeface="Arial" pitchFamily="34" charset="0"/>
              </a:rPr>
              <a:t>de forma muy eficiente con puertas lógicas de relativa fácil construcción.</a:t>
            </a:r>
            <a:endParaRPr lang="es-ES" sz="2000" i="1" dirty="0" smtClean="0">
              <a:cs typeface="Arial" pitchFamily="34" charset="0"/>
              <a:sym typeface="Wingdings" pitchFamily="2" charset="2"/>
            </a:endParaRPr>
          </a:p>
        </p:txBody>
      </p:sp>
    </p:spTree>
    <p:extLst>
      <p:ext uri="{BB962C8B-B14F-4D97-AF65-F5344CB8AC3E}">
        <p14:creationId xmlns:p14="http://schemas.microsoft.com/office/powerpoint/2010/main" val="238296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a:cs typeface="Arial" pitchFamily="34" charset="0"/>
              </a:rPr>
              <a:t>3</a:t>
            </a:r>
            <a:r>
              <a:rPr lang="es-ES" sz="2800" dirty="0" smtClean="0">
                <a:cs typeface="Arial" pitchFamily="34" charset="0"/>
              </a:rPr>
              <a:t>. PUERTAS LÓGICAS</a:t>
            </a:r>
            <a:endParaRPr lang="es-ES" sz="2800" dirty="0">
              <a:cs typeface="Arial" pitchFamily="34" charset="0"/>
            </a:endParaRPr>
          </a:p>
        </p:txBody>
      </p:sp>
      <p:graphicFrame>
        <p:nvGraphicFramePr>
          <p:cNvPr id="6" name="5 Tabla"/>
          <p:cNvGraphicFramePr>
            <a:graphicFrameLocks noGrp="1"/>
          </p:cNvGraphicFramePr>
          <p:nvPr>
            <p:extLst>
              <p:ext uri="{D42A27DB-BD31-4B8C-83A1-F6EECF244321}">
                <p14:modId xmlns:p14="http://schemas.microsoft.com/office/powerpoint/2010/main" val="4273081782"/>
              </p:ext>
            </p:extLst>
          </p:nvPr>
        </p:nvGraphicFramePr>
        <p:xfrm>
          <a:off x="683568" y="1397000"/>
          <a:ext cx="7704856" cy="640080"/>
        </p:xfrm>
        <a:graphic>
          <a:graphicData uri="http://schemas.openxmlformats.org/drawingml/2006/table">
            <a:tbl>
              <a:tblPr firstRow="1" bandRow="1">
                <a:tableStyleId>{5C22544A-7EE6-4342-B048-85BDC9FD1C3A}</a:tableStyleId>
              </a:tblPr>
              <a:tblGrid>
                <a:gridCol w="1926214"/>
                <a:gridCol w="1926214"/>
                <a:gridCol w="1926214"/>
                <a:gridCol w="1926214"/>
              </a:tblGrid>
              <a:tr h="370840">
                <a:tc>
                  <a:txBody>
                    <a:bodyPr/>
                    <a:lstStyle/>
                    <a:p>
                      <a:pPr algn="ctr"/>
                      <a:r>
                        <a:rPr lang="es-ES" dirty="0" smtClean="0">
                          <a:solidFill>
                            <a:schemeClr val="tx1"/>
                          </a:solidFill>
                        </a:rPr>
                        <a:t>Puerta Lógica</a:t>
                      </a:r>
                      <a:endParaRPr lang="es-ES" dirty="0">
                        <a:solidFill>
                          <a:schemeClr val="tx1"/>
                        </a:solidFill>
                      </a:endParaRPr>
                    </a:p>
                  </a:txBody>
                  <a:tcPr anchor="ctr">
                    <a:solidFill>
                      <a:schemeClr val="accent1">
                        <a:lumMod val="20000"/>
                        <a:lumOff val="80000"/>
                      </a:schemeClr>
                    </a:solidFill>
                  </a:tcPr>
                </a:tc>
                <a:tc>
                  <a:txBody>
                    <a:bodyPr/>
                    <a:lstStyle/>
                    <a:p>
                      <a:pPr algn="ctr"/>
                      <a:r>
                        <a:rPr lang="es-ES" dirty="0" smtClean="0">
                          <a:solidFill>
                            <a:schemeClr val="tx1"/>
                          </a:solidFill>
                        </a:rPr>
                        <a:t>Simbología</a:t>
                      </a:r>
                    </a:p>
                    <a:p>
                      <a:pPr algn="ctr"/>
                      <a:r>
                        <a:rPr lang="es-ES" dirty="0" smtClean="0">
                          <a:solidFill>
                            <a:schemeClr val="tx1"/>
                          </a:solidFill>
                        </a:rPr>
                        <a:t>Americana</a:t>
                      </a:r>
                      <a:endParaRPr lang="es-ES" dirty="0">
                        <a:solidFill>
                          <a:schemeClr val="tx1"/>
                        </a:solidFill>
                      </a:endParaRPr>
                    </a:p>
                  </a:txBody>
                  <a:tcPr anchor="ctr">
                    <a:solidFill>
                      <a:schemeClr val="accent1">
                        <a:lumMod val="20000"/>
                        <a:lumOff val="80000"/>
                      </a:schemeClr>
                    </a:solidFill>
                  </a:tcPr>
                </a:tc>
                <a:tc>
                  <a:txBody>
                    <a:bodyPr/>
                    <a:lstStyle/>
                    <a:p>
                      <a:pPr algn="ctr"/>
                      <a:r>
                        <a:rPr lang="es-ES" dirty="0" smtClean="0">
                          <a:solidFill>
                            <a:schemeClr val="tx1"/>
                          </a:solidFill>
                        </a:rPr>
                        <a:t>Simbología</a:t>
                      </a:r>
                      <a:endParaRPr lang="es-ES" baseline="0" dirty="0" smtClean="0">
                        <a:solidFill>
                          <a:schemeClr val="tx1"/>
                        </a:solidFill>
                      </a:endParaRPr>
                    </a:p>
                    <a:p>
                      <a:pPr algn="ctr"/>
                      <a:r>
                        <a:rPr lang="es-ES" baseline="0" dirty="0" smtClean="0">
                          <a:solidFill>
                            <a:schemeClr val="tx1"/>
                          </a:solidFill>
                        </a:rPr>
                        <a:t>Europea</a:t>
                      </a:r>
                      <a:endParaRPr lang="es-ES" dirty="0">
                        <a:solidFill>
                          <a:schemeClr val="tx1"/>
                        </a:solidFill>
                      </a:endParaRPr>
                    </a:p>
                  </a:txBody>
                  <a:tcPr anchor="ctr">
                    <a:solidFill>
                      <a:schemeClr val="accent1">
                        <a:lumMod val="20000"/>
                        <a:lumOff val="80000"/>
                      </a:schemeClr>
                    </a:solidFill>
                  </a:tcPr>
                </a:tc>
                <a:tc>
                  <a:txBody>
                    <a:bodyPr/>
                    <a:lstStyle/>
                    <a:p>
                      <a:pPr algn="ctr"/>
                      <a:r>
                        <a:rPr lang="es-ES" dirty="0" smtClean="0">
                          <a:solidFill>
                            <a:schemeClr val="tx1"/>
                          </a:solidFill>
                        </a:rPr>
                        <a:t>Función</a:t>
                      </a:r>
                      <a:endParaRPr lang="es-ES" dirty="0">
                        <a:solidFill>
                          <a:schemeClr val="tx1"/>
                        </a:solidFill>
                      </a:endParaRPr>
                    </a:p>
                  </a:txBody>
                  <a:tcPr anchor="ctr">
                    <a:solidFill>
                      <a:schemeClr val="accent1">
                        <a:lumMod val="20000"/>
                        <a:lumOff val="80000"/>
                      </a:schemeClr>
                    </a:solidFill>
                  </a:tcPr>
                </a:tc>
              </a:tr>
            </a:tbl>
          </a:graphicData>
        </a:graphic>
      </p:graphicFrame>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132856"/>
            <a:ext cx="743902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70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Tabla"/>
          <p:cNvGraphicFramePr>
            <a:graphicFrameLocks noGrp="1"/>
          </p:cNvGraphicFramePr>
          <p:nvPr>
            <p:extLst>
              <p:ext uri="{D42A27DB-BD31-4B8C-83A1-F6EECF244321}">
                <p14:modId xmlns:p14="http://schemas.microsoft.com/office/powerpoint/2010/main" val="1328550874"/>
              </p:ext>
            </p:extLst>
          </p:nvPr>
        </p:nvGraphicFramePr>
        <p:xfrm>
          <a:off x="683568" y="404664"/>
          <a:ext cx="7704856" cy="640080"/>
        </p:xfrm>
        <a:graphic>
          <a:graphicData uri="http://schemas.openxmlformats.org/drawingml/2006/table">
            <a:tbl>
              <a:tblPr firstRow="1" bandRow="1">
                <a:tableStyleId>{5C22544A-7EE6-4342-B048-85BDC9FD1C3A}</a:tableStyleId>
              </a:tblPr>
              <a:tblGrid>
                <a:gridCol w="1926214"/>
                <a:gridCol w="1926214"/>
                <a:gridCol w="1926214"/>
                <a:gridCol w="1926214"/>
              </a:tblGrid>
              <a:tr h="370840">
                <a:tc>
                  <a:txBody>
                    <a:bodyPr/>
                    <a:lstStyle/>
                    <a:p>
                      <a:pPr algn="ctr"/>
                      <a:r>
                        <a:rPr lang="es-ES" dirty="0" smtClean="0">
                          <a:solidFill>
                            <a:schemeClr val="tx1"/>
                          </a:solidFill>
                        </a:rPr>
                        <a:t>Puerta Lógica</a:t>
                      </a:r>
                      <a:endParaRPr lang="es-ES" dirty="0">
                        <a:solidFill>
                          <a:schemeClr val="tx1"/>
                        </a:solidFill>
                      </a:endParaRPr>
                    </a:p>
                  </a:txBody>
                  <a:tcPr anchor="ctr">
                    <a:solidFill>
                      <a:schemeClr val="accent1">
                        <a:lumMod val="20000"/>
                        <a:lumOff val="80000"/>
                      </a:schemeClr>
                    </a:solidFill>
                  </a:tcPr>
                </a:tc>
                <a:tc>
                  <a:txBody>
                    <a:bodyPr/>
                    <a:lstStyle/>
                    <a:p>
                      <a:pPr algn="ctr"/>
                      <a:r>
                        <a:rPr lang="es-ES" dirty="0" smtClean="0">
                          <a:solidFill>
                            <a:schemeClr val="tx1"/>
                          </a:solidFill>
                        </a:rPr>
                        <a:t>Simbología</a:t>
                      </a:r>
                    </a:p>
                    <a:p>
                      <a:pPr algn="ctr"/>
                      <a:r>
                        <a:rPr lang="es-ES" dirty="0" smtClean="0">
                          <a:solidFill>
                            <a:schemeClr val="tx1"/>
                          </a:solidFill>
                        </a:rPr>
                        <a:t>Americana</a:t>
                      </a:r>
                      <a:endParaRPr lang="es-ES" dirty="0">
                        <a:solidFill>
                          <a:schemeClr val="tx1"/>
                        </a:solidFill>
                      </a:endParaRPr>
                    </a:p>
                  </a:txBody>
                  <a:tcPr anchor="ctr">
                    <a:solidFill>
                      <a:schemeClr val="accent1">
                        <a:lumMod val="20000"/>
                        <a:lumOff val="80000"/>
                      </a:schemeClr>
                    </a:solidFill>
                  </a:tcPr>
                </a:tc>
                <a:tc>
                  <a:txBody>
                    <a:bodyPr/>
                    <a:lstStyle/>
                    <a:p>
                      <a:pPr algn="ctr"/>
                      <a:r>
                        <a:rPr lang="es-ES" dirty="0" smtClean="0">
                          <a:solidFill>
                            <a:schemeClr val="tx1"/>
                          </a:solidFill>
                        </a:rPr>
                        <a:t>Simbología</a:t>
                      </a:r>
                      <a:endParaRPr lang="es-ES" baseline="0" dirty="0" smtClean="0">
                        <a:solidFill>
                          <a:schemeClr val="tx1"/>
                        </a:solidFill>
                      </a:endParaRPr>
                    </a:p>
                    <a:p>
                      <a:pPr algn="ctr"/>
                      <a:r>
                        <a:rPr lang="es-ES" baseline="0" dirty="0" smtClean="0">
                          <a:solidFill>
                            <a:schemeClr val="tx1"/>
                          </a:solidFill>
                        </a:rPr>
                        <a:t>Europea</a:t>
                      </a:r>
                      <a:endParaRPr lang="es-ES" dirty="0">
                        <a:solidFill>
                          <a:schemeClr val="tx1"/>
                        </a:solidFill>
                      </a:endParaRPr>
                    </a:p>
                  </a:txBody>
                  <a:tcPr anchor="ctr">
                    <a:solidFill>
                      <a:schemeClr val="accent1">
                        <a:lumMod val="20000"/>
                        <a:lumOff val="80000"/>
                      </a:schemeClr>
                    </a:solidFill>
                  </a:tcPr>
                </a:tc>
                <a:tc>
                  <a:txBody>
                    <a:bodyPr/>
                    <a:lstStyle/>
                    <a:p>
                      <a:pPr algn="ctr"/>
                      <a:r>
                        <a:rPr lang="es-ES" dirty="0" smtClean="0">
                          <a:solidFill>
                            <a:schemeClr val="tx1"/>
                          </a:solidFill>
                        </a:rPr>
                        <a:t>Función</a:t>
                      </a:r>
                      <a:endParaRPr lang="es-ES" dirty="0">
                        <a:solidFill>
                          <a:schemeClr val="tx1"/>
                        </a:solidFill>
                      </a:endParaRPr>
                    </a:p>
                  </a:txBody>
                  <a:tcPr anchor="ctr">
                    <a:solidFill>
                      <a:schemeClr val="accent1">
                        <a:lumMod val="20000"/>
                        <a:lumOff val="80000"/>
                      </a:schemeClr>
                    </a:solidFill>
                  </a:tcPr>
                </a:tc>
              </a:tr>
            </a:tbl>
          </a:graphicData>
        </a:graphic>
      </p:graphicFrame>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05" y="1285874"/>
            <a:ext cx="7662611" cy="5167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582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827584" y="2780928"/>
            <a:ext cx="7920880" cy="3139321"/>
          </a:xfrm>
          <a:prstGeom prst="rect">
            <a:avLst/>
          </a:prstGeom>
          <a:noFill/>
        </p:spPr>
        <p:txBody>
          <a:bodyPr wrap="square" rtlCol="0">
            <a:spAutoFit/>
          </a:bodyPr>
          <a:lstStyle/>
          <a:p>
            <a:pPr marL="457200" indent="-457200">
              <a:spcAft>
                <a:spcPts val="600"/>
              </a:spcAft>
              <a:buAutoNum type="arabicPeriod"/>
            </a:pPr>
            <a:r>
              <a:rPr lang="es-ES" sz="2400" dirty="0" smtClean="0">
                <a:latin typeface="Arial" pitchFamily="34" charset="0"/>
                <a:cs typeface="Arial" pitchFamily="34" charset="0"/>
                <a:hlinkClick r:id="rId2" action="ppaction://hlinksldjump"/>
              </a:rPr>
              <a:t>¿QUÉ ES LA ELECTRÓNICA DIGITAL?</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3" action="ppaction://hlinksldjump"/>
              </a:rPr>
              <a:t>ÁLGEBRA BOOLEANA. </a:t>
            </a:r>
            <a:r>
              <a:rPr lang="es-ES" sz="2000" dirty="0" smtClean="0">
                <a:latin typeface="Arial" pitchFamily="34" charset="0"/>
                <a:cs typeface="Arial" pitchFamily="34" charset="0"/>
                <a:hlinkClick r:id="rId3" action="ppaction://hlinksldjump"/>
              </a:rPr>
              <a:t>ÁLGEBRA DE CONMUTACIÓN</a:t>
            </a:r>
            <a:endParaRPr lang="es-ES" sz="20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4" action="ppaction://hlinksldjump"/>
              </a:rPr>
              <a:t>PUERTAS LÓGICAS</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5" action="ppaction://hlinksldjump"/>
              </a:rPr>
              <a:t>FUNCIONES Y FÓRMULAS DE CONMUTACIÓN</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6" action="ppaction://hlinksldjump"/>
              </a:rPr>
              <a:t>CIRCUITOS INTEGRADOS 74XX</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7" action="ppaction://hlinksldjump"/>
              </a:rPr>
              <a:t>DISEÑO DE CIRCUITOS DIGITALES</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8" action="ppaction://hlinksldjump"/>
              </a:rPr>
              <a:t>CONJUNTOS COMPLETOS</a:t>
            </a:r>
            <a:endParaRPr lang="es-ES" sz="2400" dirty="0" smtClean="0">
              <a:latin typeface="Arial" pitchFamily="34" charset="0"/>
              <a:cs typeface="Arial" pitchFamily="34" charset="0"/>
            </a:endParaRPr>
          </a:p>
        </p:txBody>
      </p:sp>
      <p:sp>
        <p:nvSpPr>
          <p:cNvPr id="4" name="3 CuadroTexto"/>
          <p:cNvSpPr txBox="1"/>
          <p:nvPr/>
        </p:nvSpPr>
        <p:spPr>
          <a:xfrm>
            <a:off x="1763688" y="1484784"/>
            <a:ext cx="5616624" cy="584775"/>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ÍNDICE</a:t>
            </a:r>
            <a:endParaRPr lang="es-ES" sz="3200"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080014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a:cs typeface="Arial" pitchFamily="34" charset="0"/>
              </a:rPr>
              <a:t>3</a:t>
            </a:r>
            <a:r>
              <a:rPr lang="es-ES" sz="2800" dirty="0" smtClean="0">
                <a:cs typeface="Arial" pitchFamily="34" charset="0"/>
              </a:rPr>
              <a:t>. TEOREMAS DEL ÁLGEBRA BOOLEANA</a:t>
            </a:r>
            <a:endParaRPr lang="es-ES" sz="2800" dirty="0">
              <a:cs typeface="Arial" pitchFamily="34" charset="0"/>
            </a:endParaRPr>
          </a:p>
        </p:txBody>
      </p:sp>
      <p:sp>
        <p:nvSpPr>
          <p:cNvPr id="5" name="4 CuadroTexto"/>
          <p:cNvSpPr txBox="1"/>
          <p:nvPr/>
        </p:nvSpPr>
        <p:spPr>
          <a:xfrm>
            <a:off x="539552" y="1196752"/>
            <a:ext cx="7848872" cy="1323439"/>
          </a:xfrm>
          <a:prstGeom prst="rect">
            <a:avLst/>
          </a:prstGeom>
          <a:noFill/>
        </p:spPr>
        <p:txBody>
          <a:bodyPr wrap="square" rtlCol="0">
            <a:spAutoFit/>
          </a:bodyPr>
          <a:lstStyle/>
          <a:p>
            <a:pPr algn="just"/>
            <a:r>
              <a:rPr lang="es-ES" sz="2000" b="1" dirty="0" smtClean="0">
                <a:cs typeface="Arial" pitchFamily="34" charset="0"/>
              </a:rPr>
              <a:t>Principio de dualidad</a:t>
            </a:r>
            <a:r>
              <a:rPr lang="es-ES" sz="2000" dirty="0" smtClean="0">
                <a:cs typeface="Arial" pitchFamily="34" charset="0"/>
              </a:rPr>
              <a:t>: Cada teorema o identidad algebraica deducible de los postulados de un álgebra booleana puede transformarse en un segundo teorema o identidad algebraica válida sin más que intercambiar las operaciones ( + ) y ( · ) junto con los elementos identidad 0 y 1.</a:t>
            </a:r>
          </a:p>
        </p:txBody>
      </p:sp>
      <mc:AlternateContent xmlns:mc="http://schemas.openxmlformats.org/markup-compatibility/2006" xmlns:a14="http://schemas.microsoft.com/office/drawing/2010/main">
        <mc:Choice Requires="a14">
          <p:sp>
            <p:nvSpPr>
              <p:cNvPr id="3" name="2 CuadroTexto"/>
              <p:cNvSpPr txBox="1"/>
              <p:nvPr/>
            </p:nvSpPr>
            <p:spPr>
              <a:xfrm>
                <a:off x="2207450" y="3009726"/>
                <a:ext cx="1796967"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s-ES" b="0" i="1" smtClean="0">
                              <a:latin typeface="Cambria Math"/>
                            </a:rPr>
                          </m:ctrlPr>
                        </m:dPr>
                        <m:e>
                          <m:r>
                            <a:rPr lang="es-ES" b="0" i="1" smtClean="0">
                              <a:latin typeface="Cambria Math"/>
                            </a:rPr>
                            <m:t>𝑖</m:t>
                          </m:r>
                        </m:e>
                      </m:d>
                      <m:r>
                        <a:rPr lang="es-ES" b="0" i="1" smtClean="0">
                          <a:latin typeface="Cambria Math"/>
                        </a:rPr>
                        <m:t>   </m:t>
                      </m:r>
                      <m:r>
                        <a:rPr lang="es-ES" b="0" i="1" smtClean="0">
                          <a:latin typeface="Cambria Math"/>
                        </a:rPr>
                        <m:t>𝑎</m:t>
                      </m:r>
                      <m:r>
                        <a:rPr lang="es-ES" b="0" i="1" smtClean="0">
                          <a:latin typeface="Cambria Math"/>
                        </a:rPr>
                        <m:t>+1=</m:t>
                      </m:r>
                      <m:r>
                        <a:rPr lang="es-ES" b="0" i="0" smtClean="0">
                          <a:latin typeface="Cambria Math"/>
                        </a:rPr>
                        <m:t>1</m:t>
                      </m:r>
                    </m:oMath>
                  </m:oMathPara>
                </a14:m>
                <a:endParaRPr lang="es-ES" b="0" dirty="0" smtClean="0"/>
              </a:p>
              <a:p>
                <a:endParaRPr lang="es-ES" b="0" dirty="0" smtClean="0"/>
              </a:p>
              <a:p>
                <a:pPr/>
                <a14:m>
                  <m:oMathPara xmlns:m="http://schemas.openxmlformats.org/officeDocument/2006/math">
                    <m:oMathParaPr>
                      <m:jc m:val="centerGroup"/>
                    </m:oMathParaPr>
                    <m:oMath xmlns:m="http://schemas.openxmlformats.org/officeDocument/2006/math">
                      <m:d>
                        <m:dPr>
                          <m:ctrlPr>
                            <a:rPr lang="es-ES" b="0" i="1" smtClean="0">
                              <a:latin typeface="Cambria Math"/>
                            </a:rPr>
                          </m:ctrlPr>
                        </m:dPr>
                        <m:e>
                          <m:r>
                            <a:rPr lang="es-ES" b="0" i="1" smtClean="0">
                              <a:latin typeface="Cambria Math"/>
                            </a:rPr>
                            <m:t>𝑖𝑖</m:t>
                          </m:r>
                        </m:e>
                      </m:d>
                      <m:r>
                        <a:rPr lang="es-ES" b="0" i="1" smtClean="0">
                          <a:latin typeface="Cambria Math"/>
                        </a:rPr>
                        <m:t>  </m:t>
                      </m:r>
                      <m:r>
                        <a:rPr lang="es-ES" b="0" i="1" smtClean="0">
                          <a:latin typeface="Cambria Math"/>
                        </a:rPr>
                        <m:t>𝑎</m:t>
                      </m:r>
                      <m:r>
                        <a:rPr lang="es-ES" b="0" i="1" smtClean="0">
                          <a:latin typeface="Cambria Math"/>
                        </a:rPr>
                        <m:t>·0=0</m:t>
                      </m:r>
                    </m:oMath>
                  </m:oMathPara>
                </a14:m>
                <a:endParaRPr lang="es-ES" b="0" dirty="0" smtClean="0"/>
              </a:p>
            </p:txBody>
          </p:sp>
        </mc:Choice>
        <mc:Fallback xmlns="">
          <p:sp>
            <p:nvSpPr>
              <p:cNvPr id="3" name="2 CuadroTexto"/>
              <p:cNvSpPr txBox="1">
                <a:spLocks noRot="1" noChangeAspect="1" noMove="1" noResize="1" noEditPoints="1" noAdjustHandles="1" noChangeArrowheads="1" noChangeShapeType="1" noTextEdit="1"/>
              </p:cNvSpPr>
              <p:nvPr/>
            </p:nvSpPr>
            <p:spPr>
              <a:xfrm>
                <a:off x="2207450" y="3009726"/>
                <a:ext cx="1796967" cy="923330"/>
              </a:xfrm>
              <a:prstGeom prst="rect">
                <a:avLst/>
              </a:prstGeom>
              <a:blipFill rotWithShape="1">
                <a:blip r:embed="rId2"/>
                <a:stretch>
                  <a:fillRect/>
                </a:stretch>
              </a:blipFill>
            </p:spPr>
            <p:txBody>
              <a:bodyPr/>
              <a:lstStyle/>
              <a:p>
                <a:r>
                  <a:rPr lang="es-ES">
                    <a:noFill/>
                  </a:rPr>
                  <a:t> </a:t>
                </a:r>
              </a:p>
            </p:txBody>
          </p:sp>
        </mc:Fallback>
      </mc:AlternateContent>
      <p:sp>
        <p:nvSpPr>
          <p:cNvPr id="8" name="7 Abrir llave"/>
          <p:cNvSpPr/>
          <p:nvPr/>
        </p:nvSpPr>
        <p:spPr>
          <a:xfrm>
            <a:off x="2051720" y="3009910"/>
            <a:ext cx="311460" cy="9231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ln w="57150">
                <a:solidFill>
                  <a:srgbClr val="FF0000"/>
                </a:solidFill>
              </a:ln>
            </a:endParaRPr>
          </a:p>
        </p:txBody>
      </p:sp>
      <p:sp>
        <p:nvSpPr>
          <p:cNvPr id="9" name="8 CuadroTexto"/>
          <p:cNvSpPr txBox="1"/>
          <p:nvPr/>
        </p:nvSpPr>
        <p:spPr>
          <a:xfrm>
            <a:off x="539552" y="2571874"/>
            <a:ext cx="7848872" cy="400110"/>
          </a:xfrm>
          <a:prstGeom prst="rect">
            <a:avLst/>
          </a:prstGeom>
          <a:noFill/>
        </p:spPr>
        <p:txBody>
          <a:bodyPr wrap="square" rtlCol="0">
            <a:spAutoFit/>
          </a:bodyPr>
          <a:lstStyle/>
          <a:p>
            <a:pPr algn="just"/>
            <a:r>
              <a:rPr lang="es-ES" sz="2000" dirty="0" smtClean="0">
                <a:cs typeface="Arial" pitchFamily="34" charset="0"/>
              </a:rPr>
              <a:t>Teorema 1. Para cada elemento </a:t>
            </a:r>
            <a:r>
              <a:rPr lang="es-ES" sz="2000" i="1" dirty="0" smtClean="0">
                <a:cs typeface="Arial" pitchFamily="34" charset="0"/>
              </a:rPr>
              <a:t>a</a:t>
            </a:r>
            <a:r>
              <a:rPr lang="es-ES" sz="2000" dirty="0" smtClean="0">
                <a:cs typeface="Arial" pitchFamily="34" charset="0"/>
              </a:rPr>
              <a:t> en un álgebra booleana se tiene:</a:t>
            </a:r>
          </a:p>
        </p:txBody>
      </p:sp>
      <mc:AlternateContent xmlns:mc="http://schemas.openxmlformats.org/markup-compatibility/2006" xmlns:a14="http://schemas.microsoft.com/office/drawing/2010/main">
        <mc:Choice Requires="a14">
          <p:sp>
            <p:nvSpPr>
              <p:cNvPr id="11" name="10 CuadroTexto"/>
              <p:cNvSpPr txBox="1"/>
              <p:nvPr/>
            </p:nvSpPr>
            <p:spPr>
              <a:xfrm>
                <a:off x="2411760" y="4881934"/>
                <a:ext cx="1705339" cy="92333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ctrlPr>
                            <a:rPr lang="es-ES" b="0" i="1" smtClean="0">
                              <a:latin typeface="Cambria Math"/>
                            </a:rPr>
                          </m:ctrlPr>
                        </m:dPr>
                        <m:e>
                          <m:r>
                            <a:rPr lang="es-ES" b="0" i="1" smtClean="0">
                              <a:latin typeface="Cambria Math"/>
                            </a:rPr>
                            <m:t>𝑖</m:t>
                          </m:r>
                        </m:e>
                      </m:d>
                      <m:r>
                        <a:rPr lang="es-ES" b="0" i="1" smtClean="0">
                          <a:latin typeface="Cambria Math"/>
                        </a:rPr>
                        <m:t>   </m:t>
                      </m:r>
                      <m:r>
                        <a:rPr lang="es-ES" b="0" i="1" smtClean="0">
                          <a:latin typeface="Cambria Math"/>
                        </a:rPr>
                        <m:t>𝑎</m:t>
                      </m:r>
                      <m:r>
                        <a:rPr lang="es-ES" b="0" i="1" smtClean="0">
                          <a:latin typeface="Cambria Math"/>
                        </a:rPr>
                        <m:t>+</m:t>
                      </m:r>
                      <m:r>
                        <a:rPr lang="es-ES" b="0" i="1" smtClean="0">
                          <a:latin typeface="Cambria Math"/>
                        </a:rPr>
                        <m:t>𝑎</m:t>
                      </m:r>
                      <m:r>
                        <a:rPr lang="es-ES" b="0" i="1" smtClean="0">
                          <a:latin typeface="Cambria Math"/>
                        </a:rPr>
                        <m:t>=</m:t>
                      </m:r>
                      <m:r>
                        <a:rPr lang="es-ES" b="0" i="1" smtClean="0">
                          <a:latin typeface="Cambria Math"/>
                        </a:rPr>
                        <m:t>𝑎</m:t>
                      </m:r>
                    </m:oMath>
                  </m:oMathPara>
                </a14:m>
                <a:endParaRPr lang="es-ES" b="0" dirty="0" smtClean="0"/>
              </a:p>
              <a:p>
                <a:endParaRPr lang="es-ES" b="0" dirty="0" smtClean="0"/>
              </a:p>
              <a:p>
                <a:pPr/>
                <a14:m>
                  <m:oMathPara xmlns:m="http://schemas.openxmlformats.org/officeDocument/2006/math">
                    <m:oMathParaPr>
                      <m:jc m:val="left"/>
                    </m:oMathParaPr>
                    <m:oMath xmlns:m="http://schemas.openxmlformats.org/officeDocument/2006/math">
                      <m:d>
                        <m:dPr>
                          <m:ctrlPr>
                            <a:rPr lang="es-ES" b="0" i="1" smtClean="0">
                              <a:latin typeface="Cambria Math"/>
                            </a:rPr>
                          </m:ctrlPr>
                        </m:dPr>
                        <m:e>
                          <m:r>
                            <a:rPr lang="es-ES" b="0" i="1" smtClean="0">
                              <a:latin typeface="Cambria Math"/>
                            </a:rPr>
                            <m:t>𝑖𝑖</m:t>
                          </m:r>
                        </m:e>
                      </m:d>
                      <m:r>
                        <a:rPr lang="es-ES" b="0" i="1" smtClean="0">
                          <a:latin typeface="Cambria Math"/>
                        </a:rPr>
                        <m:t>  </m:t>
                      </m:r>
                      <m:r>
                        <a:rPr lang="es-ES" b="0" i="1" smtClean="0">
                          <a:latin typeface="Cambria Math"/>
                        </a:rPr>
                        <m:t>𝑎</m:t>
                      </m:r>
                      <m:r>
                        <a:rPr lang="es-ES" b="0" i="1" smtClean="0">
                          <a:latin typeface="Cambria Math"/>
                        </a:rPr>
                        <m:t>·</m:t>
                      </m:r>
                      <m:r>
                        <a:rPr lang="es-ES" b="0" i="1" smtClean="0">
                          <a:latin typeface="Cambria Math"/>
                        </a:rPr>
                        <m:t>𝑎</m:t>
                      </m:r>
                      <m:r>
                        <a:rPr lang="es-ES" b="0" i="1" smtClean="0">
                          <a:latin typeface="Cambria Math"/>
                        </a:rPr>
                        <m:t>=</m:t>
                      </m:r>
                      <m:r>
                        <a:rPr lang="es-ES" b="0" i="1" smtClean="0">
                          <a:latin typeface="Cambria Math"/>
                        </a:rPr>
                        <m:t>𝑎</m:t>
                      </m:r>
                      <m:r>
                        <a:rPr lang="es-ES" b="0" i="1" smtClean="0">
                          <a:latin typeface="Cambria Math"/>
                        </a:rPr>
                        <m:t> </m:t>
                      </m:r>
                    </m:oMath>
                  </m:oMathPara>
                </a14:m>
                <a:endParaRPr lang="es-ES" b="0" dirty="0" smtClean="0"/>
              </a:p>
            </p:txBody>
          </p:sp>
        </mc:Choice>
        <mc:Fallback xmlns="">
          <p:sp>
            <p:nvSpPr>
              <p:cNvPr id="11" name="10 CuadroTexto"/>
              <p:cNvSpPr txBox="1">
                <a:spLocks noRot="1" noChangeAspect="1" noMove="1" noResize="1" noEditPoints="1" noAdjustHandles="1" noChangeArrowheads="1" noChangeShapeType="1" noTextEdit="1"/>
              </p:cNvSpPr>
              <p:nvPr/>
            </p:nvSpPr>
            <p:spPr>
              <a:xfrm>
                <a:off x="2411760" y="4881934"/>
                <a:ext cx="1705339" cy="923330"/>
              </a:xfrm>
              <a:prstGeom prst="rect">
                <a:avLst/>
              </a:prstGeom>
              <a:blipFill rotWithShape="1">
                <a:blip r:embed="rId3"/>
                <a:stretch>
                  <a:fillRect/>
                </a:stretch>
              </a:blipFill>
            </p:spPr>
            <p:txBody>
              <a:bodyPr/>
              <a:lstStyle/>
              <a:p>
                <a:r>
                  <a:rPr lang="es-ES">
                    <a:noFill/>
                  </a:rPr>
                  <a:t> </a:t>
                </a:r>
              </a:p>
            </p:txBody>
          </p:sp>
        </mc:Fallback>
      </mc:AlternateContent>
      <p:sp>
        <p:nvSpPr>
          <p:cNvPr id="12" name="11 Abrir llave"/>
          <p:cNvSpPr/>
          <p:nvPr/>
        </p:nvSpPr>
        <p:spPr>
          <a:xfrm>
            <a:off x="2088088" y="4882118"/>
            <a:ext cx="311460" cy="9231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ln w="57150">
                <a:solidFill>
                  <a:srgbClr val="FF0000"/>
                </a:solidFill>
              </a:ln>
            </a:endParaRPr>
          </a:p>
        </p:txBody>
      </p:sp>
      <p:sp>
        <p:nvSpPr>
          <p:cNvPr id="13" name="12 CuadroTexto"/>
          <p:cNvSpPr txBox="1"/>
          <p:nvPr/>
        </p:nvSpPr>
        <p:spPr>
          <a:xfrm>
            <a:off x="539552" y="4221088"/>
            <a:ext cx="7848872" cy="400110"/>
          </a:xfrm>
          <a:prstGeom prst="rect">
            <a:avLst/>
          </a:prstGeom>
          <a:noFill/>
        </p:spPr>
        <p:txBody>
          <a:bodyPr wrap="square" rtlCol="0">
            <a:spAutoFit/>
          </a:bodyPr>
          <a:lstStyle/>
          <a:p>
            <a:pPr algn="just"/>
            <a:r>
              <a:rPr lang="es-ES" sz="2000" dirty="0" smtClean="0">
                <a:cs typeface="Arial" pitchFamily="34" charset="0"/>
              </a:rPr>
              <a:t>Teorema 2. Ley de </a:t>
            </a:r>
            <a:r>
              <a:rPr lang="es-ES" sz="2000" b="1" dirty="0" err="1" smtClean="0">
                <a:cs typeface="Arial" pitchFamily="34" charset="0"/>
              </a:rPr>
              <a:t>idempotencia</a:t>
            </a:r>
            <a:r>
              <a:rPr lang="es-ES" sz="2000" dirty="0" smtClean="0">
                <a:cs typeface="Arial" pitchFamily="34" charset="0"/>
              </a:rPr>
              <a:t>:</a:t>
            </a:r>
          </a:p>
        </p:txBody>
      </p:sp>
    </p:spTree>
    <p:extLst>
      <p:ext uri="{BB962C8B-B14F-4D97-AF65-F5344CB8AC3E}">
        <p14:creationId xmlns:p14="http://schemas.microsoft.com/office/powerpoint/2010/main" val="366170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CuadroTexto"/>
              <p:cNvSpPr txBox="1"/>
              <p:nvPr/>
            </p:nvSpPr>
            <p:spPr>
              <a:xfrm>
                <a:off x="2207450" y="993502"/>
                <a:ext cx="999056" cy="3770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ES" b="0" i="1" smtClean="0">
                              <a:latin typeface="Cambria Math"/>
                            </a:rPr>
                          </m:ctrlPr>
                        </m:accPr>
                        <m:e>
                          <m:r>
                            <a:rPr lang="es-ES" b="0" i="1" smtClean="0">
                              <a:latin typeface="Cambria Math"/>
                            </a:rPr>
                            <m:t>(</m:t>
                          </m:r>
                          <m:acc>
                            <m:accPr>
                              <m:chr m:val="̅"/>
                              <m:ctrlPr>
                                <a:rPr lang="es-ES" b="0" i="1" smtClean="0">
                                  <a:latin typeface="Cambria Math"/>
                                </a:rPr>
                              </m:ctrlPr>
                            </m:accPr>
                            <m:e>
                              <m:r>
                                <a:rPr lang="es-ES" b="0" i="1" smtClean="0">
                                  <a:latin typeface="Cambria Math"/>
                                </a:rPr>
                                <m:t>𝑎</m:t>
                              </m:r>
                            </m:e>
                          </m:acc>
                          <m:r>
                            <a:rPr lang="es-ES" b="0" i="1" smtClean="0">
                              <a:latin typeface="Cambria Math"/>
                            </a:rPr>
                            <m:t>)</m:t>
                          </m:r>
                        </m:e>
                      </m:acc>
                      <m:r>
                        <a:rPr lang="es-ES" b="0" i="1" smtClean="0">
                          <a:latin typeface="Cambria Math"/>
                        </a:rPr>
                        <m:t>=</m:t>
                      </m:r>
                      <m:r>
                        <a:rPr lang="es-ES" b="0" i="1" smtClean="0">
                          <a:latin typeface="Cambria Math"/>
                        </a:rPr>
                        <m:t>𝑎</m:t>
                      </m:r>
                    </m:oMath>
                  </m:oMathPara>
                </a14:m>
                <a:endParaRPr lang="es-ES" b="0" dirty="0" smtClean="0"/>
              </a:p>
            </p:txBody>
          </p:sp>
        </mc:Choice>
        <mc:Fallback xmlns="">
          <p:sp>
            <p:nvSpPr>
              <p:cNvPr id="3" name="2 CuadroTexto"/>
              <p:cNvSpPr txBox="1">
                <a:spLocks noRot="1" noChangeAspect="1" noMove="1" noResize="1" noEditPoints="1" noAdjustHandles="1" noChangeArrowheads="1" noChangeShapeType="1" noTextEdit="1"/>
              </p:cNvSpPr>
              <p:nvPr/>
            </p:nvSpPr>
            <p:spPr>
              <a:xfrm>
                <a:off x="2207450" y="993502"/>
                <a:ext cx="999056" cy="377091"/>
              </a:xfrm>
              <a:prstGeom prst="rect">
                <a:avLst/>
              </a:prstGeom>
              <a:blipFill rotWithShape="1">
                <a:blip r:embed="rId2"/>
                <a:stretch>
                  <a:fillRect b="-12903"/>
                </a:stretch>
              </a:blipFill>
            </p:spPr>
            <p:txBody>
              <a:bodyPr/>
              <a:lstStyle/>
              <a:p>
                <a:r>
                  <a:rPr lang="es-ES">
                    <a:noFill/>
                  </a:rPr>
                  <a:t> </a:t>
                </a:r>
              </a:p>
            </p:txBody>
          </p:sp>
        </mc:Fallback>
      </mc:AlternateContent>
      <p:sp>
        <p:nvSpPr>
          <p:cNvPr id="9" name="8 CuadroTexto"/>
          <p:cNvSpPr txBox="1"/>
          <p:nvPr/>
        </p:nvSpPr>
        <p:spPr>
          <a:xfrm>
            <a:off x="539552" y="555650"/>
            <a:ext cx="7848872" cy="400110"/>
          </a:xfrm>
          <a:prstGeom prst="rect">
            <a:avLst/>
          </a:prstGeom>
          <a:noFill/>
        </p:spPr>
        <p:txBody>
          <a:bodyPr wrap="square" rtlCol="0">
            <a:spAutoFit/>
          </a:bodyPr>
          <a:lstStyle/>
          <a:p>
            <a:pPr algn="just"/>
            <a:r>
              <a:rPr lang="es-ES" sz="2000" dirty="0" smtClean="0">
                <a:cs typeface="Arial" pitchFamily="34" charset="0"/>
              </a:rPr>
              <a:t>Teorema 3. Ley de </a:t>
            </a:r>
            <a:r>
              <a:rPr lang="es-ES" sz="2000" b="1" dirty="0" smtClean="0">
                <a:cs typeface="Arial" pitchFamily="34" charset="0"/>
              </a:rPr>
              <a:t>involución</a:t>
            </a:r>
            <a:r>
              <a:rPr lang="es-ES" sz="2000" dirty="0" smtClean="0">
                <a:cs typeface="Arial" pitchFamily="34" charset="0"/>
              </a:rPr>
              <a:t>:</a:t>
            </a:r>
          </a:p>
        </p:txBody>
      </p:sp>
      <mc:AlternateContent xmlns:mc="http://schemas.openxmlformats.org/markup-compatibility/2006" xmlns:a14="http://schemas.microsoft.com/office/drawing/2010/main">
        <mc:Choice Requires="a14">
          <p:sp>
            <p:nvSpPr>
              <p:cNvPr id="11" name="10 CuadroTexto"/>
              <p:cNvSpPr txBox="1"/>
              <p:nvPr/>
            </p:nvSpPr>
            <p:spPr>
              <a:xfrm>
                <a:off x="2411760" y="2865710"/>
                <a:ext cx="2207336" cy="92333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ctrlPr>
                            <a:rPr lang="es-ES" b="0" i="1" smtClean="0">
                              <a:latin typeface="Cambria Math"/>
                            </a:rPr>
                          </m:ctrlPr>
                        </m:dPr>
                        <m:e>
                          <m:r>
                            <a:rPr lang="es-ES" b="0" i="1" smtClean="0">
                              <a:latin typeface="Cambria Math"/>
                            </a:rPr>
                            <m:t>𝑖</m:t>
                          </m:r>
                        </m:e>
                      </m:d>
                      <m:r>
                        <a:rPr lang="es-ES" b="0" i="1" smtClean="0">
                          <a:latin typeface="Cambria Math"/>
                        </a:rPr>
                        <m:t>   </m:t>
                      </m:r>
                      <m:r>
                        <a:rPr lang="es-ES" b="0" i="1" smtClean="0">
                          <a:latin typeface="Cambria Math"/>
                        </a:rPr>
                        <m:t>𝑎</m:t>
                      </m:r>
                      <m:r>
                        <a:rPr lang="es-ES" b="0" i="1" smtClean="0">
                          <a:latin typeface="Cambria Math"/>
                        </a:rPr>
                        <m:t>+</m:t>
                      </m:r>
                      <m:r>
                        <a:rPr lang="es-ES" b="0" i="1" smtClean="0">
                          <a:latin typeface="Cambria Math"/>
                        </a:rPr>
                        <m:t>𝑎𝑏</m:t>
                      </m:r>
                      <m:r>
                        <a:rPr lang="es-ES" b="0" i="1" smtClean="0">
                          <a:latin typeface="Cambria Math"/>
                        </a:rPr>
                        <m:t>=</m:t>
                      </m:r>
                      <m:r>
                        <a:rPr lang="es-ES" b="0" i="1" smtClean="0">
                          <a:latin typeface="Cambria Math"/>
                        </a:rPr>
                        <m:t>𝑎</m:t>
                      </m:r>
                    </m:oMath>
                  </m:oMathPara>
                </a14:m>
                <a:endParaRPr lang="es-ES" b="0" dirty="0" smtClean="0"/>
              </a:p>
              <a:p>
                <a:endParaRPr lang="es-ES" b="0" dirty="0" smtClean="0"/>
              </a:p>
              <a:p>
                <a:pPr/>
                <a14:m>
                  <m:oMathPara xmlns:m="http://schemas.openxmlformats.org/officeDocument/2006/math">
                    <m:oMathParaPr>
                      <m:jc m:val="left"/>
                    </m:oMathParaPr>
                    <m:oMath xmlns:m="http://schemas.openxmlformats.org/officeDocument/2006/math">
                      <m:d>
                        <m:dPr>
                          <m:ctrlPr>
                            <a:rPr lang="es-ES" b="0" i="1" smtClean="0">
                              <a:latin typeface="Cambria Math"/>
                            </a:rPr>
                          </m:ctrlPr>
                        </m:dPr>
                        <m:e>
                          <m:r>
                            <a:rPr lang="es-ES" b="0" i="1" smtClean="0">
                              <a:latin typeface="Cambria Math"/>
                            </a:rPr>
                            <m:t>𝑖𝑖</m:t>
                          </m:r>
                        </m:e>
                      </m:d>
                      <m:r>
                        <a:rPr lang="es-ES" b="0" i="1" smtClean="0">
                          <a:latin typeface="Cambria Math"/>
                        </a:rPr>
                        <m:t>  </m:t>
                      </m:r>
                      <m:r>
                        <a:rPr lang="es-ES" b="0" i="1" smtClean="0">
                          <a:latin typeface="Cambria Math"/>
                        </a:rPr>
                        <m:t>𝑎</m:t>
                      </m:r>
                      <m:r>
                        <a:rPr lang="es-ES" b="0" i="1" smtClean="0">
                          <a:latin typeface="Cambria Math"/>
                        </a:rPr>
                        <m:t>·(</m:t>
                      </m:r>
                      <m:r>
                        <a:rPr lang="es-ES" b="0" i="1" smtClean="0">
                          <a:latin typeface="Cambria Math"/>
                        </a:rPr>
                        <m:t>𝑎</m:t>
                      </m:r>
                      <m:r>
                        <a:rPr lang="es-ES" b="0" i="1" smtClean="0">
                          <a:latin typeface="Cambria Math"/>
                        </a:rPr>
                        <m:t>+</m:t>
                      </m:r>
                      <m:r>
                        <a:rPr lang="es-ES" b="0" i="1" smtClean="0">
                          <a:latin typeface="Cambria Math"/>
                        </a:rPr>
                        <m:t>𝑏</m:t>
                      </m:r>
                      <m:r>
                        <a:rPr lang="es-ES" b="0" i="1" smtClean="0">
                          <a:latin typeface="Cambria Math"/>
                        </a:rPr>
                        <m:t>)=</m:t>
                      </m:r>
                      <m:r>
                        <a:rPr lang="es-ES" b="0" i="1" smtClean="0">
                          <a:latin typeface="Cambria Math"/>
                        </a:rPr>
                        <m:t>𝑎</m:t>
                      </m:r>
                      <m:r>
                        <a:rPr lang="es-ES" b="0" i="1" smtClean="0">
                          <a:latin typeface="Cambria Math"/>
                        </a:rPr>
                        <m:t> </m:t>
                      </m:r>
                    </m:oMath>
                  </m:oMathPara>
                </a14:m>
                <a:endParaRPr lang="es-ES" b="0" dirty="0" smtClean="0"/>
              </a:p>
            </p:txBody>
          </p:sp>
        </mc:Choice>
        <mc:Fallback xmlns="">
          <p:sp>
            <p:nvSpPr>
              <p:cNvPr id="11" name="10 CuadroTexto"/>
              <p:cNvSpPr txBox="1">
                <a:spLocks noRot="1" noChangeAspect="1" noMove="1" noResize="1" noEditPoints="1" noAdjustHandles="1" noChangeArrowheads="1" noChangeShapeType="1" noTextEdit="1"/>
              </p:cNvSpPr>
              <p:nvPr/>
            </p:nvSpPr>
            <p:spPr>
              <a:xfrm>
                <a:off x="2411760" y="2865710"/>
                <a:ext cx="2207336" cy="923330"/>
              </a:xfrm>
              <a:prstGeom prst="rect">
                <a:avLst/>
              </a:prstGeom>
              <a:blipFill rotWithShape="1">
                <a:blip r:embed="rId3"/>
                <a:stretch>
                  <a:fillRect b="-3947"/>
                </a:stretch>
              </a:blipFill>
            </p:spPr>
            <p:txBody>
              <a:bodyPr/>
              <a:lstStyle/>
              <a:p>
                <a:r>
                  <a:rPr lang="es-ES">
                    <a:noFill/>
                  </a:rPr>
                  <a:t> </a:t>
                </a:r>
              </a:p>
            </p:txBody>
          </p:sp>
        </mc:Fallback>
      </mc:AlternateContent>
      <p:sp>
        <p:nvSpPr>
          <p:cNvPr id="12" name="11 Abrir llave"/>
          <p:cNvSpPr/>
          <p:nvPr/>
        </p:nvSpPr>
        <p:spPr>
          <a:xfrm>
            <a:off x="2088088" y="2865894"/>
            <a:ext cx="311460" cy="9231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ln w="57150">
                <a:solidFill>
                  <a:srgbClr val="FF0000"/>
                </a:solidFill>
              </a:ln>
            </a:endParaRPr>
          </a:p>
        </p:txBody>
      </p:sp>
      <p:sp>
        <p:nvSpPr>
          <p:cNvPr id="13" name="12 CuadroTexto"/>
          <p:cNvSpPr txBox="1"/>
          <p:nvPr/>
        </p:nvSpPr>
        <p:spPr>
          <a:xfrm>
            <a:off x="539552" y="2204864"/>
            <a:ext cx="7848872" cy="400110"/>
          </a:xfrm>
          <a:prstGeom prst="rect">
            <a:avLst/>
          </a:prstGeom>
          <a:noFill/>
        </p:spPr>
        <p:txBody>
          <a:bodyPr wrap="square" rtlCol="0">
            <a:spAutoFit/>
          </a:bodyPr>
          <a:lstStyle/>
          <a:p>
            <a:pPr algn="just"/>
            <a:r>
              <a:rPr lang="es-ES" sz="2000" dirty="0" smtClean="0">
                <a:cs typeface="Arial" pitchFamily="34" charset="0"/>
              </a:rPr>
              <a:t>Teorema 4. Ley de </a:t>
            </a:r>
            <a:r>
              <a:rPr lang="es-ES" sz="2000" b="1" dirty="0" smtClean="0">
                <a:cs typeface="Arial" pitchFamily="34" charset="0"/>
              </a:rPr>
              <a:t>absorción</a:t>
            </a:r>
            <a:r>
              <a:rPr lang="es-ES" sz="2000" dirty="0" smtClean="0">
                <a:cs typeface="Arial" pitchFamily="34" charset="0"/>
              </a:rPr>
              <a:t>:</a:t>
            </a:r>
          </a:p>
        </p:txBody>
      </p:sp>
      <mc:AlternateContent xmlns:mc="http://schemas.openxmlformats.org/markup-compatibility/2006" xmlns:a14="http://schemas.microsoft.com/office/drawing/2010/main">
        <mc:Choice Requires="a14">
          <p:sp>
            <p:nvSpPr>
              <p:cNvPr id="15" name="14 CuadroTexto"/>
              <p:cNvSpPr txBox="1"/>
              <p:nvPr/>
            </p:nvSpPr>
            <p:spPr>
              <a:xfrm>
                <a:off x="2411760" y="5065770"/>
                <a:ext cx="2129814" cy="95551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d>
                        <m:dPr>
                          <m:ctrlPr>
                            <a:rPr lang="es-ES" b="0" i="1" smtClean="0">
                              <a:latin typeface="Cambria Math"/>
                            </a:rPr>
                          </m:ctrlPr>
                        </m:dPr>
                        <m:e>
                          <m:r>
                            <a:rPr lang="es-ES" b="0" i="1" smtClean="0">
                              <a:latin typeface="Cambria Math"/>
                            </a:rPr>
                            <m:t>𝑖</m:t>
                          </m:r>
                        </m:e>
                      </m:d>
                      <m:r>
                        <a:rPr lang="es-ES" b="0" i="1" smtClean="0">
                          <a:latin typeface="Cambria Math"/>
                        </a:rPr>
                        <m:t>   </m:t>
                      </m:r>
                      <m:acc>
                        <m:accPr>
                          <m:chr m:val="̅"/>
                          <m:ctrlPr>
                            <a:rPr lang="es-ES" b="0" i="1" smtClean="0">
                              <a:latin typeface="Cambria Math"/>
                            </a:rPr>
                          </m:ctrlPr>
                        </m:accPr>
                        <m:e>
                          <m:r>
                            <a:rPr lang="es-ES" b="0" i="1" smtClean="0">
                              <a:latin typeface="Cambria Math"/>
                            </a:rPr>
                            <m:t>(</m:t>
                          </m:r>
                          <m:r>
                            <a:rPr lang="es-ES" b="0" i="1" smtClean="0">
                              <a:latin typeface="Cambria Math"/>
                            </a:rPr>
                            <m:t>𝑎</m:t>
                          </m:r>
                          <m:r>
                            <a:rPr lang="es-ES" b="0" i="1" smtClean="0">
                              <a:latin typeface="Cambria Math"/>
                            </a:rPr>
                            <m:t>+</m:t>
                          </m:r>
                          <m:r>
                            <a:rPr lang="es-ES" b="0" i="1" smtClean="0">
                              <a:latin typeface="Cambria Math"/>
                            </a:rPr>
                            <m:t>𝑏</m:t>
                          </m:r>
                          <m:r>
                            <a:rPr lang="es-ES" b="0" i="1" smtClean="0">
                              <a:latin typeface="Cambria Math"/>
                            </a:rPr>
                            <m:t>)</m:t>
                          </m:r>
                        </m:e>
                      </m:acc>
                      <m:r>
                        <a:rPr lang="es-ES" b="0" i="1" smtClean="0">
                          <a:latin typeface="Cambria Math"/>
                        </a:rPr>
                        <m:t>=</m:t>
                      </m:r>
                      <m:acc>
                        <m:accPr>
                          <m:chr m:val="̅"/>
                          <m:ctrlPr>
                            <a:rPr lang="es-ES" b="0" i="1" smtClean="0">
                              <a:latin typeface="Cambria Math"/>
                            </a:rPr>
                          </m:ctrlPr>
                        </m:accPr>
                        <m:e>
                          <m:r>
                            <a:rPr lang="es-ES" b="0" i="1" smtClean="0">
                              <a:latin typeface="Cambria Math"/>
                            </a:rPr>
                            <m:t>𝑎</m:t>
                          </m:r>
                        </m:e>
                      </m:acc>
                      <m:r>
                        <a:rPr lang="es-ES" b="0" i="1" smtClean="0">
                          <a:latin typeface="Cambria Math"/>
                        </a:rPr>
                        <m:t>·</m:t>
                      </m:r>
                      <m:acc>
                        <m:accPr>
                          <m:chr m:val="̅"/>
                          <m:ctrlPr>
                            <a:rPr lang="es-ES" b="0" i="1" smtClean="0">
                              <a:latin typeface="Cambria Math"/>
                            </a:rPr>
                          </m:ctrlPr>
                        </m:accPr>
                        <m:e>
                          <m:r>
                            <a:rPr lang="es-ES" b="0" i="1" smtClean="0">
                              <a:latin typeface="Cambria Math"/>
                            </a:rPr>
                            <m:t>𝑏</m:t>
                          </m:r>
                        </m:e>
                      </m:acc>
                    </m:oMath>
                  </m:oMathPara>
                </a14:m>
                <a:endParaRPr lang="es-ES" b="0" dirty="0" smtClean="0"/>
              </a:p>
              <a:p>
                <a:endParaRPr lang="es-ES" b="0" dirty="0" smtClean="0"/>
              </a:p>
              <a:p>
                <a:pPr/>
                <a14:m>
                  <m:oMathPara xmlns:m="http://schemas.openxmlformats.org/officeDocument/2006/math">
                    <m:oMathParaPr>
                      <m:jc m:val="left"/>
                    </m:oMathParaPr>
                    <m:oMath xmlns:m="http://schemas.openxmlformats.org/officeDocument/2006/math">
                      <m:d>
                        <m:dPr>
                          <m:ctrlPr>
                            <a:rPr lang="es-ES" b="0" i="1" smtClean="0">
                              <a:latin typeface="Cambria Math"/>
                            </a:rPr>
                          </m:ctrlPr>
                        </m:dPr>
                        <m:e>
                          <m:r>
                            <a:rPr lang="es-ES" b="0" i="1" smtClean="0">
                              <a:latin typeface="Cambria Math"/>
                            </a:rPr>
                            <m:t>𝑖𝑖</m:t>
                          </m:r>
                        </m:e>
                      </m:d>
                      <m:r>
                        <a:rPr lang="es-ES" b="0" i="1" smtClean="0">
                          <a:latin typeface="Cambria Math"/>
                        </a:rPr>
                        <m:t>  </m:t>
                      </m:r>
                      <m:acc>
                        <m:accPr>
                          <m:chr m:val="̅"/>
                          <m:ctrlPr>
                            <a:rPr lang="es-ES" b="0" i="1" smtClean="0">
                              <a:latin typeface="Cambria Math"/>
                            </a:rPr>
                          </m:ctrlPr>
                        </m:accPr>
                        <m:e>
                          <m:r>
                            <a:rPr lang="es-ES" b="0" i="1" smtClean="0">
                              <a:latin typeface="Cambria Math"/>
                            </a:rPr>
                            <m:t>𝑎𝑏</m:t>
                          </m:r>
                        </m:e>
                      </m:acc>
                      <m:r>
                        <a:rPr lang="es-ES" b="0" i="1" smtClean="0">
                          <a:latin typeface="Cambria Math"/>
                        </a:rPr>
                        <m:t>=</m:t>
                      </m:r>
                      <m:acc>
                        <m:accPr>
                          <m:chr m:val="̅"/>
                          <m:ctrlPr>
                            <a:rPr lang="es-ES" b="0" i="1" smtClean="0">
                              <a:latin typeface="Cambria Math"/>
                            </a:rPr>
                          </m:ctrlPr>
                        </m:accPr>
                        <m:e>
                          <m:r>
                            <a:rPr lang="es-ES" b="0" i="1" smtClean="0">
                              <a:latin typeface="Cambria Math"/>
                            </a:rPr>
                            <m:t>𝑎</m:t>
                          </m:r>
                        </m:e>
                      </m:acc>
                      <m:r>
                        <a:rPr lang="es-ES" b="0" i="1" smtClean="0">
                          <a:latin typeface="Cambria Math"/>
                        </a:rPr>
                        <m:t>+</m:t>
                      </m:r>
                      <m:acc>
                        <m:accPr>
                          <m:chr m:val="̅"/>
                          <m:ctrlPr>
                            <a:rPr lang="es-ES" b="0" i="1" smtClean="0">
                              <a:latin typeface="Cambria Math"/>
                            </a:rPr>
                          </m:ctrlPr>
                        </m:accPr>
                        <m:e>
                          <m:r>
                            <a:rPr lang="es-ES" b="0" i="1" smtClean="0">
                              <a:latin typeface="Cambria Math"/>
                            </a:rPr>
                            <m:t>𝑏</m:t>
                          </m:r>
                        </m:e>
                      </m:acc>
                      <m:r>
                        <a:rPr lang="es-ES" b="0" i="1" smtClean="0">
                          <a:latin typeface="Cambria Math"/>
                        </a:rPr>
                        <m:t> </m:t>
                      </m:r>
                    </m:oMath>
                  </m:oMathPara>
                </a14:m>
                <a:endParaRPr lang="es-ES" b="0" dirty="0" smtClean="0"/>
              </a:p>
            </p:txBody>
          </p:sp>
        </mc:Choice>
        <mc:Fallback xmlns="">
          <p:sp>
            <p:nvSpPr>
              <p:cNvPr id="15" name="14 CuadroTexto"/>
              <p:cNvSpPr txBox="1">
                <a:spLocks noRot="1" noChangeAspect="1" noMove="1" noResize="1" noEditPoints="1" noAdjustHandles="1" noChangeArrowheads="1" noChangeShapeType="1" noTextEdit="1"/>
              </p:cNvSpPr>
              <p:nvPr/>
            </p:nvSpPr>
            <p:spPr>
              <a:xfrm>
                <a:off x="2411760" y="5065770"/>
                <a:ext cx="2129814" cy="955518"/>
              </a:xfrm>
              <a:prstGeom prst="rect">
                <a:avLst/>
              </a:prstGeom>
              <a:blipFill rotWithShape="1">
                <a:blip r:embed="rId4"/>
                <a:stretch>
                  <a:fillRect r="-8023"/>
                </a:stretch>
              </a:blipFill>
            </p:spPr>
            <p:txBody>
              <a:bodyPr/>
              <a:lstStyle/>
              <a:p>
                <a:r>
                  <a:rPr lang="es-ES">
                    <a:noFill/>
                  </a:rPr>
                  <a:t> </a:t>
                </a:r>
              </a:p>
            </p:txBody>
          </p:sp>
        </mc:Fallback>
      </mc:AlternateContent>
      <p:sp>
        <p:nvSpPr>
          <p:cNvPr id="16" name="15 Abrir llave"/>
          <p:cNvSpPr/>
          <p:nvPr/>
        </p:nvSpPr>
        <p:spPr>
          <a:xfrm>
            <a:off x="2088088" y="5065954"/>
            <a:ext cx="311460" cy="9231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ln w="57150">
                <a:solidFill>
                  <a:srgbClr val="FF0000"/>
                </a:solidFill>
              </a:ln>
            </a:endParaRPr>
          </a:p>
        </p:txBody>
      </p:sp>
      <p:sp>
        <p:nvSpPr>
          <p:cNvPr id="17" name="16 CuadroTexto"/>
          <p:cNvSpPr txBox="1"/>
          <p:nvPr/>
        </p:nvSpPr>
        <p:spPr>
          <a:xfrm>
            <a:off x="539552" y="4417698"/>
            <a:ext cx="7848872" cy="400110"/>
          </a:xfrm>
          <a:prstGeom prst="rect">
            <a:avLst/>
          </a:prstGeom>
          <a:noFill/>
        </p:spPr>
        <p:txBody>
          <a:bodyPr wrap="square" rtlCol="0">
            <a:spAutoFit/>
          </a:bodyPr>
          <a:lstStyle/>
          <a:p>
            <a:pPr algn="just"/>
            <a:r>
              <a:rPr lang="es-ES" sz="2000" dirty="0" smtClean="0">
                <a:cs typeface="Arial" pitchFamily="34" charset="0"/>
              </a:rPr>
              <a:t>Teorema 5. Ley de </a:t>
            </a:r>
            <a:r>
              <a:rPr lang="es-ES" sz="2000" b="1" dirty="0" err="1" smtClean="0">
                <a:cs typeface="Arial" pitchFamily="34" charset="0"/>
              </a:rPr>
              <a:t>DeMorgan</a:t>
            </a:r>
            <a:r>
              <a:rPr lang="es-ES" sz="2000" dirty="0" smtClean="0">
                <a:cs typeface="Arial" pitchFamily="34" charset="0"/>
              </a:rPr>
              <a:t>:</a:t>
            </a:r>
          </a:p>
        </p:txBody>
      </p:sp>
    </p:spTree>
    <p:extLst>
      <p:ext uri="{BB962C8B-B14F-4D97-AF65-F5344CB8AC3E}">
        <p14:creationId xmlns:p14="http://schemas.microsoft.com/office/powerpoint/2010/main" val="188127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smtClean="0">
                <a:cs typeface="Arial" pitchFamily="34" charset="0"/>
              </a:rPr>
              <a:t>4. FUNCIONES Y FÓRMULAS DE CONMUTACIÓN</a:t>
            </a:r>
            <a:endParaRPr lang="es-ES" sz="2800" dirty="0">
              <a:cs typeface="Arial" pitchFamily="34" charset="0"/>
            </a:endParaRPr>
          </a:p>
        </p:txBody>
      </p:sp>
      <p:sp>
        <p:nvSpPr>
          <p:cNvPr id="5" name="4 CuadroTexto"/>
          <p:cNvSpPr txBox="1"/>
          <p:nvPr/>
        </p:nvSpPr>
        <p:spPr>
          <a:xfrm>
            <a:off x="539552" y="1412776"/>
            <a:ext cx="7848872" cy="3631763"/>
          </a:xfrm>
          <a:prstGeom prst="rect">
            <a:avLst/>
          </a:prstGeom>
          <a:noFill/>
        </p:spPr>
        <p:txBody>
          <a:bodyPr wrap="square" rtlCol="0">
            <a:spAutoFit/>
          </a:bodyPr>
          <a:lstStyle/>
          <a:p>
            <a:pPr algn="just">
              <a:spcAft>
                <a:spcPts val="600"/>
              </a:spcAft>
            </a:pPr>
            <a:r>
              <a:rPr lang="es-ES" sz="2000" b="1" u="sng" dirty="0" smtClean="0">
                <a:cs typeface="Arial" pitchFamily="34" charset="0"/>
              </a:rPr>
              <a:t>FUNCIÓN</a:t>
            </a:r>
            <a:r>
              <a:rPr lang="es-ES" sz="2000" dirty="0" smtClean="0">
                <a:cs typeface="Arial" pitchFamily="34" charset="0"/>
              </a:rPr>
              <a:t>: una función de conmutación completa de n-variables:</a:t>
            </a:r>
          </a:p>
          <a:p>
            <a:pPr algn="just">
              <a:spcAft>
                <a:spcPts val="600"/>
              </a:spcAft>
            </a:pPr>
            <a:r>
              <a:rPr lang="es-ES" sz="2000" dirty="0" smtClean="0">
                <a:cs typeface="Arial" pitchFamily="34" charset="0"/>
              </a:rPr>
              <a:t>		f(x</a:t>
            </a:r>
            <a:r>
              <a:rPr lang="es-ES" sz="2000" baseline="-25000" dirty="0" smtClean="0">
                <a:cs typeface="Arial" pitchFamily="34" charset="0"/>
              </a:rPr>
              <a:t>1</a:t>
            </a:r>
            <a:r>
              <a:rPr lang="es-ES" sz="2000" dirty="0" smtClean="0">
                <a:cs typeface="Arial" pitchFamily="34" charset="0"/>
              </a:rPr>
              <a:t>, x</a:t>
            </a:r>
            <a:r>
              <a:rPr lang="es-ES" sz="2000" baseline="-25000" dirty="0" smtClean="0">
                <a:cs typeface="Arial" pitchFamily="34" charset="0"/>
              </a:rPr>
              <a:t>2</a:t>
            </a:r>
            <a:r>
              <a:rPr lang="es-ES" sz="2000" dirty="0" smtClean="0">
                <a:cs typeface="Arial" pitchFamily="34" charset="0"/>
              </a:rPr>
              <a:t>, …, </a:t>
            </a:r>
            <a:r>
              <a:rPr lang="es-ES" sz="2000" dirty="0" err="1" smtClean="0">
                <a:cs typeface="Arial" pitchFamily="34" charset="0"/>
              </a:rPr>
              <a:t>x</a:t>
            </a:r>
            <a:r>
              <a:rPr lang="es-ES" sz="2000" baseline="-25000" dirty="0" err="1" smtClean="0">
                <a:cs typeface="Arial" pitchFamily="34" charset="0"/>
              </a:rPr>
              <a:t>n</a:t>
            </a:r>
            <a:r>
              <a:rPr lang="es-ES" sz="2000" dirty="0" smtClean="0">
                <a:cs typeface="Arial" pitchFamily="34" charset="0"/>
              </a:rPr>
              <a:t>)</a:t>
            </a:r>
          </a:p>
          <a:p>
            <a:pPr algn="just">
              <a:spcAft>
                <a:spcPts val="600"/>
              </a:spcAft>
            </a:pPr>
            <a:r>
              <a:rPr lang="es-ES" sz="2000" dirty="0" smtClean="0">
                <a:cs typeface="Arial" pitchFamily="34" charset="0"/>
              </a:rPr>
              <a:t>se define como el conjunto de pares ordenados en los que el dominio de la función es </a:t>
            </a:r>
            <a:r>
              <a:rPr lang="es-ES" sz="2000" dirty="0" err="1" smtClean="0">
                <a:cs typeface="Arial" pitchFamily="34" charset="0"/>
              </a:rPr>
              <a:t>B</a:t>
            </a:r>
            <a:r>
              <a:rPr lang="es-ES" sz="2000" baseline="30000" dirty="0" err="1" smtClean="0">
                <a:cs typeface="Arial" pitchFamily="34" charset="0"/>
              </a:rPr>
              <a:t>n</a:t>
            </a:r>
            <a:r>
              <a:rPr lang="es-ES" sz="2000" dirty="0" smtClean="0">
                <a:cs typeface="Arial" pitchFamily="34" charset="0"/>
              </a:rPr>
              <a:t> y el rango B = {0, 1}:</a:t>
            </a:r>
          </a:p>
          <a:p>
            <a:pPr algn="just">
              <a:spcAft>
                <a:spcPts val="600"/>
              </a:spcAft>
            </a:pPr>
            <a:r>
              <a:rPr lang="es-ES" sz="2000" dirty="0">
                <a:cs typeface="Arial" pitchFamily="34" charset="0"/>
              </a:rPr>
              <a:t>	</a:t>
            </a:r>
            <a:r>
              <a:rPr lang="es-ES" sz="2000" dirty="0" smtClean="0">
                <a:cs typeface="Arial" pitchFamily="34" charset="0"/>
              </a:rPr>
              <a:t>	f:   </a:t>
            </a:r>
            <a:r>
              <a:rPr lang="es-ES" sz="2000" dirty="0" err="1" smtClean="0">
                <a:cs typeface="Arial" pitchFamily="34" charset="0"/>
              </a:rPr>
              <a:t>B</a:t>
            </a:r>
            <a:r>
              <a:rPr lang="es-ES" sz="2000" baseline="30000" dirty="0" err="1" smtClean="0">
                <a:cs typeface="Arial" pitchFamily="34" charset="0"/>
              </a:rPr>
              <a:t>n</a:t>
            </a:r>
            <a:r>
              <a:rPr lang="es-ES" sz="2000" dirty="0" smtClean="0">
                <a:cs typeface="Arial" pitchFamily="34" charset="0"/>
              </a:rPr>
              <a:t> </a:t>
            </a:r>
            <a:r>
              <a:rPr lang="es-ES" sz="2000" dirty="0" smtClean="0">
                <a:cs typeface="Arial" pitchFamily="34" charset="0"/>
                <a:sym typeface="Wingdings" pitchFamily="2" charset="2"/>
              </a:rPr>
              <a:t> B</a:t>
            </a:r>
          </a:p>
          <a:p>
            <a:pPr algn="just">
              <a:spcAft>
                <a:spcPts val="600"/>
              </a:spcAft>
            </a:pPr>
            <a:r>
              <a:rPr lang="es-ES" sz="2000" dirty="0" smtClean="0">
                <a:cs typeface="Arial" pitchFamily="34" charset="0"/>
                <a:sym typeface="Wingdings" pitchFamily="2" charset="2"/>
              </a:rPr>
              <a:t>Se denominan también funciones completamente especificadas o simplemente </a:t>
            </a:r>
            <a:r>
              <a:rPr lang="es-ES" sz="2000" b="1" dirty="0" smtClean="0">
                <a:cs typeface="Arial" pitchFamily="34" charset="0"/>
                <a:sym typeface="Wingdings" pitchFamily="2" charset="2"/>
              </a:rPr>
              <a:t>función de conmutación</a:t>
            </a:r>
            <a:r>
              <a:rPr lang="es-ES" sz="2000" dirty="0" smtClean="0">
                <a:cs typeface="Arial" pitchFamily="34" charset="0"/>
                <a:sym typeface="Wingdings" pitchFamily="2" charset="2"/>
              </a:rPr>
              <a:t>.</a:t>
            </a:r>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Esta definición de función de conmutación de n-variables sugiere varias formas de representación como: tabla de verdad o mapa de </a:t>
            </a:r>
            <a:r>
              <a:rPr lang="es-ES" sz="2000" dirty="0" err="1" smtClean="0">
                <a:cs typeface="Arial" pitchFamily="34" charset="0"/>
              </a:rPr>
              <a:t>Karnaugh</a:t>
            </a:r>
            <a:r>
              <a:rPr lang="es-ES" sz="2000" dirty="0" smtClean="0">
                <a:cs typeface="Arial" pitchFamily="34" charset="0"/>
              </a:rPr>
              <a:t>.</a:t>
            </a:r>
          </a:p>
        </p:txBody>
      </p:sp>
    </p:spTree>
    <p:extLst>
      <p:ext uri="{BB962C8B-B14F-4D97-AF65-F5344CB8AC3E}">
        <p14:creationId xmlns:p14="http://schemas.microsoft.com/office/powerpoint/2010/main" val="97825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p:nvPr/>
        </p:nvSpPr>
        <p:spPr>
          <a:xfrm>
            <a:off x="539552" y="692696"/>
            <a:ext cx="7848872" cy="1323439"/>
          </a:xfrm>
          <a:prstGeom prst="rect">
            <a:avLst/>
          </a:prstGeom>
          <a:noFill/>
        </p:spPr>
        <p:txBody>
          <a:bodyPr wrap="square" rtlCol="0">
            <a:spAutoFit/>
          </a:bodyPr>
          <a:lstStyle/>
          <a:p>
            <a:pPr algn="just">
              <a:spcAft>
                <a:spcPts val="600"/>
              </a:spcAft>
            </a:pPr>
            <a:r>
              <a:rPr lang="es-ES" sz="2000" b="1" dirty="0" smtClean="0">
                <a:cs typeface="Arial" pitchFamily="34" charset="0"/>
              </a:rPr>
              <a:t>Tabla de combinaciones o Tabla de verdad</a:t>
            </a:r>
            <a:r>
              <a:rPr lang="es-ES" sz="2000" dirty="0" smtClean="0">
                <a:cs typeface="Arial" pitchFamily="34" charset="0"/>
              </a:rPr>
              <a:t>: es una tabla con n + 1 columnas, donde las n primeras conforman el conjunto de variables (entradas) y la última el valor de la función (salida) para cada una de las 2</a:t>
            </a:r>
            <a:r>
              <a:rPr lang="es-ES" sz="2000" baseline="30000" dirty="0" smtClean="0">
                <a:cs typeface="Arial" pitchFamily="34" charset="0"/>
              </a:rPr>
              <a:t>n</a:t>
            </a:r>
            <a:r>
              <a:rPr lang="es-ES" sz="2000" dirty="0" smtClean="0">
                <a:cs typeface="Arial" pitchFamily="34" charset="0"/>
              </a:rPr>
              <a:t> combinaciones posibles. Por ejemplo, una función de 3 variables sería así:</a:t>
            </a:r>
            <a:endParaRPr lang="es-ES" sz="2000" i="1" dirty="0" smtClean="0">
              <a:cs typeface="Arial" pitchFamily="34" charset="0"/>
              <a:sym typeface="Wingdings" pitchFamily="2" charset="2"/>
            </a:endParaRPr>
          </a:p>
        </p:txBody>
      </p:sp>
      <p:graphicFrame>
        <p:nvGraphicFramePr>
          <p:cNvPr id="2" name="1 Tabla"/>
          <p:cNvGraphicFramePr>
            <a:graphicFrameLocks noGrp="1"/>
          </p:cNvGraphicFramePr>
          <p:nvPr>
            <p:extLst>
              <p:ext uri="{D42A27DB-BD31-4B8C-83A1-F6EECF244321}">
                <p14:modId xmlns:p14="http://schemas.microsoft.com/office/powerpoint/2010/main" val="3699575028"/>
              </p:ext>
            </p:extLst>
          </p:nvPr>
        </p:nvGraphicFramePr>
        <p:xfrm>
          <a:off x="2159732" y="2276872"/>
          <a:ext cx="4608512" cy="3337560"/>
        </p:xfrm>
        <a:graphic>
          <a:graphicData uri="http://schemas.openxmlformats.org/drawingml/2006/table">
            <a:tbl>
              <a:tblPr firstRow="1" bandRow="1">
                <a:tableStyleId>{5C22544A-7EE6-4342-B048-85BDC9FD1C3A}</a:tableStyleId>
              </a:tblPr>
              <a:tblGrid>
                <a:gridCol w="990110"/>
                <a:gridCol w="990110"/>
                <a:gridCol w="990110"/>
                <a:gridCol w="1638182"/>
              </a:tblGrid>
              <a:tr h="370840">
                <a:tc>
                  <a:txBody>
                    <a:bodyPr/>
                    <a:lstStyle/>
                    <a:p>
                      <a:pPr algn="ctr"/>
                      <a:r>
                        <a:rPr lang="es-ES" dirty="0" smtClean="0">
                          <a:solidFill>
                            <a:schemeClr val="tx1"/>
                          </a:solidFill>
                        </a:rPr>
                        <a:t>x</a:t>
                      </a:r>
                      <a:r>
                        <a:rPr lang="es-ES" baseline="-25000" dirty="0" smtClean="0">
                          <a:solidFill>
                            <a:schemeClr val="tx1"/>
                          </a:solidFill>
                        </a:rPr>
                        <a:t>1</a:t>
                      </a:r>
                      <a:endParaRPr lang="es-ES" baseline="-250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x</a:t>
                      </a:r>
                      <a:r>
                        <a:rPr lang="es-ES" baseline="-25000" dirty="0" smtClean="0">
                          <a:solidFill>
                            <a:schemeClr val="tx1"/>
                          </a:solidFill>
                        </a:rPr>
                        <a:t>2</a:t>
                      </a:r>
                      <a:endParaRPr lang="es-ES" baseline="-25000" dirty="0">
                        <a:solidFill>
                          <a:schemeClr val="tx1"/>
                        </a:solidFill>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x</a:t>
                      </a:r>
                      <a:r>
                        <a:rPr lang="es-ES" baseline="-25000" dirty="0" smtClean="0">
                          <a:solidFill>
                            <a:schemeClr val="tx1"/>
                          </a:solidFill>
                        </a:rPr>
                        <a:t>3</a:t>
                      </a:r>
                      <a:endParaRPr lang="es-ES" baseline="-25000"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f(x</a:t>
                      </a:r>
                      <a:r>
                        <a:rPr lang="es-ES" baseline="-25000" dirty="0" smtClean="0">
                          <a:solidFill>
                            <a:schemeClr val="tx1"/>
                          </a:solidFill>
                        </a:rPr>
                        <a:t>1</a:t>
                      </a:r>
                      <a:r>
                        <a:rPr lang="es-ES" dirty="0" smtClean="0">
                          <a:solidFill>
                            <a:schemeClr val="tx1"/>
                          </a:solidFill>
                        </a:rPr>
                        <a:t>,</a:t>
                      </a:r>
                      <a:r>
                        <a:rPr lang="es-ES" baseline="0" dirty="0" smtClean="0">
                          <a:solidFill>
                            <a:schemeClr val="tx1"/>
                          </a:solidFill>
                        </a:rPr>
                        <a:t> x</a:t>
                      </a:r>
                      <a:r>
                        <a:rPr lang="es-ES" baseline="-25000" dirty="0" smtClean="0">
                          <a:solidFill>
                            <a:schemeClr val="tx1"/>
                          </a:solidFill>
                        </a:rPr>
                        <a:t>2</a:t>
                      </a:r>
                      <a:r>
                        <a:rPr lang="es-ES" baseline="0" dirty="0" smtClean="0">
                          <a:solidFill>
                            <a:schemeClr val="tx1"/>
                          </a:solidFill>
                        </a:rPr>
                        <a:t>, x</a:t>
                      </a:r>
                      <a:r>
                        <a:rPr lang="es-ES" baseline="-25000" dirty="0" smtClean="0">
                          <a:solidFill>
                            <a:schemeClr val="tx1"/>
                          </a:solidFill>
                        </a:rPr>
                        <a:t>3</a:t>
                      </a:r>
                      <a:r>
                        <a:rPr lang="es-ES" baseline="0" dirty="0" smtClean="0">
                          <a:solidFill>
                            <a:schemeClr val="tx1"/>
                          </a:solidFill>
                        </a:rPr>
                        <a:t>)</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70840">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f(0,</a:t>
                      </a:r>
                      <a:r>
                        <a:rPr lang="es-ES" baseline="0" dirty="0" smtClean="0">
                          <a:solidFill>
                            <a:schemeClr val="tx1"/>
                          </a:solidFill>
                        </a:rPr>
                        <a:t> 0, 0)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r>
              <a:tr h="370840">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f(0,</a:t>
                      </a:r>
                      <a:r>
                        <a:rPr lang="es-ES" baseline="0" dirty="0" smtClean="0">
                          <a:solidFill>
                            <a:schemeClr val="tx1"/>
                          </a:solidFill>
                        </a:rPr>
                        <a:t> 0, 1)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f(0,</a:t>
                      </a:r>
                      <a:r>
                        <a:rPr lang="es-ES" baseline="0" dirty="0" smtClean="0">
                          <a:solidFill>
                            <a:schemeClr val="tx1"/>
                          </a:solidFill>
                        </a:rPr>
                        <a:t> 1, 0)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f(0,</a:t>
                      </a:r>
                      <a:r>
                        <a:rPr lang="es-ES" baseline="0" dirty="0" smtClean="0">
                          <a:solidFill>
                            <a:schemeClr val="tx1"/>
                          </a:solidFill>
                        </a:rPr>
                        <a:t> 1, 1)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f(1,</a:t>
                      </a:r>
                      <a:r>
                        <a:rPr lang="es-ES" baseline="0" dirty="0" smtClean="0">
                          <a:solidFill>
                            <a:schemeClr val="tx1"/>
                          </a:solidFill>
                        </a:rPr>
                        <a:t> 0, 0)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f(1,</a:t>
                      </a:r>
                      <a:r>
                        <a:rPr lang="es-ES" baseline="0" dirty="0" smtClean="0">
                          <a:solidFill>
                            <a:schemeClr val="tx1"/>
                          </a:solidFill>
                        </a:rPr>
                        <a:t> 0, 1)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f(1,</a:t>
                      </a:r>
                      <a:r>
                        <a:rPr lang="es-ES" baseline="0" dirty="0" smtClean="0">
                          <a:solidFill>
                            <a:schemeClr val="tx1"/>
                          </a:solidFill>
                        </a:rPr>
                        <a:t> 1, 0)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es-ES" dirty="0" smtClean="0">
                          <a:solidFill>
                            <a:schemeClr val="tx1"/>
                          </a:solidFill>
                        </a:rPr>
                        <a:t>f(1,</a:t>
                      </a:r>
                      <a:r>
                        <a:rPr lang="es-ES" baseline="0" dirty="0" smtClean="0">
                          <a:solidFill>
                            <a:schemeClr val="tx1"/>
                          </a:solidFill>
                        </a:rPr>
                        <a:t> 1, 1)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27658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CuadroTexto"/>
          <p:cNvSpPr txBox="1"/>
          <p:nvPr/>
        </p:nvSpPr>
        <p:spPr>
          <a:xfrm>
            <a:off x="539552" y="692696"/>
            <a:ext cx="7848872" cy="1631216"/>
          </a:xfrm>
          <a:prstGeom prst="rect">
            <a:avLst/>
          </a:prstGeom>
          <a:noFill/>
        </p:spPr>
        <p:txBody>
          <a:bodyPr wrap="square" rtlCol="0">
            <a:spAutoFit/>
          </a:bodyPr>
          <a:lstStyle/>
          <a:p>
            <a:pPr algn="just">
              <a:spcAft>
                <a:spcPts val="600"/>
              </a:spcAft>
            </a:pPr>
            <a:r>
              <a:rPr lang="es-ES" sz="2000" b="1" dirty="0" smtClean="0">
                <a:cs typeface="Arial" pitchFamily="34" charset="0"/>
              </a:rPr>
              <a:t>Mapa de </a:t>
            </a:r>
            <a:r>
              <a:rPr lang="es-ES" sz="2000" b="1" dirty="0" err="1" smtClean="0">
                <a:cs typeface="Arial" pitchFamily="34" charset="0"/>
              </a:rPr>
              <a:t>Karnaugh</a:t>
            </a:r>
            <a:r>
              <a:rPr lang="es-ES" sz="2000" dirty="0" smtClean="0">
                <a:cs typeface="Arial" pitchFamily="34" charset="0"/>
              </a:rPr>
              <a:t>: es una representación gráfica de la función, que consta de 2</a:t>
            </a:r>
            <a:r>
              <a:rPr lang="es-ES" sz="2000" baseline="30000" dirty="0" smtClean="0">
                <a:cs typeface="Arial" pitchFamily="34" charset="0"/>
              </a:rPr>
              <a:t>n</a:t>
            </a:r>
            <a:r>
              <a:rPr lang="es-ES" sz="2000" dirty="0" smtClean="0">
                <a:cs typeface="Arial" pitchFamily="34" charset="0"/>
              </a:rPr>
              <a:t> casillas dispuestas de tal forma que todas las casillas son adyacentes, es decir, las combinaciones de las variables correspondiente a esas casillas solo varíen en 1 dígito. Se debe tener presente que las casillas de los extremos también son adyacentes.</a:t>
            </a:r>
            <a:endParaRPr lang="es-ES" sz="2000" i="1" dirty="0" smtClean="0">
              <a:cs typeface="Arial" pitchFamily="34" charset="0"/>
              <a:sym typeface="Wingdings" pitchFamily="2" charset="2"/>
            </a:endParaRPr>
          </a:p>
        </p:txBody>
      </p:sp>
      <p:graphicFrame>
        <p:nvGraphicFramePr>
          <p:cNvPr id="2" name="1 Tabla"/>
          <p:cNvGraphicFramePr>
            <a:graphicFrameLocks noGrp="1"/>
          </p:cNvGraphicFramePr>
          <p:nvPr>
            <p:extLst>
              <p:ext uri="{D42A27DB-BD31-4B8C-83A1-F6EECF244321}">
                <p14:modId xmlns:p14="http://schemas.microsoft.com/office/powerpoint/2010/main" val="2846116151"/>
              </p:ext>
            </p:extLst>
          </p:nvPr>
        </p:nvGraphicFramePr>
        <p:xfrm>
          <a:off x="1115615" y="2924944"/>
          <a:ext cx="6768753" cy="2040226"/>
        </p:xfrm>
        <a:graphic>
          <a:graphicData uri="http://schemas.openxmlformats.org/drawingml/2006/table">
            <a:tbl>
              <a:tblPr firstRow="1" bandRow="1">
                <a:tableStyleId>{5C22544A-7EE6-4342-B048-85BDC9FD1C3A}</a:tableStyleId>
              </a:tblPr>
              <a:tblGrid>
                <a:gridCol w="576065"/>
                <a:gridCol w="1548172"/>
                <a:gridCol w="1548172"/>
                <a:gridCol w="1548172"/>
                <a:gridCol w="1548172"/>
              </a:tblGrid>
              <a:tr h="504056">
                <a:tc>
                  <a:txBody>
                    <a:bodyPr/>
                    <a:lstStyle/>
                    <a:p>
                      <a:pPr algn="ct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0 0</a:t>
                      </a: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0 1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1 1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1 0</a:t>
                      </a:r>
                      <a:endParaRPr lang="es-E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f(0,</a:t>
                      </a:r>
                      <a:r>
                        <a:rPr lang="es-ES" baseline="0" dirty="0" smtClean="0">
                          <a:solidFill>
                            <a:schemeClr val="tx1"/>
                          </a:solidFill>
                        </a:rPr>
                        <a:t> 0, 0)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f(0,</a:t>
                      </a:r>
                      <a:r>
                        <a:rPr lang="es-ES" baseline="0" dirty="0" smtClean="0">
                          <a:solidFill>
                            <a:schemeClr val="tx1"/>
                          </a:solidFill>
                        </a:rPr>
                        <a:t> 0, 1)</a:t>
                      </a: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f(0,</a:t>
                      </a:r>
                      <a:r>
                        <a:rPr lang="es-ES" baseline="0" dirty="0" smtClean="0">
                          <a:solidFill>
                            <a:schemeClr val="tx1"/>
                          </a:solidFill>
                        </a:rPr>
                        <a:t> 1, 1)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f(0,</a:t>
                      </a:r>
                      <a:r>
                        <a:rPr lang="es-ES" baseline="0" dirty="0" smtClean="0">
                          <a:solidFill>
                            <a:schemeClr val="tx1"/>
                          </a:solidFill>
                        </a:rPr>
                        <a:t> 1, 0)</a:t>
                      </a: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f(1,</a:t>
                      </a:r>
                      <a:r>
                        <a:rPr lang="es-ES" baseline="0" dirty="0" smtClean="0">
                          <a:solidFill>
                            <a:schemeClr val="tx1"/>
                          </a:solidFill>
                        </a:rPr>
                        <a:t> 0, 0)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f(1,</a:t>
                      </a:r>
                      <a:r>
                        <a:rPr lang="es-ES" baseline="0" dirty="0" smtClean="0">
                          <a:solidFill>
                            <a:schemeClr val="tx1"/>
                          </a:solidFill>
                        </a:rPr>
                        <a:t> 0, 1)</a:t>
                      </a: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f(1,</a:t>
                      </a:r>
                      <a:r>
                        <a:rPr lang="es-ES" baseline="0" dirty="0" smtClean="0">
                          <a:solidFill>
                            <a:schemeClr val="tx1"/>
                          </a:solidFill>
                        </a:rPr>
                        <a:t> 1, 1)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f(1,</a:t>
                      </a:r>
                      <a:r>
                        <a:rPr lang="es-ES" baseline="0" dirty="0" smtClean="0">
                          <a:solidFill>
                            <a:schemeClr val="tx1"/>
                          </a:solidFill>
                        </a:rPr>
                        <a:t> 1, 0)</a:t>
                      </a: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4" name="3 Conector recto"/>
          <p:cNvCxnSpPr/>
          <p:nvPr/>
        </p:nvCxnSpPr>
        <p:spPr>
          <a:xfrm flipH="1" flipV="1">
            <a:off x="1115616" y="2852936"/>
            <a:ext cx="576064"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863588" y="3048635"/>
            <a:ext cx="504056" cy="369332"/>
          </a:xfrm>
          <a:prstGeom prst="rect">
            <a:avLst/>
          </a:prstGeom>
          <a:noFill/>
        </p:spPr>
        <p:txBody>
          <a:bodyPr wrap="square" rtlCol="0">
            <a:spAutoFit/>
          </a:bodyPr>
          <a:lstStyle/>
          <a:p>
            <a:pPr algn="ctr"/>
            <a:r>
              <a:rPr lang="es-ES" b="1" dirty="0"/>
              <a:t>x</a:t>
            </a:r>
            <a:r>
              <a:rPr lang="es-ES" b="1" baseline="-25000" dirty="0"/>
              <a:t>1</a:t>
            </a:r>
          </a:p>
        </p:txBody>
      </p:sp>
      <p:sp>
        <p:nvSpPr>
          <p:cNvPr id="8" name="7 CuadroTexto"/>
          <p:cNvSpPr txBox="1"/>
          <p:nvPr/>
        </p:nvSpPr>
        <p:spPr>
          <a:xfrm>
            <a:off x="1177405" y="2679303"/>
            <a:ext cx="681186" cy="553998"/>
          </a:xfrm>
          <a:prstGeom prst="rect">
            <a:avLst/>
          </a:prstGeom>
          <a:noFill/>
        </p:spPr>
        <p:txBody>
          <a:bodyPr wrap="square" rtlCol="0">
            <a:spAutoFit/>
          </a:bodyPr>
          <a:lstStyle/>
          <a:p>
            <a:pPr algn="ctr"/>
            <a:r>
              <a:rPr lang="es-ES" b="1" dirty="0" smtClean="0"/>
              <a:t>x</a:t>
            </a:r>
            <a:r>
              <a:rPr lang="es-ES" b="1" baseline="-25000" dirty="0" smtClean="0"/>
              <a:t>2 </a:t>
            </a:r>
            <a:r>
              <a:rPr lang="es-ES" b="1" dirty="0" smtClean="0"/>
              <a:t> </a:t>
            </a:r>
            <a:r>
              <a:rPr lang="es-ES" b="1" dirty="0"/>
              <a:t>x</a:t>
            </a:r>
            <a:r>
              <a:rPr lang="es-ES" b="1" baseline="-25000" dirty="0"/>
              <a:t>3</a:t>
            </a:r>
          </a:p>
          <a:p>
            <a:pPr algn="ctr"/>
            <a:endParaRPr lang="es-ES" b="1" baseline="-25000" dirty="0"/>
          </a:p>
        </p:txBody>
      </p:sp>
    </p:spTree>
    <p:extLst>
      <p:ext uri="{BB962C8B-B14F-4D97-AF65-F5344CB8AC3E}">
        <p14:creationId xmlns:p14="http://schemas.microsoft.com/office/powerpoint/2010/main" val="1580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539552" y="620688"/>
                <a:ext cx="7848872" cy="5016758"/>
              </a:xfrm>
              <a:prstGeom prst="rect">
                <a:avLst/>
              </a:prstGeom>
              <a:noFill/>
            </p:spPr>
            <p:txBody>
              <a:bodyPr wrap="square" rtlCol="0">
                <a:spAutoFit/>
              </a:bodyPr>
              <a:lstStyle/>
              <a:p>
                <a:pPr algn="just">
                  <a:spcAft>
                    <a:spcPts val="600"/>
                  </a:spcAft>
                </a:pPr>
                <a:r>
                  <a:rPr lang="es-ES" sz="2000" b="1" u="sng" dirty="0" smtClean="0">
                    <a:cs typeface="Arial" pitchFamily="34" charset="0"/>
                  </a:rPr>
                  <a:t>FÓRMULA</a:t>
                </a:r>
                <a:r>
                  <a:rPr lang="es-ES" sz="2000" dirty="0" smtClean="0">
                    <a:cs typeface="Arial" pitchFamily="34" charset="0"/>
                  </a:rPr>
                  <a:t>: una fórmula de conmutación de n-variables consiste en un número finito de constantes ( 0 y 1 ) y variables (</a:t>
                </a:r>
                <a:r>
                  <a:rPr lang="es-ES" sz="2000" dirty="0">
                    <a:cs typeface="Arial" pitchFamily="34" charset="0"/>
                  </a:rPr>
                  <a:t>x</a:t>
                </a:r>
                <a:r>
                  <a:rPr lang="es-ES" sz="2000" baseline="-25000" dirty="0">
                    <a:cs typeface="Arial" pitchFamily="34" charset="0"/>
                  </a:rPr>
                  <a:t>1</a:t>
                </a:r>
                <a:r>
                  <a:rPr lang="es-ES" sz="2000" dirty="0">
                    <a:cs typeface="Arial" pitchFamily="34" charset="0"/>
                  </a:rPr>
                  <a:t>, x</a:t>
                </a:r>
                <a:r>
                  <a:rPr lang="es-ES" sz="2000" baseline="-25000" dirty="0">
                    <a:cs typeface="Arial" pitchFamily="34" charset="0"/>
                  </a:rPr>
                  <a:t>2</a:t>
                </a:r>
                <a:r>
                  <a:rPr lang="es-ES" sz="2000" dirty="0">
                    <a:cs typeface="Arial" pitchFamily="34" charset="0"/>
                  </a:rPr>
                  <a:t>, …, </a:t>
                </a:r>
                <a:r>
                  <a:rPr lang="es-ES" sz="2000" dirty="0" err="1">
                    <a:cs typeface="Arial" pitchFamily="34" charset="0"/>
                  </a:rPr>
                  <a:t>x</a:t>
                </a:r>
                <a:r>
                  <a:rPr lang="es-ES" sz="2000" baseline="-25000" dirty="0" err="1">
                    <a:cs typeface="Arial" pitchFamily="34" charset="0"/>
                  </a:rPr>
                  <a:t>n</a:t>
                </a:r>
                <a:r>
                  <a:rPr lang="es-ES" sz="2000" dirty="0" smtClean="0">
                    <a:cs typeface="Arial" pitchFamily="34" charset="0"/>
                  </a:rPr>
                  <a:t>) conectadas mediante operaciones </a:t>
                </a:r>
                <a:r>
                  <a:rPr lang="es-ES" sz="2000" dirty="0">
                    <a:cs typeface="Arial" pitchFamily="34" charset="0"/>
                  </a:rPr>
                  <a:t>( + ), ( · ) y </a:t>
                </a:r>
                <a:r>
                  <a:rPr lang="es-ES" sz="2000" dirty="0">
                    <a:cs typeface="Arial" pitchFamily="34" charset="0"/>
                    <a:sym typeface="Wingdings" pitchFamily="2" charset="2"/>
                  </a:rPr>
                  <a:t>( </a:t>
                </a:r>
                <a:r>
                  <a:rPr lang="es-ES" sz="2000" dirty="0">
                    <a:cs typeface="Arial" pitchFamily="34" charset="0"/>
                  </a:rPr>
                  <a:t>¯ </a:t>
                </a:r>
                <a:r>
                  <a:rPr lang="es-ES" sz="2000" dirty="0" smtClean="0">
                    <a:cs typeface="Arial" pitchFamily="34" charset="0"/>
                  </a:rPr>
                  <a:t>) de forma que las operaciones ( + ) y ( · ) nunca sean adyacentes.</a:t>
                </a:r>
              </a:p>
              <a:p>
                <a:pPr algn="just">
                  <a:spcAft>
                    <a:spcPts val="600"/>
                  </a:spcAft>
                </a:pPr>
                <a:endParaRPr lang="es-ES" sz="2000" dirty="0">
                  <a:cs typeface="Arial" pitchFamily="34" charset="0"/>
                </a:endParaRPr>
              </a:p>
              <a:p>
                <a:pPr algn="just">
                  <a:spcAft>
                    <a:spcPts val="600"/>
                  </a:spcAft>
                </a:pPr>
                <a:r>
                  <a:rPr lang="es-ES" sz="2000" dirty="0" smtClean="0">
                    <a:cs typeface="Arial" pitchFamily="34" charset="0"/>
                  </a:rPr>
                  <a:t>De estas definiciones (de función y de fórmula) se llega a que cada fórmula de conmutación de n-variables describe a una función de conmutación de n-variables.</a:t>
                </a:r>
              </a:p>
              <a:p>
                <a:pPr algn="just">
                  <a:spcAft>
                    <a:spcPts val="600"/>
                  </a:spcAft>
                </a:pPr>
                <a:endParaRPr lang="es-ES" sz="2000" dirty="0">
                  <a:cs typeface="Arial" pitchFamily="34" charset="0"/>
                </a:endParaRPr>
              </a:p>
              <a:p>
                <a:pPr algn="just">
                  <a:spcAft>
                    <a:spcPts val="600"/>
                  </a:spcAft>
                </a:pPr>
                <a:r>
                  <a:rPr lang="es-ES" sz="2000" dirty="0" smtClean="0">
                    <a:cs typeface="Arial" pitchFamily="34" charset="0"/>
                  </a:rPr>
                  <a:t>Ejemplos:</a:t>
                </a:r>
              </a:p>
              <a:p>
                <a:pPr algn="just">
                  <a:spcAft>
                    <a:spcPts val="600"/>
                  </a:spcAft>
                </a:pPr>
                <a14:m>
                  <m:oMathPara xmlns:m="http://schemas.openxmlformats.org/officeDocument/2006/math">
                    <m:oMathParaPr>
                      <m:jc m:val="centerGroup"/>
                    </m:oMathParaPr>
                    <m:oMath xmlns:m="http://schemas.openxmlformats.org/officeDocument/2006/math">
                      <m:r>
                        <a:rPr lang="es-ES" sz="2000" b="0" i="1" smtClean="0">
                          <a:latin typeface="Cambria Math"/>
                          <a:cs typeface="Arial" pitchFamily="34" charset="0"/>
                        </a:rPr>
                        <m:t>𝑓</m:t>
                      </m:r>
                      <m:d>
                        <m:dPr>
                          <m:ctrlPr>
                            <a:rPr lang="es-ES" sz="2000" b="0" i="1" smtClean="0">
                              <a:latin typeface="Cambria Math"/>
                              <a:cs typeface="Arial" pitchFamily="34" charset="0"/>
                            </a:rPr>
                          </m:ctrlPr>
                        </m:dPr>
                        <m:e>
                          <m:sSub>
                            <m:sSubPr>
                              <m:ctrlPr>
                                <a:rPr lang="es-ES" sz="2000" b="0" i="1" smtClean="0">
                                  <a:latin typeface="Cambria Math"/>
                                  <a:cs typeface="Arial" pitchFamily="34" charset="0"/>
                                </a:rPr>
                              </m:ctrlPr>
                            </m:sSubPr>
                            <m:e>
                              <m:r>
                                <a:rPr lang="es-ES" sz="2000" b="0" i="1" smtClean="0">
                                  <a:latin typeface="Cambria Math"/>
                                  <a:cs typeface="Arial" pitchFamily="34" charset="0"/>
                                </a:rPr>
                                <m:t>𝑥</m:t>
                              </m:r>
                            </m:e>
                            <m:sub>
                              <m:r>
                                <a:rPr lang="es-ES" sz="2000" b="0" i="1" smtClean="0">
                                  <a:latin typeface="Cambria Math"/>
                                  <a:cs typeface="Arial" pitchFamily="34" charset="0"/>
                                </a:rPr>
                                <m:t>1</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b="0" i="1" smtClean="0">
                                  <a:latin typeface="Cambria Math"/>
                                  <a:cs typeface="Arial" pitchFamily="34" charset="0"/>
                                </a:rPr>
                                <m:t>2</m:t>
                              </m:r>
                            </m:sub>
                          </m:sSub>
                          <m:r>
                            <a:rPr lang="es-ES" sz="2000" b="0" i="0"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b="0" i="1" smtClean="0">
                                  <a:latin typeface="Cambria Math"/>
                                  <a:cs typeface="Arial" pitchFamily="34" charset="0"/>
                                </a:rPr>
                                <m:t>3</m:t>
                              </m:r>
                            </m:sub>
                          </m:sSub>
                        </m:e>
                      </m:d>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b="0" i="1" smtClean="0">
                          <a:latin typeface="Cambria Math"/>
                          <a:cs typeface="Arial" pitchFamily="34" charset="0"/>
                        </a:rPr>
                        <m:t>+</m:t>
                      </m:r>
                      <m:d>
                        <m:dPr>
                          <m:ctrlPr>
                            <a:rPr lang="es-ES" sz="2000" b="0" i="1" smtClean="0">
                              <a:latin typeface="Cambria Math"/>
                              <a:cs typeface="Arial" pitchFamily="34" charset="0"/>
                            </a:rPr>
                          </m:ctrlPr>
                        </m:dPr>
                        <m:e>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1</m:t>
                              </m:r>
                            </m:sub>
                          </m:sSub>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b="0" i="1" smtClean="0">
                                  <a:latin typeface="Cambria Math"/>
                                  <a:cs typeface="Arial" pitchFamily="34" charset="0"/>
                                </a:rPr>
                                <m:t>2</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b="0" i="1" smtClean="0">
                                  <a:latin typeface="Cambria Math"/>
                                  <a:cs typeface="Arial" pitchFamily="34" charset="0"/>
                                </a:rPr>
                                <m:t>3</m:t>
                              </m:r>
                            </m:sub>
                          </m:sSub>
                        </m:e>
                      </m:d>
                    </m:oMath>
                  </m:oMathPara>
                </a14:m>
                <a:endParaRPr lang="es-ES" sz="2000" b="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		     </a:t>
                </a:r>
                <a14:m>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b="0" i="1" smtClean="0">
                                <a:latin typeface="Cambria Math"/>
                                <a:cs typeface="Arial" pitchFamily="34" charset="0"/>
                              </a:rPr>
                              <m:t>2</m:t>
                            </m:r>
                          </m:sub>
                        </m:sSub>
                      </m:e>
                    </m:d>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b="0" i="1" smtClean="0">
                            <a:latin typeface="Cambria Math"/>
                            <a:cs typeface="Arial" pitchFamily="34" charset="0"/>
                          </a:rPr>
                          <m:t>2</m:t>
                        </m:r>
                      </m:sub>
                    </m:sSub>
                    <m:r>
                      <a:rPr lang="es-ES" sz="2000" i="1">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1</m:t>
                        </m:r>
                      </m:sub>
                    </m:sSub>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b="0" i="1" smtClean="0">
                            <a:latin typeface="Cambria Math"/>
                            <a:cs typeface="Arial" pitchFamily="34" charset="0"/>
                          </a:rPr>
                          <m:t>2</m:t>
                        </m:r>
                      </m:sub>
                    </m:sSub>
                  </m:oMath>
                </a14:m>
                <a:endParaRPr lang="es-ES" sz="2000" dirty="0" smtClean="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620688"/>
                <a:ext cx="7848872" cy="5016758"/>
              </a:xfrm>
              <a:prstGeom prst="rect">
                <a:avLst/>
              </a:prstGeom>
              <a:blipFill rotWithShape="1">
                <a:blip r:embed="rId2"/>
                <a:stretch>
                  <a:fillRect l="-855" t="-608" r="-777" b="-243"/>
                </a:stretch>
              </a:blipFill>
            </p:spPr>
            <p:txBody>
              <a:bodyPr/>
              <a:lstStyle/>
              <a:p>
                <a:r>
                  <a:rPr lang="es-ES">
                    <a:noFill/>
                  </a:rPr>
                  <a:t> </a:t>
                </a:r>
              </a:p>
            </p:txBody>
          </p:sp>
        </mc:Fallback>
      </mc:AlternateContent>
    </p:spTree>
    <p:extLst>
      <p:ext uri="{BB962C8B-B14F-4D97-AF65-F5344CB8AC3E}">
        <p14:creationId xmlns:p14="http://schemas.microsoft.com/office/powerpoint/2010/main" val="2028091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620688"/>
            <a:ext cx="7848872" cy="4708981"/>
          </a:xfrm>
          <a:prstGeom prst="rect">
            <a:avLst/>
          </a:prstGeom>
          <a:noFill/>
        </p:spPr>
        <p:txBody>
          <a:bodyPr wrap="square" rtlCol="0">
            <a:spAutoFit/>
          </a:bodyPr>
          <a:lstStyle/>
          <a:p>
            <a:pPr algn="just">
              <a:spcAft>
                <a:spcPts val="600"/>
              </a:spcAft>
            </a:pPr>
            <a:r>
              <a:rPr lang="es-ES" sz="2000" b="1" u="sng" dirty="0" smtClean="0">
                <a:cs typeface="Arial" pitchFamily="34" charset="0"/>
              </a:rPr>
              <a:t>FÓRMULAS NORMALES</a:t>
            </a:r>
            <a:r>
              <a:rPr lang="es-ES" sz="2000" dirty="0" smtClean="0">
                <a:cs typeface="Arial" pitchFamily="34" charset="0"/>
              </a:rPr>
              <a:t>:</a:t>
            </a:r>
          </a:p>
          <a:p>
            <a:pPr algn="just">
              <a:spcAft>
                <a:spcPts val="600"/>
              </a:spcAft>
            </a:pPr>
            <a:r>
              <a:rPr lang="es-ES" sz="2000" dirty="0" smtClean="0">
                <a:cs typeface="Arial" pitchFamily="34" charset="0"/>
              </a:rPr>
              <a:t>Se define:</a:t>
            </a:r>
          </a:p>
          <a:p>
            <a:pPr marL="342900" indent="-342900" algn="just">
              <a:spcAft>
                <a:spcPts val="600"/>
              </a:spcAft>
              <a:buFont typeface="Arial" pitchFamily="34" charset="0"/>
              <a:buChar char="•"/>
            </a:pPr>
            <a:r>
              <a:rPr lang="es-ES" sz="2000" dirty="0" smtClean="0">
                <a:cs typeface="Arial" pitchFamily="34" charset="0"/>
              </a:rPr>
              <a:t>Literal: una única variable, complementada o no.</a:t>
            </a:r>
          </a:p>
          <a:p>
            <a:pPr marL="342900" indent="-342900" algn="just">
              <a:spcAft>
                <a:spcPts val="600"/>
              </a:spcAft>
              <a:buFont typeface="Arial" pitchFamily="34" charset="0"/>
              <a:buChar char="•"/>
            </a:pPr>
            <a:r>
              <a:rPr lang="es-ES" sz="2000" dirty="0" smtClean="0">
                <a:cs typeface="Arial" pitchFamily="34" charset="0"/>
              </a:rPr>
              <a:t>Término producto: literal o producto de literales.</a:t>
            </a:r>
          </a:p>
          <a:p>
            <a:pPr marL="342900" indent="-342900" algn="just">
              <a:spcAft>
                <a:spcPts val="600"/>
              </a:spcAft>
              <a:buFont typeface="Arial" pitchFamily="34" charset="0"/>
              <a:buChar char="•"/>
            </a:pPr>
            <a:r>
              <a:rPr lang="es-ES" sz="2000" dirty="0" smtClean="0">
                <a:cs typeface="Arial" pitchFamily="34" charset="0"/>
              </a:rPr>
              <a:t>Término suma: literal o suma de literales.</a:t>
            </a:r>
          </a:p>
          <a:p>
            <a:pPr marL="342900" indent="-342900" algn="just">
              <a:spcAft>
                <a:spcPts val="600"/>
              </a:spcAft>
              <a:buFont typeface="Arial" pitchFamily="34" charset="0"/>
              <a:buChar char="•"/>
            </a:pPr>
            <a:endParaRPr lang="es-ES" sz="2000" dirty="0">
              <a:cs typeface="Arial" pitchFamily="34" charset="0"/>
            </a:endParaRPr>
          </a:p>
          <a:p>
            <a:pPr algn="just">
              <a:spcAft>
                <a:spcPts val="600"/>
              </a:spcAft>
            </a:pPr>
            <a:r>
              <a:rPr lang="es-ES" sz="2000" dirty="0" smtClean="0">
                <a:cs typeface="Arial" pitchFamily="34" charset="0"/>
              </a:rPr>
              <a:t>Una fórmula de conmutación escrita como un solo término producto o como suma (disyunción) de términos productos se dice que está en </a:t>
            </a:r>
            <a:r>
              <a:rPr lang="es-ES" sz="2000" b="1" dirty="0" smtClean="0">
                <a:cs typeface="Arial" pitchFamily="34" charset="0"/>
              </a:rPr>
              <a:t>forma normal disyuntiva</a:t>
            </a:r>
            <a:r>
              <a:rPr lang="es-ES" sz="2000" dirty="0" smtClean="0">
                <a:cs typeface="Arial" pitchFamily="34" charset="0"/>
              </a:rPr>
              <a:t>, y se llama </a:t>
            </a:r>
            <a:r>
              <a:rPr lang="es-ES" sz="2000" b="1" dirty="0" smtClean="0">
                <a:cs typeface="Arial" pitchFamily="34" charset="0"/>
              </a:rPr>
              <a:t>fórmula normal disyuntiva</a:t>
            </a:r>
            <a:r>
              <a:rPr lang="es-ES" sz="2000" dirty="0" smtClean="0">
                <a:cs typeface="Arial" pitchFamily="34" charset="0"/>
              </a:rPr>
              <a:t>.</a:t>
            </a:r>
          </a:p>
          <a:p>
            <a:pPr algn="just">
              <a:spcAft>
                <a:spcPts val="600"/>
              </a:spcAft>
            </a:pPr>
            <a:endParaRPr lang="es-ES" sz="2000" dirty="0" smtClean="0">
              <a:cs typeface="Arial" pitchFamily="34" charset="0"/>
            </a:endParaRPr>
          </a:p>
          <a:p>
            <a:pPr algn="just">
              <a:spcAft>
                <a:spcPts val="600"/>
              </a:spcAft>
            </a:pPr>
            <a:r>
              <a:rPr lang="es-ES" sz="2000" dirty="0">
                <a:cs typeface="Arial" pitchFamily="34" charset="0"/>
              </a:rPr>
              <a:t>Una fórmula de conmutación escrita como un solo término </a:t>
            </a:r>
            <a:r>
              <a:rPr lang="es-ES" sz="2000" dirty="0" smtClean="0">
                <a:cs typeface="Arial" pitchFamily="34" charset="0"/>
              </a:rPr>
              <a:t>suma </a:t>
            </a:r>
            <a:r>
              <a:rPr lang="es-ES" sz="2000" dirty="0">
                <a:cs typeface="Arial" pitchFamily="34" charset="0"/>
              </a:rPr>
              <a:t>o como </a:t>
            </a:r>
            <a:r>
              <a:rPr lang="es-ES" sz="2000" dirty="0" smtClean="0">
                <a:cs typeface="Arial" pitchFamily="34" charset="0"/>
              </a:rPr>
              <a:t>producto (conjunción</a:t>
            </a:r>
            <a:r>
              <a:rPr lang="es-ES" sz="2000" dirty="0">
                <a:cs typeface="Arial" pitchFamily="34" charset="0"/>
              </a:rPr>
              <a:t>) de términos </a:t>
            </a:r>
            <a:r>
              <a:rPr lang="es-ES" sz="2000" dirty="0" smtClean="0">
                <a:cs typeface="Arial" pitchFamily="34" charset="0"/>
              </a:rPr>
              <a:t>suma </a:t>
            </a:r>
            <a:r>
              <a:rPr lang="es-ES" sz="2000" dirty="0">
                <a:cs typeface="Arial" pitchFamily="34" charset="0"/>
              </a:rPr>
              <a:t>se dice que está en </a:t>
            </a:r>
            <a:r>
              <a:rPr lang="es-ES" sz="2000" b="1" dirty="0">
                <a:cs typeface="Arial" pitchFamily="34" charset="0"/>
              </a:rPr>
              <a:t>forma </a:t>
            </a:r>
            <a:r>
              <a:rPr lang="es-ES" sz="2000" b="1" dirty="0" smtClean="0">
                <a:cs typeface="Arial" pitchFamily="34" charset="0"/>
              </a:rPr>
              <a:t>normal conjuntiva</a:t>
            </a:r>
            <a:r>
              <a:rPr lang="es-ES" sz="2000" dirty="0">
                <a:cs typeface="Arial" pitchFamily="34" charset="0"/>
              </a:rPr>
              <a:t>, y se llama </a:t>
            </a:r>
            <a:r>
              <a:rPr lang="es-ES" sz="2000" b="1" dirty="0">
                <a:cs typeface="Arial" pitchFamily="34" charset="0"/>
              </a:rPr>
              <a:t>fórmula normal </a:t>
            </a:r>
            <a:r>
              <a:rPr lang="es-ES" sz="2000" b="1" dirty="0" smtClean="0">
                <a:cs typeface="Arial" pitchFamily="34" charset="0"/>
              </a:rPr>
              <a:t>conjuntiva</a:t>
            </a:r>
            <a:r>
              <a:rPr lang="es-ES" sz="2000" dirty="0" smtClean="0">
                <a:cs typeface="Arial" pitchFamily="34" charset="0"/>
              </a:rPr>
              <a:t>.</a:t>
            </a:r>
            <a:endParaRPr lang="es-ES" sz="2000" dirty="0">
              <a:cs typeface="Arial" pitchFamily="34" charset="0"/>
            </a:endParaRPr>
          </a:p>
        </p:txBody>
      </p:sp>
    </p:spTree>
    <p:extLst>
      <p:ext uri="{BB962C8B-B14F-4D97-AF65-F5344CB8AC3E}">
        <p14:creationId xmlns:p14="http://schemas.microsoft.com/office/powerpoint/2010/main" val="15984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539552" y="404664"/>
                <a:ext cx="7848872" cy="5786199"/>
              </a:xfrm>
              <a:prstGeom prst="rect">
                <a:avLst/>
              </a:prstGeom>
              <a:noFill/>
            </p:spPr>
            <p:txBody>
              <a:bodyPr wrap="square" rtlCol="0">
                <a:spAutoFit/>
              </a:bodyPr>
              <a:lstStyle/>
              <a:p>
                <a:pPr algn="just">
                  <a:spcAft>
                    <a:spcPts val="600"/>
                  </a:spcAft>
                </a:pPr>
                <a:r>
                  <a:rPr lang="es-ES" sz="2000" b="1" u="sng" dirty="0" smtClean="0">
                    <a:cs typeface="Arial" pitchFamily="34" charset="0"/>
                  </a:rPr>
                  <a:t>REPRESENTACIÓN EN FORMA CANÓNICA</a:t>
                </a:r>
                <a:r>
                  <a:rPr lang="es-ES" sz="2000" dirty="0" smtClean="0">
                    <a:cs typeface="Arial" pitchFamily="34" charset="0"/>
                  </a:rPr>
                  <a:t>:</a:t>
                </a:r>
              </a:p>
              <a:p>
                <a:pPr algn="just">
                  <a:spcAft>
                    <a:spcPts val="600"/>
                  </a:spcAft>
                </a:pPr>
                <a:endParaRPr lang="es-ES" sz="2000" dirty="0" smtClean="0">
                  <a:cs typeface="Arial" pitchFamily="34" charset="0"/>
                </a:endParaRPr>
              </a:p>
              <a:p>
                <a:pPr algn="just">
                  <a:spcAft>
                    <a:spcPts val="600"/>
                  </a:spcAft>
                </a:pPr>
                <a:r>
                  <a:rPr lang="es-ES" sz="2000" b="1" dirty="0" smtClean="0">
                    <a:cs typeface="Arial" pitchFamily="34" charset="0"/>
                  </a:rPr>
                  <a:t>FORMA CANÓNICA DISYUNTIVA</a:t>
                </a:r>
                <a:r>
                  <a:rPr lang="es-ES" sz="2000" dirty="0" smtClean="0">
                    <a:cs typeface="Arial" pitchFamily="34" charset="0"/>
                  </a:rPr>
                  <a:t>:</a:t>
                </a:r>
              </a:p>
              <a:p>
                <a:pPr algn="just">
                  <a:spcAft>
                    <a:spcPts val="600"/>
                  </a:spcAft>
                </a:pPr>
                <a:r>
                  <a:rPr lang="es-ES" sz="2000" dirty="0" smtClean="0">
                    <a:cs typeface="Arial" pitchFamily="34" charset="0"/>
                  </a:rPr>
                  <a:t>Se define </a:t>
                </a:r>
                <a:r>
                  <a:rPr lang="es-ES" sz="2000" b="1" dirty="0" err="1" smtClean="0">
                    <a:cs typeface="Arial" pitchFamily="34" charset="0"/>
                  </a:rPr>
                  <a:t>mintérmino</a:t>
                </a:r>
                <a:r>
                  <a:rPr lang="es-ES" sz="2000" dirty="0" smtClean="0">
                    <a:cs typeface="Arial" pitchFamily="34" charset="0"/>
                  </a:rPr>
                  <a:t> a un término producto en el que cada variable aparece una vez y solo una vez, bien complementada o </a:t>
                </a:r>
                <a:r>
                  <a:rPr lang="es-ES" sz="2000" dirty="0" err="1" smtClean="0">
                    <a:cs typeface="Arial" pitchFamily="34" charset="0"/>
                  </a:rPr>
                  <a:t>incomplementada</a:t>
                </a:r>
                <a:r>
                  <a:rPr lang="es-ES" sz="2000" dirty="0" smtClean="0">
                    <a:cs typeface="Arial" pitchFamily="34" charset="0"/>
                  </a:rPr>
                  <a:t>.</a:t>
                </a:r>
              </a:p>
              <a:p>
                <a:pPr algn="just">
                  <a:spcAft>
                    <a:spcPts val="600"/>
                  </a:spcAft>
                </a:pPr>
                <a:r>
                  <a:rPr lang="es-ES" sz="2000" dirty="0" smtClean="0">
                    <a:cs typeface="Arial" pitchFamily="34" charset="0"/>
                  </a:rPr>
                  <a:t>	Ejemplo con 3 variables:		</a:t>
                </a:r>
                <a14:m>
                  <m:oMath xmlns:m="http://schemas.openxmlformats.org/officeDocument/2006/math">
                    <m:sSub>
                      <m:sSubPr>
                        <m:ctrlPr>
                          <a:rPr lang="es-ES" sz="2000" i="1" smtClean="0">
                            <a:latin typeface="Cambria Math"/>
                            <a:cs typeface="Arial" pitchFamily="34" charset="0"/>
                          </a:rPr>
                        </m:ctrlPr>
                      </m:sSubPr>
                      <m:e>
                        <m:acc>
                          <m:accPr>
                            <m:chr m:val="̅"/>
                            <m:ctrlPr>
                              <a:rPr lang="es-ES" sz="2000" i="1" smtClean="0">
                                <a:latin typeface="Cambria Math"/>
                                <a:cs typeface="Arial" pitchFamily="34" charset="0"/>
                              </a:rPr>
                            </m:ctrlPr>
                          </m:accPr>
                          <m:e>
                            <m:r>
                              <a:rPr lang="es-ES" sz="2000" b="0" i="1" smtClean="0">
                                <a:latin typeface="Cambria Math"/>
                                <a:cs typeface="Arial" pitchFamily="34" charset="0"/>
                              </a:rPr>
                              <m:t>𝑥</m:t>
                            </m:r>
                          </m:e>
                        </m:acc>
                      </m:e>
                      <m:sub>
                        <m:r>
                          <a:rPr lang="es-ES" sz="2000" b="0" i="1" smtClean="0">
                            <a:latin typeface="Cambria Math"/>
                            <a:cs typeface="Arial" pitchFamily="34" charset="0"/>
                          </a:rPr>
                          <m:t>1</m:t>
                        </m:r>
                      </m:sub>
                    </m:sSub>
                    <m:sSub>
                      <m:sSubPr>
                        <m:ctrlPr>
                          <a:rPr lang="es-ES" sz="2000" i="1" smtClean="0">
                            <a:latin typeface="Cambria Math"/>
                            <a:cs typeface="Arial" pitchFamily="34" charset="0"/>
                          </a:rPr>
                        </m:ctrlPr>
                      </m:sSubPr>
                      <m:e>
                        <m:r>
                          <a:rPr lang="es-ES" sz="2000" b="0" i="1" smtClean="0">
                            <a:latin typeface="Cambria Math"/>
                            <a:cs typeface="Arial" pitchFamily="34" charset="0"/>
                          </a:rPr>
                          <m:t>𝑥</m:t>
                        </m:r>
                      </m:e>
                      <m:sub>
                        <m:r>
                          <a:rPr lang="es-ES" sz="2000" b="0" i="1" smtClean="0">
                            <a:latin typeface="Cambria Math"/>
                            <a:cs typeface="Arial" pitchFamily="34" charset="0"/>
                          </a:rPr>
                          <m:t>2</m:t>
                        </m:r>
                      </m:sub>
                    </m:sSub>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b="0" i="1" smtClean="0">
                            <a:latin typeface="Cambria Math"/>
                            <a:cs typeface="Arial" pitchFamily="34" charset="0"/>
                          </a:rPr>
                          <m:t>3</m:t>
                        </m:r>
                      </m:sub>
                    </m:sSub>
                  </m:oMath>
                </a14:m>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Una fórmula está en </a:t>
                </a:r>
                <a:r>
                  <a:rPr lang="es-ES" sz="2000" b="1" dirty="0" smtClean="0">
                    <a:cs typeface="Arial" pitchFamily="34" charset="0"/>
                  </a:rPr>
                  <a:t>forma canónica disyuntiva</a:t>
                </a:r>
                <a:r>
                  <a:rPr lang="es-ES" sz="2000" dirty="0" smtClean="0">
                    <a:cs typeface="Arial" pitchFamily="34" charset="0"/>
                  </a:rPr>
                  <a:t> o </a:t>
                </a:r>
                <a:r>
                  <a:rPr lang="es-ES" sz="2000" b="1" dirty="0" smtClean="0">
                    <a:cs typeface="Arial" pitchFamily="34" charset="0"/>
                  </a:rPr>
                  <a:t>de </a:t>
                </a:r>
                <a:r>
                  <a:rPr lang="es-ES" sz="2000" b="1" dirty="0" err="1" smtClean="0">
                    <a:cs typeface="Arial" pitchFamily="34" charset="0"/>
                  </a:rPr>
                  <a:t>mintérminos</a:t>
                </a:r>
                <a:r>
                  <a:rPr lang="es-ES" sz="2000" dirty="0" smtClean="0">
                    <a:cs typeface="Arial" pitchFamily="34" charset="0"/>
                  </a:rPr>
                  <a:t> si está compuesta solo de </a:t>
                </a:r>
                <a:r>
                  <a:rPr lang="es-ES" sz="2000" dirty="0" err="1" smtClean="0">
                    <a:cs typeface="Arial" pitchFamily="34" charset="0"/>
                  </a:rPr>
                  <a:t>mintérminos</a:t>
                </a:r>
                <a:r>
                  <a:rPr lang="es-ES" sz="2000" dirty="0" smtClean="0">
                    <a:cs typeface="Arial" pitchFamily="34" charset="0"/>
                  </a:rPr>
                  <a:t>.</a:t>
                </a:r>
              </a:p>
              <a:p>
                <a:pPr algn="just">
                  <a:spcAft>
                    <a:spcPts val="600"/>
                  </a:spcAft>
                </a:pPr>
                <a:r>
                  <a:rPr lang="es-ES" sz="2000" dirty="0">
                    <a:cs typeface="Arial" pitchFamily="34" charset="0"/>
                  </a:rPr>
                  <a:t>	</a:t>
                </a:r>
                <a:r>
                  <a:rPr lang="es-ES" sz="2000" dirty="0" smtClean="0">
                    <a:cs typeface="Arial" pitchFamily="34" charset="0"/>
                  </a:rPr>
                  <a:t>Ejemplo:</a:t>
                </a:r>
                <a:r>
                  <a:rPr lang="es-ES" sz="2000" dirty="0">
                    <a:cs typeface="Arial" pitchFamily="34" charset="0"/>
                  </a:rPr>
                  <a:t>		</a:t>
                </a:r>
                <a14:m>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3</m:t>
                            </m:r>
                          </m:sub>
                        </m:sSub>
                      </m:e>
                    </m:d>
                    <m:r>
                      <a:rPr lang="es-ES" sz="2000" i="1">
                        <a:latin typeface="Cambria Math"/>
                        <a:cs typeface="Arial" pitchFamily="34" charset="0"/>
                      </a:rPr>
                      <m:t>=</m:t>
                    </m:r>
                    <m:sSub>
                      <m:sSubPr>
                        <m:ctrlPr>
                          <a:rPr lang="es-ES" sz="2000" i="1">
                            <a:latin typeface="Cambria Math"/>
                            <a:cs typeface="Arial" pitchFamily="34" charset="0"/>
                          </a:rPr>
                        </m:ctrlPr>
                      </m:sSubPr>
                      <m:e>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1</m:t>
                            </m:r>
                          </m:sub>
                        </m:sSub>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2</m:t>
                            </m:r>
                          </m:sub>
                        </m:sSub>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3</m:t>
                            </m:r>
                          </m:sub>
                        </m:sSub>
                        <m:r>
                          <a:rPr lang="es-ES" sz="2000" b="0" i="1" smtClean="0">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1</m:t>
                            </m:r>
                          </m:sub>
                        </m:sSub>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3</m:t>
                            </m:r>
                          </m:sub>
                        </m:sSub>
                        <m:r>
                          <a:rPr lang="es-ES" sz="2000" b="0" i="1" smtClean="0">
                            <a:latin typeface="Cambria Math"/>
                            <a:cs typeface="Arial" pitchFamily="34" charset="0"/>
                          </a:rPr>
                          <m:t>+</m:t>
                        </m:r>
                        <m:r>
                          <a:rPr lang="es-ES" sz="2000" i="1">
                            <a:latin typeface="Cambria Math"/>
                            <a:cs typeface="Arial" pitchFamily="34" charset="0"/>
                          </a:rPr>
                          <m:t>𝑥</m:t>
                        </m:r>
                      </m:e>
                      <m:sub>
                        <m:r>
                          <a:rPr lang="es-ES" sz="2000" b="0" i="1" smtClean="0">
                            <a:latin typeface="Cambria Math"/>
                            <a:cs typeface="Arial" pitchFamily="34" charset="0"/>
                          </a:rPr>
                          <m:t>1</m:t>
                        </m:r>
                      </m:sub>
                    </m:sSub>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3</m:t>
                        </m:r>
                      </m:sub>
                    </m:sSub>
                  </m:oMath>
                </a14:m>
                <a:endParaRPr lang="es-ES" sz="2000" dirty="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También se puede utilizar la </a:t>
                </a:r>
                <a:r>
                  <a:rPr lang="es-ES" sz="2000" b="1" dirty="0" smtClean="0">
                    <a:cs typeface="Arial" pitchFamily="34" charset="0"/>
                  </a:rPr>
                  <a:t>notación m</a:t>
                </a:r>
                <a:r>
                  <a:rPr lang="es-ES" sz="2000" dirty="0" smtClean="0">
                    <a:cs typeface="Arial" pitchFamily="34" charset="0"/>
                  </a:rPr>
                  <a:t>: para ello se asigna el 0 a la variable complementada y el 1 a la variable sin complementar, y codificamos cada </a:t>
                </a:r>
                <a:r>
                  <a:rPr lang="es-ES" sz="2000" dirty="0" err="1" smtClean="0">
                    <a:cs typeface="Arial" pitchFamily="34" charset="0"/>
                  </a:rPr>
                  <a:t>mintérmino</a:t>
                </a:r>
                <a:r>
                  <a:rPr lang="es-ES" sz="2000" dirty="0" smtClean="0">
                    <a:cs typeface="Arial" pitchFamily="34" charset="0"/>
                  </a:rPr>
                  <a:t> con su número decimal. El ejemplo anterior quedaría así:</a:t>
                </a:r>
              </a:p>
              <a:p>
                <a:pPr algn="just">
                  <a:spcAft>
                    <a:spcPts val="600"/>
                  </a:spcAft>
                </a:pPr>
                <a:r>
                  <a:rPr lang="es-ES" sz="2000" dirty="0" smtClean="0">
                    <a:cs typeface="Arial" pitchFamily="34" charset="0"/>
                  </a:rPr>
                  <a:t>	</a:t>
                </a:r>
                <a14:m>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3</m:t>
                            </m:r>
                          </m:sub>
                        </m:sSub>
                      </m:e>
                    </m:d>
                    <m:r>
                      <a:rPr lang="es-ES" sz="2000" i="1">
                        <a:latin typeface="Cambria Math"/>
                        <a:cs typeface="Arial" pitchFamily="34" charset="0"/>
                      </a:rPr>
                      <m:t>=</m:t>
                    </m:r>
                    <m:sSub>
                      <m:sSubPr>
                        <m:ctrlPr>
                          <a:rPr lang="es-ES" sz="2000" i="1">
                            <a:latin typeface="Cambria Math"/>
                            <a:cs typeface="Arial" pitchFamily="34" charset="0"/>
                          </a:rPr>
                        </m:ctrlPr>
                      </m:sSubPr>
                      <m:e>
                        <m:r>
                          <a:rPr lang="es-ES" sz="2000" b="0" i="1" smtClean="0">
                            <a:latin typeface="Cambria Math"/>
                            <a:cs typeface="Arial" pitchFamily="34" charset="0"/>
                          </a:rPr>
                          <m:t>𝑚</m:t>
                        </m:r>
                      </m:e>
                      <m:sub>
                        <m:r>
                          <a:rPr lang="es-ES" sz="2000" b="0" i="1" smtClean="0">
                            <a:latin typeface="Cambria Math"/>
                            <a:cs typeface="Arial" pitchFamily="34" charset="0"/>
                          </a:rPr>
                          <m:t>0</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𝑚</m:t>
                        </m:r>
                      </m:e>
                      <m:sub>
                        <m:r>
                          <a:rPr lang="es-ES" sz="2000" b="0" i="1" smtClean="0">
                            <a:latin typeface="Cambria Math"/>
                            <a:cs typeface="Arial" pitchFamily="34" charset="0"/>
                          </a:rPr>
                          <m:t>2</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𝑚</m:t>
                        </m:r>
                      </m:e>
                      <m:sub>
                        <m:r>
                          <a:rPr lang="es-ES" sz="2000" b="0" i="1" smtClean="0">
                            <a:latin typeface="Cambria Math"/>
                            <a:cs typeface="Arial" pitchFamily="34" charset="0"/>
                          </a:rPr>
                          <m:t>6</m:t>
                        </m:r>
                      </m:sub>
                    </m:sSub>
                    <m:r>
                      <a:rPr lang="es-ES" sz="2000" b="0" i="1" smtClean="0">
                        <a:latin typeface="Cambria Math"/>
                        <a:cs typeface="Arial" pitchFamily="34" charset="0"/>
                      </a:rPr>
                      <m:t>=</m:t>
                    </m:r>
                    <m:nary>
                      <m:naryPr>
                        <m:chr m:val="∑"/>
                        <m:subHide m:val="on"/>
                        <m:supHide m:val="on"/>
                        <m:ctrlPr>
                          <a:rPr lang="es-ES" sz="2000" b="0" i="1" smtClean="0">
                            <a:latin typeface="Cambria Math"/>
                            <a:cs typeface="Arial" pitchFamily="34" charset="0"/>
                          </a:rPr>
                        </m:ctrlPr>
                      </m:naryPr>
                      <m:sub/>
                      <m:sup/>
                      <m:e>
                        <m:r>
                          <a:rPr lang="es-ES" sz="2000" b="0" i="1" smtClean="0">
                            <a:latin typeface="Cambria Math"/>
                            <a:cs typeface="Arial" pitchFamily="34" charset="0"/>
                          </a:rPr>
                          <m:t>𝑚</m:t>
                        </m:r>
                        <m:r>
                          <a:rPr lang="es-ES" sz="2000" b="0" i="1" smtClean="0">
                            <a:latin typeface="Cambria Math"/>
                            <a:cs typeface="Arial" pitchFamily="34" charset="0"/>
                          </a:rPr>
                          <m:t>(</m:t>
                        </m:r>
                      </m:e>
                    </m:nary>
                    <m:r>
                      <a:rPr lang="es-ES" sz="2000" b="0" i="1" smtClean="0">
                        <a:latin typeface="Cambria Math"/>
                        <a:cs typeface="Arial" pitchFamily="34" charset="0"/>
                      </a:rPr>
                      <m:t>0, 2, 6)</m:t>
                    </m:r>
                  </m:oMath>
                </a14:m>
                <a:endParaRPr lang="es-ES" sz="2000" dirty="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404664"/>
                <a:ext cx="7848872" cy="5786199"/>
              </a:xfrm>
              <a:prstGeom prst="rect">
                <a:avLst/>
              </a:prstGeom>
              <a:blipFill rotWithShape="1">
                <a:blip r:embed="rId2"/>
                <a:stretch>
                  <a:fillRect l="-855" t="-526" r="-777" b="-11684"/>
                </a:stretch>
              </a:blipFill>
            </p:spPr>
            <p:txBody>
              <a:bodyPr/>
              <a:lstStyle/>
              <a:p>
                <a:r>
                  <a:rPr lang="es-ES">
                    <a:noFill/>
                  </a:rPr>
                  <a:t> </a:t>
                </a:r>
              </a:p>
            </p:txBody>
          </p:sp>
        </mc:Fallback>
      </mc:AlternateContent>
    </p:spTree>
    <p:extLst>
      <p:ext uri="{BB962C8B-B14F-4D97-AF65-F5344CB8AC3E}">
        <p14:creationId xmlns:p14="http://schemas.microsoft.com/office/powerpoint/2010/main" val="402118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539552" y="404664"/>
                <a:ext cx="8280920" cy="6277937"/>
              </a:xfrm>
              <a:prstGeom prst="rect">
                <a:avLst/>
              </a:prstGeom>
              <a:noFill/>
            </p:spPr>
            <p:txBody>
              <a:bodyPr wrap="square" rtlCol="0">
                <a:spAutoFit/>
              </a:bodyPr>
              <a:lstStyle/>
              <a:p>
                <a:pPr algn="just">
                  <a:spcAft>
                    <a:spcPts val="600"/>
                  </a:spcAft>
                </a:pPr>
                <a:r>
                  <a:rPr lang="es-ES" sz="2000" u="sng" dirty="0" smtClean="0">
                    <a:cs typeface="Arial" pitchFamily="34" charset="0"/>
                  </a:rPr>
                  <a:t>Primer Teorema de expansión</a:t>
                </a:r>
                <a:r>
                  <a:rPr lang="es-ES" sz="2000" dirty="0" smtClean="0">
                    <a:cs typeface="Arial" pitchFamily="34" charset="0"/>
                  </a:rPr>
                  <a:t>:</a:t>
                </a:r>
              </a:p>
              <a:p>
                <a:pPr algn="just">
                  <a:spcAft>
                    <a:spcPts val="600"/>
                  </a:spcAft>
                </a:pPr>
                <a:r>
                  <a:rPr lang="es-ES" sz="2000" dirty="0" smtClean="0">
                    <a:cs typeface="Arial" pitchFamily="34" charset="0"/>
                  </a:rPr>
                  <a:t>Permite obtener la forma canónica de </a:t>
                </a:r>
                <a:r>
                  <a:rPr lang="es-ES" sz="2000" dirty="0" err="1" smtClean="0">
                    <a:cs typeface="Arial" pitchFamily="34" charset="0"/>
                  </a:rPr>
                  <a:t>mintérminos</a:t>
                </a:r>
                <a:r>
                  <a:rPr lang="es-ES" sz="2000" dirty="0" smtClean="0">
                    <a:cs typeface="Arial" pitchFamily="34" charset="0"/>
                  </a:rPr>
                  <a:t> por uso repetido del siguiente teorema:</a:t>
                </a:r>
              </a:p>
              <a:p>
                <a:pPr algn="just">
                  <a:spcAft>
                    <a:spcPts val="600"/>
                  </a:spcAft>
                </a:pPr>
                <a:endParaRPr lang="es-ES" sz="2000" dirty="0">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m:t>
                          </m:r>
                          <m:r>
                            <a:rPr lang="es-ES" sz="2000" b="0" i="0" smtClean="0">
                              <a:latin typeface="Cambria Math"/>
                              <a:cs typeface="Arial" pitchFamily="34" charset="0"/>
                            </a:rPr>
                            <m:t>…, </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b="0" i="1" smtClean="0">
                                  <a:latin typeface="Cambria Math"/>
                                  <a:cs typeface="Arial" pitchFamily="34" charset="0"/>
                                </a:rPr>
                                <m:t>𝑖</m:t>
                              </m:r>
                              <m:r>
                                <a:rPr lang="es-ES" sz="2000" b="0" i="1" smtClean="0">
                                  <a:latin typeface="Cambria Math"/>
                                  <a:cs typeface="Arial" pitchFamily="34" charset="0"/>
                                </a:rPr>
                                <m:t>−1</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r>
                                <a:rPr lang="es-ES" sz="2000" b="0" i="1" smtClean="0">
                                  <a:latin typeface="Cambria Math"/>
                                  <a:cs typeface="Arial" pitchFamily="34" charset="0"/>
                                </a:rPr>
                                <m:t>+</m:t>
                              </m:r>
                              <m:r>
                                <a:rPr lang="es-ES" sz="2000" i="1">
                                  <a:latin typeface="Cambria Math"/>
                                  <a:cs typeface="Arial" pitchFamily="34" charset="0"/>
                                </a:rPr>
                                <m:t>1</m:t>
                              </m:r>
                            </m:sub>
                          </m:sSub>
                          <m:r>
                            <a:rPr lang="es-ES" sz="2000" i="1">
                              <a:latin typeface="Cambria Math"/>
                              <a:cs typeface="Arial" pitchFamily="34" charset="0"/>
                            </a:rPr>
                            <m:t>,</m:t>
                          </m:r>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b="0" i="1" smtClean="0">
                                  <a:latin typeface="Cambria Math"/>
                                  <a:cs typeface="Arial" pitchFamily="34" charset="0"/>
                                </a:rPr>
                                <m:t>𝑛</m:t>
                              </m:r>
                            </m:sub>
                          </m:sSub>
                        </m:e>
                      </m:d>
                      <m:r>
                        <a:rPr lang="es-ES" sz="2000" i="1">
                          <a:latin typeface="Cambria Math"/>
                          <a:cs typeface="Arial" pitchFamily="34" charset="0"/>
                        </a:rPr>
                        <m:t>=</m:t>
                      </m:r>
                    </m:oMath>
                  </m:oMathPara>
                </a14:m>
                <a:endParaRPr lang="es-ES" sz="2000" i="1" dirty="0" smtClean="0">
                  <a:latin typeface="Cambria Math"/>
                  <a:cs typeface="Arial" pitchFamily="34" charset="0"/>
                </a:endParaRPr>
              </a:p>
              <a:p>
                <a:pPr algn="just">
                  <a:spcAft>
                    <a:spcPts val="600"/>
                  </a:spcAft>
                </a:pPr>
                <a:endParaRPr lang="es-ES" sz="2000" i="1" dirty="0" smtClean="0">
                  <a:latin typeface="Cambria Math"/>
                  <a:cs typeface="Arial" pitchFamily="34" charset="0"/>
                </a:endParaRPr>
              </a:p>
              <a:p>
                <a:pPr algn="just">
                  <a:spcAft>
                    <a:spcPts val="600"/>
                  </a:spcAft>
                </a:pPr>
                <a14:m>
                  <m:oMath xmlns:m="http://schemas.openxmlformats.org/officeDocument/2006/math">
                    <m:sSub>
                      <m:sSubPr>
                        <m:ctrlPr>
                          <a:rPr lang="es-ES" sz="2000" i="1">
                            <a:latin typeface="Cambria Math"/>
                            <a:cs typeface="Arial" pitchFamily="34" charset="0"/>
                          </a:rPr>
                        </m:ctrlPr>
                      </m:sSubPr>
                      <m:e>
                        <m:r>
                          <a:rPr lang="es-ES" sz="2000" b="0" i="1" smtClean="0">
                            <a:latin typeface="Cambria Math"/>
                            <a:cs typeface="Arial" pitchFamily="34" charset="0"/>
                          </a:rPr>
                          <m:t>=</m:t>
                        </m:r>
                        <m:r>
                          <a:rPr lang="es-ES" sz="2000" i="1">
                            <a:latin typeface="Cambria Math"/>
                            <a:cs typeface="Arial" pitchFamily="34" charset="0"/>
                          </a:rPr>
                          <m:t>𝑥</m:t>
                        </m:r>
                      </m:e>
                      <m:sub>
                        <m:r>
                          <a:rPr lang="es-ES" sz="2000" b="0" i="1" smtClean="0">
                            <a:latin typeface="Cambria Math"/>
                            <a:cs typeface="Arial" pitchFamily="34" charset="0"/>
                          </a:rPr>
                          <m:t>𝑖</m:t>
                        </m:r>
                      </m:sub>
                    </m:sSub>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 </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r>
                              <a:rPr lang="es-ES" sz="2000" i="1">
                                <a:latin typeface="Cambria Math"/>
                                <a:cs typeface="Arial" pitchFamily="34" charset="0"/>
                              </a:rPr>
                              <m:t>−1</m:t>
                            </m:r>
                          </m:sub>
                        </m:sSub>
                        <m:r>
                          <a:rPr lang="es-ES" sz="2000" i="1">
                            <a:latin typeface="Cambria Math"/>
                            <a:cs typeface="Arial" pitchFamily="34" charset="0"/>
                          </a:rPr>
                          <m:t>,</m:t>
                        </m:r>
                        <m:r>
                          <a:rPr lang="es-ES" sz="2000" b="0" i="1" smtClean="0">
                            <a:latin typeface="Cambria Math"/>
                            <a:cs typeface="Arial" pitchFamily="34" charset="0"/>
                          </a:rPr>
                          <m:t>1</m:t>
                        </m:r>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e>
                    </m:d>
                    <m:r>
                      <a:rPr lang="es-ES" sz="2000" b="0" i="1" smtClean="0">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b="0" i="1" smtClean="0">
                            <a:latin typeface="Cambria Math"/>
                            <a:cs typeface="Arial" pitchFamily="34" charset="0"/>
                          </a:rPr>
                          <m:t>𝑖</m:t>
                        </m:r>
                      </m:sub>
                    </m:sSub>
                  </m:oMath>
                </a14:m>
                <a:r>
                  <a:rPr lang="es-ES" sz="2000" dirty="0" smtClean="0">
                    <a:cs typeface="Arial" pitchFamily="34" charset="0"/>
                  </a:rPr>
                  <a:t>·</a:t>
                </a:r>
                <a14:m>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 </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r>
                              <a:rPr lang="es-ES" sz="2000" i="1">
                                <a:latin typeface="Cambria Math"/>
                                <a:cs typeface="Arial" pitchFamily="34" charset="0"/>
                              </a:rPr>
                              <m:t>−1</m:t>
                            </m:r>
                          </m:sub>
                        </m:sSub>
                        <m:r>
                          <a:rPr lang="es-ES" sz="2000" i="1">
                            <a:latin typeface="Cambria Math"/>
                            <a:cs typeface="Arial" pitchFamily="34" charset="0"/>
                          </a:rPr>
                          <m:t>,</m:t>
                        </m:r>
                        <m:r>
                          <a:rPr lang="es-ES" sz="2000" b="0" i="1" smtClean="0">
                            <a:latin typeface="Cambria Math"/>
                            <a:cs typeface="Arial" pitchFamily="34" charset="0"/>
                          </a:rPr>
                          <m:t>0</m:t>
                        </m:r>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e>
                    </m:d>
                  </m:oMath>
                </a14:m>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Teorema: cada función de conmutación completa puede escribirse como:</a:t>
                </a:r>
              </a:p>
              <a:p>
                <a:pPr algn="just">
                  <a:spcAft>
                    <a:spcPts val="600"/>
                  </a:spcAft>
                </a:pPr>
                <a:endParaRPr lang="es-ES" sz="2000" dirty="0" smtClean="0">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 </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e>
                      </m:d>
                      <m:r>
                        <a:rPr lang="es-ES" sz="2000" i="1">
                          <a:latin typeface="Cambria Math"/>
                          <a:cs typeface="Arial" pitchFamily="34" charset="0"/>
                        </a:rPr>
                        <m:t>=</m:t>
                      </m:r>
                      <m:nary>
                        <m:naryPr>
                          <m:chr m:val="∑"/>
                          <m:ctrlPr>
                            <a:rPr lang="es-ES" sz="2000" i="1" smtClean="0">
                              <a:latin typeface="Cambria Math"/>
                              <a:cs typeface="Arial" pitchFamily="34" charset="0"/>
                            </a:rPr>
                          </m:ctrlPr>
                        </m:naryPr>
                        <m:sub>
                          <m:r>
                            <m:rPr>
                              <m:brk m:alnAt="23"/>
                            </m:rPr>
                            <a:rPr lang="es-ES" sz="2000" b="0" i="1" smtClean="0">
                              <a:latin typeface="Cambria Math"/>
                              <a:cs typeface="Arial" pitchFamily="34" charset="0"/>
                            </a:rPr>
                            <m:t>𝑖</m:t>
                          </m:r>
                          <m:r>
                            <a:rPr lang="es-ES" sz="2000" b="0" i="1" smtClean="0">
                              <a:latin typeface="Cambria Math"/>
                              <a:cs typeface="Arial" pitchFamily="34" charset="0"/>
                            </a:rPr>
                            <m:t>=0</m:t>
                          </m:r>
                        </m:sub>
                        <m:sup>
                          <m:sSup>
                            <m:sSupPr>
                              <m:ctrlPr>
                                <a:rPr lang="es-ES" sz="2000" i="1">
                                  <a:latin typeface="Cambria Math"/>
                                  <a:cs typeface="Arial" pitchFamily="34" charset="0"/>
                                </a:rPr>
                              </m:ctrlPr>
                            </m:sSupPr>
                            <m:e>
                              <m:r>
                                <a:rPr lang="es-ES" sz="2000" i="1">
                                  <a:latin typeface="Cambria Math"/>
                                  <a:cs typeface="Arial" pitchFamily="34" charset="0"/>
                                </a:rPr>
                                <m:t>2</m:t>
                              </m:r>
                            </m:e>
                            <m:sup>
                              <m:r>
                                <a:rPr lang="es-ES" sz="2000" i="1">
                                  <a:latin typeface="Cambria Math"/>
                                  <a:cs typeface="Arial" pitchFamily="34" charset="0"/>
                                </a:rPr>
                                <m:t>𝑛</m:t>
                              </m:r>
                            </m:sup>
                          </m:sSup>
                          <m:r>
                            <a:rPr lang="es-ES" sz="2000" i="1">
                              <a:latin typeface="Cambria Math"/>
                              <a:cs typeface="Arial" pitchFamily="34" charset="0"/>
                            </a:rPr>
                            <m:t>−1</m:t>
                          </m:r>
                        </m:sup>
                        <m:e>
                          <m:sSub>
                            <m:sSubPr>
                              <m:ctrlPr>
                                <a:rPr lang="es-ES" sz="2000" i="1" smtClean="0">
                                  <a:latin typeface="Cambria Math"/>
                                  <a:cs typeface="Arial" pitchFamily="34" charset="0"/>
                                </a:rPr>
                              </m:ctrlPr>
                            </m:sSubPr>
                            <m:e>
                              <m:r>
                                <a:rPr lang="es-ES" sz="2000" b="0" i="1" smtClean="0">
                                  <a:latin typeface="Cambria Math"/>
                                  <a:cs typeface="Arial" pitchFamily="34" charset="0"/>
                                </a:rPr>
                                <m:t>𝑓</m:t>
                              </m:r>
                            </m:e>
                            <m:sub>
                              <m:r>
                                <a:rPr lang="es-ES" sz="2000" b="0" i="1" smtClean="0">
                                  <a:latin typeface="Cambria Math"/>
                                  <a:cs typeface="Arial" pitchFamily="34" charset="0"/>
                                </a:rPr>
                                <m:t>𝑖</m:t>
                              </m:r>
                            </m:sub>
                          </m:sSub>
                          <m:r>
                            <a:rPr lang="es-ES" sz="2000" b="0" i="1" smtClean="0">
                              <a:latin typeface="Cambria Math"/>
                              <a:cs typeface="Arial" pitchFamily="34" charset="0"/>
                            </a:rPr>
                            <m:t>·</m:t>
                          </m:r>
                          <m:sSub>
                            <m:sSubPr>
                              <m:ctrlPr>
                                <a:rPr lang="es-ES" sz="2000" b="0" i="1" smtClean="0">
                                  <a:latin typeface="Cambria Math"/>
                                  <a:cs typeface="Arial" pitchFamily="34" charset="0"/>
                                </a:rPr>
                              </m:ctrlPr>
                            </m:sSubPr>
                            <m:e>
                              <m:r>
                                <a:rPr lang="es-ES" sz="2000" b="0" i="1" smtClean="0">
                                  <a:latin typeface="Cambria Math"/>
                                  <a:cs typeface="Arial" pitchFamily="34" charset="0"/>
                                </a:rPr>
                                <m:t>𝑚</m:t>
                              </m:r>
                            </m:e>
                            <m:sub>
                              <m:r>
                                <a:rPr lang="es-ES" sz="2000" b="0" i="1" smtClean="0">
                                  <a:latin typeface="Cambria Math"/>
                                  <a:cs typeface="Arial" pitchFamily="34" charset="0"/>
                                </a:rPr>
                                <m:t>𝑖</m:t>
                              </m:r>
                            </m:sub>
                          </m:sSub>
                        </m:e>
                      </m:nary>
                    </m:oMath>
                  </m:oMathPara>
                </a14:m>
                <a:endParaRPr lang="es-ES" sz="2000" dirty="0">
                  <a:cs typeface="Arial" pitchFamily="34" charset="0"/>
                </a:endParaRPr>
              </a:p>
              <a:p>
                <a:pPr algn="just">
                  <a:spcAft>
                    <a:spcPts val="600"/>
                  </a:spcAft>
                </a:pPr>
                <a:r>
                  <a:rPr lang="es-ES" sz="2000" dirty="0" smtClean="0">
                    <a:cs typeface="Arial" pitchFamily="34" charset="0"/>
                  </a:rPr>
                  <a:t>Donde:</a:t>
                </a:r>
              </a:p>
              <a:p>
                <a:pPr algn="just">
                  <a:spcAft>
                    <a:spcPts val="600"/>
                  </a:spcAft>
                </a:pPr>
                <a:r>
                  <a:rPr lang="es-ES" sz="2000" dirty="0" smtClean="0">
                    <a:cs typeface="Arial" pitchFamily="34" charset="0"/>
                  </a:rPr>
                  <a:t>	</a:t>
                </a:r>
                <a14:m>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r>
                          <a:rPr lang="es-ES" sz="2000" b="0" i="1" smtClean="0">
                            <a:latin typeface="Cambria Math"/>
                            <a:cs typeface="Arial" pitchFamily="34" charset="0"/>
                          </a:rPr>
                          <m:t>0</m:t>
                        </m:r>
                      </m:e>
                    </m:d>
                    <m:r>
                      <a:rPr lang="es-ES" sz="2000" i="1">
                        <a:latin typeface="Cambria Math"/>
                        <a:cs typeface="Arial" pitchFamily="34" charset="0"/>
                      </a:rPr>
                      <m:t>=</m:t>
                    </m:r>
                    <m:r>
                      <a:rPr lang="es-ES" sz="2000" i="1">
                        <a:latin typeface="Cambria Math"/>
                        <a:cs typeface="Arial" pitchFamily="34" charset="0"/>
                      </a:rPr>
                      <m:t>𝑓</m:t>
                    </m:r>
                    <m:d>
                      <m:dPr>
                        <m:ctrlPr>
                          <a:rPr lang="es-ES" sz="2000" i="1">
                            <a:latin typeface="Cambria Math"/>
                            <a:cs typeface="Arial" pitchFamily="34" charset="0"/>
                          </a:rPr>
                        </m:ctrlPr>
                      </m:dPr>
                      <m:e>
                        <m:r>
                          <a:rPr lang="es-ES" sz="2000" b="0" i="1" smtClean="0">
                            <a:latin typeface="Cambria Math"/>
                            <a:cs typeface="Arial" pitchFamily="34" charset="0"/>
                          </a:rPr>
                          <m:t>0</m:t>
                        </m:r>
                        <m:r>
                          <a:rPr lang="es-ES" sz="2000" i="1">
                            <a:latin typeface="Cambria Math"/>
                            <a:cs typeface="Arial" pitchFamily="34" charset="0"/>
                          </a:rPr>
                          <m:t>,</m:t>
                        </m:r>
                        <m:r>
                          <a:rPr lang="es-ES" sz="2000" b="0" i="1" smtClean="0">
                            <a:latin typeface="Cambria Math"/>
                            <a:cs typeface="Arial" pitchFamily="34" charset="0"/>
                          </a:rPr>
                          <m:t>0</m:t>
                        </m:r>
                        <m:r>
                          <a:rPr lang="es-ES" sz="2000">
                            <a:latin typeface="Cambria Math"/>
                            <a:cs typeface="Arial" pitchFamily="34" charset="0"/>
                          </a:rPr>
                          <m:t>,…, </m:t>
                        </m:r>
                        <m:r>
                          <a:rPr lang="es-ES" sz="2000" b="0" i="1" smtClean="0">
                            <a:latin typeface="Cambria Math"/>
                            <a:cs typeface="Arial" pitchFamily="34" charset="0"/>
                          </a:rPr>
                          <m:t>0</m:t>
                        </m:r>
                      </m:e>
                    </m:d>
                  </m:oMath>
                </a14:m>
                <a:r>
                  <a:rPr lang="es-ES" sz="2000" dirty="0" smtClean="0">
                    <a:cs typeface="Arial" pitchFamily="34" charset="0"/>
                  </a:rPr>
                  <a:t>		</a:t>
                </a:r>
                <a14:m>
                  <m:oMath xmlns:m="http://schemas.openxmlformats.org/officeDocument/2006/math">
                    <m:sSub>
                      <m:sSubPr>
                        <m:ctrlPr>
                          <a:rPr lang="es-ES" sz="2000" i="1">
                            <a:latin typeface="Cambria Math"/>
                            <a:cs typeface="Arial" pitchFamily="34" charset="0"/>
                          </a:rPr>
                        </m:ctrlPr>
                      </m:sSubPr>
                      <m:e>
                        <m:r>
                          <a:rPr lang="es-ES" sz="2000" i="1">
                            <a:latin typeface="Cambria Math"/>
                            <a:cs typeface="Arial" pitchFamily="34" charset="0"/>
                          </a:rPr>
                          <m:t>𝑚</m:t>
                        </m:r>
                      </m:e>
                      <m:sub>
                        <m:r>
                          <a:rPr lang="es-ES" sz="2000" i="1">
                            <a:latin typeface="Cambria Math"/>
                            <a:cs typeface="Arial" pitchFamily="34" charset="0"/>
                          </a:rPr>
                          <m:t>0</m:t>
                        </m:r>
                      </m:sub>
                    </m:sSub>
                    <m:r>
                      <a:rPr lang="es-ES" sz="2000" b="0" i="1" smtClean="0">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1</m:t>
                        </m:r>
                      </m:sub>
                    </m:sSub>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2</m:t>
                        </m:r>
                      </m:sub>
                    </m:sSub>
                    <m:r>
                      <a:rPr lang="es-ES" sz="2000" b="0" i="1" smtClean="0">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b="0" i="1" smtClean="0">
                            <a:latin typeface="Cambria Math"/>
                            <a:cs typeface="Arial" pitchFamily="34" charset="0"/>
                          </a:rPr>
                          <m:t>𝑛</m:t>
                        </m:r>
                      </m:sub>
                    </m:sSub>
                  </m:oMath>
                </a14:m>
                <a:endParaRPr lang="es-ES" sz="2000" dirty="0" smtClean="0">
                  <a:cs typeface="Arial" pitchFamily="34" charset="0"/>
                </a:endParaRPr>
              </a:p>
              <a:p>
                <a:pPr algn="just">
                  <a:spcAft>
                    <a:spcPts val="600"/>
                  </a:spcAft>
                </a:pPr>
                <a:r>
                  <a:rPr lang="es-ES" sz="2000" dirty="0" smtClean="0">
                    <a:cs typeface="Arial" pitchFamily="34" charset="0"/>
                  </a:rPr>
                  <a:t>	</a:t>
                </a:r>
                <a14:m>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r>
                          <a:rPr lang="es-ES" sz="2000" b="0" i="1" smtClean="0">
                            <a:latin typeface="Cambria Math"/>
                            <a:cs typeface="Arial" pitchFamily="34" charset="0"/>
                          </a:rPr>
                          <m:t>1</m:t>
                        </m:r>
                      </m:e>
                    </m:d>
                    <m:r>
                      <a:rPr lang="es-ES" sz="2000" i="1">
                        <a:latin typeface="Cambria Math"/>
                        <a:cs typeface="Arial" pitchFamily="34" charset="0"/>
                      </a:rPr>
                      <m:t>=</m:t>
                    </m:r>
                    <m:r>
                      <a:rPr lang="es-ES" sz="2000" i="1">
                        <a:latin typeface="Cambria Math"/>
                        <a:cs typeface="Arial" pitchFamily="34" charset="0"/>
                      </a:rPr>
                      <m:t>𝑓</m:t>
                    </m:r>
                    <m:d>
                      <m:dPr>
                        <m:ctrlPr>
                          <a:rPr lang="es-ES" sz="2000" i="1">
                            <a:latin typeface="Cambria Math"/>
                            <a:cs typeface="Arial" pitchFamily="34" charset="0"/>
                          </a:rPr>
                        </m:ctrlPr>
                      </m:dPr>
                      <m:e>
                        <m:r>
                          <a:rPr lang="es-ES" sz="2000" i="1">
                            <a:latin typeface="Cambria Math"/>
                            <a:cs typeface="Arial" pitchFamily="34" charset="0"/>
                          </a:rPr>
                          <m:t>0,0</m:t>
                        </m:r>
                        <m:r>
                          <a:rPr lang="es-ES" sz="2000">
                            <a:latin typeface="Cambria Math"/>
                            <a:cs typeface="Arial" pitchFamily="34" charset="0"/>
                          </a:rPr>
                          <m:t>,…, </m:t>
                        </m:r>
                        <m:r>
                          <a:rPr lang="es-ES" sz="2000" b="0" i="1" smtClean="0">
                            <a:latin typeface="Cambria Math"/>
                            <a:cs typeface="Arial" pitchFamily="34" charset="0"/>
                          </a:rPr>
                          <m:t>1</m:t>
                        </m:r>
                      </m:e>
                    </m:d>
                  </m:oMath>
                </a14:m>
                <a:r>
                  <a:rPr lang="es-ES" sz="2000" dirty="0">
                    <a:cs typeface="Arial" pitchFamily="34" charset="0"/>
                  </a:rPr>
                  <a:t>		</a:t>
                </a:r>
                <a14:m>
                  <m:oMath xmlns:m="http://schemas.openxmlformats.org/officeDocument/2006/math">
                    <m:sSub>
                      <m:sSubPr>
                        <m:ctrlPr>
                          <a:rPr lang="es-ES" sz="2000" i="1">
                            <a:latin typeface="Cambria Math"/>
                            <a:cs typeface="Arial" pitchFamily="34" charset="0"/>
                          </a:rPr>
                        </m:ctrlPr>
                      </m:sSubPr>
                      <m:e>
                        <m:r>
                          <a:rPr lang="es-ES" sz="2000" i="1">
                            <a:latin typeface="Cambria Math"/>
                            <a:cs typeface="Arial" pitchFamily="34" charset="0"/>
                          </a:rPr>
                          <m:t>𝑚</m:t>
                        </m:r>
                      </m:e>
                      <m:sub>
                        <m:r>
                          <a:rPr lang="es-ES" sz="2000" b="0" i="1" smtClean="0">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1</m:t>
                        </m:r>
                      </m:sub>
                    </m:sSub>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2</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b="0" i="1" smtClean="0">
                            <a:latin typeface="Cambria Math"/>
                            <a:cs typeface="Arial" pitchFamily="34" charset="0"/>
                          </a:rPr>
                          <m:t>𝑥</m:t>
                        </m:r>
                      </m:e>
                      <m:sub>
                        <m:r>
                          <a:rPr lang="es-ES" sz="2000" i="1">
                            <a:latin typeface="Cambria Math"/>
                            <a:cs typeface="Arial" pitchFamily="34" charset="0"/>
                          </a:rPr>
                          <m:t>𝑛</m:t>
                        </m:r>
                      </m:sub>
                    </m:sSub>
                  </m:oMath>
                </a14:m>
                <a:endParaRPr lang="es-ES" sz="2000" dirty="0" smtClean="0">
                  <a:cs typeface="Arial" pitchFamily="34" charset="0"/>
                </a:endParaRPr>
              </a:p>
              <a:p>
                <a:pPr algn="just">
                  <a:spcAft>
                    <a:spcPts val="600"/>
                  </a:spcAft>
                </a:pPr>
                <a:r>
                  <a:rPr lang="es-ES" sz="2000" dirty="0">
                    <a:cs typeface="Arial" pitchFamily="34" charset="0"/>
                  </a:rPr>
                  <a:t>	</a:t>
                </a:r>
                <a:r>
                  <a:rPr lang="es-ES" sz="2000" dirty="0" smtClean="0">
                    <a:cs typeface="Arial" pitchFamily="34" charset="0"/>
                  </a:rPr>
                  <a:t>…				…</a:t>
                </a:r>
                <a:endParaRPr lang="es-ES" sz="2000" dirty="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404664"/>
                <a:ext cx="8280920" cy="6277937"/>
              </a:xfrm>
              <a:prstGeom prst="rect">
                <a:avLst/>
              </a:prstGeom>
              <a:blipFill rotWithShape="1">
                <a:blip r:embed="rId2"/>
                <a:stretch>
                  <a:fillRect l="-810" t="-485" r="-736" b="-1068"/>
                </a:stretch>
              </a:blipFill>
            </p:spPr>
            <p:txBody>
              <a:bodyPr/>
              <a:lstStyle/>
              <a:p>
                <a:r>
                  <a:rPr lang="es-ES">
                    <a:noFill/>
                  </a:rPr>
                  <a:t> </a:t>
                </a:r>
              </a:p>
            </p:txBody>
          </p:sp>
        </mc:Fallback>
      </mc:AlternateContent>
    </p:spTree>
    <p:extLst>
      <p:ext uri="{BB962C8B-B14F-4D97-AF65-F5344CB8AC3E}">
        <p14:creationId xmlns:p14="http://schemas.microsoft.com/office/powerpoint/2010/main" val="489998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539552" y="404664"/>
                <a:ext cx="7848872" cy="5324535"/>
              </a:xfrm>
              <a:prstGeom prst="rect">
                <a:avLst/>
              </a:prstGeom>
              <a:noFill/>
            </p:spPr>
            <p:txBody>
              <a:bodyPr wrap="square" rtlCol="0">
                <a:spAutoFit/>
              </a:bodyPr>
              <a:lstStyle/>
              <a:p>
                <a:pPr algn="just">
                  <a:spcAft>
                    <a:spcPts val="600"/>
                  </a:spcAft>
                </a:pPr>
                <a:r>
                  <a:rPr lang="es-ES" sz="2000" b="1" dirty="0" smtClean="0">
                    <a:cs typeface="Arial" pitchFamily="34" charset="0"/>
                  </a:rPr>
                  <a:t>FORMA CANÓNICA CONJUNTIVA</a:t>
                </a:r>
                <a:r>
                  <a:rPr lang="es-ES" sz="2000" dirty="0" smtClean="0">
                    <a:cs typeface="Arial" pitchFamily="34" charset="0"/>
                  </a:rPr>
                  <a:t>:</a:t>
                </a:r>
              </a:p>
              <a:p>
                <a:pPr algn="just">
                  <a:spcAft>
                    <a:spcPts val="600"/>
                  </a:spcAft>
                </a:pPr>
                <a:r>
                  <a:rPr lang="es-ES" sz="2000" dirty="0" smtClean="0">
                    <a:cs typeface="Arial" pitchFamily="34" charset="0"/>
                  </a:rPr>
                  <a:t>Se define </a:t>
                </a:r>
                <a:r>
                  <a:rPr lang="es-ES" sz="2000" b="1" dirty="0" err="1" smtClean="0">
                    <a:cs typeface="Arial" pitchFamily="34" charset="0"/>
                  </a:rPr>
                  <a:t>maxtérmino</a:t>
                </a:r>
                <a:r>
                  <a:rPr lang="es-ES" sz="2000" dirty="0" smtClean="0">
                    <a:cs typeface="Arial" pitchFamily="34" charset="0"/>
                  </a:rPr>
                  <a:t> a un término suma en el que cada variable aparece una vez y solo una vez, bien complementada o </a:t>
                </a:r>
                <a:r>
                  <a:rPr lang="es-ES" sz="2000" dirty="0" err="1" smtClean="0">
                    <a:cs typeface="Arial" pitchFamily="34" charset="0"/>
                  </a:rPr>
                  <a:t>incomplementada</a:t>
                </a:r>
                <a:r>
                  <a:rPr lang="es-ES" sz="2000" dirty="0" smtClean="0">
                    <a:cs typeface="Arial" pitchFamily="34" charset="0"/>
                  </a:rPr>
                  <a:t>.</a:t>
                </a:r>
              </a:p>
              <a:p>
                <a:pPr algn="just">
                  <a:spcAft>
                    <a:spcPts val="600"/>
                  </a:spcAft>
                </a:pPr>
                <a:r>
                  <a:rPr lang="es-ES" sz="2000" dirty="0" smtClean="0">
                    <a:cs typeface="Arial" pitchFamily="34" charset="0"/>
                  </a:rPr>
                  <a:t>	Ejemplo con 3 variables:		</a:t>
                </a:r>
                <a14:m>
                  <m:oMath xmlns:m="http://schemas.openxmlformats.org/officeDocument/2006/math">
                    <m:sSub>
                      <m:sSubPr>
                        <m:ctrlPr>
                          <a:rPr lang="es-ES" sz="2000" i="1" smtClean="0">
                            <a:latin typeface="Cambria Math"/>
                            <a:cs typeface="Arial" pitchFamily="34" charset="0"/>
                          </a:rPr>
                        </m:ctrlPr>
                      </m:sSubPr>
                      <m:e>
                        <m:acc>
                          <m:accPr>
                            <m:chr m:val="̅"/>
                            <m:ctrlPr>
                              <a:rPr lang="es-ES" sz="2000" i="1" smtClean="0">
                                <a:latin typeface="Cambria Math"/>
                                <a:cs typeface="Arial" pitchFamily="34" charset="0"/>
                              </a:rPr>
                            </m:ctrlPr>
                          </m:accPr>
                          <m:e>
                            <m:r>
                              <a:rPr lang="es-ES" sz="2000" b="0" i="1" smtClean="0">
                                <a:latin typeface="Cambria Math"/>
                                <a:cs typeface="Arial" pitchFamily="34" charset="0"/>
                              </a:rPr>
                              <m:t>𝑥</m:t>
                            </m:r>
                          </m:e>
                        </m:acc>
                      </m:e>
                      <m:sub>
                        <m:r>
                          <a:rPr lang="es-ES" sz="2000" b="0" i="1" smtClean="0">
                            <a:latin typeface="Cambria Math"/>
                            <a:cs typeface="Arial" pitchFamily="34" charset="0"/>
                          </a:rPr>
                          <m:t>1</m:t>
                        </m:r>
                      </m:sub>
                    </m:sSub>
                    <m:r>
                      <a:rPr lang="es-ES" sz="2000" b="0" i="1" smtClean="0">
                        <a:latin typeface="Cambria Math"/>
                        <a:cs typeface="Arial" pitchFamily="34" charset="0"/>
                      </a:rPr>
                      <m:t>+</m:t>
                    </m:r>
                    <m:sSub>
                      <m:sSubPr>
                        <m:ctrlPr>
                          <a:rPr lang="es-ES" sz="2000" i="1" smtClean="0">
                            <a:latin typeface="Cambria Math"/>
                            <a:cs typeface="Arial" pitchFamily="34" charset="0"/>
                          </a:rPr>
                        </m:ctrlPr>
                      </m:sSubPr>
                      <m:e>
                        <m:r>
                          <a:rPr lang="es-ES" sz="2000" b="0" i="1" smtClean="0">
                            <a:latin typeface="Cambria Math"/>
                            <a:cs typeface="Arial" pitchFamily="34" charset="0"/>
                          </a:rPr>
                          <m:t>𝑥</m:t>
                        </m:r>
                      </m:e>
                      <m:sub>
                        <m:r>
                          <a:rPr lang="es-ES" sz="2000" b="0" i="1" smtClean="0">
                            <a:latin typeface="Cambria Math"/>
                            <a:cs typeface="Arial" pitchFamily="34" charset="0"/>
                          </a:rPr>
                          <m:t>2</m:t>
                        </m:r>
                      </m:sub>
                    </m:sSub>
                    <m:r>
                      <a:rPr lang="es-ES" sz="2000" b="0" i="1" smtClean="0">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b="0" i="1" smtClean="0">
                            <a:latin typeface="Cambria Math"/>
                            <a:cs typeface="Arial" pitchFamily="34" charset="0"/>
                          </a:rPr>
                          <m:t>3</m:t>
                        </m:r>
                      </m:sub>
                    </m:sSub>
                  </m:oMath>
                </a14:m>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Una fórmula está en </a:t>
                </a:r>
                <a:r>
                  <a:rPr lang="es-ES" sz="2000" b="1" dirty="0" smtClean="0">
                    <a:cs typeface="Arial" pitchFamily="34" charset="0"/>
                  </a:rPr>
                  <a:t>forma canónica conjuntiva</a:t>
                </a:r>
                <a:r>
                  <a:rPr lang="es-ES" sz="2000" dirty="0" smtClean="0">
                    <a:cs typeface="Arial" pitchFamily="34" charset="0"/>
                  </a:rPr>
                  <a:t> o </a:t>
                </a:r>
                <a:r>
                  <a:rPr lang="es-ES" sz="2000" b="1" dirty="0" smtClean="0">
                    <a:cs typeface="Arial" pitchFamily="34" charset="0"/>
                  </a:rPr>
                  <a:t>de </a:t>
                </a:r>
                <a:r>
                  <a:rPr lang="es-ES" sz="2000" b="1" dirty="0" err="1" smtClean="0">
                    <a:cs typeface="Arial" pitchFamily="34" charset="0"/>
                  </a:rPr>
                  <a:t>maxtérminos</a:t>
                </a:r>
                <a:r>
                  <a:rPr lang="es-ES" sz="2000" dirty="0" smtClean="0">
                    <a:cs typeface="Arial" pitchFamily="34" charset="0"/>
                  </a:rPr>
                  <a:t> si está compuesta solo de </a:t>
                </a:r>
                <a:r>
                  <a:rPr lang="es-ES" sz="2000" dirty="0" err="1" smtClean="0">
                    <a:cs typeface="Arial" pitchFamily="34" charset="0"/>
                  </a:rPr>
                  <a:t>maxtérminos</a:t>
                </a:r>
                <a:r>
                  <a:rPr lang="es-ES" sz="2000" dirty="0" smtClean="0">
                    <a:cs typeface="Arial" pitchFamily="34" charset="0"/>
                  </a:rPr>
                  <a:t>.</a:t>
                </a:r>
              </a:p>
              <a:p>
                <a:pPr algn="just">
                  <a:spcAft>
                    <a:spcPts val="600"/>
                  </a:spcAft>
                </a:pPr>
                <a:r>
                  <a:rPr lang="es-ES" sz="2000" dirty="0" smtClean="0">
                    <a:cs typeface="Arial" pitchFamily="34" charset="0"/>
                  </a:rPr>
                  <a:t>Ejemplo:</a:t>
                </a:r>
                <a:r>
                  <a:rPr lang="es-ES" sz="2000" dirty="0">
                    <a:cs typeface="Arial" pitchFamily="34" charset="0"/>
                  </a:rPr>
                  <a:t>		</a:t>
                </a:r>
                <a14:m>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3</m:t>
                            </m:r>
                          </m:sub>
                        </m:sSub>
                      </m:e>
                    </m:d>
                    <m:r>
                      <a:rPr lang="es-ES" sz="2000" i="1">
                        <a:latin typeface="Cambria Math"/>
                        <a:cs typeface="Arial" pitchFamily="34" charset="0"/>
                      </a:rPr>
                      <m:t>=</m:t>
                    </m:r>
                    <m:sSub>
                      <m:sSubPr>
                        <m:ctrlPr>
                          <a:rPr lang="es-ES" sz="2000" i="1">
                            <a:latin typeface="Cambria Math"/>
                            <a:cs typeface="Arial" pitchFamily="34" charset="0"/>
                          </a:rPr>
                        </m:ctrlPr>
                      </m:sSubPr>
                      <m:e>
                        <m:d>
                          <m:dPr>
                            <m:ctrlPr>
                              <a:rPr lang="es-ES" sz="2000" b="0" i="1" smtClean="0">
                                <a:latin typeface="Cambria Math"/>
                                <a:cs typeface="Arial" pitchFamily="34" charset="0"/>
                              </a:rPr>
                            </m:ctrlPr>
                          </m:dPr>
                          <m:e>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1</m:t>
                                </m:r>
                              </m:sub>
                            </m:sSub>
                            <m:r>
                              <a:rPr lang="es-ES" sz="2000" b="0" i="1" smtClean="0">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2</m:t>
                                </m:r>
                              </m:sub>
                            </m:sSub>
                            <m:r>
                              <a:rPr lang="es-ES" sz="2000" b="0" i="1" smtClean="0">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3</m:t>
                                </m:r>
                              </m:sub>
                            </m:sSub>
                          </m:e>
                        </m:d>
                        <m:r>
                          <a:rPr lang="es-ES" sz="2000" b="0" i="1" smtClean="0">
                            <a:latin typeface="Cambria Math"/>
                            <a:cs typeface="Arial" pitchFamily="34" charset="0"/>
                          </a:rPr>
                          <m:t>·</m:t>
                        </m:r>
                        <m:d>
                          <m:dPr>
                            <m:ctrlPr>
                              <a:rPr lang="es-ES" sz="2000" b="0" i="1" smtClean="0">
                                <a:latin typeface="Cambria Math"/>
                                <a:cs typeface="Arial" pitchFamily="34" charset="0"/>
                              </a:rPr>
                            </m:ctrlPr>
                          </m:dPr>
                          <m:e>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1</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sSub>
                              <m:sSubPr>
                                <m:ctrlPr>
                                  <a:rPr lang="es-ES" sz="2000" i="1">
                                    <a:latin typeface="Cambria Math"/>
                                    <a:cs typeface="Arial" pitchFamily="34" charset="0"/>
                                  </a:rPr>
                                </m:ctrlPr>
                              </m:sSubPr>
                              <m:e>
                                <m:r>
                                  <a:rPr lang="es-ES" sz="2000" b="0" i="1" smtClean="0">
                                    <a:latin typeface="Cambria Math"/>
                                    <a:cs typeface="Arial" pitchFamily="34" charset="0"/>
                                  </a:rPr>
                                  <m:t>+</m:t>
                                </m:r>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3</m:t>
                                </m:r>
                              </m:sub>
                            </m:sSub>
                          </m:e>
                        </m:d>
                        <m:r>
                          <a:rPr lang="es-ES" sz="2000" b="0" i="1" smtClean="0">
                            <a:latin typeface="Cambria Math"/>
                            <a:cs typeface="Arial" pitchFamily="34" charset="0"/>
                          </a:rPr>
                          <m:t>·(</m:t>
                        </m:r>
                        <m:r>
                          <a:rPr lang="es-ES" sz="2000" i="1">
                            <a:latin typeface="Cambria Math"/>
                            <a:cs typeface="Arial" pitchFamily="34" charset="0"/>
                          </a:rPr>
                          <m:t>𝑥</m:t>
                        </m:r>
                      </m:e>
                      <m:sub>
                        <m:r>
                          <a:rPr lang="es-ES" sz="2000" b="0" i="1" smtClean="0">
                            <a:latin typeface="Cambria Math"/>
                            <a:cs typeface="Arial" pitchFamily="34" charset="0"/>
                          </a:rPr>
                          <m:t>1</m:t>
                        </m:r>
                      </m:sub>
                    </m:sSub>
                    <m:sSub>
                      <m:sSubPr>
                        <m:ctrlPr>
                          <a:rPr lang="es-ES" sz="2000" i="1">
                            <a:latin typeface="Cambria Math"/>
                            <a:cs typeface="Arial" pitchFamily="34" charset="0"/>
                          </a:rPr>
                        </m:ctrlPr>
                      </m:sSubPr>
                      <m:e>
                        <m:r>
                          <a:rPr lang="es-ES" sz="2000" b="0" i="1" smtClean="0">
                            <a:latin typeface="Cambria Math"/>
                            <a:cs typeface="Arial" pitchFamily="34" charset="0"/>
                          </a:rPr>
                          <m:t>+</m:t>
                        </m:r>
                        <m:r>
                          <a:rPr lang="es-ES" sz="2000" i="1">
                            <a:latin typeface="Cambria Math"/>
                            <a:cs typeface="Arial" pitchFamily="34" charset="0"/>
                          </a:rPr>
                          <m:t>𝑥</m:t>
                        </m:r>
                      </m:e>
                      <m:sub>
                        <m:r>
                          <a:rPr lang="es-ES" sz="2000" i="1">
                            <a:latin typeface="Cambria Math"/>
                            <a:cs typeface="Arial" pitchFamily="34" charset="0"/>
                          </a:rPr>
                          <m:t>2</m:t>
                        </m:r>
                      </m:sub>
                    </m:sSub>
                    <m:r>
                      <a:rPr lang="es-ES" sz="2000" b="0" i="1" smtClean="0">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i="1">
                            <a:latin typeface="Cambria Math"/>
                            <a:cs typeface="Arial" pitchFamily="34" charset="0"/>
                          </a:rPr>
                          <m:t>3</m:t>
                        </m:r>
                      </m:sub>
                    </m:sSub>
                    <m:r>
                      <a:rPr lang="es-ES" sz="2000" b="0" i="1" smtClean="0">
                        <a:latin typeface="Cambria Math"/>
                        <a:cs typeface="Arial" pitchFamily="34" charset="0"/>
                      </a:rPr>
                      <m:t>)</m:t>
                    </m:r>
                  </m:oMath>
                </a14:m>
                <a:endParaRPr lang="es-ES" sz="2000" dirty="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También se puede utilizar la </a:t>
                </a:r>
                <a:r>
                  <a:rPr lang="es-ES" sz="2000" b="1" dirty="0" smtClean="0">
                    <a:cs typeface="Arial" pitchFamily="34" charset="0"/>
                  </a:rPr>
                  <a:t>notación M</a:t>
                </a:r>
                <a:r>
                  <a:rPr lang="es-ES" sz="2000" dirty="0" smtClean="0">
                    <a:cs typeface="Arial" pitchFamily="34" charset="0"/>
                  </a:rPr>
                  <a:t>: para ello se asigna el 0 a la variable sin complementar y el 1 a la variable complementada, y codificamos cada </a:t>
                </a:r>
                <a:r>
                  <a:rPr lang="es-ES" sz="2000" dirty="0" err="1" smtClean="0">
                    <a:cs typeface="Arial" pitchFamily="34" charset="0"/>
                  </a:rPr>
                  <a:t>maxtérmino</a:t>
                </a:r>
                <a:r>
                  <a:rPr lang="es-ES" sz="2000" dirty="0" smtClean="0">
                    <a:cs typeface="Arial" pitchFamily="34" charset="0"/>
                  </a:rPr>
                  <a:t> con su número decimal. El ejemplo anterior quedaría así:</a:t>
                </a:r>
              </a:p>
              <a:p>
                <a:pPr algn="just">
                  <a:spcAft>
                    <a:spcPts val="600"/>
                  </a:spcAft>
                </a:pPr>
                <a:r>
                  <a:rPr lang="es-ES" sz="2000" dirty="0" smtClean="0">
                    <a:cs typeface="Arial" pitchFamily="34" charset="0"/>
                  </a:rPr>
                  <a:t>	</a:t>
                </a:r>
                <a14:m>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3</m:t>
                            </m:r>
                          </m:sub>
                        </m:sSub>
                      </m:e>
                    </m:d>
                    <m:r>
                      <a:rPr lang="es-ES" sz="2000" i="1">
                        <a:latin typeface="Cambria Math"/>
                        <a:cs typeface="Arial" pitchFamily="34" charset="0"/>
                      </a:rPr>
                      <m:t>=</m:t>
                    </m:r>
                    <m:sSub>
                      <m:sSubPr>
                        <m:ctrlPr>
                          <a:rPr lang="es-ES" sz="2000" i="1">
                            <a:latin typeface="Cambria Math"/>
                            <a:cs typeface="Arial" pitchFamily="34" charset="0"/>
                          </a:rPr>
                        </m:ctrlPr>
                      </m:sSubPr>
                      <m:e>
                        <m:r>
                          <a:rPr lang="es-ES" sz="2000" b="0" i="1" smtClean="0">
                            <a:latin typeface="Cambria Math"/>
                            <a:cs typeface="Arial" pitchFamily="34" charset="0"/>
                          </a:rPr>
                          <m:t>𝑀</m:t>
                        </m:r>
                      </m:e>
                      <m:sub>
                        <m:r>
                          <a:rPr lang="es-ES" sz="2000" b="0" i="1" smtClean="0">
                            <a:latin typeface="Cambria Math"/>
                            <a:cs typeface="Arial" pitchFamily="34" charset="0"/>
                          </a:rPr>
                          <m:t>7</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b="0" i="1" smtClean="0">
                            <a:latin typeface="Cambria Math"/>
                            <a:cs typeface="Arial" pitchFamily="34" charset="0"/>
                          </a:rPr>
                          <m:t>𝑀</m:t>
                        </m:r>
                      </m:e>
                      <m:sub>
                        <m:r>
                          <a:rPr lang="es-ES" sz="2000" b="0" i="1" smtClean="0">
                            <a:latin typeface="Cambria Math"/>
                            <a:cs typeface="Arial" pitchFamily="34" charset="0"/>
                          </a:rPr>
                          <m:t>5</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b="0" i="1" smtClean="0">
                            <a:latin typeface="Cambria Math"/>
                            <a:cs typeface="Arial" pitchFamily="34" charset="0"/>
                          </a:rPr>
                          <m:t>𝑀</m:t>
                        </m:r>
                      </m:e>
                      <m:sub>
                        <m:r>
                          <a:rPr lang="es-ES" sz="2000" b="0" i="1" smtClean="0">
                            <a:latin typeface="Cambria Math"/>
                            <a:cs typeface="Arial" pitchFamily="34" charset="0"/>
                          </a:rPr>
                          <m:t>1</m:t>
                        </m:r>
                      </m:sub>
                    </m:sSub>
                    <m:r>
                      <a:rPr lang="es-ES" sz="2000" b="0" i="1" smtClean="0">
                        <a:latin typeface="Cambria Math"/>
                        <a:cs typeface="Arial" pitchFamily="34" charset="0"/>
                      </a:rPr>
                      <m:t>=</m:t>
                    </m:r>
                    <m:nary>
                      <m:naryPr>
                        <m:chr m:val="∏"/>
                        <m:subHide m:val="on"/>
                        <m:supHide m:val="on"/>
                        <m:ctrlPr>
                          <a:rPr lang="es-ES" sz="2000" b="0" i="1" smtClean="0">
                            <a:latin typeface="Cambria Math"/>
                            <a:cs typeface="Arial" pitchFamily="34" charset="0"/>
                          </a:rPr>
                        </m:ctrlPr>
                      </m:naryPr>
                      <m:sub/>
                      <m:sup/>
                      <m:e>
                        <m:r>
                          <a:rPr lang="es-ES" sz="2000" b="0" i="1" smtClean="0">
                            <a:latin typeface="Cambria Math"/>
                            <a:cs typeface="Arial" pitchFamily="34" charset="0"/>
                          </a:rPr>
                          <m:t>𝑀</m:t>
                        </m:r>
                        <m:r>
                          <a:rPr lang="es-ES" sz="2000" b="0" i="1" smtClean="0">
                            <a:latin typeface="Cambria Math"/>
                            <a:cs typeface="Arial" pitchFamily="34" charset="0"/>
                          </a:rPr>
                          <m:t>(1, 5, 7)</m:t>
                        </m:r>
                      </m:e>
                    </m:nary>
                  </m:oMath>
                </a14:m>
                <a:endParaRPr lang="es-ES" sz="2000" dirty="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404664"/>
                <a:ext cx="7848872" cy="5324535"/>
              </a:xfrm>
              <a:prstGeom prst="rect">
                <a:avLst/>
              </a:prstGeom>
              <a:blipFill rotWithShape="1">
                <a:blip r:embed="rId2"/>
                <a:stretch>
                  <a:fillRect l="-855" t="-572" r="-777" b="-12815"/>
                </a:stretch>
              </a:blipFill>
            </p:spPr>
            <p:txBody>
              <a:bodyPr/>
              <a:lstStyle/>
              <a:p>
                <a:r>
                  <a:rPr lang="es-ES">
                    <a:noFill/>
                  </a:rPr>
                  <a:t> </a:t>
                </a:r>
              </a:p>
            </p:txBody>
          </p:sp>
        </mc:Fallback>
      </mc:AlternateContent>
    </p:spTree>
    <p:extLst>
      <p:ext uri="{BB962C8B-B14F-4D97-AF65-F5344CB8AC3E}">
        <p14:creationId xmlns:p14="http://schemas.microsoft.com/office/powerpoint/2010/main" val="125522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1. ¿QUÉ ES LA ELECTRÓNICA DIGITAL?</a:t>
            </a:r>
            <a:endParaRPr lang="es-ES" sz="3200" dirty="0">
              <a:cs typeface="Arial" pitchFamily="34" charset="0"/>
            </a:endParaRPr>
          </a:p>
        </p:txBody>
      </p:sp>
      <p:sp>
        <p:nvSpPr>
          <p:cNvPr id="5" name="4 CuadroTexto"/>
          <p:cNvSpPr txBox="1"/>
          <p:nvPr/>
        </p:nvSpPr>
        <p:spPr>
          <a:xfrm>
            <a:off x="539552" y="1484784"/>
            <a:ext cx="7848872" cy="1015663"/>
          </a:xfrm>
          <a:prstGeom prst="rect">
            <a:avLst/>
          </a:prstGeom>
          <a:noFill/>
        </p:spPr>
        <p:txBody>
          <a:bodyPr wrap="square" rtlCol="0">
            <a:spAutoFit/>
          </a:bodyPr>
          <a:lstStyle/>
          <a:p>
            <a:pPr algn="just"/>
            <a:r>
              <a:rPr lang="es-ES" sz="2000" dirty="0" smtClean="0">
                <a:cs typeface="Arial" pitchFamily="34" charset="0"/>
              </a:rPr>
              <a:t>No debemos confundir “electrónica” con “electricidad”. </a:t>
            </a:r>
            <a:r>
              <a:rPr lang="es-ES" sz="2000" dirty="0">
                <a:cs typeface="Arial" pitchFamily="34" charset="0"/>
              </a:rPr>
              <a:t>Los </a:t>
            </a:r>
            <a:r>
              <a:rPr lang="es-ES" sz="2000" b="1" dirty="0">
                <a:cs typeface="Arial" pitchFamily="34" charset="0"/>
              </a:rPr>
              <a:t>circuitos eléctricos</a:t>
            </a:r>
            <a:r>
              <a:rPr lang="es-ES" sz="2000" dirty="0">
                <a:cs typeface="Arial" pitchFamily="34" charset="0"/>
              </a:rPr>
              <a:t> se diseñan con la intención de convertir la energía eléctrica en otro tipo de energía:</a:t>
            </a:r>
          </a:p>
        </p:txBody>
      </p:sp>
      <p:graphicFrame>
        <p:nvGraphicFramePr>
          <p:cNvPr id="6" name="5 Tabla"/>
          <p:cNvGraphicFramePr>
            <a:graphicFrameLocks noGrp="1"/>
          </p:cNvGraphicFramePr>
          <p:nvPr>
            <p:extLst>
              <p:ext uri="{D42A27DB-BD31-4B8C-83A1-F6EECF244321}">
                <p14:modId xmlns:p14="http://schemas.microsoft.com/office/powerpoint/2010/main" val="1942503943"/>
              </p:ext>
            </p:extLst>
          </p:nvPr>
        </p:nvGraphicFramePr>
        <p:xfrm>
          <a:off x="539552" y="2780928"/>
          <a:ext cx="7848872" cy="2362214"/>
        </p:xfrm>
        <a:graphic>
          <a:graphicData uri="http://schemas.openxmlformats.org/drawingml/2006/table">
            <a:tbl>
              <a:tblPr>
                <a:tableStyleId>{5C22544A-7EE6-4342-B048-85BDC9FD1C3A}</a:tableStyleId>
              </a:tblPr>
              <a:tblGrid>
                <a:gridCol w="2050371"/>
                <a:gridCol w="1488804"/>
                <a:gridCol w="4309697"/>
              </a:tblGrid>
              <a:tr h="733325">
                <a:tc>
                  <a:txBody>
                    <a:bodyPr/>
                    <a:lstStyle/>
                    <a:p>
                      <a:pPr algn="ctr">
                        <a:spcAft>
                          <a:spcPts val="0"/>
                        </a:spcAft>
                      </a:pPr>
                      <a:r>
                        <a:rPr lang="es-ES" sz="1800" kern="150" dirty="0">
                          <a:effectLst/>
                          <a:latin typeface="Arial" pitchFamily="34" charset="0"/>
                          <a:cs typeface="Arial" pitchFamily="34" charset="0"/>
                        </a:rPr>
                        <a:t>La energía eléctrica se transforma en...</a:t>
                      </a:r>
                      <a:endParaRPr lang="es-ES" sz="1800" kern="150" dirty="0">
                        <a:effectLst/>
                        <a:latin typeface="Arial" pitchFamily="34" charset="0"/>
                        <a:ea typeface="Times New Roman"/>
                        <a:cs typeface="Arial" pitchFamily="34" charset="0"/>
                      </a:endParaRPr>
                    </a:p>
                  </a:txBody>
                  <a:tcPr marL="34925" marR="34925" marT="34925" marB="34925" anchor="ctr">
                    <a:solidFill>
                      <a:schemeClr val="accent6">
                        <a:lumMod val="20000"/>
                        <a:lumOff val="80000"/>
                      </a:schemeClr>
                    </a:solidFill>
                  </a:tcPr>
                </a:tc>
                <a:tc>
                  <a:txBody>
                    <a:bodyPr/>
                    <a:lstStyle/>
                    <a:p>
                      <a:pPr algn="ctr">
                        <a:spcAft>
                          <a:spcPts val="0"/>
                        </a:spcAft>
                      </a:pPr>
                      <a:r>
                        <a:rPr lang="es-ES" sz="1800" kern="150" dirty="0">
                          <a:effectLst/>
                          <a:latin typeface="Arial" pitchFamily="34" charset="0"/>
                          <a:cs typeface="Arial" pitchFamily="34" charset="0"/>
                        </a:rPr>
                        <a:t>A través de...</a:t>
                      </a:r>
                      <a:endParaRPr lang="es-ES" sz="1800" kern="150" dirty="0">
                        <a:effectLst/>
                        <a:latin typeface="Arial" pitchFamily="34" charset="0"/>
                        <a:ea typeface="Times New Roman"/>
                        <a:cs typeface="Arial" pitchFamily="34" charset="0"/>
                      </a:endParaRPr>
                    </a:p>
                  </a:txBody>
                  <a:tcPr marL="34925" marR="34925" marT="34925" marB="34925" anchor="ctr">
                    <a:solidFill>
                      <a:schemeClr val="accent6">
                        <a:lumMod val="20000"/>
                        <a:lumOff val="80000"/>
                      </a:schemeClr>
                    </a:solidFill>
                  </a:tcPr>
                </a:tc>
                <a:tc>
                  <a:txBody>
                    <a:bodyPr/>
                    <a:lstStyle/>
                    <a:p>
                      <a:pPr algn="ctr">
                        <a:spcAft>
                          <a:spcPts val="0"/>
                        </a:spcAft>
                      </a:pPr>
                      <a:r>
                        <a:rPr lang="es-ES" sz="1800" kern="150" dirty="0">
                          <a:effectLst/>
                          <a:latin typeface="Arial" pitchFamily="34" charset="0"/>
                          <a:cs typeface="Arial" pitchFamily="34" charset="0"/>
                        </a:rPr>
                        <a:t>Ejemplo</a:t>
                      </a:r>
                      <a:endParaRPr lang="es-ES" sz="1800" kern="150" dirty="0">
                        <a:effectLst/>
                        <a:latin typeface="Arial" pitchFamily="34" charset="0"/>
                        <a:ea typeface="Times New Roman"/>
                        <a:cs typeface="Arial" pitchFamily="34" charset="0"/>
                      </a:endParaRPr>
                    </a:p>
                  </a:txBody>
                  <a:tcPr marL="34925" marR="34925" marT="34925" marB="34925" anchor="ctr">
                    <a:solidFill>
                      <a:schemeClr val="accent6">
                        <a:lumMod val="20000"/>
                        <a:lumOff val="80000"/>
                      </a:schemeClr>
                    </a:solidFill>
                  </a:tcPr>
                </a:tc>
              </a:tr>
              <a:tr h="425457">
                <a:tc>
                  <a:txBody>
                    <a:bodyPr/>
                    <a:lstStyle/>
                    <a:p>
                      <a:pPr algn="ctr">
                        <a:spcAft>
                          <a:spcPts val="0"/>
                        </a:spcAft>
                      </a:pPr>
                      <a:r>
                        <a:rPr lang="es-ES" sz="1800" kern="150" dirty="0">
                          <a:effectLst/>
                          <a:latin typeface="Arial" pitchFamily="34" charset="0"/>
                          <a:cs typeface="Arial" pitchFamily="34" charset="0"/>
                        </a:rPr>
                        <a:t>Calor</a:t>
                      </a:r>
                      <a:endParaRPr lang="es-ES" sz="1800" kern="150" dirty="0">
                        <a:effectLst/>
                        <a:latin typeface="Arial" pitchFamily="34" charset="0"/>
                        <a:ea typeface="Times New Roman"/>
                        <a:cs typeface="Arial" pitchFamily="34" charset="0"/>
                      </a:endParaRPr>
                    </a:p>
                  </a:txBody>
                  <a:tcPr marL="34925" marR="34925" marT="34925" marB="34925" anchor="ctr"/>
                </a:tc>
                <a:tc>
                  <a:txBody>
                    <a:bodyPr/>
                    <a:lstStyle/>
                    <a:p>
                      <a:pPr algn="ctr">
                        <a:spcAft>
                          <a:spcPts val="0"/>
                        </a:spcAft>
                      </a:pPr>
                      <a:r>
                        <a:rPr lang="es-ES" sz="1800" kern="150" dirty="0">
                          <a:effectLst/>
                          <a:latin typeface="Arial" pitchFamily="34" charset="0"/>
                          <a:cs typeface="Arial" pitchFamily="34" charset="0"/>
                        </a:rPr>
                        <a:t>Resistencias</a:t>
                      </a:r>
                      <a:endParaRPr lang="es-ES" sz="1800" kern="150" dirty="0">
                        <a:effectLst/>
                        <a:latin typeface="Arial" pitchFamily="34" charset="0"/>
                        <a:ea typeface="Times New Roman"/>
                        <a:cs typeface="Arial" pitchFamily="34" charset="0"/>
                      </a:endParaRPr>
                    </a:p>
                  </a:txBody>
                  <a:tcPr marL="34925" marR="34925" marT="34925" marB="34925" anchor="ctr"/>
                </a:tc>
                <a:tc>
                  <a:txBody>
                    <a:bodyPr/>
                    <a:lstStyle/>
                    <a:p>
                      <a:pPr>
                        <a:spcAft>
                          <a:spcPts val="0"/>
                        </a:spcAft>
                      </a:pPr>
                      <a:r>
                        <a:rPr lang="es-ES" sz="1800" kern="150">
                          <a:effectLst/>
                          <a:latin typeface="Arial" pitchFamily="34" charset="0"/>
                          <a:cs typeface="Arial" pitchFamily="34" charset="0"/>
                        </a:rPr>
                        <a:t>Tostadora, radiador de aceite, plancha...</a:t>
                      </a:r>
                      <a:endParaRPr lang="es-ES" sz="1800" kern="150">
                        <a:effectLst/>
                        <a:latin typeface="Arial" pitchFamily="34" charset="0"/>
                        <a:ea typeface="Times New Roman"/>
                        <a:cs typeface="Arial" pitchFamily="34" charset="0"/>
                      </a:endParaRPr>
                    </a:p>
                  </a:txBody>
                  <a:tcPr marL="34925" marR="34925" marT="34925" marB="34925" anchor="ctr"/>
                </a:tc>
              </a:tr>
              <a:tr h="425457">
                <a:tc>
                  <a:txBody>
                    <a:bodyPr/>
                    <a:lstStyle/>
                    <a:p>
                      <a:pPr algn="ctr">
                        <a:spcAft>
                          <a:spcPts val="0"/>
                        </a:spcAft>
                      </a:pPr>
                      <a:r>
                        <a:rPr lang="es-ES" sz="1800" kern="150">
                          <a:effectLst/>
                          <a:latin typeface="Arial" pitchFamily="34" charset="0"/>
                          <a:cs typeface="Arial" pitchFamily="34" charset="0"/>
                        </a:rPr>
                        <a:t>Luz</a:t>
                      </a:r>
                      <a:endParaRPr lang="es-ES" sz="1800" kern="150">
                        <a:effectLst/>
                        <a:latin typeface="Arial" pitchFamily="34" charset="0"/>
                        <a:ea typeface="Times New Roman"/>
                        <a:cs typeface="Arial" pitchFamily="34" charset="0"/>
                      </a:endParaRPr>
                    </a:p>
                  </a:txBody>
                  <a:tcPr marL="34925" marR="34925" marT="34925" marB="34925" anchor="ctr"/>
                </a:tc>
                <a:tc>
                  <a:txBody>
                    <a:bodyPr/>
                    <a:lstStyle/>
                    <a:p>
                      <a:pPr algn="ctr">
                        <a:spcAft>
                          <a:spcPts val="0"/>
                        </a:spcAft>
                      </a:pPr>
                      <a:r>
                        <a:rPr lang="es-ES" sz="1800" kern="150" dirty="0">
                          <a:effectLst/>
                          <a:latin typeface="Arial" pitchFamily="34" charset="0"/>
                          <a:cs typeface="Arial" pitchFamily="34" charset="0"/>
                        </a:rPr>
                        <a:t>Lámparas</a:t>
                      </a:r>
                      <a:endParaRPr lang="es-ES" sz="1800" kern="150" dirty="0">
                        <a:effectLst/>
                        <a:latin typeface="Arial" pitchFamily="34" charset="0"/>
                        <a:ea typeface="Times New Roman"/>
                        <a:cs typeface="Arial" pitchFamily="34" charset="0"/>
                      </a:endParaRPr>
                    </a:p>
                  </a:txBody>
                  <a:tcPr marL="34925" marR="34925" marT="34925" marB="34925" anchor="ctr"/>
                </a:tc>
                <a:tc>
                  <a:txBody>
                    <a:bodyPr/>
                    <a:lstStyle/>
                    <a:p>
                      <a:pPr>
                        <a:spcAft>
                          <a:spcPts val="0"/>
                        </a:spcAft>
                      </a:pPr>
                      <a:r>
                        <a:rPr lang="es-ES" sz="1800" kern="150" dirty="0">
                          <a:effectLst/>
                          <a:latin typeface="Arial" pitchFamily="34" charset="0"/>
                          <a:cs typeface="Arial" pitchFamily="34" charset="0"/>
                        </a:rPr>
                        <a:t>Bombillas, lámparas halógenas, tubos fluorescentes...</a:t>
                      </a:r>
                      <a:endParaRPr lang="es-ES" sz="1800" kern="150" dirty="0">
                        <a:effectLst/>
                        <a:latin typeface="Arial" pitchFamily="34" charset="0"/>
                        <a:ea typeface="Times New Roman"/>
                        <a:cs typeface="Arial" pitchFamily="34" charset="0"/>
                      </a:endParaRPr>
                    </a:p>
                  </a:txBody>
                  <a:tcPr marL="34925" marR="34925" marT="34925" marB="34925" anchor="ctr"/>
                </a:tc>
              </a:tr>
              <a:tr h="425457">
                <a:tc>
                  <a:txBody>
                    <a:bodyPr/>
                    <a:lstStyle/>
                    <a:p>
                      <a:pPr algn="ctr">
                        <a:spcAft>
                          <a:spcPts val="0"/>
                        </a:spcAft>
                      </a:pPr>
                      <a:r>
                        <a:rPr lang="es-ES" sz="1800" kern="150" dirty="0">
                          <a:effectLst/>
                          <a:latin typeface="Arial" pitchFamily="34" charset="0"/>
                          <a:cs typeface="Arial" pitchFamily="34" charset="0"/>
                        </a:rPr>
                        <a:t>Movimiento</a:t>
                      </a:r>
                      <a:endParaRPr lang="es-ES" sz="1800" kern="150" dirty="0">
                        <a:effectLst/>
                        <a:latin typeface="Arial" pitchFamily="34" charset="0"/>
                        <a:ea typeface="Times New Roman"/>
                        <a:cs typeface="Arial" pitchFamily="34" charset="0"/>
                      </a:endParaRPr>
                    </a:p>
                  </a:txBody>
                  <a:tcPr marL="34925" marR="34925" marT="34925" marB="34925" anchor="ctr"/>
                </a:tc>
                <a:tc>
                  <a:txBody>
                    <a:bodyPr/>
                    <a:lstStyle/>
                    <a:p>
                      <a:pPr algn="ctr">
                        <a:spcAft>
                          <a:spcPts val="0"/>
                        </a:spcAft>
                      </a:pPr>
                      <a:r>
                        <a:rPr lang="es-ES" sz="1800" kern="150" dirty="0">
                          <a:effectLst/>
                          <a:latin typeface="Arial" pitchFamily="34" charset="0"/>
                          <a:cs typeface="Arial" pitchFamily="34" charset="0"/>
                        </a:rPr>
                        <a:t>Motores</a:t>
                      </a:r>
                      <a:endParaRPr lang="es-ES" sz="1800" kern="150" dirty="0">
                        <a:effectLst/>
                        <a:latin typeface="Arial" pitchFamily="34" charset="0"/>
                        <a:ea typeface="Times New Roman"/>
                        <a:cs typeface="Arial" pitchFamily="34" charset="0"/>
                      </a:endParaRPr>
                    </a:p>
                  </a:txBody>
                  <a:tcPr marL="34925" marR="34925" marT="34925" marB="34925" anchor="ctr"/>
                </a:tc>
                <a:tc>
                  <a:txBody>
                    <a:bodyPr/>
                    <a:lstStyle/>
                    <a:p>
                      <a:pPr>
                        <a:spcAft>
                          <a:spcPts val="0"/>
                        </a:spcAft>
                      </a:pPr>
                      <a:r>
                        <a:rPr lang="es-ES" sz="1800" kern="150" dirty="0">
                          <a:effectLst/>
                          <a:latin typeface="Arial" pitchFamily="34" charset="0"/>
                          <a:cs typeface="Arial" pitchFamily="34" charset="0"/>
                        </a:rPr>
                        <a:t>Ventilador, Sierra de calar, batidora...</a:t>
                      </a:r>
                      <a:endParaRPr lang="es-ES" sz="1800" kern="150" dirty="0">
                        <a:effectLst/>
                        <a:latin typeface="Arial" pitchFamily="34" charset="0"/>
                        <a:ea typeface="Times New Roman"/>
                        <a:cs typeface="Arial" pitchFamily="34" charset="0"/>
                      </a:endParaRPr>
                    </a:p>
                  </a:txBody>
                  <a:tcPr marL="34925" marR="34925" marT="34925" marB="34925" anchor="ctr"/>
                </a:tc>
              </a:tr>
            </a:tbl>
          </a:graphicData>
        </a:graphic>
      </p:graphicFrame>
      <p:sp>
        <p:nvSpPr>
          <p:cNvPr id="7" name="6 Rectángulo"/>
          <p:cNvSpPr/>
          <p:nvPr/>
        </p:nvSpPr>
        <p:spPr>
          <a:xfrm>
            <a:off x="611560" y="5373216"/>
            <a:ext cx="7776864" cy="707886"/>
          </a:xfrm>
          <a:prstGeom prst="rect">
            <a:avLst/>
          </a:prstGeom>
        </p:spPr>
        <p:txBody>
          <a:bodyPr wrap="square">
            <a:spAutoFit/>
          </a:bodyPr>
          <a:lstStyle/>
          <a:p>
            <a:pPr algn="just"/>
            <a:r>
              <a:rPr lang="es-ES" sz="2000" dirty="0"/>
              <a:t>Además, se caracterizan por emplear valores altos tanto en la tensión como en la intensidad (por ejemplo 230 V y 10 A).</a:t>
            </a:r>
          </a:p>
        </p:txBody>
      </p:sp>
    </p:spTree>
    <p:extLst>
      <p:ext uri="{BB962C8B-B14F-4D97-AF65-F5344CB8AC3E}">
        <p14:creationId xmlns:p14="http://schemas.microsoft.com/office/powerpoint/2010/main" val="391921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251520" y="404664"/>
                <a:ext cx="8784976" cy="6277937"/>
              </a:xfrm>
              <a:prstGeom prst="rect">
                <a:avLst/>
              </a:prstGeom>
              <a:noFill/>
            </p:spPr>
            <p:txBody>
              <a:bodyPr wrap="square" rtlCol="0">
                <a:spAutoFit/>
              </a:bodyPr>
              <a:lstStyle/>
              <a:p>
                <a:pPr algn="just">
                  <a:spcAft>
                    <a:spcPts val="600"/>
                  </a:spcAft>
                </a:pPr>
                <a:r>
                  <a:rPr lang="es-ES" sz="2000" u="sng" dirty="0" smtClean="0">
                    <a:cs typeface="Arial" pitchFamily="34" charset="0"/>
                  </a:rPr>
                  <a:t>Segundo Teorema de expansión</a:t>
                </a:r>
                <a:r>
                  <a:rPr lang="es-ES" sz="2000" dirty="0" smtClean="0">
                    <a:cs typeface="Arial" pitchFamily="34" charset="0"/>
                  </a:rPr>
                  <a:t>:</a:t>
                </a:r>
              </a:p>
              <a:p>
                <a:pPr algn="just">
                  <a:spcAft>
                    <a:spcPts val="600"/>
                  </a:spcAft>
                </a:pPr>
                <a:r>
                  <a:rPr lang="es-ES" sz="2000" dirty="0" smtClean="0">
                    <a:cs typeface="Arial" pitchFamily="34" charset="0"/>
                  </a:rPr>
                  <a:t>Permite obtener la forma canónica de </a:t>
                </a:r>
                <a:r>
                  <a:rPr lang="es-ES" sz="2000" dirty="0" err="1" smtClean="0">
                    <a:cs typeface="Arial" pitchFamily="34" charset="0"/>
                  </a:rPr>
                  <a:t>maxtérminos</a:t>
                </a:r>
                <a:r>
                  <a:rPr lang="es-ES" sz="2000" dirty="0" smtClean="0">
                    <a:cs typeface="Arial" pitchFamily="34" charset="0"/>
                  </a:rPr>
                  <a:t> por uso repetido del siguiente teorema:</a:t>
                </a:r>
              </a:p>
              <a:p>
                <a:pPr algn="just">
                  <a:spcAft>
                    <a:spcPts val="600"/>
                  </a:spcAft>
                </a:pPr>
                <a:endParaRPr lang="es-ES" sz="2000" dirty="0">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m:t>
                          </m:r>
                          <m:r>
                            <a:rPr lang="es-ES" sz="2000" b="0" i="0" smtClean="0">
                              <a:latin typeface="Cambria Math"/>
                              <a:cs typeface="Arial" pitchFamily="34" charset="0"/>
                            </a:rPr>
                            <m:t>…, </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b="0" i="1" smtClean="0">
                                  <a:latin typeface="Cambria Math"/>
                                  <a:cs typeface="Arial" pitchFamily="34" charset="0"/>
                                </a:rPr>
                                <m:t>𝑖</m:t>
                              </m:r>
                              <m:r>
                                <a:rPr lang="es-ES" sz="2000" b="0" i="1" smtClean="0">
                                  <a:latin typeface="Cambria Math"/>
                                  <a:cs typeface="Arial" pitchFamily="34" charset="0"/>
                                </a:rPr>
                                <m:t>−1</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r>
                                <a:rPr lang="es-ES" sz="2000" b="0" i="1" smtClean="0">
                                  <a:latin typeface="Cambria Math"/>
                                  <a:cs typeface="Arial" pitchFamily="34" charset="0"/>
                                </a:rPr>
                                <m:t>+</m:t>
                              </m:r>
                              <m:r>
                                <a:rPr lang="es-ES" sz="2000" i="1">
                                  <a:latin typeface="Cambria Math"/>
                                  <a:cs typeface="Arial" pitchFamily="34" charset="0"/>
                                </a:rPr>
                                <m:t>1</m:t>
                              </m:r>
                            </m:sub>
                          </m:sSub>
                          <m:r>
                            <a:rPr lang="es-ES" sz="2000" i="1">
                              <a:latin typeface="Cambria Math"/>
                              <a:cs typeface="Arial" pitchFamily="34" charset="0"/>
                            </a:rPr>
                            <m:t>,</m:t>
                          </m:r>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b="0" i="1" smtClean="0">
                                  <a:latin typeface="Cambria Math"/>
                                  <a:cs typeface="Arial" pitchFamily="34" charset="0"/>
                                </a:rPr>
                                <m:t>𝑛</m:t>
                              </m:r>
                            </m:sub>
                          </m:sSub>
                        </m:e>
                      </m:d>
                      <m:r>
                        <a:rPr lang="es-ES" sz="2000" i="1">
                          <a:latin typeface="Cambria Math"/>
                          <a:cs typeface="Arial" pitchFamily="34" charset="0"/>
                        </a:rPr>
                        <m:t>=</m:t>
                      </m:r>
                    </m:oMath>
                  </m:oMathPara>
                </a14:m>
                <a:endParaRPr lang="es-ES" sz="2000" i="1" dirty="0" smtClean="0">
                  <a:latin typeface="Cambria Math"/>
                  <a:cs typeface="Arial" pitchFamily="34" charset="0"/>
                </a:endParaRPr>
              </a:p>
              <a:p>
                <a:pPr algn="just">
                  <a:spcAft>
                    <a:spcPts val="600"/>
                  </a:spcAft>
                </a:pPr>
                <a:endParaRPr lang="es-ES" sz="2000" i="1" dirty="0" smtClean="0">
                  <a:latin typeface="Cambria Math"/>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sSub>
                        <m:sSubPr>
                          <m:ctrlPr>
                            <a:rPr lang="es-ES" sz="2000" i="1">
                              <a:latin typeface="Cambria Math"/>
                              <a:cs typeface="Arial" pitchFamily="34" charset="0"/>
                            </a:rPr>
                          </m:ctrlPr>
                        </m:sSubPr>
                        <m:e>
                          <m:r>
                            <a:rPr lang="es-ES" sz="2000" b="0" i="1" smtClean="0">
                              <a:latin typeface="Cambria Math"/>
                              <a:cs typeface="Arial" pitchFamily="34" charset="0"/>
                            </a:rPr>
                            <m:t>=[</m:t>
                          </m:r>
                          <m:r>
                            <a:rPr lang="es-ES" sz="2000" i="1">
                              <a:latin typeface="Cambria Math"/>
                              <a:cs typeface="Arial" pitchFamily="34" charset="0"/>
                            </a:rPr>
                            <m:t>𝑥</m:t>
                          </m:r>
                        </m:e>
                        <m:sub>
                          <m:r>
                            <a:rPr lang="es-ES" sz="2000" b="0" i="1" smtClean="0">
                              <a:latin typeface="Cambria Math"/>
                              <a:cs typeface="Arial" pitchFamily="34" charset="0"/>
                            </a:rPr>
                            <m:t>𝑖</m:t>
                          </m:r>
                        </m:sub>
                      </m:sSub>
                      <m:r>
                        <a:rPr lang="es-ES" sz="2000" b="0" i="1" smtClean="0">
                          <a:latin typeface="Cambria Math"/>
                          <a:cs typeface="Arial" pitchFamily="34" charset="0"/>
                        </a:rPr>
                        <m:t>+</m:t>
                      </m:r>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 </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r>
                                <a:rPr lang="es-ES" sz="2000" i="1">
                                  <a:latin typeface="Cambria Math"/>
                                  <a:cs typeface="Arial" pitchFamily="34" charset="0"/>
                                </a:rPr>
                                <m:t>−1</m:t>
                              </m:r>
                            </m:sub>
                          </m:sSub>
                          <m:r>
                            <a:rPr lang="es-ES" sz="2000" i="1">
                              <a:latin typeface="Cambria Math"/>
                              <a:cs typeface="Arial" pitchFamily="34" charset="0"/>
                            </a:rPr>
                            <m:t>,</m:t>
                          </m:r>
                          <m:r>
                            <a:rPr lang="es-ES" sz="2000" b="0" i="1" smtClean="0">
                              <a:latin typeface="Cambria Math"/>
                              <a:cs typeface="Arial" pitchFamily="34" charset="0"/>
                            </a:rPr>
                            <m:t>0</m:t>
                          </m:r>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e>
                      </m:d>
                      <m:r>
                        <a:rPr lang="es-ES" sz="2000" b="0" i="1" smtClean="0">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b="0" i="1" smtClean="0">
                              <a:latin typeface="Cambria Math"/>
                              <a:cs typeface="Arial" pitchFamily="34" charset="0"/>
                            </a:rPr>
                            <m:t>𝑖</m:t>
                          </m:r>
                        </m:sub>
                      </m:sSub>
                      <m:r>
                        <a:rPr lang="es-ES" sz="2000" b="0" i="1" smtClean="0">
                          <a:latin typeface="Cambria Math"/>
                          <a:cs typeface="Arial" pitchFamily="34" charset="0"/>
                        </a:rPr>
                        <m:t>+</m:t>
                      </m:r>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 </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r>
                                <a:rPr lang="es-ES" sz="2000" i="1">
                                  <a:latin typeface="Cambria Math"/>
                                  <a:cs typeface="Arial" pitchFamily="34" charset="0"/>
                                </a:rPr>
                                <m:t>−1</m:t>
                              </m:r>
                            </m:sub>
                          </m:sSub>
                          <m:r>
                            <a:rPr lang="es-ES" sz="2000" i="1">
                              <a:latin typeface="Cambria Math"/>
                              <a:cs typeface="Arial" pitchFamily="34" charset="0"/>
                            </a:rPr>
                            <m:t>,</m:t>
                          </m:r>
                          <m:r>
                            <a:rPr lang="es-ES" sz="2000" b="0" i="1" smtClean="0">
                              <a:latin typeface="Cambria Math"/>
                              <a:cs typeface="Arial" pitchFamily="34" charset="0"/>
                            </a:rPr>
                            <m:t>1</m:t>
                          </m:r>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𝑖</m:t>
                              </m:r>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e>
                      </m:d>
                      <m:r>
                        <a:rPr lang="es-ES" sz="2000" b="0" i="1" smtClean="0">
                          <a:latin typeface="Cambria Math"/>
                          <a:cs typeface="Arial" pitchFamily="34" charset="0"/>
                        </a:rPr>
                        <m:t>]</m:t>
                      </m:r>
                    </m:oMath>
                  </m:oMathPara>
                </a14:m>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Teorema: cada función de conmutación completa puede escribirse como:</a:t>
                </a:r>
              </a:p>
              <a:p>
                <a:pPr algn="just">
                  <a:spcAft>
                    <a:spcPts val="600"/>
                  </a:spcAft>
                </a:pPr>
                <a:endParaRPr lang="es-ES" sz="2000" dirty="0" smtClean="0">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2</m:t>
                              </m:r>
                            </m:sub>
                          </m:sSub>
                          <m:r>
                            <a:rPr lang="es-ES" sz="2000">
                              <a:latin typeface="Cambria Math"/>
                              <a:cs typeface="Arial" pitchFamily="34" charset="0"/>
                            </a:rPr>
                            <m:t>,…, </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e>
                      </m:d>
                      <m:r>
                        <a:rPr lang="es-ES" sz="2000" i="1">
                          <a:latin typeface="Cambria Math"/>
                          <a:cs typeface="Arial" pitchFamily="34" charset="0"/>
                        </a:rPr>
                        <m:t>=</m:t>
                      </m:r>
                      <m:nary>
                        <m:naryPr>
                          <m:chr m:val="∏"/>
                          <m:ctrlPr>
                            <a:rPr lang="es-ES" sz="2000" i="1" smtClean="0">
                              <a:latin typeface="Cambria Math"/>
                              <a:cs typeface="Arial" pitchFamily="34" charset="0"/>
                            </a:rPr>
                          </m:ctrlPr>
                        </m:naryPr>
                        <m:sub>
                          <m:r>
                            <m:rPr>
                              <m:brk m:alnAt="23"/>
                            </m:rPr>
                            <a:rPr lang="es-ES" sz="2000" b="0" i="1" smtClean="0">
                              <a:latin typeface="Cambria Math"/>
                              <a:cs typeface="Arial" pitchFamily="34" charset="0"/>
                            </a:rPr>
                            <m:t>𝑖</m:t>
                          </m:r>
                          <m:r>
                            <a:rPr lang="es-ES" sz="2000" b="0" i="1" smtClean="0">
                              <a:latin typeface="Cambria Math"/>
                              <a:cs typeface="Arial" pitchFamily="34" charset="0"/>
                            </a:rPr>
                            <m:t>=0</m:t>
                          </m:r>
                        </m:sub>
                        <m:sup>
                          <m:sSup>
                            <m:sSupPr>
                              <m:ctrlPr>
                                <a:rPr lang="es-ES" sz="2000" i="1" smtClean="0">
                                  <a:latin typeface="Cambria Math"/>
                                  <a:cs typeface="Arial" pitchFamily="34" charset="0"/>
                                </a:rPr>
                              </m:ctrlPr>
                            </m:sSupPr>
                            <m:e>
                              <m:r>
                                <a:rPr lang="es-ES" sz="2000" b="0" i="1" smtClean="0">
                                  <a:latin typeface="Cambria Math"/>
                                  <a:cs typeface="Arial" pitchFamily="34" charset="0"/>
                                </a:rPr>
                                <m:t>2</m:t>
                              </m:r>
                            </m:e>
                            <m:sup>
                              <m:r>
                                <a:rPr lang="es-ES" sz="2000" b="0" i="1" smtClean="0">
                                  <a:latin typeface="Cambria Math"/>
                                  <a:cs typeface="Arial" pitchFamily="34" charset="0"/>
                                </a:rPr>
                                <m:t>𝑛</m:t>
                              </m:r>
                            </m:sup>
                          </m:sSup>
                          <m:r>
                            <a:rPr lang="es-ES" sz="2000" b="0" i="1" smtClean="0">
                              <a:latin typeface="Cambria Math"/>
                              <a:cs typeface="Arial" pitchFamily="34" charset="0"/>
                            </a:rPr>
                            <m:t>−1</m:t>
                          </m:r>
                        </m:sup>
                        <m:e>
                          <m:sSub>
                            <m:sSubPr>
                              <m:ctrlPr>
                                <a:rPr lang="es-ES" sz="2000" i="1">
                                  <a:latin typeface="Cambria Math"/>
                                  <a:cs typeface="Arial" pitchFamily="34" charset="0"/>
                                </a:rPr>
                              </m:ctrlPr>
                            </m:sSubPr>
                            <m:e>
                              <m:r>
                                <a:rPr lang="es-ES" sz="2000" b="0" i="1" smtClean="0">
                                  <a:latin typeface="Cambria Math"/>
                                  <a:cs typeface="Arial" pitchFamily="34" charset="0"/>
                                </a:rPr>
                                <m:t>(</m:t>
                              </m:r>
                              <m:r>
                                <a:rPr lang="es-ES" sz="2000" i="1">
                                  <a:latin typeface="Cambria Math"/>
                                  <a:cs typeface="Arial" pitchFamily="34" charset="0"/>
                                </a:rPr>
                                <m:t>𝑓</m:t>
                              </m:r>
                            </m:e>
                            <m:sub>
                              <m:r>
                                <a:rPr lang="es-ES" sz="2000" i="1">
                                  <a:latin typeface="Cambria Math"/>
                                  <a:cs typeface="Arial" pitchFamily="34" charset="0"/>
                                </a:rPr>
                                <m:t>𝑖</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b="0" i="1" smtClean="0">
                                  <a:latin typeface="Cambria Math"/>
                                  <a:cs typeface="Arial" pitchFamily="34" charset="0"/>
                                </a:rPr>
                                <m:t>𝑀</m:t>
                              </m:r>
                            </m:e>
                            <m:sub>
                              <m:r>
                                <a:rPr lang="es-ES" sz="2000" i="1">
                                  <a:latin typeface="Cambria Math"/>
                                  <a:cs typeface="Arial" pitchFamily="34" charset="0"/>
                                </a:rPr>
                                <m:t>𝑖</m:t>
                              </m:r>
                            </m:sub>
                          </m:sSub>
                          <m:r>
                            <a:rPr lang="es-ES" sz="2000" b="0" i="1" smtClean="0">
                              <a:latin typeface="Cambria Math"/>
                              <a:cs typeface="Arial" pitchFamily="34" charset="0"/>
                            </a:rPr>
                            <m:t>)</m:t>
                          </m:r>
                        </m:e>
                      </m:nary>
                    </m:oMath>
                  </m:oMathPara>
                </a14:m>
                <a:endParaRPr lang="es-ES" sz="2000" dirty="0">
                  <a:cs typeface="Arial" pitchFamily="34" charset="0"/>
                </a:endParaRPr>
              </a:p>
              <a:p>
                <a:pPr algn="just">
                  <a:spcAft>
                    <a:spcPts val="600"/>
                  </a:spcAft>
                </a:pPr>
                <a:r>
                  <a:rPr lang="es-ES" sz="2000" dirty="0" smtClean="0">
                    <a:cs typeface="Arial" pitchFamily="34" charset="0"/>
                  </a:rPr>
                  <a:t>Donde:</a:t>
                </a:r>
              </a:p>
              <a:p>
                <a:pPr algn="just">
                  <a:spcAft>
                    <a:spcPts val="600"/>
                  </a:spcAft>
                </a:pPr>
                <a:r>
                  <a:rPr lang="es-ES" sz="2000" dirty="0" smtClean="0">
                    <a:cs typeface="Arial" pitchFamily="34" charset="0"/>
                  </a:rPr>
                  <a:t>	</a:t>
                </a:r>
                <a14:m>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r>
                          <a:rPr lang="es-ES" sz="2000" b="0" i="1" smtClean="0">
                            <a:latin typeface="Cambria Math"/>
                            <a:cs typeface="Arial" pitchFamily="34" charset="0"/>
                          </a:rPr>
                          <m:t>0</m:t>
                        </m:r>
                      </m:e>
                    </m:d>
                    <m:r>
                      <a:rPr lang="es-ES" sz="2000" i="1">
                        <a:latin typeface="Cambria Math"/>
                        <a:cs typeface="Arial" pitchFamily="34" charset="0"/>
                      </a:rPr>
                      <m:t>=</m:t>
                    </m:r>
                    <m:r>
                      <a:rPr lang="es-ES" sz="2000" i="1">
                        <a:latin typeface="Cambria Math"/>
                        <a:cs typeface="Arial" pitchFamily="34" charset="0"/>
                      </a:rPr>
                      <m:t>𝑓</m:t>
                    </m:r>
                    <m:d>
                      <m:dPr>
                        <m:ctrlPr>
                          <a:rPr lang="es-ES" sz="2000" i="1">
                            <a:latin typeface="Cambria Math"/>
                            <a:cs typeface="Arial" pitchFamily="34" charset="0"/>
                          </a:rPr>
                        </m:ctrlPr>
                      </m:dPr>
                      <m:e>
                        <m:r>
                          <a:rPr lang="es-ES" sz="2000" b="0" i="1" smtClean="0">
                            <a:latin typeface="Cambria Math"/>
                            <a:cs typeface="Arial" pitchFamily="34" charset="0"/>
                          </a:rPr>
                          <m:t>0</m:t>
                        </m:r>
                        <m:r>
                          <a:rPr lang="es-ES" sz="2000" i="1">
                            <a:latin typeface="Cambria Math"/>
                            <a:cs typeface="Arial" pitchFamily="34" charset="0"/>
                          </a:rPr>
                          <m:t>,</m:t>
                        </m:r>
                        <m:r>
                          <a:rPr lang="es-ES" sz="2000" b="0" i="1" smtClean="0">
                            <a:latin typeface="Cambria Math"/>
                            <a:cs typeface="Arial" pitchFamily="34" charset="0"/>
                          </a:rPr>
                          <m:t>0</m:t>
                        </m:r>
                        <m:r>
                          <a:rPr lang="es-ES" sz="2000">
                            <a:latin typeface="Cambria Math"/>
                            <a:cs typeface="Arial" pitchFamily="34" charset="0"/>
                          </a:rPr>
                          <m:t>,…, </m:t>
                        </m:r>
                        <m:r>
                          <a:rPr lang="es-ES" sz="2000" b="0" i="1" smtClean="0">
                            <a:latin typeface="Cambria Math"/>
                            <a:cs typeface="Arial" pitchFamily="34" charset="0"/>
                          </a:rPr>
                          <m:t>0</m:t>
                        </m:r>
                      </m:e>
                    </m:d>
                  </m:oMath>
                </a14:m>
                <a:r>
                  <a:rPr lang="es-ES" sz="2000" dirty="0" smtClean="0">
                    <a:cs typeface="Arial" pitchFamily="34" charset="0"/>
                  </a:rPr>
                  <a:t>		</a:t>
                </a:r>
                <a14:m>
                  <m:oMath xmlns:m="http://schemas.openxmlformats.org/officeDocument/2006/math">
                    <m:sSub>
                      <m:sSubPr>
                        <m:ctrlPr>
                          <a:rPr lang="es-ES" sz="2000" i="1">
                            <a:latin typeface="Cambria Math"/>
                            <a:cs typeface="Arial" pitchFamily="34" charset="0"/>
                          </a:rPr>
                        </m:ctrlPr>
                      </m:sSubPr>
                      <m:e>
                        <m:r>
                          <a:rPr lang="es-ES" sz="2000" b="0" i="1" smtClean="0">
                            <a:latin typeface="Cambria Math"/>
                            <a:cs typeface="Arial" pitchFamily="34" charset="0"/>
                          </a:rPr>
                          <m:t>𝑀</m:t>
                        </m:r>
                      </m:e>
                      <m:sub>
                        <m:r>
                          <a:rPr lang="es-ES" sz="2000" i="1">
                            <a:latin typeface="Cambria Math"/>
                            <a:cs typeface="Arial" pitchFamily="34" charset="0"/>
                          </a:rPr>
                          <m:t>0</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r>
                      <a:rPr lang="es-ES" sz="2000" b="0" i="1" smtClean="0">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oMath>
                </a14:m>
                <a:endParaRPr lang="es-ES" sz="2000" dirty="0" smtClean="0">
                  <a:cs typeface="Arial" pitchFamily="34" charset="0"/>
                </a:endParaRPr>
              </a:p>
              <a:p>
                <a:pPr algn="just">
                  <a:spcAft>
                    <a:spcPts val="600"/>
                  </a:spcAft>
                </a:pPr>
                <a:r>
                  <a:rPr lang="es-ES" sz="2000" dirty="0" smtClean="0">
                    <a:cs typeface="Arial" pitchFamily="34" charset="0"/>
                  </a:rPr>
                  <a:t>	</a:t>
                </a:r>
                <a14:m>
                  <m:oMath xmlns:m="http://schemas.openxmlformats.org/officeDocument/2006/math">
                    <m:r>
                      <a:rPr lang="es-ES" sz="2000" i="1">
                        <a:latin typeface="Cambria Math"/>
                        <a:cs typeface="Arial" pitchFamily="34" charset="0"/>
                      </a:rPr>
                      <m:t>𝑓</m:t>
                    </m:r>
                    <m:d>
                      <m:dPr>
                        <m:ctrlPr>
                          <a:rPr lang="es-ES" sz="2000" i="1">
                            <a:latin typeface="Cambria Math"/>
                            <a:cs typeface="Arial" pitchFamily="34" charset="0"/>
                          </a:rPr>
                        </m:ctrlPr>
                      </m:dPr>
                      <m:e>
                        <m:r>
                          <a:rPr lang="es-ES" sz="2000" b="0" i="1" smtClean="0">
                            <a:latin typeface="Cambria Math"/>
                            <a:cs typeface="Arial" pitchFamily="34" charset="0"/>
                          </a:rPr>
                          <m:t>1</m:t>
                        </m:r>
                      </m:e>
                    </m:d>
                    <m:r>
                      <a:rPr lang="es-ES" sz="2000" i="1">
                        <a:latin typeface="Cambria Math"/>
                        <a:cs typeface="Arial" pitchFamily="34" charset="0"/>
                      </a:rPr>
                      <m:t>=</m:t>
                    </m:r>
                    <m:r>
                      <a:rPr lang="es-ES" sz="2000" i="1">
                        <a:latin typeface="Cambria Math"/>
                        <a:cs typeface="Arial" pitchFamily="34" charset="0"/>
                      </a:rPr>
                      <m:t>𝑓</m:t>
                    </m:r>
                    <m:d>
                      <m:dPr>
                        <m:ctrlPr>
                          <a:rPr lang="es-ES" sz="2000" i="1">
                            <a:latin typeface="Cambria Math"/>
                            <a:cs typeface="Arial" pitchFamily="34" charset="0"/>
                          </a:rPr>
                        </m:ctrlPr>
                      </m:dPr>
                      <m:e>
                        <m:r>
                          <a:rPr lang="es-ES" sz="2000" i="1">
                            <a:latin typeface="Cambria Math"/>
                            <a:cs typeface="Arial" pitchFamily="34" charset="0"/>
                          </a:rPr>
                          <m:t>0,0</m:t>
                        </m:r>
                        <m:r>
                          <a:rPr lang="es-ES" sz="2000">
                            <a:latin typeface="Cambria Math"/>
                            <a:cs typeface="Arial" pitchFamily="34" charset="0"/>
                          </a:rPr>
                          <m:t>,…, </m:t>
                        </m:r>
                        <m:r>
                          <a:rPr lang="es-ES" sz="2000" b="0" i="1" smtClean="0">
                            <a:latin typeface="Cambria Math"/>
                            <a:cs typeface="Arial" pitchFamily="34" charset="0"/>
                          </a:rPr>
                          <m:t>1</m:t>
                        </m:r>
                      </m:e>
                    </m:d>
                  </m:oMath>
                </a14:m>
                <a:r>
                  <a:rPr lang="es-ES" sz="2000" dirty="0">
                    <a:cs typeface="Arial" pitchFamily="34" charset="0"/>
                  </a:rPr>
                  <a:t>		</a:t>
                </a:r>
                <a14:m>
                  <m:oMath xmlns:m="http://schemas.openxmlformats.org/officeDocument/2006/math">
                    <m:sSub>
                      <m:sSubPr>
                        <m:ctrlPr>
                          <a:rPr lang="es-ES" sz="2000" i="1">
                            <a:latin typeface="Cambria Math"/>
                            <a:cs typeface="Arial" pitchFamily="34" charset="0"/>
                          </a:rPr>
                        </m:ctrlPr>
                      </m:sSubPr>
                      <m:e>
                        <m:r>
                          <a:rPr lang="es-ES" sz="2000" b="0" i="1" smtClean="0">
                            <a:latin typeface="Cambria Math"/>
                            <a:cs typeface="Arial" pitchFamily="34" charset="0"/>
                          </a:rPr>
                          <m:t>𝑀</m:t>
                        </m:r>
                      </m:e>
                      <m:sub>
                        <m:r>
                          <a:rPr lang="es-ES" sz="2000" b="0" i="1" smtClean="0">
                            <a:latin typeface="Cambria Math"/>
                            <a:cs typeface="Arial" pitchFamily="34" charset="0"/>
                          </a:rPr>
                          <m:t>1</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r>
                      <a:rPr lang="es-ES" sz="2000" i="1">
                        <a:latin typeface="Cambria Math"/>
                        <a:cs typeface="Arial" pitchFamily="34" charset="0"/>
                      </a:rPr>
                      <m:t>+</m:t>
                    </m:r>
                    <m:sSub>
                      <m:sSubPr>
                        <m:ctrlPr>
                          <a:rPr lang="es-ES" sz="2000" i="1">
                            <a:latin typeface="Cambria Math"/>
                            <a:cs typeface="Arial" pitchFamily="34" charset="0"/>
                          </a:rPr>
                        </m:ctrlPr>
                      </m:sSubPr>
                      <m:e>
                        <m:r>
                          <a:rPr lang="es-ES" sz="2000" i="1">
                            <a:latin typeface="Cambria Math"/>
                            <a:cs typeface="Arial" pitchFamily="34" charset="0"/>
                          </a:rPr>
                          <m:t>𝑥</m:t>
                        </m:r>
                      </m:e>
                      <m:sub>
                        <m:r>
                          <a:rPr lang="es-ES" sz="2000" i="1">
                            <a:latin typeface="Cambria Math"/>
                            <a:cs typeface="Arial" pitchFamily="34" charset="0"/>
                          </a:rPr>
                          <m:t>𝑛</m:t>
                        </m:r>
                      </m:sub>
                    </m:sSub>
                    <m:r>
                      <a:rPr lang="es-ES" sz="2000" i="1">
                        <a:latin typeface="Cambria Math"/>
                        <a:cs typeface="Arial" pitchFamily="34" charset="0"/>
                      </a:rPr>
                      <m:t>+…+</m:t>
                    </m:r>
                    <m:sSub>
                      <m:sSubPr>
                        <m:ctrlPr>
                          <a:rPr lang="es-ES" sz="2000" i="1">
                            <a:latin typeface="Cambria Math"/>
                            <a:cs typeface="Arial" pitchFamily="34" charset="0"/>
                          </a:rPr>
                        </m:ctrlPr>
                      </m:sSubPr>
                      <m:e>
                        <m:acc>
                          <m:accPr>
                            <m:chr m:val="̅"/>
                            <m:ctrlPr>
                              <a:rPr lang="es-ES" sz="2000" i="1">
                                <a:latin typeface="Cambria Math"/>
                                <a:cs typeface="Arial" pitchFamily="34" charset="0"/>
                              </a:rPr>
                            </m:ctrlPr>
                          </m:accPr>
                          <m:e>
                            <m:r>
                              <a:rPr lang="es-ES" sz="2000" i="1">
                                <a:latin typeface="Cambria Math"/>
                                <a:cs typeface="Arial" pitchFamily="34" charset="0"/>
                              </a:rPr>
                              <m:t>𝑥</m:t>
                            </m:r>
                          </m:e>
                        </m:acc>
                      </m:e>
                      <m:sub>
                        <m:r>
                          <a:rPr lang="es-ES" sz="2000" b="0" i="1" smtClean="0">
                            <a:latin typeface="Cambria Math"/>
                            <a:cs typeface="Arial" pitchFamily="34" charset="0"/>
                          </a:rPr>
                          <m:t>𝑛</m:t>
                        </m:r>
                      </m:sub>
                    </m:sSub>
                  </m:oMath>
                </a14:m>
                <a:endParaRPr lang="es-ES" sz="2000" dirty="0" smtClean="0">
                  <a:cs typeface="Arial" pitchFamily="34" charset="0"/>
                </a:endParaRPr>
              </a:p>
              <a:p>
                <a:pPr algn="just">
                  <a:spcAft>
                    <a:spcPts val="600"/>
                  </a:spcAft>
                </a:pPr>
                <a:r>
                  <a:rPr lang="es-ES" sz="2000" dirty="0">
                    <a:cs typeface="Arial" pitchFamily="34" charset="0"/>
                  </a:rPr>
                  <a:t>	</a:t>
                </a:r>
                <a:r>
                  <a:rPr lang="es-ES" sz="2000" dirty="0" smtClean="0">
                    <a:cs typeface="Arial" pitchFamily="34" charset="0"/>
                  </a:rPr>
                  <a:t>…				…</a:t>
                </a:r>
                <a:endParaRPr lang="es-ES" sz="2000" dirty="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251520" y="404664"/>
                <a:ext cx="8784976" cy="6277937"/>
              </a:xfrm>
              <a:prstGeom prst="rect">
                <a:avLst/>
              </a:prstGeom>
              <a:blipFill rotWithShape="1">
                <a:blip r:embed="rId2"/>
                <a:stretch>
                  <a:fillRect l="-694" t="-485" r="-763" b="-1068"/>
                </a:stretch>
              </a:blipFill>
            </p:spPr>
            <p:txBody>
              <a:bodyPr/>
              <a:lstStyle/>
              <a:p>
                <a:r>
                  <a:rPr lang="es-ES">
                    <a:noFill/>
                  </a:rPr>
                  <a:t> </a:t>
                </a:r>
              </a:p>
            </p:txBody>
          </p:sp>
        </mc:Fallback>
      </mc:AlternateContent>
    </p:spTree>
    <p:extLst>
      <p:ext uri="{BB962C8B-B14F-4D97-AF65-F5344CB8AC3E}">
        <p14:creationId xmlns:p14="http://schemas.microsoft.com/office/powerpoint/2010/main" val="339737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smtClean="0">
                <a:cs typeface="Arial" pitchFamily="34" charset="0"/>
              </a:rPr>
              <a:t>5. CIRCUITOS INTEGRADOS COMERCIALES: 74XX</a:t>
            </a:r>
            <a:endParaRPr lang="es-ES" sz="2800" dirty="0">
              <a:cs typeface="Arial"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941" y="1290639"/>
            <a:ext cx="3290118" cy="2525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CuadroTexto"/>
          <p:cNvSpPr txBox="1"/>
          <p:nvPr/>
        </p:nvSpPr>
        <p:spPr>
          <a:xfrm>
            <a:off x="611560" y="3898791"/>
            <a:ext cx="7848872" cy="2554545"/>
          </a:xfrm>
          <a:prstGeom prst="rect">
            <a:avLst/>
          </a:prstGeom>
          <a:noFill/>
        </p:spPr>
        <p:txBody>
          <a:bodyPr wrap="square" rtlCol="0">
            <a:spAutoFit/>
          </a:bodyPr>
          <a:lstStyle/>
          <a:p>
            <a:pPr algn="just">
              <a:spcAft>
                <a:spcPts val="600"/>
              </a:spcAft>
            </a:pPr>
            <a:r>
              <a:rPr lang="es-ES" sz="2000" dirty="0" smtClean="0">
                <a:cs typeface="Arial" pitchFamily="34" charset="0"/>
              </a:rPr>
              <a:t>Las puertas lógicas se pueden adquirir comercialmente en forma </a:t>
            </a:r>
            <a:r>
              <a:rPr lang="es-ES" sz="2000" b="1" dirty="0" smtClean="0">
                <a:cs typeface="Arial" pitchFamily="34" charset="0"/>
              </a:rPr>
              <a:t>integrado</a:t>
            </a:r>
            <a:r>
              <a:rPr lang="es-ES" sz="2000" dirty="0" smtClean="0">
                <a:cs typeface="Arial" pitchFamily="34" charset="0"/>
              </a:rPr>
              <a:t> o </a:t>
            </a:r>
            <a:r>
              <a:rPr lang="es-ES" sz="2000" b="1" dirty="0" smtClean="0">
                <a:cs typeface="Arial" pitchFamily="34" charset="0"/>
              </a:rPr>
              <a:t>chip</a:t>
            </a:r>
            <a:r>
              <a:rPr lang="es-ES" sz="2000" dirty="0" smtClean="0">
                <a:cs typeface="Arial" pitchFamily="34" charset="0"/>
              </a:rPr>
              <a:t>: una “cucaracha con 8 patitas”. También es cierto que cada vez su uso va reduciéndose, bien porque el precio de fabricar un circuito digital personalizado (que realiza la totalidad de la función que hemos diseñado) se ha abaratado notablemente, o bien porque cada vez se utilizan más los circuitos programables (lógica programada, en contraposición de la lógica cableada que supone el uso de utilizar puertas lógicas).</a:t>
            </a:r>
          </a:p>
        </p:txBody>
      </p:sp>
    </p:spTree>
    <p:extLst>
      <p:ext uri="{BB962C8B-B14F-4D97-AF65-F5344CB8AC3E}">
        <p14:creationId xmlns:p14="http://schemas.microsoft.com/office/powerpoint/2010/main" val="6740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smtClean="0">
                <a:cs typeface="Arial" pitchFamily="34" charset="0"/>
              </a:rPr>
              <a:t>7404: Puertas NOT</a:t>
            </a:r>
            <a:endParaRPr lang="es-ES" sz="2800" dirty="0">
              <a:cs typeface="Arial" pitchFamily="34" charset="0"/>
            </a:endParaRPr>
          </a:p>
        </p:txBody>
      </p:sp>
      <p:sp>
        <p:nvSpPr>
          <p:cNvPr id="6" name="5 CuadroTexto"/>
          <p:cNvSpPr txBox="1"/>
          <p:nvPr/>
        </p:nvSpPr>
        <p:spPr>
          <a:xfrm>
            <a:off x="3895328" y="2153834"/>
            <a:ext cx="4536504" cy="707886"/>
          </a:xfrm>
          <a:prstGeom prst="rect">
            <a:avLst/>
          </a:prstGeom>
          <a:noFill/>
        </p:spPr>
        <p:txBody>
          <a:bodyPr wrap="square" rtlCol="0">
            <a:spAutoFit/>
          </a:bodyPr>
          <a:lstStyle/>
          <a:p>
            <a:pPr algn="just">
              <a:spcAft>
                <a:spcPts val="600"/>
              </a:spcAft>
            </a:pPr>
            <a:r>
              <a:rPr lang="es-ES" sz="2000" dirty="0" smtClean="0">
                <a:cs typeface="Arial" pitchFamily="34" charset="0"/>
              </a:rPr>
              <a:t>Contiene 6 puertas NOT. Las ocho patas corresponden al siguiente </a:t>
            </a:r>
            <a:r>
              <a:rPr lang="es-ES" sz="2000" dirty="0" err="1" smtClean="0">
                <a:cs typeface="Arial" pitchFamily="34" charset="0"/>
              </a:rPr>
              <a:t>datasheet</a:t>
            </a:r>
            <a:r>
              <a:rPr lang="es-ES" sz="2000" dirty="0" smtClean="0">
                <a:cs typeface="Arial" pitchFamily="34" charset="0"/>
              </a:rPr>
              <a:t>:</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340768"/>
            <a:ext cx="2808312" cy="233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3573016"/>
            <a:ext cx="425480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3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smtClean="0">
                <a:cs typeface="Arial" pitchFamily="34" charset="0"/>
              </a:rPr>
              <a:t>7408: Puertas AND</a:t>
            </a:r>
            <a:endParaRPr lang="es-ES" sz="2800" dirty="0">
              <a:cs typeface="Arial" pitchFamily="34" charset="0"/>
            </a:endParaRPr>
          </a:p>
        </p:txBody>
      </p:sp>
      <p:sp>
        <p:nvSpPr>
          <p:cNvPr id="6" name="5 CuadroTexto"/>
          <p:cNvSpPr txBox="1"/>
          <p:nvPr/>
        </p:nvSpPr>
        <p:spPr>
          <a:xfrm>
            <a:off x="3895328" y="2153834"/>
            <a:ext cx="4536504" cy="707886"/>
          </a:xfrm>
          <a:prstGeom prst="rect">
            <a:avLst/>
          </a:prstGeom>
          <a:noFill/>
        </p:spPr>
        <p:txBody>
          <a:bodyPr wrap="square" rtlCol="0">
            <a:spAutoFit/>
          </a:bodyPr>
          <a:lstStyle/>
          <a:p>
            <a:pPr algn="just">
              <a:spcAft>
                <a:spcPts val="600"/>
              </a:spcAft>
            </a:pPr>
            <a:r>
              <a:rPr lang="es-ES" sz="2000" dirty="0" smtClean="0">
                <a:cs typeface="Arial" pitchFamily="34" charset="0"/>
              </a:rPr>
              <a:t>Contiene 4 puertas AND. Las ocho patas corresponden al siguiente </a:t>
            </a:r>
            <a:r>
              <a:rPr lang="es-ES" sz="2000" dirty="0" err="1" smtClean="0">
                <a:cs typeface="Arial" pitchFamily="34" charset="0"/>
              </a:rPr>
              <a:t>datasheet</a:t>
            </a:r>
            <a:r>
              <a:rPr lang="es-ES" sz="2000" dirty="0" smtClean="0">
                <a:cs typeface="Arial" pitchFamily="34" charset="0"/>
              </a:rPr>
              <a: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289868"/>
            <a:ext cx="3024336" cy="2435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3573016"/>
            <a:ext cx="4604336" cy="289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8759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smtClean="0">
                <a:cs typeface="Arial" pitchFamily="34" charset="0"/>
              </a:rPr>
              <a:t>7432: Puertas OR</a:t>
            </a:r>
            <a:endParaRPr lang="es-ES" sz="2800" dirty="0">
              <a:cs typeface="Arial" pitchFamily="34" charset="0"/>
            </a:endParaRPr>
          </a:p>
        </p:txBody>
      </p:sp>
      <p:sp>
        <p:nvSpPr>
          <p:cNvPr id="6" name="5 CuadroTexto"/>
          <p:cNvSpPr txBox="1"/>
          <p:nvPr/>
        </p:nvSpPr>
        <p:spPr>
          <a:xfrm>
            <a:off x="3895328" y="2153834"/>
            <a:ext cx="4536504" cy="707886"/>
          </a:xfrm>
          <a:prstGeom prst="rect">
            <a:avLst/>
          </a:prstGeom>
          <a:noFill/>
        </p:spPr>
        <p:txBody>
          <a:bodyPr wrap="square" rtlCol="0">
            <a:spAutoFit/>
          </a:bodyPr>
          <a:lstStyle/>
          <a:p>
            <a:pPr algn="just">
              <a:spcAft>
                <a:spcPts val="600"/>
              </a:spcAft>
            </a:pPr>
            <a:r>
              <a:rPr lang="es-ES" sz="2000" dirty="0" smtClean="0">
                <a:cs typeface="Arial" pitchFamily="34" charset="0"/>
              </a:rPr>
              <a:t>Contiene 4 puertas OR. Las ocho patas corresponden al siguiente </a:t>
            </a:r>
            <a:r>
              <a:rPr lang="es-ES" sz="2000" dirty="0" err="1" smtClean="0">
                <a:cs typeface="Arial" pitchFamily="34" charset="0"/>
              </a:rPr>
              <a:t>datasheet</a:t>
            </a:r>
            <a:r>
              <a:rPr lang="es-ES" sz="2000" dirty="0" smtClean="0">
                <a:cs typeface="Arial" pitchFamily="34" charset="0"/>
              </a:rPr>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2849867" cy="226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5215" y="3140968"/>
            <a:ext cx="443865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532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5" y="2204864"/>
            <a:ext cx="8964663" cy="3788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CuadroTexto"/>
          <p:cNvSpPr txBox="1"/>
          <p:nvPr/>
        </p:nvSpPr>
        <p:spPr>
          <a:xfrm>
            <a:off x="539552" y="332656"/>
            <a:ext cx="7848872" cy="1015663"/>
          </a:xfrm>
          <a:prstGeom prst="rect">
            <a:avLst/>
          </a:prstGeom>
          <a:noFill/>
        </p:spPr>
        <p:txBody>
          <a:bodyPr wrap="square" rtlCol="0">
            <a:spAutoFit/>
          </a:bodyPr>
          <a:lstStyle/>
          <a:p>
            <a:pPr algn="just">
              <a:spcAft>
                <a:spcPts val="600"/>
              </a:spcAft>
            </a:pPr>
            <a:r>
              <a:rPr lang="es-ES" sz="2000" dirty="0" smtClean="0">
                <a:cs typeface="Arial" pitchFamily="34" charset="0"/>
              </a:rPr>
              <a:t>Con la ayuda de una placa de prototipos (</a:t>
            </a:r>
            <a:r>
              <a:rPr lang="es-ES" sz="2000" dirty="0" err="1" smtClean="0">
                <a:cs typeface="Arial" pitchFamily="34" charset="0"/>
              </a:rPr>
              <a:t>protoboard</a:t>
            </a:r>
            <a:r>
              <a:rPr lang="es-ES" sz="2000" dirty="0" smtClean="0">
                <a:cs typeface="Arial" pitchFamily="34" charset="0"/>
              </a:rPr>
              <a:t>) se pueden construir circuitos digitales de manera muy fácil. Solo debemos conectar las distintas puertas lógicas de manera correcta:</a:t>
            </a:r>
          </a:p>
        </p:txBody>
      </p:sp>
    </p:spTree>
    <p:extLst>
      <p:ext uri="{BB962C8B-B14F-4D97-AF65-F5344CB8AC3E}">
        <p14:creationId xmlns:p14="http://schemas.microsoft.com/office/powerpoint/2010/main" val="1726995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a:cs typeface="Arial" pitchFamily="34" charset="0"/>
              </a:rPr>
              <a:t>6</a:t>
            </a:r>
            <a:r>
              <a:rPr lang="es-ES" sz="2800" dirty="0" smtClean="0">
                <a:cs typeface="Arial" pitchFamily="34" charset="0"/>
              </a:rPr>
              <a:t>. DISEÑO DE CIRCUITOS DIGITALES</a:t>
            </a:r>
            <a:endParaRPr lang="es-ES" sz="2800" dirty="0">
              <a:cs typeface="Arial" pitchFamily="34" charset="0"/>
            </a:endParaRPr>
          </a:p>
        </p:txBody>
      </p:sp>
      <p:sp>
        <p:nvSpPr>
          <p:cNvPr id="5" name="4 CuadroTexto"/>
          <p:cNvSpPr txBox="1"/>
          <p:nvPr/>
        </p:nvSpPr>
        <p:spPr>
          <a:xfrm>
            <a:off x="539552" y="1412776"/>
            <a:ext cx="7848872" cy="2939266"/>
          </a:xfrm>
          <a:prstGeom prst="rect">
            <a:avLst/>
          </a:prstGeom>
          <a:noFill/>
        </p:spPr>
        <p:txBody>
          <a:bodyPr wrap="square" rtlCol="0">
            <a:spAutoFit/>
          </a:bodyPr>
          <a:lstStyle/>
          <a:p>
            <a:pPr algn="just">
              <a:spcAft>
                <a:spcPts val="600"/>
              </a:spcAft>
            </a:pPr>
            <a:r>
              <a:rPr lang="es-ES" sz="2000" dirty="0" smtClean="0">
                <a:cs typeface="Arial" pitchFamily="34" charset="0"/>
              </a:rPr>
              <a:t>Un circuito digital no es más que la implementación física de una función lógica. A la hora de diseñar dicho circuito se debe perseguir un coste mínimo de puertas lógicas, lo cual nos lleva a la necesidad de </a:t>
            </a:r>
            <a:r>
              <a:rPr lang="es-ES" sz="2000" b="1" dirty="0" smtClean="0">
                <a:cs typeface="Arial" pitchFamily="34" charset="0"/>
              </a:rPr>
              <a:t>técnicas de simplificación</a:t>
            </a:r>
            <a:r>
              <a:rPr lang="es-ES" sz="2000" dirty="0" smtClean="0">
                <a:cs typeface="Arial" pitchFamily="34" charset="0"/>
              </a:rPr>
              <a:t>.</a:t>
            </a:r>
          </a:p>
          <a:p>
            <a:pPr algn="just">
              <a:spcAft>
                <a:spcPts val="600"/>
              </a:spcAft>
            </a:pPr>
            <a:r>
              <a:rPr lang="es-ES" sz="2000" dirty="0" smtClean="0">
                <a:cs typeface="Arial" pitchFamily="34" charset="0"/>
              </a:rPr>
              <a:t>Se adoptará como criterio de más peso el obtener una expresión en forma de suma de productos o de producto de sumas que contenga el menor número de términos y de literales (pues es la que permitirá un ahorro en componentes y su posterior consumo eléctrico), dando lugar a la </a:t>
            </a:r>
            <a:r>
              <a:rPr lang="es-ES" sz="2000" b="1" dirty="0" smtClean="0">
                <a:cs typeface="Arial" pitchFamily="34" charset="0"/>
              </a:rPr>
              <a:t>suma </a:t>
            </a:r>
            <a:r>
              <a:rPr lang="es-ES" sz="2000" b="1" dirty="0" err="1" smtClean="0">
                <a:cs typeface="Arial" pitchFamily="34" charset="0"/>
              </a:rPr>
              <a:t>minimal</a:t>
            </a:r>
            <a:r>
              <a:rPr lang="es-ES" sz="2000" dirty="0" smtClean="0">
                <a:cs typeface="Arial" pitchFamily="34" charset="0"/>
              </a:rPr>
              <a:t> o al </a:t>
            </a:r>
            <a:r>
              <a:rPr lang="es-ES" sz="2000" b="1" dirty="0" smtClean="0">
                <a:cs typeface="Arial" pitchFamily="34" charset="0"/>
              </a:rPr>
              <a:t>producto </a:t>
            </a:r>
            <a:r>
              <a:rPr lang="es-ES" sz="2000" b="1" dirty="0" err="1" smtClean="0">
                <a:cs typeface="Arial" pitchFamily="34" charset="0"/>
              </a:rPr>
              <a:t>minimal</a:t>
            </a:r>
            <a:r>
              <a:rPr lang="es-ES" sz="2000" dirty="0" smtClean="0">
                <a:cs typeface="Arial" pitchFamily="34" charset="0"/>
              </a:rPr>
              <a:t>, respectivamente.</a:t>
            </a:r>
          </a:p>
        </p:txBody>
      </p:sp>
    </p:spTree>
    <p:extLst>
      <p:ext uri="{BB962C8B-B14F-4D97-AF65-F5344CB8AC3E}">
        <p14:creationId xmlns:p14="http://schemas.microsoft.com/office/powerpoint/2010/main" val="167468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539552" y="404664"/>
                <a:ext cx="7848872" cy="5632311"/>
              </a:xfrm>
              <a:prstGeom prst="rect">
                <a:avLst/>
              </a:prstGeom>
              <a:noFill/>
            </p:spPr>
            <p:txBody>
              <a:bodyPr wrap="square" rtlCol="0">
                <a:spAutoFit/>
              </a:bodyPr>
              <a:lstStyle/>
              <a:p>
                <a:pPr algn="just">
                  <a:spcAft>
                    <a:spcPts val="600"/>
                  </a:spcAft>
                </a:pPr>
                <a:r>
                  <a:rPr lang="es-ES" sz="2000" b="1" dirty="0" smtClean="0">
                    <a:cs typeface="Arial" pitchFamily="34" charset="0"/>
                  </a:rPr>
                  <a:t>MÉTODO DE MAPA DE KARNAUGH</a:t>
                </a:r>
                <a:r>
                  <a:rPr lang="es-ES" sz="2000" dirty="0" smtClean="0">
                    <a:cs typeface="Arial" pitchFamily="34" charset="0"/>
                  </a:rPr>
                  <a:t>:</a:t>
                </a: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Este método parte del mapa de </a:t>
                </a:r>
                <a:r>
                  <a:rPr lang="es-ES" sz="2000" dirty="0" err="1" smtClean="0">
                    <a:cs typeface="Arial" pitchFamily="34" charset="0"/>
                  </a:rPr>
                  <a:t>Karnaugh</a:t>
                </a:r>
                <a:r>
                  <a:rPr lang="es-ES" sz="2000" dirty="0" smtClean="0">
                    <a:cs typeface="Arial" pitchFamily="34" charset="0"/>
                  </a:rPr>
                  <a:t> y del hecho de la suma de dos términos adyacentes tiene la propiedad:</a:t>
                </a:r>
              </a:p>
              <a:p>
                <a:pPr algn="just">
                  <a:spcAft>
                    <a:spcPts val="600"/>
                  </a:spcAft>
                </a:pPr>
                <a:r>
                  <a:rPr lang="es-ES" sz="2000" dirty="0" smtClean="0">
                    <a:cs typeface="Arial" pitchFamily="34" charset="0"/>
                  </a:rPr>
                  <a:t>	</a:t>
                </a:r>
                <a14:m>
                  <m:oMath xmlns:m="http://schemas.openxmlformats.org/officeDocument/2006/math">
                    <m:r>
                      <a:rPr lang="es-ES" sz="2000" b="0" i="1" smtClean="0">
                        <a:latin typeface="Cambria Math"/>
                        <a:cs typeface="Arial" pitchFamily="34" charset="0"/>
                      </a:rPr>
                      <m:t>𝑎𝑏</m:t>
                    </m:r>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r>
                          <a:rPr lang="es-ES" sz="2000" b="0" i="1" smtClean="0">
                            <a:latin typeface="Cambria Math"/>
                            <a:cs typeface="Arial" pitchFamily="34" charset="0"/>
                          </a:rPr>
                          <m:t>𝑎</m:t>
                        </m:r>
                      </m:e>
                    </m:acc>
                    <m:r>
                      <a:rPr lang="es-ES" sz="2000" b="0" i="1" smtClean="0">
                        <a:latin typeface="Cambria Math"/>
                        <a:cs typeface="Arial" pitchFamily="34" charset="0"/>
                      </a:rPr>
                      <m:t>𝑏</m:t>
                    </m:r>
                    <m:r>
                      <a:rPr lang="es-ES" sz="2000" b="0" i="1" smtClean="0">
                        <a:latin typeface="Cambria Math"/>
                        <a:cs typeface="Arial" pitchFamily="34" charset="0"/>
                      </a:rPr>
                      <m:t>=</m:t>
                    </m:r>
                    <m:d>
                      <m:dPr>
                        <m:ctrlPr>
                          <a:rPr lang="es-ES" sz="2000" b="0" i="1" smtClean="0">
                            <a:latin typeface="Cambria Math"/>
                            <a:cs typeface="Arial" pitchFamily="34" charset="0"/>
                          </a:rPr>
                        </m:ctrlPr>
                      </m:dPr>
                      <m:e>
                        <m:r>
                          <a:rPr lang="es-ES" sz="2000" b="0" i="1" smtClean="0">
                            <a:latin typeface="Cambria Math"/>
                            <a:cs typeface="Arial" pitchFamily="34" charset="0"/>
                          </a:rPr>
                          <m:t>𝑎</m:t>
                        </m:r>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r>
                              <a:rPr lang="es-ES" sz="2000" b="0" i="1" smtClean="0">
                                <a:latin typeface="Cambria Math"/>
                                <a:cs typeface="Arial" pitchFamily="34" charset="0"/>
                              </a:rPr>
                              <m:t>𝑎</m:t>
                            </m:r>
                          </m:e>
                        </m:acc>
                      </m:e>
                    </m:d>
                    <m:r>
                      <a:rPr lang="es-ES" sz="2000" b="0" i="1" smtClean="0">
                        <a:latin typeface="Cambria Math"/>
                        <a:cs typeface="Arial" pitchFamily="34" charset="0"/>
                      </a:rPr>
                      <m:t>·</m:t>
                    </m:r>
                    <m:r>
                      <a:rPr lang="es-ES" sz="2000" b="0" i="1" smtClean="0">
                        <a:latin typeface="Cambria Math"/>
                        <a:cs typeface="Arial" pitchFamily="34" charset="0"/>
                      </a:rPr>
                      <m:t>𝑏</m:t>
                    </m:r>
                    <m:r>
                      <a:rPr lang="es-ES" sz="2000" b="0" i="1" smtClean="0">
                        <a:latin typeface="Cambria Math"/>
                        <a:cs typeface="Arial" pitchFamily="34" charset="0"/>
                      </a:rPr>
                      <m:t>=1·</m:t>
                    </m:r>
                    <m:r>
                      <a:rPr lang="es-ES" sz="2000" b="0" i="1" smtClean="0">
                        <a:latin typeface="Cambria Math"/>
                        <a:cs typeface="Arial" pitchFamily="34" charset="0"/>
                      </a:rPr>
                      <m:t>𝑏</m:t>
                    </m:r>
                    <m:r>
                      <a:rPr lang="es-ES" sz="2000" b="0" i="1" smtClean="0">
                        <a:latin typeface="Cambria Math"/>
                        <a:cs typeface="Arial" pitchFamily="34" charset="0"/>
                      </a:rPr>
                      <m:t>=</m:t>
                    </m:r>
                    <m:r>
                      <a:rPr lang="es-ES" sz="2000" b="0" i="1" smtClean="0">
                        <a:latin typeface="Cambria Math"/>
                        <a:cs typeface="Arial" pitchFamily="34" charset="0"/>
                      </a:rPr>
                      <m:t>𝑏</m:t>
                    </m:r>
                  </m:oMath>
                </a14:m>
                <a:r>
                  <a:rPr lang="es-ES" sz="2000" dirty="0" smtClean="0">
                    <a:cs typeface="Arial" pitchFamily="34" charset="0"/>
                  </a:rPr>
                  <a:t> </a:t>
                </a: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Así, sobre un mapa de </a:t>
                </a:r>
                <a:r>
                  <a:rPr lang="es-ES" sz="2000" dirty="0" err="1" smtClean="0">
                    <a:cs typeface="Arial" pitchFamily="34" charset="0"/>
                  </a:rPr>
                  <a:t>Karnaugh</a:t>
                </a:r>
                <a:r>
                  <a:rPr lang="es-ES" sz="2000" dirty="0" smtClean="0">
                    <a:cs typeface="Arial" pitchFamily="34" charset="0"/>
                  </a:rPr>
                  <a:t>, dos términos productos adyacentes pueden combinarse, puesto que solo difieren en un bit. </a:t>
                </a:r>
              </a:p>
              <a:p>
                <a:pPr algn="just">
                  <a:spcAft>
                    <a:spcPts val="600"/>
                  </a:spcAft>
                </a:pPr>
                <a:r>
                  <a:rPr lang="es-ES" sz="2000" dirty="0" smtClean="0">
                    <a:cs typeface="Arial" pitchFamily="34" charset="0"/>
                  </a:rPr>
                  <a:t>De igual forma, también podrían combinarse en </a:t>
                </a:r>
                <a:r>
                  <a:rPr lang="es-ES" sz="2000" dirty="0" err="1" smtClean="0">
                    <a:cs typeface="Arial" pitchFamily="34" charset="0"/>
                  </a:rPr>
                  <a:t>gurpos</a:t>
                </a:r>
                <a:r>
                  <a:rPr lang="es-ES" sz="2000" dirty="0" smtClean="0">
                    <a:cs typeface="Arial" pitchFamily="34" charset="0"/>
                  </a:rPr>
                  <a:t> de 4, de 8, etc. La regla general es que si en 2</a:t>
                </a:r>
                <a:r>
                  <a:rPr lang="es-ES" sz="2000" baseline="30000" dirty="0" smtClean="0">
                    <a:cs typeface="Arial" pitchFamily="34" charset="0"/>
                  </a:rPr>
                  <a:t>i</a:t>
                </a:r>
                <a:r>
                  <a:rPr lang="es-ES" sz="2000" dirty="0" smtClean="0">
                    <a:cs typeface="Arial" pitchFamily="34" charset="0"/>
                  </a:rPr>
                  <a:t> términos productos, todos excepto i variables son idénticas, entonces los </a:t>
                </a:r>
                <a:r>
                  <a:rPr lang="es-ES" sz="2000" dirty="0">
                    <a:cs typeface="Arial" pitchFamily="34" charset="0"/>
                  </a:rPr>
                  <a:t>2</a:t>
                </a:r>
                <a:r>
                  <a:rPr lang="es-ES" sz="2000" baseline="30000" dirty="0">
                    <a:cs typeface="Arial" pitchFamily="34" charset="0"/>
                  </a:rPr>
                  <a:t>i</a:t>
                </a:r>
                <a:r>
                  <a:rPr lang="es-ES" sz="2000" dirty="0">
                    <a:cs typeface="Arial" pitchFamily="34" charset="0"/>
                  </a:rPr>
                  <a:t> </a:t>
                </a:r>
                <a:r>
                  <a:rPr lang="es-ES" sz="2000" dirty="0" smtClean="0">
                    <a:cs typeface="Arial" pitchFamily="34" charset="0"/>
                  </a:rPr>
                  <a:t>términos pueden combinarse y las i variables que cambian eliminarse.</a:t>
                </a: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A estos grupos obtenidos de estas combinaciones, así como a los términos productos resultantes de la simplificación se les denominan </a:t>
                </a:r>
                <a:r>
                  <a:rPr lang="es-ES" sz="2000" b="1" dirty="0" err="1" smtClean="0">
                    <a:cs typeface="Arial" pitchFamily="34" charset="0"/>
                  </a:rPr>
                  <a:t>implicantes</a:t>
                </a:r>
                <a:r>
                  <a:rPr lang="es-ES" sz="2000" b="1" dirty="0" smtClean="0">
                    <a:cs typeface="Arial" pitchFamily="34" charset="0"/>
                  </a:rPr>
                  <a:t> prima</a:t>
                </a:r>
                <a:r>
                  <a:rPr lang="es-ES" sz="2000" dirty="0" smtClean="0">
                    <a:cs typeface="Arial" pitchFamily="34" charset="0"/>
                  </a:rPr>
                  <a:t>. </a:t>
                </a:r>
                <a:endParaRPr lang="es-ES" sz="2000" b="1" dirty="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404664"/>
                <a:ext cx="7848872" cy="5632311"/>
              </a:xfrm>
              <a:prstGeom prst="rect">
                <a:avLst/>
              </a:prstGeom>
              <a:blipFill rotWithShape="1">
                <a:blip r:embed="rId2"/>
                <a:stretch>
                  <a:fillRect l="-855" t="-541" r="-777" b="-974"/>
                </a:stretch>
              </a:blipFill>
            </p:spPr>
            <p:txBody>
              <a:bodyPr/>
              <a:lstStyle/>
              <a:p>
                <a:r>
                  <a:rPr lang="es-ES">
                    <a:noFill/>
                  </a:rPr>
                  <a:t> </a:t>
                </a:r>
              </a:p>
            </p:txBody>
          </p:sp>
        </mc:Fallback>
      </mc:AlternateContent>
    </p:spTree>
    <p:extLst>
      <p:ext uri="{BB962C8B-B14F-4D97-AF65-F5344CB8AC3E}">
        <p14:creationId xmlns:p14="http://schemas.microsoft.com/office/powerpoint/2010/main" val="1488828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04664"/>
            <a:ext cx="7848872" cy="5863144"/>
          </a:xfrm>
          <a:prstGeom prst="rect">
            <a:avLst/>
          </a:prstGeom>
          <a:noFill/>
        </p:spPr>
        <p:txBody>
          <a:bodyPr wrap="square" rtlCol="0">
            <a:spAutoFit/>
          </a:bodyPr>
          <a:lstStyle/>
          <a:p>
            <a:pPr algn="just">
              <a:spcAft>
                <a:spcPts val="600"/>
              </a:spcAft>
            </a:pPr>
            <a:r>
              <a:rPr lang="es-ES" sz="2000" dirty="0" smtClean="0">
                <a:cs typeface="Arial" pitchFamily="34" charset="0"/>
              </a:rPr>
              <a:t>El proceso a seguir es:</a:t>
            </a:r>
          </a:p>
          <a:p>
            <a:pPr marL="342900" indent="-342900" algn="just">
              <a:spcAft>
                <a:spcPts val="600"/>
              </a:spcAft>
              <a:buFont typeface="Arial" pitchFamily="34" charset="0"/>
              <a:buChar char="•"/>
            </a:pPr>
            <a:r>
              <a:rPr lang="es-ES" sz="2000" dirty="0" smtClean="0">
                <a:cs typeface="Arial" pitchFamily="34" charset="0"/>
              </a:rPr>
              <a:t>Representar sobre el mapa de </a:t>
            </a:r>
            <a:r>
              <a:rPr lang="es-ES" sz="2000" dirty="0" err="1" smtClean="0">
                <a:cs typeface="Arial" pitchFamily="34" charset="0"/>
              </a:rPr>
              <a:t>Karnaugh</a:t>
            </a:r>
            <a:r>
              <a:rPr lang="es-ES" sz="2000" dirty="0" smtClean="0">
                <a:cs typeface="Arial" pitchFamily="34" charset="0"/>
              </a:rPr>
              <a:t> la función: se asigna un 1 a aquellas casillas cuya combinación hace 1 a la función, y un 0 al resto (los 0 no se suelen poner).</a:t>
            </a:r>
          </a:p>
          <a:p>
            <a:pPr marL="342900" indent="-342900" algn="just">
              <a:spcAft>
                <a:spcPts val="600"/>
              </a:spcAft>
              <a:buFont typeface="Arial" pitchFamily="34" charset="0"/>
              <a:buChar char="•"/>
            </a:pPr>
            <a:r>
              <a:rPr lang="es-ES" sz="2000" dirty="0" smtClean="0">
                <a:cs typeface="Arial" pitchFamily="34" charset="0"/>
              </a:rPr>
              <a:t>Se van obteniendo los </a:t>
            </a:r>
            <a:r>
              <a:rPr lang="es-ES" sz="2000" dirty="0" err="1" smtClean="0">
                <a:cs typeface="Arial" pitchFamily="34" charset="0"/>
              </a:rPr>
              <a:t>implicantes</a:t>
            </a:r>
            <a:r>
              <a:rPr lang="es-ES" sz="2000" dirty="0" smtClean="0">
                <a:cs typeface="Arial" pitchFamily="34" charset="0"/>
              </a:rPr>
              <a:t> primas de la forma:</a:t>
            </a:r>
          </a:p>
          <a:p>
            <a:pPr marL="800100" lvl="1" indent="-342900" algn="just">
              <a:spcAft>
                <a:spcPts val="600"/>
              </a:spcAft>
              <a:buFont typeface="Arial" pitchFamily="34" charset="0"/>
              <a:buChar char="•"/>
            </a:pPr>
            <a:r>
              <a:rPr lang="es-ES" sz="2000" dirty="0" smtClean="0">
                <a:cs typeface="Arial" pitchFamily="34" charset="0"/>
              </a:rPr>
              <a:t>Se </a:t>
            </a:r>
            <a:r>
              <a:rPr lang="es-ES" sz="2000" dirty="0" err="1" smtClean="0">
                <a:cs typeface="Arial" pitchFamily="34" charset="0"/>
              </a:rPr>
              <a:t>encirculan</a:t>
            </a:r>
            <a:r>
              <a:rPr lang="es-ES" sz="2000" dirty="0" smtClean="0">
                <a:cs typeface="Arial" pitchFamily="34" charset="0"/>
              </a:rPr>
              <a:t> todos los 1 que no se pueden agrupar con ningún otro.</a:t>
            </a:r>
          </a:p>
          <a:p>
            <a:pPr marL="800100" lvl="1" indent="-342900" algn="just">
              <a:spcAft>
                <a:spcPts val="600"/>
              </a:spcAft>
              <a:buFont typeface="Arial" pitchFamily="34" charset="0"/>
              <a:buChar char="•"/>
            </a:pPr>
            <a:r>
              <a:rPr lang="es-ES" sz="2000" dirty="0" smtClean="0">
                <a:cs typeface="Arial" pitchFamily="34" charset="0"/>
              </a:rPr>
              <a:t>Se </a:t>
            </a:r>
            <a:r>
              <a:rPr lang="es-ES" sz="2000" dirty="0" err="1" smtClean="0">
                <a:cs typeface="Arial" pitchFamily="34" charset="0"/>
              </a:rPr>
              <a:t>encirculan</a:t>
            </a:r>
            <a:r>
              <a:rPr lang="es-ES" sz="2000" dirty="0" smtClean="0">
                <a:cs typeface="Arial" pitchFamily="34" charset="0"/>
              </a:rPr>
              <a:t> los grupos de dos 1 que no pueden formar grupos de cuatro.</a:t>
            </a:r>
          </a:p>
          <a:p>
            <a:pPr marL="800100" lvl="1" indent="-342900" algn="just">
              <a:spcAft>
                <a:spcPts val="600"/>
              </a:spcAft>
              <a:buFont typeface="Arial" pitchFamily="34" charset="0"/>
              <a:buChar char="•"/>
            </a:pPr>
            <a:r>
              <a:rPr lang="es-ES" sz="2000" dirty="0" smtClean="0">
                <a:cs typeface="Arial" pitchFamily="34" charset="0"/>
              </a:rPr>
              <a:t>Se </a:t>
            </a:r>
            <a:r>
              <a:rPr lang="es-ES" sz="2000" dirty="0" err="1" smtClean="0">
                <a:cs typeface="Arial" pitchFamily="34" charset="0"/>
              </a:rPr>
              <a:t>encirculan</a:t>
            </a:r>
            <a:r>
              <a:rPr lang="es-ES" sz="2000" dirty="0" smtClean="0">
                <a:cs typeface="Arial" pitchFamily="34" charset="0"/>
              </a:rPr>
              <a:t> los grupos de cuatro 1 que no pueden formar grupos de ocho.</a:t>
            </a:r>
          </a:p>
          <a:p>
            <a:pPr marL="342900" indent="-342900" algn="just">
              <a:spcAft>
                <a:spcPts val="600"/>
              </a:spcAft>
              <a:buFont typeface="Arial" pitchFamily="34" charset="0"/>
              <a:buChar char="•"/>
            </a:pPr>
            <a:r>
              <a:rPr lang="es-ES" sz="2000" dirty="0" smtClean="0">
                <a:cs typeface="Arial" pitchFamily="34" charset="0"/>
              </a:rPr>
              <a:t>Las casillas incluidas en solo un </a:t>
            </a:r>
            <a:r>
              <a:rPr lang="es-ES" sz="2000" dirty="0" err="1" smtClean="0">
                <a:cs typeface="Arial" pitchFamily="34" charset="0"/>
              </a:rPr>
              <a:t>implicante</a:t>
            </a:r>
            <a:r>
              <a:rPr lang="es-ES" sz="2000" dirty="0" smtClean="0">
                <a:cs typeface="Arial" pitchFamily="34" charset="0"/>
              </a:rPr>
              <a:t> prima se denominan </a:t>
            </a:r>
            <a:r>
              <a:rPr lang="es-ES" sz="2000" b="1" dirty="0" smtClean="0">
                <a:cs typeface="Arial" pitchFamily="34" charset="0"/>
              </a:rPr>
              <a:t>celdas distinguidas</a:t>
            </a:r>
            <a:r>
              <a:rPr lang="es-ES" sz="2000" dirty="0" smtClean="0">
                <a:cs typeface="Arial" pitchFamily="34" charset="0"/>
              </a:rPr>
              <a:t>, y las </a:t>
            </a:r>
            <a:r>
              <a:rPr lang="es-ES" sz="2000" dirty="0" err="1" smtClean="0">
                <a:cs typeface="Arial" pitchFamily="34" charset="0"/>
              </a:rPr>
              <a:t>implicantes</a:t>
            </a:r>
            <a:r>
              <a:rPr lang="es-ES" sz="2000" dirty="0" smtClean="0">
                <a:cs typeface="Arial" pitchFamily="34" charset="0"/>
              </a:rPr>
              <a:t> prima que las contienen, </a:t>
            </a:r>
            <a:r>
              <a:rPr lang="es-ES" sz="2000" b="1" dirty="0" smtClean="0">
                <a:cs typeface="Arial" pitchFamily="34" charset="0"/>
              </a:rPr>
              <a:t>esenciales</a:t>
            </a:r>
            <a:r>
              <a:rPr lang="es-ES" sz="2000" dirty="0" smtClean="0">
                <a:cs typeface="Arial" pitchFamily="34" charset="0"/>
              </a:rPr>
              <a:t>; y deben estar incluidas en la correspondiente suma </a:t>
            </a:r>
            <a:r>
              <a:rPr lang="es-ES" sz="2000" dirty="0" err="1" smtClean="0">
                <a:cs typeface="Arial" pitchFamily="34" charset="0"/>
              </a:rPr>
              <a:t>minimal</a:t>
            </a:r>
            <a:r>
              <a:rPr lang="es-ES" sz="2000" dirty="0" smtClean="0">
                <a:cs typeface="Arial" pitchFamily="34" charset="0"/>
              </a:rPr>
              <a:t>.</a:t>
            </a:r>
          </a:p>
          <a:p>
            <a:pPr marL="342900" indent="-342900" algn="just">
              <a:spcAft>
                <a:spcPts val="600"/>
              </a:spcAft>
              <a:buFont typeface="Arial" pitchFamily="34" charset="0"/>
              <a:buChar char="•"/>
            </a:pPr>
            <a:r>
              <a:rPr lang="es-ES" sz="2000" dirty="0" smtClean="0">
                <a:cs typeface="Arial" pitchFamily="34" charset="0"/>
              </a:rPr>
              <a:t>Seguidamente nos fijamos en los 1 no cubiertos por los </a:t>
            </a:r>
            <a:r>
              <a:rPr lang="es-ES" sz="2000" dirty="0" err="1" smtClean="0">
                <a:cs typeface="Arial" pitchFamily="34" charset="0"/>
              </a:rPr>
              <a:t>implicantes</a:t>
            </a:r>
            <a:r>
              <a:rPr lang="es-ES" sz="2000" dirty="0" smtClean="0">
                <a:cs typeface="Arial" pitchFamily="34" charset="0"/>
              </a:rPr>
              <a:t> prima esenciales, y se escoge la </a:t>
            </a:r>
            <a:r>
              <a:rPr lang="es-ES" sz="2000" dirty="0" err="1" smtClean="0">
                <a:cs typeface="Arial" pitchFamily="34" charset="0"/>
              </a:rPr>
              <a:t>implicante</a:t>
            </a:r>
            <a:r>
              <a:rPr lang="es-ES" sz="2000" dirty="0" smtClean="0">
                <a:cs typeface="Arial" pitchFamily="34" charset="0"/>
              </a:rPr>
              <a:t> prima que lo contenga con menor número de literales.</a:t>
            </a:r>
          </a:p>
        </p:txBody>
      </p:sp>
    </p:spTree>
    <p:extLst>
      <p:ext uri="{BB962C8B-B14F-4D97-AF65-F5344CB8AC3E}">
        <p14:creationId xmlns:p14="http://schemas.microsoft.com/office/powerpoint/2010/main" val="1630126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633020308"/>
              </p:ext>
            </p:extLst>
          </p:nvPr>
        </p:nvGraphicFramePr>
        <p:xfrm>
          <a:off x="2280856" y="1563569"/>
          <a:ext cx="4451388" cy="3576396"/>
        </p:xfrm>
        <a:graphic>
          <a:graphicData uri="http://schemas.openxmlformats.org/drawingml/2006/table">
            <a:tbl>
              <a:tblPr firstRow="1" bandRow="1">
                <a:tableStyleId>{5C22544A-7EE6-4342-B048-85BDC9FD1C3A}</a:tableStyleId>
              </a:tblPr>
              <a:tblGrid>
                <a:gridCol w="634960"/>
                <a:gridCol w="954107"/>
                <a:gridCol w="954107"/>
                <a:gridCol w="954107"/>
                <a:gridCol w="954107"/>
              </a:tblGrid>
              <a:tr h="504056">
                <a:tc>
                  <a:txBody>
                    <a:bodyPr/>
                    <a:lstStyle/>
                    <a:p>
                      <a:pPr algn="ct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0 0</a:t>
                      </a: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0 1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1 1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1 0</a:t>
                      </a:r>
                      <a:endParaRPr lang="es-E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 name="2 Conector recto"/>
          <p:cNvCxnSpPr/>
          <p:nvPr/>
        </p:nvCxnSpPr>
        <p:spPr>
          <a:xfrm flipH="1" flipV="1">
            <a:off x="2321371" y="1489944"/>
            <a:ext cx="576064"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3 CuadroTexto"/>
          <p:cNvSpPr txBox="1"/>
          <p:nvPr/>
        </p:nvSpPr>
        <p:spPr>
          <a:xfrm>
            <a:off x="2119522" y="1685643"/>
            <a:ext cx="504056" cy="369332"/>
          </a:xfrm>
          <a:prstGeom prst="rect">
            <a:avLst/>
          </a:prstGeom>
          <a:noFill/>
        </p:spPr>
        <p:txBody>
          <a:bodyPr wrap="square" rtlCol="0">
            <a:spAutoFit/>
          </a:bodyPr>
          <a:lstStyle/>
          <a:p>
            <a:pPr algn="ctr"/>
            <a:r>
              <a:rPr lang="es-ES" b="1" dirty="0"/>
              <a:t>a</a:t>
            </a:r>
            <a:r>
              <a:rPr lang="es-ES" b="1" dirty="0" smtClean="0"/>
              <a:t> b</a:t>
            </a:r>
            <a:endParaRPr lang="es-ES" b="1" baseline="-25000" dirty="0"/>
          </a:p>
        </p:txBody>
      </p:sp>
      <p:sp>
        <p:nvSpPr>
          <p:cNvPr id="5" name="4 CuadroTexto"/>
          <p:cNvSpPr txBox="1"/>
          <p:nvPr/>
        </p:nvSpPr>
        <p:spPr>
          <a:xfrm>
            <a:off x="2406488" y="1282255"/>
            <a:ext cx="681186" cy="553998"/>
          </a:xfrm>
          <a:prstGeom prst="rect">
            <a:avLst/>
          </a:prstGeom>
          <a:noFill/>
        </p:spPr>
        <p:txBody>
          <a:bodyPr wrap="square" rtlCol="0">
            <a:spAutoFit/>
          </a:bodyPr>
          <a:lstStyle/>
          <a:p>
            <a:pPr algn="ctr"/>
            <a:r>
              <a:rPr lang="es-ES" b="1" dirty="0" smtClean="0"/>
              <a:t>c d </a:t>
            </a:r>
            <a:endParaRPr lang="es-ES" b="1" baseline="-25000" dirty="0"/>
          </a:p>
          <a:p>
            <a:pPr algn="ctr"/>
            <a:endParaRPr lang="es-ES" b="1" baseline="-25000" dirty="0"/>
          </a:p>
        </p:txBody>
      </p:sp>
    </p:spTree>
    <p:extLst>
      <p:ext uri="{BB962C8B-B14F-4D97-AF65-F5344CB8AC3E}">
        <p14:creationId xmlns:p14="http://schemas.microsoft.com/office/powerpoint/2010/main" val="1134831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www.tiendatr.com/img/productos/570x570/tostadora_taurus_todopan_960_63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700808"/>
            <a:ext cx="4221087" cy="42210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ikea.com/es/es/images/products/arod-lampara-de-trabajo__0134378_PE290495_S4.JPG"/>
          <p:cNvPicPr>
            <a:picLocks noChangeAspect="1" noChangeArrowheads="1"/>
          </p:cNvPicPr>
          <p:nvPr/>
        </p:nvPicPr>
        <p:blipFill>
          <a:blip r:embed="rId3">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5292080" y="2924944"/>
            <a:ext cx="3682380" cy="36823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tiendeo.com/galeria/producto/ventilador/ventilador.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430442"/>
            <a:ext cx="3389635" cy="2540732"/>
          </a:xfrm>
          <a:prstGeom prst="rect">
            <a:avLst/>
          </a:prstGeom>
          <a:noFill/>
          <a:extLst>
            <a:ext uri="{909E8E84-426E-40DD-AFC4-6F175D3DCCD1}">
              <a14:hiddenFill xmlns:a14="http://schemas.microsoft.com/office/drawing/2010/main">
                <a:solidFill>
                  <a:srgbClr val="FFFFFF"/>
                </a:solidFill>
              </a14:hiddenFill>
            </a:ext>
          </a:extLst>
        </p:spPr>
      </p:pic>
      <p:sp>
        <p:nvSpPr>
          <p:cNvPr id="5" name="4 CuadroTexto"/>
          <p:cNvSpPr txBox="1"/>
          <p:nvPr/>
        </p:nvSpPr>
        <p:spPr>
          <a:xfrm>
            <a:off x="452226" y="548680"/>
            <a:ext cx="7848872" cy="400110"/>
          </a:xfrm>
          <a:prstGeom prst="rect">
            <a:avLst/>
          </a:prstGeom>
          <a:noFill/>
        </p:spPr>
        <p:txBody>
          <a:bodyPr wrap="square" rtlCol="0">
            <a:spAutoFit/>
          </a:bodyPr>
          <a:lstStyle/>
          <a:p>
            <a:pPr algn="just"/>
            <a:r>
              <a:rPr lang="es-ES" sz="2000" dirty="0" smtClean="0">
                <a:cs typeface="Arial" pitchFamily="34" charset="0"/>
              </a:rPr>
              <a:t>Ejemplos de aparatos eléctricos:</a:t>
            </a:r>
            <a:endParaRPr lang="es-ES" sz="2000" dirty="0">
              <a:cs typeface="Arial" pitchFamily="34" charset="0"/>
            </a:endParaRPr>
          </a:p>
        </p:txBody>
      </p:sp>
    </p:spTree>
    <p:extLst>
      <p:ext uri="{BB962C8B-B14F-4D97-AF65-F5344CB8AC3E}">
        <p14:creationId xmlns:p14="http://schemas.microsoft.com/office/powerpoint/2010/main" val="125884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80">
                                          <p:stCondLst>
                                            <p:cond delay="0"/>
                                          </p:stCondLst>
                                        </p:cTn>
                                        <p:tgtEl>
                                          <p:spTgt spid="3074"/>
                                        </p:tgtEl>
                                      </p:cBhvr>
                                    </p:animEffect>
                                    <p:anim calcmode="lin" valueType="num">
                                      <p:cBhvr>
                                        <p:cTn id="8"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4"/>
                                        </p:tgtEl>
                                      </p:cBhvr>
                                      <p:to x="100000" y="60000"/>
                                    </p:animScale>
                                    <p:animScale>
                                      <p:cBhvr>
                                        <p:cTn id="14" dur="166" decel="50000">
                                          <p:stCondLst>
                                            <p:cond delay="676"/>
                                          </p:stCondLst>
                                        </p:cTn>
                                        <p:tgtEl>
                                          <p:spTgt spid="3074"/>
                                        </p:tgtEl>
                                      </p:cBhvr>
                                      <p:to x="100000" y="100000"/>
                                    </p:animScale>
                                    <p:animScale>
                                      <p:cBhvr>
                                        <p:cTn id="15" dur="26">
                                          <p:stCondLst>
                                            <p:cond delay="1312"/>
                                          </p:stCondLst>
                                        </p:cTn>
                                        <p:tgtEl>
                                          <p:spTgt spid="3074"/>
                                        </p:tgtEl>
                                      </p:cBhvr>
                                      <p:to x="100000" y="80000"/>
                                    </p:animScale>
                                    <p:animScale>
                                      <p:cBhvr>
                                        <p:cTn id="16" dur="166" decel="50000">
                                          <p:stCondLst>
                                            <p:cond delay="1338"/>
                                          </p:stCondLst>
                                        </p:cTn>
                                        <p:tgtEl>
                                          <p:spTgt spid="3074"/>
                                        </p:tgtEl>
                                      </p:cBhvr>
                                      <p:to x="100000" y="100000"/>
                                    </p:animScale>
                                    <p:animScale>
                                      <p:cBhvr>
                                        <p:cTn id="17" dur="26">
                                          <p:stCondLst>
                                            <p:cond delay="1642"/>
                                          </p:stCondLst>
                                        </p:cTn>
                                        <p:tgtEl>
                                          <p:spTgt spid="3074"/>
                                        </p:tgtEl>
                                      </p:cBhvr>
                                      <p:to x="100000" y="90000"/>
                                    </p:animScale>
                                    <p:animScale>
                                      <p:cBhvr>
                                        <p:cTn id="18" dur="166" decel="50000">
                                          <p:stCondLst>
                                            <p:cond delay="1668"/>
                                          </p:stCondLst>
                                        </p:cTn>
                                        <p:tgtEl>
                                          <p:spTgt spid="3074"/>
                                        </p:tgtEl>
                                      </p:cBhvr>
                                      <p:to x="100000" y="100000"/>
                                    </p:animScale>
                                    <p:animScale>
                                      <p:cBhvr>
                                        <p:cTn id="19" dur="26">
                                          <p:stCondLst>
                                            <p:cond delay="1808"/>
                                          </p:stCondLst>
                                        </p:cTn>
                                        <p:tgtEl>
                                          <p:spTgt spid="3074"/>
                                        </p:tgtEl>
                                      </p:cBhvr>
                                      <p:to x="100000" y="95000"/>
                                    </p:animScale>
                                    <p:animScale>
                                      <p:cBhvr>
                                        <p:cTn id="20" dur="166" decel="50000">
                                          <p:stCondLst>
                                            <p:cond delay="1834"/>
                                          </p:stCondLst>
                                        </p:cTn>
                                        <p:tgtEl>
                                          <p:spTgt spid="307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animEffect transition="in" filter="wipe(down)">
                                      <p:cBhvr>
                                        <p:cTn id="25" dur="580">
                                          <p:stCondLst>
                                            <p:cond delay="0"/>
                                          </p:stCondLst>
                                        </p:cTn>
                                        <p:tgtEl>
                                          <p:spTgt spid="3076"/>
                                        </p:tgtEl>
                                      </p:cBhvr>
                                    </p:animEffect>
                                    <p:anim calcmode="lin" valueType="num">
                                      <p:cBhvr>
                                        <p:cTn id="26" dur="1822" tmFilter="0,0; 0.14,0.36; 0.43,0.73; 0.71,0.91; 1.0,1.0">
                                          <p:stCondLst>
                                            <p:cond delay="0"/>
                                          </p:stCondLst>
                                        </p:cTn>
                                        <p:tgtEl>
                                          <p:spTgt spid="307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07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07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07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076"/>
                                        </p:tgtEl>
                                        <p:attrNameLst>
                                          <p:attrName>ppt_y</p:attrName>
                                        </p:attrNameLst>
                                      </p:cBhvr>
                                      <p:tavLst>
                                        <p:tav tm="0" fmla="#ppt_y-sin(pi*$)/81">
                                          <p:val>
                                            <p:fltVal val="0"/>
                                          </p:val>
                                        </p:tav>
                                        <p:tav tm="100000">
                                          <p:val>
                                            <p:fltVal val="1"/>
                                          </p:val>
                                        </p:tav>
                                      </p:tavLst>
                                    </p:anim>
                                    <p:animScale>
                                      <p:cBhvr>
                                        <p:cTn id="31" dur="26">
                                          <p:stCondLst>
                                            <p:cond delay="650"/>
                                          </p:stCondLst>
                                        </p:cTn>
                                        <p:tgtEl>
                                          <p:spTgt spid="3076"/>
                                        </p:tgtEl>
                                      </p:cBhvr>
                                      <p:to x="100000" y="60000"/>
                                    </p:animScale>
                                    <p:animScale>
                                      <p:cBhvr>
                                        <p:cTn id="32" dur="166" decel="50000">
                                          <p:stCondLst>
                                            <p:cond delay="676"/>
                                          </p:stCondLst>
                                        </p:cTn>
                                        <p:tgtEl>
                                          <p:spTgt spid="3076"/>
                                        </p:tgtEl>
                                      </p:cBhvr>
                                      <p:to x="100000" y="100000"/>
                                    </p:animScale>
                                    <p:animScale>
                                      <p:cBhvr>
                                        <p:cTn id="33" dur="26">
                                          <p:stCondLst>
                                            <p:cond delay="1312"/>
                                          </p:stCondLst>
                                        </p:cTn>
                                        <p:tgtEl>
                                          <p:spTgt spid="3076"/>
                                        </p:tgtEl>
                                      </p:cBhvr>
                                      <p:to x="100000" y="80000"/>
                                    </p:animScale>
                                    <p:animScale>
                                      <p:cBhvr>
                                        <p:cTn id="34" dur="166" decel="50000">
                                          <p:stCondLst>
                                            <p:cond delay="1338"/>
                                          </p:stCondLst>
                                        </p:cTn>
                                        <p:tgtEl>
                                          <p:spTgt spid="3076"/>
                                        </p:tgtEl>
                                      </p:cBhvr>
                                      <p:to x="100000" y="100000"/>
                                    </p:animScale>
                                    <p:animScale>
                                      <p:cBhvr>
                                        <p:cTn id="35" dur="26">
                                          <p:stCondLst>
                                            <p:cond delay="1642"/>
                                          </p:stCondLst>
                                        </p:cTn>
                                        <p:tgtEl>
                                          <p:spTgt spid="3076"/>
                                        </p:tgtEl>
                                      </p:cBhvr>
                                      <p:to x="100000" y="90000"/>
                                    </p:animScale>
                                    <p:animScale>
                                      <p:cBhvr>
                                        <p:cTn id="36" dur="166" decel="50000">
                                          <p:stCondLst>
                                            <p:cond delay="1668"/>
                                          </p:stCondLst>
                                        </p:cTn>
                                        <p:tgtEl>
                                          <p:spTgt spid="3076"/>
                                        </p:tgtEl>
                                      </p:cBhvr>
                                      <p:to x="100000" y="100000"/>
                                    </p:animScale>
                                    <p:animScale>
                                      <p:cBhvr>
                                        <p:cTn id="37" dur="26">
                                          <p:stCondLst>
                                            <p:cond delay="1808"/>
                                          </p:stCondLst>
                                        </p:cTn>
                                        <p:tgtEl>
                                          <p:spTgt spid="3076"/>
                                        </p:tgtEl>
                                      </p:cBhvr>
                                      <p:to x="100000" y="95000"/>
                                    </p:animScale>
                                    <p:animScale>
                                      <p:cBhvr>
                                        <p:cTn id="38" dur="166" decel="50000">
                                          <p:stCondLst>
                                            <p:cond delay="1834"/>
                                          </p:stCondLst>
                                        </p:cTn>
                                        <p:tgtEl>
                                          <p:spTgt spid="3076"/>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3078"/>
                                        </p:tgtEl>
                                        <p:attrNameLst>
                                          <p:attrName>style.visibility</p:attrName>
                                        </p:attrNameLst>
                                      </p:cBhvr>
                                      <p:to>
                                        <p:strVal val="visible"/>
                                      </p:to>
                                    </p:set>
                                    <p:animEffect transition="in" filter="wipe(down)">
                                      <p:cBhvr>
                                        <p:cTn id="43" dur="580">
                                          <p:stCondLst>
                                            <p:cond delay="0"/>
                                          </p:stCondLst>
                                        </p:cTn>
                                        <p:tgtEl>
                                          <p:spTgt spid="3078"/>
                                        </p:tgtEl>
                                      </p:cBhvr>
                                    </p:animEffect>
                                    <p:anim calcmode="lin" valueType="num">
                                      <p:cBhvr>
                                        <p:cTn id="44" dur="1822" tmFilter="0,0; 0.14,0.36; 0.43,0.73; 0.71,0.91; 1.0,1.0">
                                          <p:stCondLst>
                                            <p:cond delay="0"/>
                                          </p:stCondLst>
                                        </p:cTn>
                                        <p:tgtEl>
                                          <p:spTgt spid="3078"/>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078"/>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078"/>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078"/>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078"/>
                                        </p:tgtEl>
                                        <p:attrNameLst>
                                          <p:attrName>ppt_y</p:attrName>
                                        </p:attrNameLst>
                                      </p:cBhvr>
                                      <p:tavLst>
                                        <p:tav tm="0" fmla="#ppt_y-sin(pi*$)/81">
                                          <p:val>
                                            <p:fltVal val="0"/>
                                          </p:val>
                                        </p:tav>
                                        <p:tav tm="100000">
                                          <p:val>
                                            <p:fltVal val="1"/>
                                          </p:val>
                                        </p:tav>
                                      </p:tavLst>
                                    </p:anim>
                                    <p:animScale>
                                      <p:cBhvr>
                                        <p:cTn id="49" dur="26">
                                          <p:stCondLst>
                                            <p:cond delay="650"/>
                                          </p:stCondLst>
                                        </p:cTn>
                                        <p:tgtEl>
                                          <p:spTgt spid="3078"/>
                                        </p:tgtEl>
                                      </p:cBhvr>
                                      <p:to x="100000" y="60000"/>
                                    </p:animScale>
                                    <p:animScale>
                                      <p:cBhvr>
                                        <p:cTn id="50" dur="166" decel="50000">
                                          <p:stCondLst>
                                            <p:cond delay="676"/>
                                          </p:stCondLst>
                                        </p:cTn>
                                        <p:tgtEl>
                                          <p:spTgt spid="3078"/>
                                        </p:tgtEl>
                                      </p:cBhvr>
                                      <p:to x="100000" y="100000"/>
                                    </p:animScale>
                                    <p:animScale>
                                      <p:cBhvr>
                                        <p:cTn id="51" dur="26">
                                          <p:stCondLst>
                                            <p:cond delay="1312"/>
                                          </p:stCondLst>
                                        </p:cTn>
                                        <p:tgtEl>
                                          <p:spTgt spid="3078"/>
                                        </p:tgtEl>
                                      </p:cBhvr>
                                      <p:to x="100000" y="80000"/>
                                    </p:animScale>
                                    <p:animScale>
                                      <p:cBhvr>
                                        <p:cTn id="52" dur="166" decel="50000">
                                          <p:stCondLst>
                                            <p:cond delay="1338"/>
                                          </p:stCondLst>
                                        </p:cTn>
                                        <p:tgtEl>
                                          <p:spTgt spid="3078"/>
                                        </p:tgtEl>
                                      </p:cBhvr>
                                      <p:to x="100000" y="100000"/>
                                    </p:animScale>
                                    <p:animScale>
                                      <p:cBhvr>
                                        <p:cTn id="53" dur="26">
                                          <p:stCondLst>
                                            <p:cond delay="1642"/>
                                          </p:stCondLst>
                                        </p:cTn>
                                        <p:tgtEl>
                                          <p:spTgt spid="3078"/>
                                        </p:tgtEl>
                                      </p:cBhvr>
                                      <p:to x="100000" y="90000"/>
                                    </p:animScale>
                                    <p:animScale>
                                      <p:cBhvr>
                                        <p:cTn id="54" dur="166" decel="50000">
                                          <p:stCondLst>
                                            <p:cond delay="1668"/>
                                          </p:stCondLst>
                                        </p:cTn>
                                        <p:tgtEl>
                                          <p:spTgt spid="3078"/>
                                        </p:tgtEl>
                                      </p:cBhvr>
                                      <p:to x="100000" y="100000"/>
                                    </p:animScale>
                                    <p:animScale>
                                      <p:cBhvr>
                                        <p:cTn id="55" dur="26">
                                          <p:stCondLst>
                                            <p:cond delay="1808"/>
                                          </p:stCondLst>
                                        </p:cTn>
                                        <p:tgtEl>
                                          <p:spTgt spid="3078"/>
                                        </p:tgtEl>
                                      </p:cBhvr>
                                      <p:to x="100000" y="95000"/>
                                    </p:animScale>
                                    <p:animScale>
                                      <p:cBhvr>
                                        <p:cTn id="56" dur="166" decel="50000">
                                          <p:stCondLst>
                                            <p:cond delay="1834"/>
                                          </p:stCondLst>
                                        </p:cTn>
                                        <p:tgtEl>
                                          <p:spTgt spid="307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62715014"/>
              </p:ext>
            </p:extLst>
          </p:nvPr>
        </p:nvGraphicFramePr>
        <p:xfrm>
          <a:off x="2280856" y="1563569"/>
          <a:ext cx="4451388" cy="3576396"/>
        </p:xfrm>
        <a:graphic>
          <a:graphicData uri="http://schemas.openxmlformats.org/drawingml/2006/table">
            <a:tbl>
              <a:tblPr firstRow="1" bandRow="1">
                <a:tableStyleId>{5C22544A-7EE6-4342-B048-85BDC9FD1C3A}</a:tableStyleId>
              </a:tblPr>
              <a:tblGrid>
                <a:gridCol w="634960"/>
                <a:gridCol w="954107"/>
                <a:gridCol w="954107"/>
                <a:gridCol w="954107"/>
                <a:gridCol w="954107"/>
              </a:tblGrid>
              <a:tr h="504056">
                <a:tc>
                  <a:txBody>
                    <a:bodyPr/>
                    <a:lstStyle/>
                    <a:p>
                      <a:pPr algn="ct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0 0</a:t>
                      </a: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0 1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1 1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1 0</a:t>
                      </a:r>
                      <a:endParaRPr lang="es-E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1" dirty="0" smtClean="0">
                          <a:solidFill>
                            <a:srgbClr val="00B050"/>
                          </a:solidFill>
                        </a:rPr>
                        <a:t>1</a:t>
                      </a:r>
                      <a:endParaRPr lang="es-ES"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b="1" dirty="0" smtClean="0">
                          <a:solidFill>
                            <a:schemeClr val="accent6">
                              <a:lumMod val="75000"/>
                            </a:schemeClr>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1" dirty="0" smtClean="0">
                          <a:solidFill>
                            <a:srgbClr val="0070C0"/>
                          </a:solidFill>
                        </a:rPr>
                        <a:t>1</a:t>
                      </a:r>
                      <a:endParaRPr lang="es-ES" b="1"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 name="2 Conector recto"/>
          <p:cNvCxnSpPr/>
          <p:nvPr/>
        </p:nvCxnSpPr>
        <p:spPr>
          <a:xfrm flipH="1" flipV="1">
            <a:off x="2321371" y="1489944"/>
            <a:ext cx="576064"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3 CuadroTexto"/>
          <p:cNvSpPr txBox="1"/>
          <p:nvPr/>
        </p:nvSpPr>
        <p:spPr>
          <a:xfrm>
            <a:off x="2119522" y="1685643"/>
            <a:ext cx="504056" cy="369332"/>
          </a:xfrm>
          <a:prstGeom prst="rect">
            <a:avLst/>
          </a:prstGeom>
          <a:noFill/>
        </p:spPr>
        <p:txBody>
          <a:bodyPr wrap="square" rtlCol="0">
            <a:spAutoFit/>
          </a:bodyPr>
          <a:lstStyle/>
          <a:p>
            <a:pPr algn="ctr"/>
            <a:r>
              <a:rPr lang="es-ES" b="1" dirty="0"/>
              <a:t>a</a:t>
            </a:r>
            <a:r>
              <a:rPr lang="es-ES" b="1" dirty="0" smtClean="0"/>
              <a:t> b</a:t>
            </a:r>
            <a:endParaRPr lang="es-ES" b="1" baseline="-25000" dirty="0"/>
          </a:p>
        </p:txBody>
      </p:sp>
      <p:sp>
        <p:nvSpPr>
          <p:cNvPr id="5" name="4 CuadroTexto"/>
          <p:cNvSpPr txBox="1"/>
          <p:nvPr/>
        </p:nvSpPr>
        <p:spPr>
          <a:xfrm>
            <a:off x="2406488" y="1282255"/>
            <a:ext cx="681186" cy="553998"/>
          </a:xfrm>
          <a:prstGeom prst="rect">
            <a:avLst/>
          </a:prstGeom>
          <a:noFill/>
        </p:spPr>
        <p:txBody>
          <a:bodyPr wrap="square" rtlCol="0">
            <a:spAutoFit/>
          </a:bodyPr>
          <a:lstStyle/>
          <a:p>
            <a:pPr algn="ctr"/>
            <a:r>
              <a:rPr lang="es-ES" b="1" dirty="0" smtClean="0"/>
              <a:t>c d </a:t>
            </a:r>
            <a:endParaRPr lang="es-ES" b="1" baseline="-25000" dirty="0"/>
          </a:p>
          <a:p>
            <a:pPr algn="ctr"/>
            <a:endParaRPr lang="es-ES" b="1" baseline="-25000" dirty="0"/>
          </a:p>
        </p:txBody>
      </p:sp>
      <p:sp>
        <p:nvSpPr>
          <p:cNvPr id="6" name="5 Elipse"/>
          <p:cNvSpPr/>
          <p:nvPr/>
        </p:nvSpPr>
        <p:spPr>
          <a:xfrm>
            <a:off x="2906935" y="2852936"/>
            <a:ext cx="3788582"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2889051" y="4437112"/>
            <a:ext cx="1894291" cy="64807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Elipse"/>
          <p:cNvSpPr/>
          <p:nvPr/>
        </p:nvSpPr>
        <p:spPr>
          <a:xfrm>
            <a:off x="4860032" y="2872358"/>
            <a:ext cx="1728192" cy="147027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CuadroTexto"/>
          <p:cNvSpPr txBox="1"/>
          <p:nvPr/>
        </p:nvSpPr>
        <p:spPr>
          <a:xfrm>
            <a:off x="3275856" y="5652978"/>
            <a:ext cx="3168352" cy="369332"/>
          </a:xfrm>
          <a:prstGeom prst="rect">
            <a:avLst/>
          </a:prstGeom>
          <a:noFill/>
        </p:spPr>
        <p:txBody>
          <a:bodyPr wrap="square" rtlCol="0">
            <a:spAutoFit/>
          </a:bodyPr>
          <a:lstStyle/>
          <a:p>
            <a:r>
              <a:rPr lang="es-ES" dirty="0" err="1" smtClean="0"/>
              <a:t>Implicantes</a:t>
            </a:r>
            <a:r>
              <a:rPr lang="es-ES" dirty="0" smtClean="0"/>
              <a:t> prima esenciales</a:t>
            </a:r>
            <a:endParaRPr lang="es-ES" dirty="0"/>
          </a:p>
        </p:txBody>
      </p:sp>
    </p:spTree>
    <p:extLst>
      <p:ext uri="{BB962C8B-B14F-4D97-AF65-F5344CB8AC3E}">
        <p14:creationId xmlns:p14="http://schemas.microsoft.com/office/powerpoint/2010/main" val="151068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634774093"/>
              </p:ext>
            </p:extLst>
          </p:nvPr>
        </p:nvGraphicFramePr>
        <p:xfrm>
          <a:off x="2280856" y="1563569"/>
          <a:ext cx="4451388" cy="3576396"/>
        </p:xfrm>
        <a:graphic>
          <a:graphicData uri="http://schemas.openxmlformats.org/drawingml/2006/table">
            <a:tbl>
              <a:tblPr firstRow="1" bandRow="1">
                <a:tableStyleId>{5C22544A-7EE6-4342-B048-85BDC9FD1C3A}</a:tableStyleId>
              </a:tblPr>
              <a:tblGrid>
                <a:gridCol w="634960"/>
                <a:gridCol w="954107"/>
                <a:gridCol w="954107"/>
                <a:gridCol w="954107"/>
                <a:gridCol w="954107"/>
              </a:tblGrid>
              <a:tr h="504056">
                <a:tc>
                  <a:txBody>
                    <a:bodyPr/>
                    <a:lstStyle/>
                    <a:p>
                      <a:pPr algn="ct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0 0</a:t>
                      </a: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0 1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1 1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1 0</a:t>
                      </a:r>
                      <a:endParaRPr lang="es-E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1" dirty="0" smtClean="0">
                          <a:solidFill>
                            <a:srgbClr val="00B050"/>
                          </a:solidFill>
                        </a:rPr>
                        <a:t>1</a:t>
                      </a:r>
                      <a:endParaRPr lang="es-ES"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b="1" dirty="0" smtClean="0">
                          <a:solidFill>
                            <a:srgbClr val="FF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b="1" dirty="0" smtClean="0">
                          <a:solidFill>
                            <a:schemeClr val="accent6">
                              <a:lumMod val="75000"/>
                            </a:schemeClr>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1" dirty="0" smtClean="0">
                          <a:solidFill>
                            <a:srgbClr val="0070C0"/>
                          </a:solidFill>
                        </a:rPr>
                        <a:t>1</a:t>
                      </a:r>
                      <a:endParaRPr lang="es-ES" b="1"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 name="2 Conector recto"/>
          <p:cNvCxnSpPr/>
          <p:nvPr/>
        </p:nvCxnSpPr>
        <p:spPr>
          <a:xfrm flipH="1" flipV="1">
            <a:off x="2321371" y="1489944"/>
            <a:ext cx="576064"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3 CuadroTexto"/>
          <p:cNvSpPr txBox="1"/>
          <p:nvPr/>
        </p:nvSpPr>
        <p:spPr>
          <a:xfrm>
            <a:off x="2119522" y="1685643"/>
            <a:ext cx="504056" cy="369332"/>
          </a:xfrm>
          <a:prstGeom prst="rect">
            <a:avLst/>
          </a:prstGeom>
          <a:noFill/>
        </p:spPr>
        <p:txBody>
          <a:bodyPr wrap="square" rtlCol="0">
            <a:spAutoFit/>
          </a:bodyPr>
          <a:lstStyle/>
          <a:p>
            <a:pPr algn="ctr"/>
            <a:r>
              <a:rPr lang="es-ES" b="1" dirty="0"/>
              <a:t>a</a:t>
            </a:r>
            <a:r>
              <a:rPr lang="es-ES" b="1" dirty="0" smtClean="0"/>
              <a:t> b</a:t>
            </a:r>
            <a:endParaRPr lang="es-ES" b="1" baseline="-25000" dirty="0"/>
          </a:p>
        </p:txBody>
      </p:sp>
      <p:sp>
        <p:nvSpPr>
          <p:cNvPr id="5" name="4 CuadroTexto"/>
          <p:cNvSpPr txBox="1"/>
          <p:nvPr/>
        </p:nvSpPr>
        <p:spPr>
          <a:xfrm>
            <a:off x="2406488" y="1282255"/>
            <a:ext cx="681186" cy="553998"/>
          </a:xfrm>
          <a:prstGeom prst="rect">
            <a:avLst/>
          </a:prstGeom>
          <a:noFill/>
        </p:spPr>
        <p:txBody>
          <a:bodyPr wrap="square" rtlCol="0">
            <a:spAutoFit/>
          </a:bodyPr>
          <a:lstStyle/>
          <a:p>
            <a:pPr algn="ctr"/>
            <a:r>
              <a:rPr lang="es-ES" b="1" dirty="0" smtClean="0"/>
              <a:t>c d </a:t>
            </a:r>
            <a:endParaRPr lang="es-ES" b="1" baseline="-25000" dirty="0"/>
          </a:p>
          <a:p>
            <a:pPr algn="ctr"/>
            <a:endParaRPr lang="es-ES" b="1" baseline="-25000" dirty="0"/>
          </a:p>
        </p:txBody>
      </p:sp>
      <p:sp>
        <p:nvSpPr>
          <p:cNvPr id="6" name="5 Elipse"/>
          <p:cNvSpPr/>
          <p:nvPr/>
        </p:nvSpPr>
        <p:spPr>
          <a:xfrm>
            <a:off x="2906935" y="2852936"/>
            <a:ext cx="3788582"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2889051" y="4437112"/>
            <a:ext cx="1894291" cy="64807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Elipse"/>
          <p:cNvSpPr/>
          <p:nvPr/>
        </p:nvSpPr>
        <p:spPr>
          <a:xfrm>
            <a:off x="4860032" y="2872358"/>
            <a:ext cx="1728192" cy="147027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Elipse"/>
          <p:cNvSpPr/>
          <p:nvPr/>
        </p:nvSpPr>
        <p:spPr>
          <a:xfrm>
            <a:off x="3995936" y="2894831"/>
            <a:ext cx="1728192" cy="14702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3923928" y="3614911"/>
            <a:ext cx="720080" cy="14702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690376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436234672"/>
              </p:ext>
            </p:extLst>
          </p:nvPr>
        </p:nvGraphicFramePr>
        <p:xfrm>
          <a:off x="2280856" y="1563569"/>
          <a:ext cx="4451388" cy="3576396"/>
        </p:xfrm>
        <a:graphic>
          <a:graphicData uri="http://schemas.openxmlformats.org/drawingml/2006/table">
            <a:tbl>
              <a:tblPr firstRow="1" bandRow="1">
                <a:tableStyleId>{5C22544A-7EE6-4342-B048-85BDC9FD1C3A}</a:tableStyleId>
              </a:tblPr>
              <a:tblGrid>
                <a:gridCol w="634960"/>
                <a:gridCol w="954107"/>
                <a:gridCol w="954107"/>
                <a:gridCol w="954107"/>
                <a:gridCol w="954107"/>
              </a:tblGrid>
              <a:tr h="504056">
                <a:tc>
                  <a:txBody>
                    <a:bodyPr/>
                    <a:lstStyle/>
                    <a:p>
                      <a:pPr algn="ct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0 0</a:t>
                      </a: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0 1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1 1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1 0</a:t>
                      </a:r>
                      <a:endParaRPr lang="es-E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1" dirty="0" smtClean="0">
                          <a:solidFill>
                            <a:srgbClr val="00B050"/>
                          </a:solidFill>
                        </a:rPr>
                        <a:t>1</a:t>
                      </a:r>
                      <a:endParaRPr lang="es-ES" b="1" dirty="0">
                        <a:solidFill>
                          <a:srgbClr val="00B05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b="1" dirty="0" smtClean="0">
                          <a:solidFill>
                            <a:srgbClr val="FF0000"/>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b="1" dirty="0" smtClean="0">
                          <a:solidFill>
                            <a:schemeClr val="accent6">
                              <a:lumMod val="75000"/>
                            </a:schemeClr>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1" dirty="0" smtClean="0">
                          <a:solidFill>
                            <a:srgbClr val="0070C0"/>
                          </a:solidFill>
                        </a:rPr>
                        <a:t>1</a:t>
                      </a:r>
                      <a:endParaRPr lang="es-ES" b="1" dirty="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 name="2 Conector recto"/>
          <p:cNvCxnSpPr/>
          <p:nvPr/>
        </p:nvCxnSpPr>
        <p:spPr>
          <a:xfrm flipH="1" flipV="1">
            <a:off x="2321371" y="1489944"/>
            <a:ext cx="576064"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3 CuadroTexto"/>
          <p:cNvSpPr txBox="1"/>
          <p:nvPr/>
        </p:nvSpPr>
        <p:spPr>
          <a:xfrm>
            <a:off x="2119522" y="1685643"/>
            <a:ext cx="504056" cy="369332"/>
          </a:xfrm>
          <a:prstGeom prst="rect">
            <a:avLst/>
          </a:prstGeom>
          <a:noFill/>
        </p:spPr>
        <p:txBody>
          <a:bodyPr wrap="square" rtlCol="0">
            <a:spAutoFit/>
          </a:bodyPr>
          <a:lstStyle/>
          <a:p>
            <a:pPr algn="ctr"/>
            <a:r>
              <a:rPr lang="es-ES" b="1" dirty="0"/>
              <a:t>a</a:t>
            </a:r>
            <a:r>
              <a:rPr lang="es-ES" b="1" dirty="0" smtClean="0"/>
              <a:t> b</a:t>
            </a:r>
            <a:endParaRPr lang="es-ES" b="1" baseline="-25000" dirty="0"/>
          </a:p>
        </p:txBody>
      </p:sp>
      <p:sp>
        <p:nvSpPr>
          <p:cNvPr id="5" name="4 CuadroTexto"/>
          <p:cNvSpPr txBox="1"/>
          <p:nvPr/>
        </p:nvSpPr>
        <p:spPr>
          <a:xfrm>
            <a:off x="2406488" y="1282255"/>
            <a:ext cx="681186" cy="553998"/>
          </a:xfrm>
          <a:prstGeom prst="rect">
            <a:avLst/>
          </a:prstGeom>
          <a:noFill/>
        </p:spPr>
        <p:txBody>
          <a:bodyPr wrap="square" rtlCol="0">
            <a:spAutoFit/>
          </a:bodyPr>
          <a:lstStyle/>
          <a:p>
            <a:pPr algn="ctr"/>
            <a:r>
              <a:rPr lang="es-ES" b="1" dirty="0" smtClean="0"/>
              <a:t>c d </a:t>
            </a:r>
            <a:endParaRPr lang="es-ES" b="1" baseline="-25000" dirty="0"/>
          </a:p>
          <a:p>
            <a:pPr algn="ctr"/>
            <a:endParaRPr lang="es-ES" b="1" baseline="-25000" dirty="0"/>
          </a:p>
        </p:txBody>
      </p:sp>
      <p:sp>
        <p:nvSpPr>
          <p:cNvPr id="6" name="5 Elipse"/>
          <p:cNvSpPr/>
          <p:nvPr/>
        </p:nvSpPr>
        <p:spPr>
          <a:xfrm>
            <a:off x="2906935" y="2852936"/>
            <a:ext cx="3788582" cy="64807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2889051" y="4437112"/>
            <a:ext cx="1894291" cy="648072"/>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Elipse"/>
          <p:cNvSpPr/>
          <p:nvPr/>
        </p:nvSpPr>
        <p:spPr>
          <a:xfrm>
            <a:off x="4860032" y="2872358"/>
            <a:ext cx="1728192" cy="147027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Elipse"/>
          <p:cNvSpPr/>
          <p:nvPr/>
        </p:nvSpPr>
        <p:spPr>
          <a:xfrm>
            <a:off x="3995936" y="2894831"/>
            <a:ext cx="1728192" cy="147027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11" name="10 CuadroTexto"/>
              <p:cNvSpPr txBox="1"/>
              <p:nvPr/>
            </p:nvSpPr>
            <p:spPr>
              <a:xfrm>
                <a:off x="2486818" y="5644322"/>
                <a:ext cx="4746428" cy="4698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a:rPr>
                        <m:t>𝑓</m:t>
                      </m:r>
                      <m:d>
                        <m:dPr>
                          <m:ctrlPr>
                            <a:rPr lang="es-ES" sz="2400" b="0" i="1" smtClean="0">
                              <a:latin typeface="Cambria Math"/>
                            </a:rPr>
                          </m:ctrlPr>
                        </m:dPr>
                        <m:e>
                          <m:r>
                            <a:rPr lang="es-ES" sz="2400" b="0" i="1" smtClean="0">
                              <a:latin typeface="Cambria Math"/>
                            </a:rPr>
                            <m:t>𝑎</m:t>
                          </m:r>
                          <m:r>
                            <a:rPr lang="es-ES" sz="2400" b="0" i="1" smtClean="0">
                              <a:latin typeface="Cambria Math"/>
                            </a:rPr>
                            <m:t>,</m:t>
                          </m:r>
                          <m:r>
                            <a:rPr lang="es-ES" sz="2400" b="0" i="1" smtClean="0">
                              <a:latin typeface="Cambria Math"/>
                            </a:rPr>
                            <m:t>𝑏</m:t>
                          </m:r>
                          <m:r>
                            <a:rPr lang="es-ES" sz="2400" b="0" i="1" smtClean="0">
                              <a:latin typeface="Cambria Math"/>
                            </a:rPr>
                            <m:t>,</m:t>
                          </m:r>
                          <m:r>
                            <a:rPr lang="es-ES" sz="2400" b="0" i="1" smtClean="0">
                              <a:latin typeface="Cambria Math"/>
                            </a:rPr>
                            <m:t>𝑐</m:t>
                          </m:r>
                          <m:r>
                            <a:rPr lang="es-ES" sz="2400" b="0" i="1" smtClean="0">
                              <a:latin typeface="Cambria Math"/>
                            </a:rPr>
                            <m:t>,</m:t>
                          </m:r>
                          <m:r>
                            <a:rPr lang="es-ES" sz="2400" b="0" i="1" smtClean="0">
                              <a:latin typeface="Cambria Math"/>
                            </a:rPr>
                            <m:t>𝑑</m:t>
                          </m:r>
                        </m:e>
                      </m:d>
                      <m:r>
                        <a:rPr lang="es-ES" sz="2400" b="0" i="1" smtClean="0">
                          <a:latin typeface="Cambria Math"/>
                        </a:rPr>
                        <m:t>=</m:t>
                      </m:r>
                      <m:acc>
                        <m:accPr>
                          <m:chr m:val="̅"/>
                          <m:ctrlPr>
                            <a:rPr lang="es-ES" sz="2400" b="0" i="1" smtClean="0">
                              <a:solidFill>
                                <a:srgbClr val="00B050"/>
                              </a:solidFill>
                              <a:latin typeface="Cambria Math"/>
                            </a:rPr>
                          </m:ctrlPr>
                        </m:accPr>
                        <m:e>
                          <m:r>
                            <a:rPr lang="es-ES" sz="2400" b="0" i="1" smtClean="0">
                              <a:solidFill>
                                <a:srgbClr val="00B050"/>
                              </a:solidFill>
                              <a:latin typeface="Cambria Math"/>
                            </a:rPr>
                            <m:t>𝑎</m:t>
                          </m:r>
                        </m:e>
                      </m:acc>
                      <m:r>
                        <a:rPr lang="es-ES" sz="2400" b="0" i="1" smtClean="0">
                          <a:solidFill>
                            <a:srgbClr val="00B050"/>
                          </a:solidFill>
                          <a:latin typeface="Cambria Math"/>
                        </a:rPr>
                        <m:t>𝑏</m:t>
                      </m:r>
                      <m:r>
                        <a:rPr lang="es-ES" sz="2400" b="0" i="1" smtClean="0">
                          <a:latin typeface="Cambria Math"/>
                        </a:rPr>
                        <m:t>+</m:t>
                      </m:r>
                      <m:r>
                        <a:rPr lang="es-ES" sz="2400" b="0" i="1" smtClean="0">
                          <a:solidFill>
                            <a:schemeClr val="accent6">
                              <a:lumMod val="75000"/>
                            </a:schemeClr>
                          </a:solidFill>
                          <a:latin typeface="Cambria Math"/>
                        </a:rPr>
                        <m:t>𝑏𝑐</m:t>
                      </m:r>
                      <m:r>
                        <a:rPr lang="es-ES" sz="2400" b="0" i="1" smtClean="0">
                          <a:latin typeface="Cambria Math"/>
                        </a:rPr>
                        <m:t>+</m:t>
                      </m:r>
                      <m:r>
                        <a:rPr lang="es-ES" sz="2400" b="0" i="1" smtClean="0">
                          <a:solidFill>
                            <a:srgbClr val="FF0000"/>
                          </a:solidFill>
                          <a:latin typeface="Cambria Math"/>
                        </a:rPr>
                        <m:t>𝑏𝑑</m:t>
                      </m:r>
                      <m:r>
                        <a:rPr lang="es-ES" sz="2400" b="0" i="1" smtClean="0">
                          <a:latin typeface="Cambria Math"/>
                        </a:rPr>
                        <m:t>+</m:t>
                      </m:r>
                      <m:r>
                        <a:rPr lang="es-ES" sz="2400" b="0" i="1" smtClean="0">
                          <a:solidFill>
                            <a:srgbClr val="0070C0"/>
                          </a:solidFill>
                          <a:latin typeface="Cambria Math"/>
                        </a:rPr>
                        <m:t>𝑎</m:t>
                      </m:r>
                      <m:acc>
                        <m:accPr>
                          <m:chr m:val="̅"/>
                          <m:ctrlPr>
                            <a:rPr lang="es-ES" sz="2400" b="0" i="1" smtClean="0">
                              <a:solidFill>
                                <a:srgbClr val="0070C0"/>
                              </a:solidFill>
                              <a:latin typeface="Cambria Math"/>
                            </a:rPr>
                          </m:ctrlPr>
                        </m:accPr>
                        <m:e>
                          <m:r>
                            <a:rPr lang="es-ES" sz="2400" b="0" i="1" smtClean="0">
                              <a:solidFill>
                                <a:srgbClr val="0070C0"/>
                              </a:solidFill>
                              <a:latin typeface="Cambria Math"/>
                            </a:rPr>
                            <m:t>𝑏</m:t>
                          </m:r>
                        </m:e>
                      </m:acc>
                      <m:acc>
                        <m:accPr>
                          <m:chr m:val="̅"/>
                          <m:ctrlPr>
                            <a:rPr lang="es-ES" sz="2400" b="0" i="1" smtClean="0">
                              <a:solidFill>
                                <a:srgbClr val="0070C0"/>
                              </a:solidFill>
                              <a:latin typeface="Cambria Math"/>
                            </a:rPr>
                          </m:ctrlPr>
                        </m:accPr>
                        <m:e>
                          <m:r>
                            <a:rPr lang="es-ES" sz="2400" b="0" i="1" smtClean="0">
                              <a:solidFill>
                                <a:srgbClr val="0070C0"/>
                              </a:solidFill>
                              <a:latin typeface="Cambria Math"/>
                            </a:rPr>
                            <m:t>𝑐</m:t>
                          </m:r>
                        </m:e>
                      </m:acc>
                    </m:oMath>
                  </m:oMathPara>
                </a14:m>
                <a:endParaRPr lang="es-ES" sz="2400" dirty="0"/>
              </a:p>
            </p:txBody>
          </p:sp>
        </mc:Choice>
        <mc:Fallback xmlns="">
          <p:sp>
            <p:nvSpPr>
              <p:cNvPr id="11" name="10 CuadroTexto"/>
              <p:cNvSpPr txBox="1">
                <a:spLocks noRot="1" noChangeAspect="1" noMove="1" noResize="1" noEditPoints="1" noAdjustHandles="1" noChangeArrowheads="1" noChangeShapeType="1" noTextEdit="1"/>
              </p:cNvSpPr>
              <p:nvPr/>
            </p:nvSpPr>
            <p:spPr>
              <a:xfrm>
                <a:off x="2486818" y="5644322"/>
                <a:ext cx="4746428" cy="469809"/>
              </a:xfrm>
              <a:prstGeom prst="rect">
                <a:avLst/>
              </a:prstGeom>
              <a:blipFill rotWithShape="1">
                <a:blip r:embed="rId2"/>
                <a:stretch>
                  <a:fillRect r="-6932" b="-18182"/>
                </a:stretch>
              </a:blipFill>
            </p:spPr>
            <p:txBody>
              <a:bodyPr/>
              <a:lstStyle/>
              <a:p>
                <a:r>
                  <a:rPr lang="es-ES">
                    <a:noFill/>
                  </a:rPr>
                  <a:t> </a:t>
                </a:r>
              </a:p>
            </p:txBody>
          </p:sp>
        </mc:Fallback>
      </mc:AlternateContent>
    </p:spTree>
    <p:extLst>
      <p:ext uri="{BB962C8B-B14F-4D97-AF65-F5344CB8AC3E}">
        <p14:creationId xmlns:p14="http://schemas.microsoft.com/office/powerpoint/2010/main" val="4011785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1385481"/>
            <a:ext cx="7848872" cy="1323439"/>
          </a:xfrm>
          <a:prstGeom prst="rect">
            <a:avLst/>
          </a:prstGeom>
          <a:noFill/>
        </p:spPr>
        <p:txBody>
          <a:bodyPr wrap="square" rtlCol="0">
            <a:spAutoFit/>
          </a:bodyPr>
          <a:lstStyle/>
          <a:p>
            <a:pPr algn="just">
              <a:spcAft>
                <a:spcPts val="600"/>
              </a:spcAft>
            </a:pPr>
            <a:r>
              <a:rPr lang="es-ES" sz="2000" dirty="0" smtClean="0">
                <a:cs typeface="Arial" pitchFamily="34" charset="0"/>
              </a:rPr>
              <a:t>También se puede simplificar la función mediante el </a:t>
            </a:r>
            <a:r>
              <a:rPr lang="es-ES" sz="2000" b="1" dirty="0" smtClean="0">
                <a:cs typeface="Arial" pitchFamily="34" charset="0"/>
              </a:rPr>
              <a:t>agrupamiento de 0 </a:t>
            </a:r>
            <a:r>
              <a:rPr lang="es-ES" sz="2000" dirty="0" smtClean="0">
                <a:cs typeface="Arial" pitchFamily="34" charset="0"/>
              </a:rPr>
              <a:t>con el mismo procedimiento, llegando así a un producto </a:t>
            </a:r>
            <a:r>
              <a:rPr lang="es-ES" sz="2000" dirty="0" err="1" smtClean="0">
                <a:cs typeface="Arial" pitchFamily="34" charset="0"/>
              </a:rPr>
              <a:t>minimal</a:t>
            </a:r>
            <a:r>
              <a:rPr lang="es-ES" sz="2000" dirty="0" smtClean="0">
                <a:cs typeface="Arial" pitchFamily="34" charset="0"/>
              </a:rPr>
              <a:t>. Se debe cuidar el hecho que en este caso el 0 es asignado a la variable sin complementar y el 1 a la variable complementada.</a:t>
            </a:r>
          </a:p>
        </p:txBody>
      </p:sp>
    </p:spTree>
    <p:extLst>
      <p:ext uri="{BB962C8B-B14F-4D97-AF65-F5344CB8AC3E}">
        <p14:creationId xmlns:p14="http://schemas.microsoft.com/office/powerpoint/2010/main" val="26141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229135155"/>
              </p:ext>
            </p:extLst>
          </p:nvPr>
        </p:nvGraphicFramePr>
        <p:xfrm>
          <a:off x="2280856" y="1563569"/>
          <a:ext cx="4451388" cy="3576396"/>
        </p:xfrm>
        <a:graphic>
          <a:graphicData uri="http://schemas.openxmlformats.org/drawingml/2006/table">
            <a:tbl>
              <a:tblPr firstRow="1" bandRow="1">
                <a:tableStyleId>{5C22544A-7EE6-4342-B048-85BDC9FD1C3A}</a:tableStyleId>
              </a:tblPr>
              <a:tblGrid>
                <a:gridCol w="634960"/>
                <a:gridCol w="954107"/>
                <a:gridCol w="954107"/>
                <a:gridCol w="954107"/>
                <a:gridCol w="954107"/>
              </a:tblGrid>
              <a:tr h="504056">
                <a:tc>
                  <a:txBody>
                    <a:bodyPr/>
                    <a:lstStyle/>
                    <a:p>
                      <a:pPr algn="ct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0 0</a:t>
                      </a: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0 1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1 1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1 0</a:t>
                      </a:r>
                      <a:endParaRPr lang="es-E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 name="2 Conector recto"/>
          <p:cNvCxnSpPr/>
          <p:nvPr/>
        </p:nvCxnSpPr>
        <p:spPr>
          <a:xfrm flipH="1" flipV="1">
            <a:off x="2321371" y="1489944"/>
            <a:ext cx="576064"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3 CuadroTexto"/>
          <p:cNvSpPr txBox="1"/>
          <p:nvPr/>
        </p:nvSpPr>
        <p:spPr>
          <a:xfrm>
            <a:off x="2119522" y="1685643"/>
            <a:ext cx="504056" cy="369332"/>
          </a:xfrm>
          <a:prstGeom prst="rect">
            <a:avLst/>
          </a:prstGeom>
          <a:noFill/>
        </p:spPr>
        <p:txBody>
          <a:bodyPr wrap="square" rtlCol="0">
            <a:spAutoFit/>
          </a:bodyPr>
          <a:lstStyle/>
          <a:p>
            <a:pPr algn="ctr"/>
            <a:r>
              <a:rPr lang="es-ES" b="1" dirty="0"/>
              <a:t>a</a:t>
            </a:r>
            <a:r>
              <a:rPr lang="es-ES" b="1" dirty="0" smtClean="0"/>
              <a:t> b</a:t>
            </a:r>
            <a:endParaRPr lang="es-ES" b="1" baseline="-25000" dirty="0"/>
          </a:p>
        </p:txBody>
      </p:sp>
      <p:sp>
        <p:nvSpPr>
          <p:cNvPr id="5" name="4 CuadroTexto"/>
          <p:cNvSpPr txBox="1"/>
          <p:nvPr/>
        </p:nvSpPr>
        <p:spPr>
          <a:xfrm>
            <a:off x="2406488" y="1282255"/>
            <a:ext cx="681186" cy="553998"/>
          </a:xfrm>
          <a:prstGeom prst="rect">
            <a:avLst/>
          </a:prstGeom>
          <a:noFill/>
        </p:spPr>
        <p:txBody>
          <a:bodyPr wrap="square" rtlCol="0">
            <a:spAutoFit/>
          </a:bodyPr>
          <a:lstStyle/>
          <a:p>
            <a:pPr algn="ctr"/>
            <a:r>
              <a:rPr lang="es-ES" b="1" dirty="0" smtClean="0"/>
              <a:t>c d </a:t>
            </a:r>
            <a:endParaRPr lang="es-ES" b="1" baseline="-25000" dirty="0"/>
          </a:p>
          <a:p>
            <a:pPr algn="ctr"/>
            <a:endParaRPr lang="es-ES" b="1" baseline="-25000" dirty="0"/>
          </a:p>
        </p:txBody>
      </p:sp>
    </p:spTree>
    <p:extLst>
      <p:ext uri="{BB962C8B-B14F-4D97-AF65-F5344CB8AC3E}">
        <p14:creationId xmlns:p14="http://schemas.microsoft.com/office/powerpoint/2010/main" val="31379062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extLst>
              <p:ext uri="{D42A27DB-BD31-4B8C-83A1-F6EECF244321}">
                <p14:modId xmlns:p14="http://schemas.microsoft.com/office/powerpoint/2010/main" val="901911870"/>
              </p:ext>
            </p:extLst>
          </p:nvPr>
        </p:nvGraphicFramePr>
        <p:xfrm>
          <a:off x="2280856" y="1563569"/>
          <a:ext cx="4451388" cy="3576396"/>
        </p:xfrm>
        <a:graphic>
          <a:graphicData uri="http://schemas.openxmlformats.org/drawingml/2006/table">
            <a:tbl>
              <a:tblPr firstRow="1" bandRow="1">
                <a:tableStyleId>{5C22544A-7EE6-4342-B048-85BDC9FD1C3A}</a:tableStyleId>
              </a:tblPr>
              <a:tblGrid>
                <a:gridCol w="634960"/>
                <a:gridCol w="954107"/>
                <a:gridCol w="954107"/>
                <a:gridCol w="954107"/>
                <a:gridCol w="954107"/>
              </a:tblGrid>
              <a:tr h="504056">
                <a:tc>
                  <a:txBody>
                    <a:bodyPr/>
                    <a:lstStyle/>
                    <a:p>
                      <a:pPr algn="ct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0 0</a:t>
                      </a:r>
                      <a:endParaRPr lang="es-ES" baseline="-2500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0 1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baseline="0" dirty="0" smtClean="0">
                          <a:solidFill>
                            <a:schemeClr val="tx1"/>
                          </a:solidFill>
                        </a:rPr>
                        <a:t>1 1</a:t>
                      </a:r>
                      <a:endParaRPr lang="es-ES" baseline="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1 0</a:t>
                      </a:r>
                      <a:endParaRPr lang="es-ES"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0 1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1 1</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768085">
                <a:tc>
                  <a:txBody>
                    <a:bodyPr/>
                    <a:lstStyle/>
                    <a:p>
                      <a:pPr algn="ctr"/>
                      <a:r>
                        <a:rPr lang="es-ES" b="1" dirty="0" smtClean="0">
                          <a:solidFill>
                            <a:schemeClr val="tx1"/>
                          </a:solidFill>
                        </a:rPr>
                        <a:t>1 0</a:t>
                      </a:r>
                      <a:endParaRPr lang="es-ES" b="1" dirty="0">
                        <a:solidFill>
                          <a:schemeClr val="tx1"/>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smtClean="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ES" dirty="0" smtClean="0">
                          <a:solidFill>
                            <a:schemeClr val="tx1"/>
                          </a:solidFill>
                        </a:rPr>
                        <a:t>0</a:t>
                      </a:r>
                      <a:endParaRPr lang="es-E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s-ES"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cxnSp>
        <p:nvCxnSpPr>
          <p:cNvPr id="3" name="2 Conector recto"/>
          <p:cNvCxnSpPr/>
          <p:nvPr/>
        </p:nvCxnSpPr>
        <p:spPr>
          <a:xfrm flipH="1" flipV="1">
            <a:off x="2321371" y="1489944"/>
            <a:ext cx="576064" cy="57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3 CuadroTexto"/>
          <p:cNvSpPr txBox="1"/>
          <p:nvPr/>
        </p:nvSpPr>
        <p:spPr>
          <a:xfrm>
            <a:off x="2119522" y="1685643"/>
            <a:ext cx="504056" cy="369332"/>
          </a:xfrm>
          <a:prstGeom prst="rect">
            <a:avLst/>
          </a:prstGeom>
          <a:noFill/>
        </p:spPr>
        <p:txBody>
          <a:bodyPr wrap="square" rtlCol="0">
            <a:spAutoFit/>
          </a:bodyPr>
          <a:lstStyle/>
          <a:p>
            <a:pPr algn="ctr"/>
            <a:r>
              <a:rPr lang="es-ES" b="1" dirty="0"/>
              <a:t>a</a:t>
            </a:r>
            <a:r>
              <a:rPr lang="es-ES" b="1" dirty="0" smtClean="0"/>
              <a:t> b</a:t>
            </a:r>
            <a:endParaRPr lang="es-ES" b="1" baseline="-25000" dirty="0"/>
          </a:p>
        </p:txBody>
      </p:sp>
      <p:sp>
        <p:nvSpPr>
          <p:cNvPr id="5" name="4 CuadroTexto"/>
          <p:cNvSpPr txBox="1"/>
          <p:nvPr/>
        </p:nvSpPr>
        <p:spPr>
          <a:xfrm>
            <a:off x="2406488" y="1282255"/>
            <a:ext cx="681186" cy="553998"/>
          </a:xfrm>
          <a:prstGeom prst="rect">
            <a:avLst/>
          </a:prstGeom>
          <a:noFill/>
        </p:spPr>
        <p:txBody>
          <a:bodyPr wrap="square" rtlCol="0">
            <a:spAutoFit/>
          </a:bodyPr>
          <a:lstStyle/>
          <a:p>
            <a:pPr algn="ctr"/>
            <a:r>
              <a:rPr lang="es-ES" b="1" dirty="0" smtClean="0"/>
              <a:t>c d </a:t>
            </a:r>
            <a:endParaRPr lang="es-ES" b="1" baseline="-25000" dirty="0"/>
          </a:p>
          <a:p>
            <a:pPr algn="ctr"/>
            <a:endParaRPr lang="es-ES" b="1" baseline="-25000" dirty="0"/>
          </a:p>
        </p:txBody>
      </p:sp>
      <p:sp>
        <p:nvSpPr>
          <p:cNvPr id="6" name="5 Elipse"/>
          <p:cNvSpPr/>
          <p:nvPr/>
        </p:nvSpPr>
        <p:spPr>
          <a:xfrm>
            <a:off x="2987824" y="2872358"/>
            <a:ext cx="1728192" cy="147027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Elipse"/>
          <p:cNvSpPr/>
          <p:nvPr/>
        </p:nvSpPr>
        <p:spPr>
          <a:xfrm>
            <a:off x="3923928" y="3645024"/>
            <a:ext cx="1728192" cy="147027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8" name="7 CuadroTexto"/>
              <p:cNvSpPr txBox="1"/>
              <p:nvPr/>
            </p:nvSpPr>
            <p:spPr>
              <a:xfrm>
                <a:off x="2486818" y="5644322"/>
                <a:ext cx="4422686" cy="4698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a:rPr>
                        <m:t>𝑓</m:t>
                      </m:r>
                      <m:d>
                        <m:dPr>
                          <m:ctrlPr>
                            <a:rPr lang="es-ES" sz="2400" b="0" i="1" smtClean="0">
                              <a:latin typeface="Cambria Math"/>
                            </a:rPr>
                          </m:ctrlPr>
                        </m:dPr>
                        <m:e>
                          <m:r>
                            <a:rPr lang="es-ES" sz="2400" b="0" i="1" smtClean="0">
                              <a:latin typeface="Cambria Math"/>
                            </a:rPr>
                            <m:t>𝑎</m:t>
                          </m:r>
                          <m:r>
                            <a:rPr lang="es-ES" sz="2400" b="0" i="1" smtClean="0">
                              <a:latin typeface="Cambria Math"/>
                            </a:rPr>
                            <m:t>,</m:t>
                          </m:r>
                          <m:r>
                            <a:rPr lang="es-ES" sz="2400" b="0" i="1" smtClean="0">
                              <a:latin typeface="Cambria Math"/>
                            </a:rPr>
                            <m:t>𝑏</m:t>
                          </m:r>
                          <m:r>
                            <a:rPr lang="es-ES" sz="2400" b="0" i="1" smtClean="0">
                              <a:latin typeface="Cambria Math"/>
                            </a:rPr>
                            <m:t>,</m:t>
                          </m:r>
                          <m:r>
                            <a:rPr lang="es-ES" sz="2400" b="0" i="1" smtClean="0">
                              <a:latin typeface="Cambria Math"/>
                            </a:rPr>
                            <m:t>𝑐</m:t>
                          </m:r>
                          <m:r>
                            <a:rPr lang="es-ES" sz="2400" b="0" i="1" smtClean="0">
                              <a:latin typeface="Cambria Math"/>
                            </a:rPr>
                            <m:t>,</m:t>
                          </m:r>
                          <m:r>
                            <a:rPr lang="es-ES" sz="2400" b="0" i="1" smtClean="0">
                              <a:latin typeface="Cambria Math"/>
                            </a:rPr>
                            <m:t>𝑑</m:t>
                          </m:r>
                        </m:e>
                      </m:d>
                      <m:r>
                        <a:rPr lang="es-ES" sz="2400" b="0" i="1" smtClean="0">
                          <a:latin typeface="Cambria Math"/>
                        </a:rPr>
                        <m:t>=(</m:t>
                      </m:r>
                      <m:acc>
                        <m:accPr>
                          <m:chr m:val="̅"/>
                          <m:ctrlPr>
                            <a:rPr lang="es-ES" sz="2400" b="0" i="1" smtClean="0">
                              <a:solidFill>
                                <a:srgbClr val="00B050"/>
                              </a:solidFill>
                              <a:latin typeface="Cambria Math"/>
                            </a:rPr>
                          </m:ctrlPr>
                        </m:accPr>
                        <m:e>
                          <m:r>
                            <a:rPr lang="es-ES" sz="2400" b="0" i="1" smtClean="0">
                              <a:solidFill>
                                <a:srgbClr val="00B050"/>
                              </a:solidFill>
                              <a:latin typeface="Cambria Math"/>
                            </a:rPr>
                            <m:t>𝑏</m:t>
                          </m:r>
                        </m:e>
                      </m:acc>
                      <m:r>
                        <a:rPr lang="es-ES" sz="2400" b="0" i="1" smtClean="0">
                          <a:solidFill>
                            <a:srgbClr val="00B050"/>
                          </a:solidFill>
                          <a:latin typeface="Cambria Math"/>
                        </a:rPr>
                        <m:t>+</m:t>
                      </m:r>
                      <m:r>
                        <a:rPr lang="es-ES" sz="2400" b="0" i="1" smtClean="0">
                          <a:solidFill>
                            <a:srgbClr val="00B050"/>
                          </a:solidFill>
                          <a:latin typeface="Cambria Math"/>
                        </a:rPr>
                        <m:t>𝑐</m:t>
                      </m:r>
                      <m:r>
                        <a:rPr lang="es-ES" sz="2400" b="0" i="1" smtClean="0">
                          <a:solidFill>
                            <a:schemeClr val="tx1"/>
                          </a:solidFill>
                          <a:latin typeface="Cambria Math"/>
                        </a:rPr>
                        <m:t>)</m:t>
                      </m:r>
                      <m:r>
                        <a:rPr lang="es-ES" sz="2400" b="0" i="1" smtClean="0">
                          <a:latin typeface="Cambria Math"/>
                        </a:rPr>
                        <m:t>+(</m:t>
                      </m:r>
                      <m:acc>
                        <m:accPr>
                          <m:chr m:val="̅"/>
                          <m:ctrlPr>
                            <a:rPr lang="es-ES" sz="2400" b="0" i="1" smtClean="0">
                              <a:solidFill>
                                <a:schemeClr val="accent6">
                                  <a:lumMod val="75000"/>
                                </a:schemeClr>
                              </a:solidFill>
                              <a:latin typeface="Cambria Math"/>
                            </a:rPr>
                          </m:ctrlPr>
                        </m:accPr>
                        <m:e>
                          <m:r>
                            <a:rPr lang="es-ES" sz="2400" b="0" i="1" smtClean="0">
                              <a:solidFill>
                                <a:schemeClr val="accent6">
                                  <a:lumMod val="75000"/>
                                </a:schemeClr>
                              </a:solidFill>
                              <a:latin typeface="Cambria Math"/>
                            </a:rPr>
                            <m:t>𝑎</m:t>
                          </m:r>
                        </m:e>
                      </m:acc>
                      <m:r>
                        <a:rPr lang="es-ES" sz="2400" b="0" i="1" smtClean="0">
                          <a:solidFill>
                            <a:schemeClr val="accent6">
                              <a:lumMod val="75000"/>
                            </a:schemeClr>
                          </a:solidFill>
                          <a:latin typeface="Cambria Math"/>
                        </a:rPr>
                        <m:t>+</m:t>
                      </m:r>
                      <m:acc>
                        <m:accPr>
                          <m:chr m:val="̅"/>
                          <m:ctrlPr>
                            <a:rPr lang="es-ES" sz="2400" b="0" i="1" smtClean="0">
                              <a:solidFill>
                                <a:schemeClr val="accent6">
                                  <a:lumMod val="75000"/>
                                </a:schemeClr>
                              </a:solidFill>
                              <a:latin typeface="Cambria Math"/>
                            </a:rPr>
                          </m:ctrlPr>
                        </m:accPr>
                        <m:e>
                          <m:r>
                            <a:rPr lang="es-ES" sz="2400" b="0" i="1" smtClean="0">
                              <a:solidFill>
                                <a:schemeClr val="accent6">
                                  <a:lumMod val="75000"/>
                                </a:schemeClr>
                              </a:solidFill>
                              <a:latin typeface="Cambria Math"/>
                            </a:rPr>
                            <m:t>𝑑</m:t>
                          </m:r>
                        </m:e>
                      </m:acc>
                      <m:r>
                        <a:rPr lang="es-ES" sz="2400" b="0" i="1" smtClean="0">
                          <a:latin typeface="Cambria Math"/>
                        </a:rPr>
                        <m:t>)</m:t>
                      </m:r>
                    </m:oMath>
                  </m:oMathPara>
                </a14:m>
                <a:endParaRPr lang="es-ES" sz="2400" dirty="0"/>
              </a:p>
            </p:txBody>
          </p:sp>
        </mc:Choice>
        <mc:Fallback xmlns="">
          <p:sp>
            <p:nvSpPr>
              <p:cNvPr id="8" name="7 CuadroTexto"/>
              <p:cNvSpPr txBox="1">
                <a:spLocks noRot="1" noChangeAspect="1" noMove="1" noResize="1" noEditPoints="1" noAdjustHandles="1" noChangeArrowheads="1" noChangeShapeType="1" noTextEdit="1"/>
              </p:cNvSpPr>
              <p:nvPr/>
            </p:nvSpPr>
            <p:spPr>
              <a:xfrm>
                <a:off x="2486818" y="5644322"/>
                <a:ext cx="4422686" cy="469809"/>
              </a:xfrm>
              <a:prstGeom prst="rect">
                <a:avLst/>
              </a:prstGeom>
              <a:blipFill rotWithShape="1">
                <a:blip r:embed="rId2"/>
                <a:stretch>
                  <a:fillRect r="-4414" b="-18182"/>
                </a:stretch>
              </a:blipFill>
            </p:spPr>
            <p:txBody>
              <a:bodyPr/>
              <a:lstStyle/>
              <a:p>
                <a:r>
                  <a:rPr lang="es-ES">
                    <a:noFill/>
                  </a:rPr>
                  <a:t> </a:t>
                </a:r>
              </a:p>
            </p:txBody>
          </p:sp>
        </mc:Fallback>
      </mc:AlternateContent>
    </p:spTree>
    <p:extLst>
      <p:ext uri="{BB962C8B-B14F-4D97-AF65-F5344CB8AC3E}">
        <p14:creationId xmlns:p14="http://schemas.microsoft.com/office/powerpoint/2010/main" val="2967193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692696"/>
            <a:ext cx="7848872" cy="2400657"/>
          </a:xfrm>
          <a:prstGeom prst="rect">
            <a:avLst/>
          </a:prstGeom>
          <a:noFill/>
        </p:spPr>
        <p:txBody>
          <a:bodyPr wrap="square" rtlCol="0">
            <a:spAutoFit/>
          </a:bodyPr>
          <a:lstStyle/>
          <a:p>
            <a:pPr algn="just">
              <a:spcAft>
                <a:spcPts val="600"/>
              </a:spcAft>
            </a:pPr>
            <a:r>
              <a:rPr lang="es-ES" sz="2000" dirty="0" smtClean="0">
                <a:cs typeface="Arial" pitchFamily="34" charset="0"/>
              </a:rPr>
              <a:t>Para la correcta simplificación de la función se deben hacer ambos casos y comprobar con cuál se obtiene el menor número de términos y de literales.</a:t>
            </a:r>
          </a:p>
          <a:p>
            <a:pPr algn="just">
              <a:spcAft>
                <a:spcPts val="600"/>
              </a:spcAft>
            </a:pPr>
            <a:endParaRPr lang="es-ES" sz="2000" dirty="0">
              <a:cs typeface="Arial" pitchFamily="34" charset="0"/>
            </a:endParaRPr>
          </a:p>
          <a:p>
            <a:pPr algn="just">
              <a:spcAft>
                <a:spcPts val="600"/>
              </a:spcAft>
            </a:pPr>
            <a:r>
              <a:rPr lang="es-ES" sz="2000" dirty="0" smtClean="0">
                <a:cs typeface="Arial" pitchFamily="34" charset="0"/>
              </a:rPr>
              <a:t>Este método es útil hasta con 5 variables, empleando dos mapas de 4x4 y teniendo presente que ambos son adyacentes (es como si estuvieran superpuestos).</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3212976"/>
            <a:ext cx="4943475"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52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23220"/>
          </a:xfrm>
          <a:prstGeom prst="rect">
            <a:avLst/>
          </a:prstGeom>
          <a:noFill/>
        </p:spPr>
        <p:txBody>
          <a:bodyPr wrap="square" rtlCol="0">
            <a:spAutoFit/>
          </a:bodyPr>
          <a:lstStyle/>
          <a:p>
            <a:r>
              <a:rPr lang="es-ES" sz="2800" dirty="0" smtClean="0">
                <a:cs typeface="Arial" pitchFamily="34" charset="0"/>
              </a:rPr>
              <a:t>7. CONJUNTOS COMPLETOS</a:t>
            </a:r>
            <a:endParaRPr lang="es-ES" sz="2800" dirty="0">
              <a:cs typeface="Arial" pitchFamily="34" charset="0"/>
            </a:endParaRPr>
          </a:p>
        </p:txBody>
      </p:sp>
      <mc:AlternateContent xmlns:mc="http://schemas.openxmlformats.org/markup-compatibility/2006" xmlns:a14="http://schemas.microsoft.com/office/drawing/2010/main">
        <mc:Choice Requires="a14">
          <p:sp>
            <p:nvSpPr>
              <p:cNvPr id="5" name="4 CuadroTexto"/>
              <p:cNvSpPr txBox="1"/>
              <p:nvPr/>
            </p:nvSpPr>
            <p:spPr>
              <a:xfrm>
                <a:off x="539552" y="1412776"/>
                <a:ext cx="7848872" cy="4727704"/>
              </a:xfrm>
              <a:prstGeom prst="rect">
                <a:avLst/>
              </a:prstGeom>
              <a:noFill/>
            </p:spPr>
            <p:txBody>
              <a:bodyPr wrap="square" rtlCol="0">
                <a:spAutoFit/>
              </a:bodyPr>
              <a:lstStyle/>
              <a:p>
                <a:pPr algn="just">
                  <a:spcAft>
                    <a:spcPts val="600"/>
                  </a:spcAft>
                </a:pPr>
                <a:r>
                  <a:rPr lang="es-ES" sz="2000" dirty="0" smtClean="0">
                    <a:cs typeface="Arial" pitchFamily="34" charset="0"/>
                  </a:rPr>
                  <a:t>Hemos visto que cualquier función de conmutación puede implementarse mediante una red de puertas NOT, AND y OR. Cabe preguntarse si son necesarias las tres.</a:t>
                </a:r>
              </a:p>
              <a:p>
                <a:pPr algn="just">
                  <a:spcAft>
                    <a:spcPts val="600"/>
                  </a:spcAft>
                </a:pPr>
                <a:endParaRPr lang="es-ES" sz="2000" dirty="0">
                  <a:cs typeface="Arial" pitchFamily="34" charset="0"/>
                </a:endParaRPr>
              </a:p>
              <a:p>
                <a:pPr algn="just">
                  <a:spcAft>
                    <a:spcPts val="600"/>
                  </a:spcAft>
                </a:pPr>
                <a:r>
                  <a:rPr lang="es-ES" sz="2000" dirty="0" smtClean="0">
                    <a:cs typeface="Arial" pitchFamily="34" charset="0"/>
                  </a:rPr>
                  <a:t>Está claro que se necesitan inversores para realizar funciones arbitrarias; pero si se consideran solo puertas AND e inversores vemos que sobran las puertas OR haciendo uso del teorema de </a:t>
                </a:r>
                <a:r>
                  <a:rPr lang="es-ES" sz="2000" dirty="0" err="1" smtClean="0">
                    <a:cs typeface="Arial" pitchFamily="34" charset="0"/>
                  </a:rPr>
                  <a:t>DeMorgan</a:t>
                </a:r>
                <a:r>
                  <a:rPr lang="es-ES" sz="2000" dirty="0" smtClean="0">
                    <a:cs typeface="Arial" pitchFamily="34" charset="0"/>
                  </a:rPr>
                  <a:t>:</a:t>
                </a:r>
              </a:p>
              <a:p>
                <a:pPr algn="just">
                  <a:spcAft>
                    <a:spcPts val="600"/>
                  </a:spcAft>
                </a:pPr>
                <a:endParaRPr lang="es-ES" sz="2000" dirty="0" smtClean="0">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r>
                        <a:rPr lang="es-ES" sz="2000" b="0" i="1" smtClean="0">
                          <a:latin typeface="Cambria Math"/>
                        </a:rPr>
                        <m:t>𝑎</m:t>
                      </m:r>
                      <m:r>
                        <a:rPr lang="es-ES" sz="2000" b="0" i="1" smtClean="0">
                          <a:latin typeface="Cambria Math"/>
                        </a:rPr>
                        <m:t>+</m:t>
                      </m:r>
                      <m:r>
                        <a:rPr lang="es-ES" sz="2000" b="0" i="1" smtClean="0">
                          <a:latin typeface="Cambria Math"/>
                        </a:rPr>
                        <m:t>𝑏</m:t>
                      </m:r>
                      <m:r>
                        <a:rPr lang="es-ES" sz="2000" b="0" i="1" smtClean="0">
                          <a:latin typeface="Cambria Math"/>
                        </a:rPr>
                        <m:t>=</m:t>
                      </m:r>
                      <m:acc>
                        <m:accPr>
                          <m:chr m:val="̅"/>
                          <m:ctrlPr>
                            <a:rPr lang="es-ES" sz="2000" i="1">
                              <a:latin typeface="Cambria Math"/>
                            </a:rPr>
                          </m:ctrlPr>
                        </m:accPr>
                        <m:e>
                          <m:r>
                            <a:rPr lang="es-ES" sz="2000" i="1">
                              <a:latin typeface="Cambria Math"/>
                            </a:rPr>
                            <m:t>(</m:t>
                          </m:r>
                          <m:acc>
                            <m:accPr>
                              <m:chr m:val="̅"/>
                              <m:ctrlPr>
                                <a:rPr lang="es-ES" sz="2000" b="0" i="1" smtClean="0">
                                  <a:latin typeface="Cambria Math"/>
                                </a:rPr>
                              </m:ctrlPr>
                            </m:accPr>
                            <m:e>
                              <m:r>
                                <a:rPr lang="es-ES" sz="2000" b="0" i="1" smtClean="0">
                                  <a:latin typeface="Cambria Math"/>
                                </a:rPr>
                                <m:t>𝑎</m:t>
                              </m:r>
                            </m:e>
                          </m:acc>
                          <m:r>
                            <a:rPr lang="es-ES" sz="2000" b="0" i="1" smtClean="0">
                              <a:latin typeface="Cambria Math"/>
                            </a:rPr>
                            <m:t>·</m:t>
                          </m:r>
                          <m:acc>
                            <m:accPr>
                              <m:chr m:val="̅"/>
                              <m:ctrlPr>
                                <a:rPr lang="es-ES" sz="2000" b="0" i="1" smtClean="0">
                                  <a:latin typeface="Cambria Math"/>
                                </a:rPr>
                              </m:ctrlPr>
                            </m:accPr>
                            <m:e>
                              <m:r>
                                <a:rPr lang="es-ES" sz="2000" b="0" i="1" smtClean="0">
                                  <a:latin typeface="Cambria Math"/>
                                </a:rPr>
                                <m:t>𝑏</m:t>
                              </m:r>
                            </m:e>
                          </m:acc>
                          <m:r>
                            <a:rPr lang="es-ES" sz="2000" i="1">
                              <a:latin typeface="Cambria Math"/>
                            </a:rPr>
                            <m:t>)</m:t>
                          </m:r>
                        </m:e>
                      </m:acc>
                    </m:oMath>
                  </m:oMathPara>
                </a14:m>
                <a:endParaRPr lang="es-ES" sz="2000" dirty="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Análogamente podemos omitir las puertas AND usando únicamente puertas OR e inversores:</a:t>
                </a:r>
              </a:p>
              <a:p>
                <a:pPr algn="just">
                  <a:spcAft>
                    <a:spcPts val="600"/>
                  </a:spcAft>
                </a:pPr>
                <a:r>
                  <a:rPr lang="es-ES" sz="2000" dirty="0" smtClean="0">
                    <a:cs typeface="Arial" pitchFamily="34" charset="0"/>
                  </a:rPr>
                  <a:t>			</a:t>
                </a:r>
                <a:r>
                  <a:rPr lang="es-ES" sz="2000" dirty="0"/>
                  <a:t> </a:t>
                </a:r>
                <a:r>
                  <a:rPr lang="es-ES" sz="2000" dirty="0" smtClean="0"/>
                  <a:t>    </a:t>
                </a:r>
                <a14:m>
                  <m:oMath xmlns:m="http://schemas.openxmlformats.org/officeDocument/2006/math">
                    <m:r>
                      <a:rPr lang="es-ES" sz="2000" i="1">
                        <a:latin typeface="Cambria Math"/>
                      </a:rPr>
                      <m:t>𝑎</m:t>
                    </m:r>
                    <m:r>
                      <a:rPr lang="es-ES" sz="2000" b="0" i="1" smtClean="0">
                        <a:latin typeface="Cambria Math"/>
                      </a:rPr>
                      <m:t>·</m:t>
                    </m:r>
                    <m:r>
                      <a:rPr lang="es-ES" sz="2000" i="1">
                        <a:latin typeface="Cambria Math"/>
                      </a:rPr>
                      <m:t>𝑏</m:t>
                    </m:r>
                    <m:r>
                      <a:rPr lang="es-ES" sz="2000" i="1">
                        <a:latin typeface="Cambria Math"/>
                      </a:rPr>
                      <m:t>=</m:t>
                    </m:r>
                    <m:acc>
                      <m:accPr>
                        <m:chr m:val="̅"/>
                        <m:ctrlPr>
                          <a:rPr lang="es-ES" sz="2000" i="1">
                            <a:latin typeface="Cambria Math"/>
                          </a:rPr>
                        </m:ctrlPr>
                      </m:accPr>
                      <m:e>
                        <m:r>
                          <a:rPr lang="es-ES" sz="2000" i="1">
                            <a:latin typeface="Cambria Math"/>
                          </a:rPr>
                          <m:t>(</m:t>
                        </m:r>
                        <m:acc>
                          <m:accPr>
                            <m:chr m:val="̅"/>
                            <m:ctrlPr>
                              <a:rPr lang="es-ES" sz="2000" i="1">
                                <a:latin typeface="Cambria Math"/>
                              </a:rPr>
                            </m:ctrlPr>
                          </m:accPr>
                          <m:e>
                            <m:r>
                              <a:rPr lang="es-ES" sz="2000" i="1">
                                <a:latin typeface="Cambria Math"/>
                              </a:rPr>
                              <m:t>𝑎</m:t>
                            </m:r>
                          </m:e>
                        </m:acc>
                        <m:r>
                          <a:rPr lang="es-ES" sz="2000" b="0" i="1" smtClean="0">
                            <a:latin typeface="Cambria Math"/>
                          </a:rPr>
                          <m:t>+</m:t>
                        </m:r>
                        <m:acc>
                          <m:accPr>
                            <m:chr m:val="̅"/>
                            <m:ctrlPr>
                              <a:rPr lang="es-ES" sz="2000" i="1">
                                <a:latin typeface="Cambria Math"/>
                              </a:rPr>
                            </m:ctrlPr>
                          </m:accPr>
                          <m:e>
                            <m:r>
                              <a:rPr lang="es-ES" sz="2000" i="1">
                                <a:latin typeface="Cambria Math"/>
                              </a:rPr>
                              <m:t>𝑏</m:t>
                            </m:r>
                          </m:e>
                        </m:acc>
                        <m:r>
                          <a:rPr lang="es-ES" sz="2000" i="1">
                            <a:latin typeface="Cambria Math"/>
                          </a:rPr>
                          <m:t>)</m:t>
                        </m:r>
                      </m:e>
                    </m:acc>
                  </m:oMath>
                </a14:m>
                <a:endParaRPr lang="es-ES" sz="2000" dirty="0" smtClean="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1412776"/>
                <a:ext cx="7848872" cy="4727704"/>
              </a:xfrm>
              <a:prstGeom prst="rect">
                <a:avLst/>
              </a:prstGeom>
              <a:blipFill rotWithShape="1">
                <a:blip r:embed="rId2"/>
                <a:stretch>
                  <a:fillRect l="-855" t="-645" r="-777" b="-387"/>
                </a:stretch>
              </a:blipFill>
            </p:spPr>
            <p:txBody>
              <a:bodyPr/>
              <a:lstStyle/>
              <a:p>
                <a:r>
                  <a:rPr lang="es-ES">
                    <a:noFill/>
                  </a:rPr>
                  <a:t> </a:t>
                </a:r>
              </a:p>
            </p:txBody>
          </p:sp>
        </mc:Fallback>
      </mc:AlternateContent>
    </p:spTree>
    <p:extLst>
      <p:ext uri="{BB962C8B-B14F-4D97-AF65-F5344CB8AC3E}">
        <p14:creationId xmlns:p14="http://schemas.microsoft.com/office/powerpoint/2010/main" val="398079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539552" y="692696"/>
                <a:ext cx="7848872" cy="4532844"/>
              </a:xfrm>
              <a:prstGeom prst="rect">
                <a:avLst/>
              </a:prstGeom>
              <a:noFill/>
            </p:spPr>
            <p:txBody>
              <a:bodyPr wrap="square" rtlCol="0">
                <a:spAutoFit/>
              </a:bodyPr>
              <a:lstStyle/>
              <a:p>
                <a:pPr algn="just">
                  <a:spcAft>
                    <a:spcPts val="600"/>
                  </a:spcAft>
                </a:pPr>
                <a:r>
                  <a:rPr lang="es-ES" sz="2000" dirty="0" smtClean="0">
                    <a:cs typeface="Arial" pitchFamily="34" charset="0"/>
                  </a:rPr>
                  <a:t>Un </a:t>
                </a:r>
                <a:r>
                  <a:rPr lang="es-ES" sz="2000" b="1" dirty="0" smtClean="0">
                    <a:cs typeface="Arial" pitchFamily="34" charset="0"/>
                  </a:rPr>
                  <a:t>conjunto de operaciones</a:t>
                </a:r>
                <a:r>
                  <a:rPr lang="es-ES" sz="2000" dirty="0" smtClean="0">
                    <a:cs typeface="Arial" pitchFamily="34" charset="0"/>
                  </a:rPr>
                  <a:t> se dice </a:t>
                </a:r>
                <a:r>
                  <a:rPr lang="es-ES" sz="2000" b="1" dirty="0" smtClean="0">
                    <a:cs typeface="Arial" pitchFamily="34" charset="0"/>
                  </a:rPr>
                  <a:t>funcionalmente completo</a:t>
                </a:r>
                <a:r>
                  <a:rPr lang="es-ES" sz="2000" dirty="0" smtClean="0">
                    <a:cs typeface="Arial" pitchFamily="34" charset="0"/>
                  </a:rPr>
                  <a:t> si y solo si cualquier función de conmutación puede expresarse mediante operaciones de dicho conjunto.</a:t>
                </a:r>
              </a:p>
              <a:p>
                <a:pPr algn="just">
                  <a:spcAft>
                    <a:spcPts val="600"/>
                  </a:spcAft>
                </a:pPr>
                <a:r>
                  <a:rPr lang="es-ES" sz="2000" dirty="0" smtClean="0">
                    <a:cs typeface="Arial" pitchFamily="34" charset="0"/>
                  </a:rPr>
                  <a:t>Algunos conjunto completos son:</a:t>
                </a:r>
              </a:p>
              <a:p>
                <a:pPr algn="just">
                  <a:spcAft>
                    <a:spcPts val="600"/>
                  </a:spcAft>
                </a:pPr>
                <a:endParaRPr lang="es-ES" sz="2000" dirty="0">
                  <a:cs typeface="Arial" pitchFamily="34" charset="0"/>
                </a:endParaRPr>
              </a:p>
              <a:p>
                <a:pPr algn="just">
                  <a:spcAft>
                    <a:spcPts val="600"/>
                  </a:spcAft>
                </a:pPr>
                <a:r>
                  <a:rPr lang="es-ES" sz="2000" b="1" u="sng" dirty="0" smtClean="0">
                    <a:cs typeface="Arial" pitchFamily="34" charset="0"/>
                  </a:rPr>
                  <a:t>Puertas NAND</a:t>
                </a:r>
                <a:r>
                  <a:rPr lang="es-ES" sz="2000" dirty="0" smtClean="0">
                    <a:cs typeface="Arial" pitchFamily="34" charset="0"/>
                  </a:rPr>
                  <a:t>: 		</a:t>
                </a:r>
                <a14:m>
                  <m:oMath xmlns:m="http://schemas.openxmlformats.org/officeDocument/2006/math">
                    <m:r>
                      <a:rPr lang="es-ES" sz="2000" i="1">
                        <a:latin typeface="Cambria Math"/>
                      </a:rPr>
                      <m:t>𝑎</m:t>
                    </m:r>
                    <m:r>
                      <a:rPr lang="es-ES" sz="2000" i="1" smtClean="0">
                        <a:latin typeface="Cambria Math"/>
                        <a:ea typeface="Cambria Math"/>
                      </a:rPr>
                      <m:t>↑</m:t>
                    </m:r>
                    <m:r>
                      <a:rPr lang="es-ES" sz="2000" i="1">
                        <a:latin typeface="Cambria Math"/>
                      </a:rPr>
                      <m:t>𝑏</m:t>
                    </m:r>
                    <m:r>
                      <a:rPr lang="es-ES" sz="2000" i="1">
                        <a:latin typeface="Cambria Math"/>
                      </a:rPr>
                      <m:t>=</m:t>
                    </m:r>
                    <m:acc>
                      <m:accPr>
                        <m:chr m:val="̅"/>
                        <m:ctrlPr>
                          <a:rPr lang="es-ES" sz="2000" i="1">
                            <a:latin typeface="Cambria Math"/>
                          </a:rPr>
                        </m:ctrlPr>
                      </m:accPr>
                      <m:e>
                        <m:r>
                          <a:rPr lang="es-ES" sz="2000" b="0" i="1" smtClean="0">
                            <a:latin typeface="Cambria Math"/>
                          </a:rPr>
                          <m:t>𝑎</m:t>
                        </m:r>
                        <m:r>
                          <a:rPr lang="es-ES" sz="2000" i="1">
                            <a:latin typeface="Cambria Math"/>
                          </a:rPr>
                          <m:t>·</m:t>
                        </m:r>
                        <m:r>
                          <a:rPr lang="es-ES" sz="2000" b="0" i="1" smtClean="0">
                            <a:latin typeface="Cambria Math"/>
                          </a:rPr>
                          <m:t>𝑏</m:t>
                        </m:r>
                      </m:e>
                    </m:acc>
                    <m:r>
                      <a:rPr lang="es-ES" sz="2000" i="1">
                        <a:latin typeface="Cambria Math"/>
                      </a:rPr>
                      <m:t> </m:t>
                    </m:r>
                  </m:oMath>
                </a14:m>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	Como inversor:		</a:t>
                </a:r>
                <a14:m>
                  <m:oMath xmlns:m="http://schemas.openxmlformats.org/officeDocument/2006/math">
                    <m:r>
                      <a:rPr lang="es-ES" sz="2000" b="0" i="1" smtClean="0">
                        <a:latin typeface="Cambria Math"/>
                      </a:rPr>
                      <m:t>𝑎</m:t>
                    </m:r>
                    <m:r>
                      <a:rPr lang="es-ES" sz="2000" b="0" i="1" smtClean="0">
                        <a:latin typeface="Cambria Math"/>
                        <a:ea typeface="Cambria Math"/>
                      </a:rPr>
                      <m:t>↑</m:t>
                    </m:r>
                    <m:r>
                      <a:rPr lang="es-ES" sz="2000" b="0" i="1" smtClean="0">
                        <a:latin typeface="Cambria Math"/>
                        <a:ea typeface="Cambria Math"/>
                      </a:rPr>
                      <m:t>𝑎</m:t>
                    </m:r>
                    <m:r>
                      <a:rPr lang="es-ES" sz="2000" b="0" i="1" smtClean="0">
                        <a:latin typeface="Cambria Math"/>
                      </a:rPr>
                      <m:t>=</m:t>
                    </m:r>
                    <m:acc>
                      <m:accPr>
                        <m:chr m:val="̅"/>
                        <m:ctrlPr>
                          <a:rPr lang="es-ES" sz="2000" i="1">
                            <a:latin typeface="Cambria Math"/>
                          </a:rPr>
                        </m:ctrlPr>
                      </m:accPr>
                      <m:e>
                        <m:r>
                          <a:rPr lang="es-ES" sz="2000" i="1">
                            <a:latin typeface="Cambria Math"/>
                          </a:rPr>
                          <m:t>𝑎</m:t>
                        </m:r>
                      </m:e>
                    </m:acc>
                  </m:oMath>
                </a14:m>
                <a:endParaRPr lang="es-ES" sz="2000" dirty="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	Como multiplicador:	</a:t>
                </a:r>
                <a14:m>
                  <m:oMath xmlns:m="http://schemas.openxmlformats.org/officeDocument/2006/math">
                    <m:d>
                      <m:dPr>
                        <m:ctrlPr>
                          <a:rPr lang="es-ES" sz="2000" b="0" i="1" smtClean="0">
                            <a:latin typeface="Cambria Math"/>
                            <a:cs typeface="Arial" pitchFamily="34" charset="0"/>
                          </a:rPr>
                        </m:ctrlPr>
                      </m:dPr>
                      <m:e>
                        <m:r>
                          <a:rPr lang="es-ES" sz="2000" b="0" i="1" smtClean="0">
                            <a:latin typeface="Cambria Math"/>
                            <a:cs typeface="Arial" pitchFamily="34" charset="0"/>
                          </a:rPr>
                          <m:t>𝑎</m:t>
                        </m:r>
                        <m:r>
                          <a:rPr lang="es-ES" sz="2000" b="0" i="1" smtClean="0">
                            <a:latin typeface="Cambria Math"/>
                            <a:ea typeface="Cambria Math"/>
                            <a:cs typeface="Arial" pitchFamily="34" charset="0"/>
                          </a:rPr>
                          <m:t>↑</m:t>
                        </m:r>
                        <m:r>
                          <a:rPr lang="es-ES" sz="2000" b="0" i="1" smtClean="0">
                            <a:latin typeface="Cambria Math"/>
                            <a:ea typeface="Cambria Math"/>
                            <a:cs typeface="Arial" pitchFamily="34" charset="0"/>
                          </a:rPr>
                          <m:t>𝑏</m:t>
                        </m:r>
                      </m:e>
                    </m:d>
                    <m:r>
                      <a:rPr lang="es-ES" sz="2000" b="0" i="1" smtClean="0">
                        <a:latin typeface="Cambria Math"/>
                        <a:ea typeface="Cambria Math"/>
                        <a:cs typeface="Arial" pitchFamily="34" charset="0"/>
                      </a:rPr>
                      <m:t>↑1=</m:t>
                    </m:r>
                    <m:r>
                      <a:rPr lang="es-ES" sz="2000" b="0" i="1" smtClean="0">
                        <a:latin typeface="Cambria Math"/>
                        <a:ea typeface="Cambria Math"/>
                        <a:cs typeface="Arial" pitchFamily="34" charset="0"/>
                      </a:rPr>
                      <m:t>𝑎𝑏</m:t>
                    </m:r>
                  </m:oMath>
                </a14:m>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	Como sumador:		</a:t>
                </a:r>
                <a14:m>
                  <m:oMath xmlns:m="http://schemas.openxmlformats.org/officeDocument/2006/math">
                    <m:acc>
                      <m:accPr>
                        <m:chr m:val="̅"/>
                        <m:ctrlPr>
                          <a:rPr lang="es-ES" sz="2000" b="0" i="1" smtClean="0">
                            <a:latin typeface="Cambria Math"/>
                            <a:cs typeface="Arial" pitchFamily="34" charset="0"/>
                          </a:rPr>
                        </m:ctrlPr>
                      </m:accPr>
                      <m:e>
                        <m:r>
                          <a:rPr lang="es-ES" sz="2000" b="0" i="1" smtClean="0">
                            <a:latin typeface="Cambria Math"/>
                            <a:cs typeface="Arial" pitchFamily="34" charset="0"/>
                          </a:rPr>
                          <m:t>𝑎</m:t>
                        </m:r>
                      </m:e>
                    </m:acc>
                    <m:r>
                      <a:rPr lang="es-ES" sz="2000" b="0" i="1" smtClean="0">
                        <a:latin typeface="Cambria Math"/>
                        <a:ea typeface="Cambria Math"/>
                        <a:cs typeface="Arial" pitchFamily="34" charset="0"/>
                      </a:rPr>
                      <m:t>↑</m:t>
                    </m:r>
                    <m:acc>
                      <m:accPr>
                        <m:chr m:val="̅"/>
                        <m:ctrlPr>
                          <a:rPr lang="es-ES" sz="2000" b="0" i="1" smtClean="0">
                            <a:latin typeface="Cambria Math"/>
                            <a:ea typeface="Cambria Math"/>
                            <a:cs typeface="Arial" pitchFamily="34" charset="0"/>
                          </a:rPr>
                        </m:ctrlPr>
                      </m:accPr>
                      <m:e>
                        <m:r>
                          <a:rPr lang="es-ES" sz="2000" b="0" i="1" smtClean="0">
                            <a:latin typeface="Cambria Math"/>
                            <a:ea typeface="Cambria Math"/>
                            <a:cs typeface="Arial" pitchFamily="34" charset="0"/>
                          </a:rPr>
                          <m:t>𝑏</m:t>
                        </m:r>
                      </m:e>
                    </m:acc>
                    <m:r>
                      <a:rPr lang="es-ES" sz="2000" b="0" i="1" smtClean="0">
                        <a:latin typeface="Cambria Math"/>
                        <a:cs typeface="Arial" pitchFamily="34" charset="0"/>
                      </a:rPr>
                      <m:t>=</m:t>
                    </m:r>
                    <m:r>
                      <a:rPr lang="es-ES" sz="2000" b="0" i="1" smtClean="0">
                        <a:latin typeface="Cambria Math"/>
                        <a:cs typeface="Arial" pitchFamily="34" charset="0"/>
                      </a:rPr>
                      <m:t>𝑎</m:t>
                    </m:r>
                    <m:r>
                      <a:rPr lang="es-ES" sz="2000" b="0" i="1" smtClean="0">
                        <a:latin typeface="Cambria Math"/>
                        <a:cs typeface="Arial" pitchFamily="34" charset="0"/>
                      </a:rPr>
                      <m:t>+</m:t>
                    </m:r>
                    <m:r>
                      <a:rPr lang="es-ES" sz="2000" b="0" i="1" smtClean="0">
                        <a:latin typeface="Cambria Math"/>
                        <a:cs typeface="Arial" pitchFamily="34" charset="0"/>
                      </a:rPr>
                      <m:t>𝑏</m:t>
                    </m:r>
                  </m:oMath>
                </a14:m>
                <a:endParaRPr lang="es-ES" sz="2000" dirty="0" smtClean="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692696"/>
                <a:ext cx="7848872" cy="4532844"/>
              </a:xfrm>
              <a:prstGeom prst="rect">
                <a:avLst/>
              </a:prstGeom>
              <a:blipFill rotWithShape="1">
                <a:blip r:embed="rId2"/>
                <a:stretch>
                  <a:fillRect l="-855" t="-673" r="-777" b="-673"/>
                </a:stretch>
              </a:blipFill>
            </p:spPr>
            <p:txBody>
              <a:bodyPr/>
              <a:lstStyle/>
              <a:p>
                <a:r>
                  <a:rPr lang="es-ES">
                    <a:noFill/>
                  </a:rPr>
                  <a:t> </a:t>
                </a:r>
              </a:p>
            </p:txBody>
          </p:sp>
        </mc:Fallback>
      </mc:AlternateContent>
    </p:spTree>
    <p:extLst>
      <p:ext uri="{BB962C8B-B14F-4D97-AF65-F5344CB8AC3E}">
        <p14:creationId xmlns:p14="http://schemas.microsoft.com/office/powerpoint/2010/main" val="2450296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539552" y="692696"/>
                <a:ext cx="7848872" cy="5491311"/>
              </a:xfrm>
              <a:prstGeom prst="rect">
                <a:avLst/>
              </a:prstGeom>
              <a:noFill/>
            </p:spPr>
            <p:txBody>
              <a:bodyPr wrap="square" rtlCol="0">
                <a:spAutoFit/>
              </a:bodyPr>
              <a:lstStyle/>
              <a:p>
                <a:pPr algn="just">
                  <a:spcAft>
                    <a:spcPts val="600"/>
                  </a:spcAft>
                </a:pPr>
                <a:r>
                  <a:rPr lang="es-ES" sz="2000" dirty="0" smtClean="0">
                    <a:cs typeface="Arial" pitchFamily="34" charset="0"/>
                  </a:rPr>
                  <a:t>El proceso que se debe seguir para implementar cualquier función con puertas NAND es:</a:t>
                </a:r>
              </a:p>
              <a:p>
                <a:pPr marL="342900" indent="-342900" algn="just">
                  <a:spcAft>
                    <a:spcPts val="600"/>
                  </a:spcAft>
                  <a:buFont typeface="Arial" pitchFamily="34" charset="0"/>
                  <a:buChar char="•"/>
                </a:pPr>
                <a:r>
                  <a:rPr lang="es-ES" sz="2000" dirty="0" smtClean="0">
                    <a:cs typeface="Arial" pitchFamily="34" charset="0"/>
                  </a:rPr>
                  <a:t>Aplicar a la expresión una doble inversión.</a:t>
                </a:r>
              </a:p>
              <a:p>
                <a:pPr marL="342900" indent="-342900" algn="just">
                  <a:spcAft>
                    <a:spcPts val="600"/>
                  </a:spcAft>
                  <a:buFont typeface="Arial" pitchFamily="34" charset="0"/>
                  <a:buChar char="•"/>
                </a:pPr>
                <a:r>
                  <a:rPr lang="es-ES" sz="2000" dirty="0" smtClean="0">
                    <a:cs typeface="Arial" pitchFamily="34" charset="0"/>
                  </a:rPr>
                  <a:t>Si la función es un producto, las dos negaciones debe dejarse tal cual. Si es una suma, se elimina una de ellas mediante la aplicación del teorema de </a:t>
                </a:r>
                <a:r>
                  <a:rPr lang="es-ES" sz="2000" dirty="0" err="1" smtClean="0">
                    <a:cs typeface="Arial" pitchFamily="34" charset="0"/>
                  </a:rPr>
                  <a:t>DeMorgan</a:t>
                </a:r>
                <a:r>
                  <a:rPr lang="es-ES" sz="2000" dirty="0" smtClean="0">
                    <a:cs typeface="Arial" pitchFamily="34" charset="0"/>
                  </a:rPr>
                  <a:t>.</a:t>
                </a:r>
              </a:p>
              <a:p>
                <a:pPr marL="342900" indent="-342900" algn="just">
                  <a:spcAft>
                    <a:spcPts val="600"/>
                  </a:spcAft>
                  <a:buFont typeface="Arial" pitchFamily="34" charset="0"/>
                  <a:buChar char="•"/>
                </a:pPr>
                <a:r>
                  <a:rPr lang="es-ES" sz="2000" dirty="0" smtClean="0">
                    <a:cs typeface="Arial" pitchFamily="34" charset="0"/>
                  </a:rPr>
                  <a:t>Se continúa complementando doblemente los términos hasta que todos las sumas y productos se conviertan en productos negados.</a:t>
                </a:r>
              </a:p>
              <a:p>
                <a:pPr marL="342900" indent="-342900" algn="just">
                  <a:spcAft>
                    <a:spcPts val="600"/>
                  </a:spcAft>
                  <a:buFont typeface="Arial" pitchFamily="34" charset="0"/>
                  <a:buChar char="•"/>
                </a:pPr>
                <a:endParaRPr lang="es-ES" sz="2000" dirty="0">
                  <a:cs typeface="Arial" pitchFamily="34" charset="0"/>
                </a:endParaRPr>
              </a:p>
              <a:p>
                <a:pPr algn="just">
                  <a:spcAft>
                    <a:spcPts val="600"/>
                  </a:spcAft>
                </a:pPr>
                <a:endParaRPr lang="es-ES" sz="2000" dirty="0" smtClean="0">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r>
                        <a:rPr lang="es-ES" sz="2000" b="0" i="1" smtClean="0">
                          <a:latin typeface="Cambria Math"/>
                          <a:cs typeface="Arial" pitchFamily="34" charset="0"/>
                        </a:rPr>
                        <m:t>𝑎𝑏</m:t>
                      </m:r>
                      <m:r>
                        <a:rPr lang="es-ES" sz="2000" b="0" i="1" smtClean="0">
                          <a:latin typeface="Cambria Math"/>
                          <a:cs typeface="Arial" pitchFamily="34" charset="0"/>
                        </a:rPr>
                        <m:t>+</m:t>
                      </m:r>
                      <m:r>
                        <a:rPr lang="es-ES" sz="2000" b="0" i="1" smtClean="0">
                          <a:latin typeface="Cambria Math"/>
                          <a:cs typeface="Arial" pitchFamily="34" charset="0"/>
                        </a:rPr>
                        <m:t>𝑐𝑑</m:t>
                      </m:r>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r>
                            <a:rPr lang="es-ES" sz="2000" b="0" i="1" smtClean="0">
                              <a:latin typeface="Cambria Math"/>
                              <a:cs typeface="Arial" pitchFamily="34" charset="0"/>
                            </a:rPr>
                            <m:t>𝑎𝑏</m:t>
                          </m:r>
                          <m:r>
                            <a:rPr lang="es-ES" sz="2000" b="0" i="1" smtClean="0">
                              <a:latin typeface="Cambria Math"/>
                              <a:cs typeface="Arial" pitchFamily="34" charset="0"/>
                            </a:rPr>
                            <m:t>+</m:t>
                          </m:r>
                          <m:r>
                            <a:rPr lang="es-ES" sz="2000" b="0" i="1" smtClean="0">
                              <a:latin typeface="Cambria Math"/>
                              <a:cs typeface="Arial" pitchFamily="34" charset="0"/>
                            </a:rPr>
                            <m:t>𝑐𝑑</m:t>
                          </m:r>
                        </m:e>
                      </m:acc>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d>
                            <m:dPr>
                              <m:ctrlPr>
                                <a:rPr lang="es-ES" sz="2000" b="0" i="1" smtClean="0">
                                  <a:latin typeface="Cambria Math"/>
                                  <a:cs typeface="Arial" pitchFamily="34" charset="0"/>
                                </a:rPr>
                              </m:ctrlPr>
                            </m:dPr>
                            <m:e>
                              <m:acc>
                                <m:accPr>
                                  <m:chr m:val="̅"/>
                                  <m:ctrlPr>
                                    <a:rPr lang="es-ES" sz="2000" b="0" i="1" smtClean="0">
                                      <a:latin typeface="Cambria Math"/>
                                      <a:cs typeface="Arial" pitchFamily="34" charset="0"/>
                                    </a:rPr>
                                  </m:ctrlPr>
                                </m:accPr>
                                <m:e>
                                  <m:r>
                                    <a:rPr lang="es-ES" sz="2000" b="0" i="1" smtClean="0">
                                      <a:latin typeface="Cambria Math"/>
                                      <a:cs typeface="Arial" pitchFamily="34" charset="0"/>
                                    </a:rPr>
                                    <m:t>𝑎𝑏</m:t>
                                  </m:r>
                                </m:e>
                              </m:acc>
                            </m:e>
                          </m:d>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r>
                                <a:rPr lang="es-ES" sz="2000" b="0" i="1" smtClean="0">
                                  <a:latin typeface="Cambria Math"/>
                                  <a:cs typeface="Arial" pitchFamily="34" charset="0"/>
                                </a:rPr>
                                <m:t>𝑐𝑑</m:t>
                              </m:r>
                            </m:e>
                          </m:acc>
                          <m:r>
                            <a:rPr lang="es-ES" sz="2000" b="0" i="1" smtClean="0">
                              <a:latin typeface="Cambria Math"/>
                              <a:cs typeface="Arial" pitchFamily="34" charset="0"/>
                            </a:rPr>
                            <m:t>)</m:t>
                          </m:r>
                        </m:e>
                      </m:acc>
                    </m:oMath>
                  </m:oMathPara>
                </a14:m>
                <a:endParaRPr lang="es-ES" sz="2000" dirty="0" smtClean="0">
                  <a:cs typeface="Arial" pitchFamily="34" charset="0"/>
                </a:endParaRPr>
              </a:p>
              <a:p>
                <a:pPr algn="just">
                  <a:spcAft>
                    <a:spcPts val="600"/>
                  </a:spcAft>
                </a:pPr>
                <a:endParaRPr lang="es-ES" sz="2000" dirty="0">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d>
                        <m:dPr>
                          <m:ctrlPr>
                            <a:rPr lang="es-ES" sz="2000" b="0" i="1" smtClean="0">
                              <a:latin typeface="Cambria Math"/>
                              <a:cs typeface="Arial" pitchFamily="34" charset="0"/>
                            </a:rPr>
                          </m:ctrlPr>
                        </m:dPr>
                        <m:e>
                          <m:r>
                            <a:rPr lang="es-ES" sz="2000" b="0" i="1" smtClean="0">
                              <a:latin typeface="Cambria Math"/>
                              <a:cs typeface="Arial" pitchFamily="34" charset="0"/>
                            </a:rPr>
                            <m:t>𝑎</m:t>
                          </m:r>
                          <m:r>
                            <a:rPr lang="es-ES" sz="2000" b="0" i="1" smtClean="0">
                              <a:latin typeface="Cambria Math"/>
                              <a:cs typeface="Arial" pitchFamily="34" charset="0"/>
                            </a:rPr>
                            <m:t>+</m:t>
                          </m:r>
                          <m:r>
                            <a:rPr lang="es-ES" sz="2000" b="0" i="1" smtClean="0">
                              <a:latin typeface="Cambria Math"/>
                              <a:cs typeface="Arial" pitchFamily="34" charset="0"/>
                            </a:rPr>
                            <m:t>𝑏</m:t>
                          </m:r>
                        </m:e>
                      </m:d>
                      <m:r>
                        <a:rPr lang="es-ES" sz="2000" b="0" i="1" smtClean="0">
                          <a:latin typeface="Cambria Math"/>
                          <a:cs typeface="Arial" pitchFamily="34" charset="0"/>
                        </a:rPr>
                        <m:t>·</m:t>
                      </m:r>
                      <m:d>
                        <m:dPr>
                          <m:ctrlPr>
                            <a:rPr lang="es-ES" sz="2000" b="0" i="1" smtClean="0">
                              <a:latin typeface="Cambria Math"/>
                              <a:cs typeface="Arial" pitchFamily="34" charset="0"/>
                            </a:rPr>
                          </m:ctrlPr>
                        </m:dPr>
                        <m:e>
                          <m:r>
                            <a:rPr lang="es-ES" sz="2000" b="0" i="1" smtClean="0">
                              <a:latin typeface="Cambria Math"/>
                              <a:cs typeface="Arial" pitchFamily="34" charset="0"/>
                            </a:rPr>
                            <m:t>𝑐</m:t>
                          </m:r>
                          <m:r>
                            <a:rPr lang="es-ES" sz="2000" b="0" i="1" smtClean="0">
                              <a:latin typeface="Cambria Math"/>
                              <a:cs typeface="Arial" pitchFamily="34" charset="0"/>
                            </a:rPr>
                            <m:t>+</m:t>
                          </m:r>
                          <m:r>
                            <a:rPr lang="es-ES" sz="2000" b="0" i="1" smtClean="0">
                              <a:latin typeface="Cambria Math"/>
                              <a:cs typeface="Arial" pitchFamily="34" charset="0"/>
                            </a:rPr>
                            <m:t>𝑑</m:t>
                          </m:r>
                        </m:e>
                      </m:d>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d>
                            <m:dPr>
                              <m:ctrlPr>
                                <a:rPr lang="es-ES" sz="2000" b="0" i="1" smtClean="0">
                                  <a:latin typeface="Cambria Math"/>
                                  <a:cs typeface="Arial" pitchFamily="34" charset="0"/>
                                </a:rPr>
                              </m:ctrlPr>
                            </m:dPr>
                            <m:e>
                              <m:r>
                                <a:rPr lang="es-ES" sz="2000" b="0" i="1" smtClean="0">
                                  <a:latin typeface="Cambria Math"/>
                                  <a:cs typeface="Arial" pitchFamily="34" charset="0"/>
                                </a:rPr>
                                <m:t>𝑎</m:t>
                              </m:r>
                              <m:r>
                                <a:rPr lang="es-ES" sz="2000" b="0" i="1" smtClean="0">
                                  <a:latin typeface="Cambria Math"/>
                                  <a:cs typeface="Arial" pitchFamily="34" charset="0"/>
                                </a:rPr>
                                <m:t>+</m:t>
                              </m:r>
                              <m:r>
                                <a:rPr lang="es-ES" sz="2000" b="0" i="1" smtClean="0">
                                  <a:latin typeface="Cambria Math"/>
                                  <a:cs typeface="Arial" pitchFamily="34" charset="0"/>
                                </a:rPr>
                                <m:t>𝑏</m:t>
                              </m:r>
                            </m:e>
                          </m:d>
                          <m:r>
                            <a:rPr lang="es-ES" sz="2000" b="0" i="1" smtClean="0">
                              <a:latin typeface="Cambria Math"/>
                              <a:cs typeface="Arial" pitchFamily="34" charset="0"/>
                            </a:rPr>
                            <m:t>·(</m:t>
                          </m:r>
                          <m:r>
                            <a:rPr lang="es-ES" sz="2000" b="0" i="1" smtClean="0">
                              <a:latin typeface="Cambria Math"/>
                              <a:cs typeface="Arial" pitchFamily="34" charset="0"/>
                            </a:rPr>
                            <m:t>𝑐</m:t>
                          </m:r>
                          <m:r>
                            <a:rPr lang="es-ES" sz="2000" b="0" i="1" smtClean="0">
                              <a:latin typeface="Cambria Math"/>
                              <a:cs typeface="Arial" pitchFamily="34" charset="0"/>
                            </a:rPr>
                            <m:t>+</m:t>
                          </m:r>
                          <m:r>
                            <a:rPr lang="es-ES" sz="2000" b="0" i="1" smtClean="0">
                              <a:latin typeface="Cambria Math"/>
                              <a:cs typeface="Arial" pitchFamily="34" charset="0"/>
                            </a:rPr>
                            <m:t>𝑑</m:t>
                          </m:r>
                          <m:r>
                            <a:rPr lang="es-ES" sz="2000" b="0" i="1" smtClean="0">
                              <a:latin typeface="Cambria Math"/>
                              <a:cs typeface="Arial" pitchFamily="34" charset="0"/>
                            </a:rPr>
                            <m:t>)</m:t>
                          </m:r>
                        </m:e>
                      </m:acc>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r>
                                <a:rPr lang="es-ES" sz="2000" b="0" i="1" smtClean="0">
                                  <a:latin typeface="Cambria Math"/>
                                  <a:cs typeface="Arial" pitchFamily="34" charset="0"/>
                                </a:rPr>
                                <m:t>𝑎</m:t>
                              </m:r>
                              <m:r>
                                <a:rPr lang="es-ES" sz="2000" b="0" i="1" smtClean="0">
                                  <a:latin typeface="Cambria Math"/>
                                  <a:cs typeface="Arial" pitchFamily="34" charset="0"/>
                                </a:rPr>
                                <m:t>+</m:t>
                              </m:r>
                              <m:r>
                                <a:rPr lang="es-ES" sz="2000" b="0" i="1" smtClean="0">
                                  <a:latin typeface="Cambria Math"/>
                                  <a:cs typeface="Arial" pitchFamily="34" charset="0"/>
                                </a:rPr>
                                <m:t>𝑏</m:t>
                              </m:r>
                              <m:r>
                                <a:rPr lang="es-ES" sz="2000" b="0" i="1" smtClean="0">
                                  <a:latin typeface="Cambria Math"/>
                                  <a:cs typeface="Arial" pitchFamily="34" charset="0"/>
                                </a:rPr>
                                <m:t>)</m:t>
                              </m:r>
                            </m:e>
                          </m:acc>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r>
                                <a:rPr lang="es-ES" sz="2000" b="0" i="1" smtClean="0">
                                  <a:latin typeface="Cambria Math"/>
                                  <a:cs typeface="Arial" pitchFamily="34" charset="0"/>
                                </a:rPr>
                                <m:t>𝑐</m:t>
                              </m:r>
                              <m:r>
                                <a:rPr lang="es-ES" sz="2000" b="0" i="1" smtClean="0">
                                  <a:latin typeface="Cambria Math"/>
                                  <a:cs typeface="Arial" pitchFamily="34" charset="0"/>
                                </a:rPr>
                                <m:t>+</m:t>
                              </m:r>
                              <m:r>
                                <a:rPr lang="es-ES" sz="2000" b="0" i="1" smtClean="0">
                                  <a:latin typeface="Cambria Math"/>
                                  <a:cs typeface="Arial" pitchFamily="34" charset="0"/>
                                </a:rPr>
                                <m:t>𝑑</m:t>
                              </m:r>
                            </m:e>
                          </m:acc>
                          <m:r>
                            <a:rPr lang="es-ES" sz="2000" b="0" i="1" smtClean="0">
                              <a:latin typeface="Cambria Math"/>
                              <a:cs typeface="Arial" pitchFamily="34" charset="0"/>
                            </a:rPr>
                            <m:t>)</m:t>
                          </m:r>
                        </m:e>
                      </m:acc>
                      <m:r>
                        <a:rPr lang="es-ES" sz="2000" b="0" i="1" smtClean="0">
                          <a:latin typeface="Cambria Math"/>
                          <a:cs typeface="Arial" pitchFamily="34" charset="0"/>
                        </a:rPr>
                        <m:t>=</m:t>
                      </m:r>
                    </m:oMath>
                  </m:oMathPara>
                </a14:m>
                <a:endParaRPr lang="es-ES" sz="2000" b="0" dirty="0" smtClean="0">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d>
                            <m:dPr>
                              <m:ctrlPr>
                                <a:rPr lang="es-ES" sz="2000" b="0" i="1" smtClean="0">
                                  <a:latin typeface="Cambria Math"/>
                                  <a:cs typeface="Arial" pitchFamily="34" charset="0"/>
                                </a:rPr>
                              </m:ctrlPr>
                            </m:dPr>
                            <m:e>
                              <m:acc>
                                <m:accPr>
                                  <m:chr m:val="̅"/>
                                  <m:ctrlPr>
                                    <a:rPr lang="es-ES" sz="2000" b="0" i="1" smtClean="0">
                                      <a:latin typeface="Cambria Math"/>
                                      <a:cs typeface="Arial" pitchFamily="34" charset="0"/>
                                    </a:rPr>
                                  </m:ctrlPr>
                                </m:accPr>
                                <m:e>
                                  <m:acc>
                                    <m:accPr>
                                      <m:chr m:val="̅"/>
                                      <m:ctrlPr>
                                        <a:rPr lang="es-ES" sz="2000" b="0" i="1" smtClean="0">
                                          <a:latin typeface="Cambria Math"/>
                                          <a:cs typeface="Arial" pitchFamily="34" charset="0"/>
                                        </a:rPr>
                                      </m:ctrlPr>
                                    </m:accPr>
                                    <m:e>
                                      <m:r>
                                        <a:rPr lang="es-ES" sz="2000" b="0" i="1" smtClean="0">
                                          <a:latin typeface="Cambria Math"/>
                                          <a:cs typeface="Arial" pitchFamily="34" charset="0"/>
                                        </a:rPr>
                                        <m:t>𝑎</m:t>
                                      </m:r>
                                    </m:e>
                                  </m:acc>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r>
                                        <a:rPr lang="es-ES" sz="2000" b="0" i="1" smtClean="0">
                                          <a:latin typeface="Cambria Math"/>
                                          <a:cs typeface="Arial" pitchFamily="34" charset="0"/>
                                        </a:rPr>
                                        <m:t>𝑏</m:t>
                                      </m:r>
                                    </m:e>
                                  </m:acc>
                                </m:e>
                              </m:acc>
                            </m:e>
                          </m:d>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acc>
                                <m:accPr>
                                  <m:chr m:val="̅"/>
                                  <m:ctrlPr>
                                    <a:rPr lang="es-ES" sz="2000" b="0" i="1" smtClean="0">
                                      <a:latin typeface="Cambria Math"/>
                                      <a:cs typeface="Arial" pitchFamily="34" charset="0"/>
                                    </a:rPr>
                                  </m:ctrlPr>
                                </m:accPr>
                                <m:e>
                                  <m:r>
                                    <a:rPr lang="es-ES" sz="2000" b="0" i="1" smtClean="0">
                                      <a:latin typeface="Cambria Math"/>
                                      <a:cs typeface="Arial" pitchFamily="34" charset="0"/>
                                    </a:rPr>
                                    <m:t>𝑐</m:t>
                                  </m:r>
                                </m:e>
                              </m:acc>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r>
                                    <a:rPr lang="es-ES" sz="2000" b="0" i="1" smtClean="0">
                                      <a:latin typeface="Cambria Math"/>
                                      <a:cs typeface="Arial" pitchFamily="34" charset="0"/>
                                    </a:rPr>
                                    <m:t>𝑑</m:t>
                                  </m:r>
                                </m:e>
                              </m:acc>
                            </m:e>
                          </m:acc>
                          <m:r>
                            <a:rPr lang="es-ES" sz="2000" b="0" i="1" smtClean="0">
                              <a:latin typeface="Cambria Math"/>
                              <a:cs typeface="Arial" pitchFamily="34" charset="0"/>
                            </a:rPr>
                            <m:t>)</m:t>
                          </m:r>
                        </m:e>
                      </m:acc>
                    </m:oMath>
                  </m:oMathPara>
                </a14:m>
                <a:endParaRPr lang="es-ES" sz="2000" dirty="0" smtClean="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692696"/>
                <a:ext cx="7848872" cy="5491311"/>
              </a:xfrm>
              <a:prstGeom prst="rect">
                <a:avLst/>
              </a:prstGeom>
              <a:blipFill rotWithShape="1">
                <a:blip r:embed="rId2"/>
                <a:stretch>
                  <a:fillRect l="-855" t="-556" r="-777"/>
                </a:stretch>
              </a:blipFill>
            </p:spPr>
            <p:txBody>
              <a:bodyPr/>
              <a:lstStyle/>
              <a:p>
                <a:r>
                  <a:rPr lang="es-ES">
                    <a:noFill/>
                  </a:rPr>
                  <a:t> </a:t>
                </a:r>
              </a:p>
            </p:txBody>
          </p:sp>
        </mc:Fallback>
      </mc:AlternateContent>
    </p:spTree>
    <p:extLst>
      <p:ext uri="{BB962C8B-B14F-4D97-AF65-F5344CB8AC3E}">
        <p14:creationId xmlns:p14="http://schemas.microsoft.com/office/powerpoint/2010/main" val="112564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descr="http://2.bp.blogspot.com/-HDwaUMwMlnU/T3kIIGQUtGI/AAAAAAAAAHE/kTZMYQtx9P4/s1600/secador.jpg"/>
          <p:cNvPicPr>
            <a:picLocks noChangeAspect="1" noChangeArrowheads="1"/>
          </p:cNvPicPr>
          <p:nvPr/>
        </p:nvPicPr>
        <p:blipFill>
          <a:blip r:embed="rId2">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flipH="1">
            <a:off x="1979712" y="1628800"/>
            <a:ext cx="6497869" cy="59211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0" descr="http://www.ikkaro.com/files/u1/despiece-secador.jpg"/>
          <p:cNvPicPr>
            <a:picLocks noChangeAspect="1" noChangeArrowheads="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1475656" y="404664"/>
            <a:ext cx="6211540" cy="4665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820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539552" y="692696"/>
                <a:ext cx="7848872" cy="3106876"/>
              </a:xfrm>
              <a:prstGeom prst="rect">
                <a:avLst/>
              </a:prstGeom>
              <a:noFill/>
            </p:spPr>
            <p:txBody>
              <a:bodyPr wrap="square" rtlCol="0">
                <a:spAutoFit/>
              </a:bodyPr>
              <a:lstStyle/>
              <a:p>
                <a:pPr algn="just">
                  <a:spcAft>
                    <a:spcPts val="600"/>
                  </a:spcAft>
                </a:pPr>
                <a:endParaRPr lang="es-ES" sz="2000" dirty="0" smtClean="0">
                  <a:cs typeface="Arial" pitchFamily="34" charset="0"/>
                </a:endParaRPr>
              </a:p>
              <a:p>
                <a:pPr algn="just">
                  <a:spcAft>
                    <a:spcPts val="600"/>
                  </a:spcAft>
                </a:pPr>
                <a:r>
                  <a:rPr lang="es-ES" sz="2000" b="1" u="sng" dirty="0" smtClean="0">
                    <a:cs typeface="Arial" pitchFamily="34" charset="0"/>
                  </a:rPr>
                  <a:t>Puertas NOR</a:t>
                </a:r>
                <a:r>
                  <a:rPr lang="es-ES" sz="2000" dirty="0" smtClean="0">
                    <a:cs typeface="Arial" pitchFamily="34" charset="0"/>
                  </a:rPr>
                  <a:t>: 		</a:t>
                </a:r>
                <a14:m>
                  <m:oMath xmlns:m="http://schemas.openxmlformats.org/officeDocument/2006/math">
                    <m:r>
                      <a:rPr lang="es-ES" sz="2000" i="1">
                        <a:latin typeface="Cambria Math"/>
                      </a:rPr>
                      <m:t>𝑎</m:t>
                    </m:r>
                    <m:r>
                      <a:rPr lang="es-ES" sz="2000" i="1" smtClean="0">
                        <a:latin typeface="Cambria Math"/>
                        <a:ea typeface="Cambria Math"/>
                      </a:rPr>
                      <m:t>↓</m:t>
                    </m:r>
                    <m:r>
                      <a:rPr lang="es-ES" sz="2000" i="1">
                        <a:latin typeface="Cambria Math"/>
                      </a:rPr>
                      <m:t>𝑏</m:t>
                    </m:r>
                    <m:r>
                      <a:rPr lang="es-ES" sz="2000" i="1">
                        <a:latin typeface="Cambria Math"/>
                      </a:rPr>
                      <m:t>=</m:t>
                    </m:r>
                    <m:acc>
                      <m:accPr>
                        <m:chr m:val="̅"/>
                        <m:ctrlPr>
                          <a:rPr lang="es-ES" sz="2000" i="1">
                            <a:latin typeface="Cambria Math"/>
                          </a:rPr>
                        </m:ctrlPr>
                      </m:accPr>
                      <m:e>
                        <m:r>
                          <a:rPr lang="es-ES" sz="2000" b="0" i="1" smtClean="0">
                            <a:latin typeface="Cambria Math"/>
                          </a:rPr>
                          <m:t>𝑎</m:t>
                        </m:r>
                        <m:r>
                          <a:rPr lang="es-ES" sz="2000" b="0" i="1" smtClean="0">
                            <a:latin typeface="Cambria Math"/>
                          </a:rPr>
                          <m:t>+</m:t>
                        </m:r>
                        <m:r>
                          <a:rPr lang="es-ES" sz="2000" b="0" i="1" smtClean="0">
                            <a:latin typeface="Cambria Math"/>
                          </a:rPr>
                          <m:t>𝑏</m:t>
                        </m:r>
                      </m:e>
                    </m:acc>
                    <m:r>
                      <a:rPr lang="es-ES" sz="2000" i="1">
                        <a:latin typeface="Cambria Math"/>
                      </a:rPr>
                      <m:t> </m:t>
                    </m:r>
                  </m:oMath>
                </a14:m>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	Como inversor:		</a:t>
                </a:r>
                <a14:m>
                  <m:oMath xmlns:m="http://schemas.openxmlformats.org/officeDocument/2006/math">
                    <m:r>
                      <a:rPr lang="es-ES" sz="2000" b="0" i="1" smtClean="0">
                        <a:latin typeface="Cambria Math"/>
                      </a:rPr>
                      <m:t>𝑎</m:t>
                    </m:r>
                    <m:r>
                      <a:rPr lang="es-ES" sz="2000" b="0" i="1" smtClean="0">
                        <a:latin typeface="Cambria Math"/>
                        <a:ea typeface="Cambria Math"/>
                      </a:rPr>
                      <m:t>↓</m:t>
                    </m:r>
                    <m:r>
                      <a:rPr lang="es-ES" sz="2000" b="0" i="1" smtClean="0">
                        <a:latin typeface="Cambria Math"/>
                        <a:ea typeface="Cambria Math"/>
                      </a:rPr>
                      <m:t>𝑎</m:t>
                    </m:r>
                    <m:r>
                      <a:rPr lang="es-ES" sz="2000" b="0" i="1" smtClean="0">
                        <a:latin typeface="Cambria Math"/>
                      </a:rPr>
                      <m:t>=</m:t>
                    </m:r>
                    <m:acc>
                      <m:accPr>
                        <m:chr m:val="̅"/>
                        <m:ctrlPr>
                          <a:rPr lang="es-ES" sz="2000" i="1">
                            <a:latin typeface="Cambria Math"/>
                          </a:rPr>
                        </m:ctrlPr>
                      </m:accPr>
                      <m:e>
                        <m:r>
                          <a:rPr lang="es-ES" sz="2000" i="1">
                            <a:latin typeface="Cambria Math"/>
                          </a:rPr>
                          <m:t>𝑎</m:t>
                        </m:r>
                      </m:e>
                    </m:acc>
                  </m:oMath>
                </a14:m>
                <a:endParaRPr lang="es-ES" sz="2000" dirty="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	Como multiplicador:	</a:t>
                </a:r>
                <a14:m>
                  <m:oMath xmlns:m="http://schemas.openxmlformats.org/officeDocument/2006/math">
                    <m:d>
                      <m:dPr>
                        <m:ctrlPr>
                          <a:rPr lang="es-ES" sz="2000" b="0" i="1" smtClean="0">
                            <a:latin typeface="Cambria Math"/>
                            <a:cs typeface="Arial" pitchFamily="34" charset="0"/>
                          </a:rPr>
                        </m:ctrlPr>
                      </m:dPr>
                      <m:e>
                        <m:r>
                          <a:rPr lang="es-ES" sz="2000" b="0" i="1" smtClean="0">
                            <a:latin typeface="Cambria Math"/>
                            <a:cs typeface="Arial" pitchFamily="34" charset="0"/>
                          </a:rPr>
                          <m:t>𝑎</m:t>
                        </m:r>
                        <m:r>
                          <a:rPr lang="es-ES" sz="2000" b="0" i="1" smtClean="0">
                            <a:latin typeface="Cambria Math"/>
                            <a:ea typeface="Cambria Math"/>
                            <a:cs typeface="Arial" pitchFamily="34" charset="0"/>
                          </a:rPr>
                          <m:t>↓</m:t>
                        </m:r>
                        <m:r>
                          <a:rPr lang="es-ES" sz="2000" b="0" i="1" smtClean="0">
                            <a:latin typeface="Cambria Math"/>
                            <a:ea typeface="Cambria Math"/>
                            <a:cs typeface="Arial" pitchFamily="34" charset="0"/>
                          </a:rPr>
                          <m:t>𝑏</m:t>
                        </m:r>
                      </m:e>
                    </m:d>
                    <m:r>
                      <a:rPr lang="es-ES" sz="2000" b="0" i="1" smtClean="0">
                        <a:latin typeface="Cambria Math"/>
                        <a:ea typeface="Cambria Math"/>
                        <a:cs typeface="Arial" pitchFamily="34" charset="0"/>
                      </a:rPr>
                      <m:t>=</m:t>
                    </m:r>
                    <m:r>
                      <a:rPr lang="es-ES" sz="2000" b="0" i="1" smtClean="0">
                        <a:latin typeface="Cambria Math"/>
                        <a:ea typeface="Cambria Math"/>
                        <a:cs typeface="Arial" pitchFamily="34" charset="0"/>
                      </a:rPr>
                      <m:t>𝑎𝑏</m:t>
                    </m:r>
                  </m:oMath>
                </a14:m>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r>
                  <a:rPr lang="es-ES" sz="2000" dirty="0" smtClean="0">
                    <a:cs typeface="Arial" pitchFamily="34" charset="0"/>
                  </a:rPr>
                  <a:t>	Como sumador:		</a:t>
                </a:r>
                <a14:m>
                  <m:oMath xmlns:m="http://schemas.openxmlformats.org/officeDocument/2006/math">
                    <m:r>
                      <a:rPr lang="es-ES" sz="2000" b="0" i="0" smtClean="0">
                        <a:latin typeface="Cambria Math"/>
                        <a:cs typeface="Arial" pitchFamily="34" charset="0"/>
                      </a:rPr>
                      <m:t>(</m:t>
                    </m:r>
                    <m:r>
                      <a:rPr lang="es-ES" sz="2000" b="0" i="1" smtClean="0">
                        <a:latin typeface="Cambria Math"/>
                        <a:cs typeface="Arial" pitchFamily="34" charset="0"/>
                      </a:rPr>
                      <m:t>𝑎</m:t>
                    </m:r>
                    <m:r>
                      <a:rPr lang="es-ES" sz="2000" b="0" i="1" smtClean="0">
                        <a:latin typeface="Cambria Math"/>
                        <a:ea typeface="Cambria Math"/>
                        <a:cs typeface="Arial" pitchFamily="34" charset="0"/>
                      </a:rPr>
                      <m:t>↓</m:t>
                    </m:r>
                    <m:r>
                      <a:rPr lang="es-ES" sz="2000" b="0" i="1" smtClean="0">
                        <a:latin typeface="Cambria Math"/>
                        <a:ea typeface="Cambria Math"/>
                        <a:cs typeface="Arial" pitchFamily="34" charset="0"/>
                      </a:rPr>
                      <m:t>𝑏</m:t>
                    </m:r>
                    <m:r>
                      <a:rPr lang="es-ES" sz="2000" b="0" i="1" smtClean="0">
                        <a:latin typeface="Cambria Math"/>
                        <a:ea typeface="Cambria Math"/>
                        <a:cs typeface="Arial" pitchFamily="34" charset="0"/>
                      </a:rPr>
                      <m:t>)↓0=</m:t>
                    </m:r>
                    <m:r>
                      <a:rPr lang="es-ES" sz="2000" b="0" i="1" smtClean="0">
                        <a:latin typeface="Cambria Math"/>
                        <a:cs typeface="Arial" pitchFamily="34" charset="0"/>
                      </a:rPr>
                      <m:t>𝑎</m:t>
                    </m:r>
                    <m:r>
                      <a:rPr lang="es-ES" sz="2000" b="0" i="1" smtClean="0">
                        <a:latin typeface="Cambria Math"/>
                        <a:cs typeface="Arial" pitchFamily="34" charset="0"/>
                      </a:rPr>
                      <m:t>+</m:t>
                    </m:r>
                    <m:r>
                      <a:rPr lang="es-ES" sz="2000" b="0" i="1" smtClean="0">
                        <a:latin typeface="Cambria Math"/>
                        <a:cs typeface="Arial" pitchFamily="34" charset="0"/>
                      </a:rPr>
                      <m:t>𝑏</m:t>
                    </m:r>
                  </m:oMath>
                </a14:m>
                <a:endParaRPr lang="es-ES" sz="2000" dirty="0" smtClean="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692696"/>
                <a:ext cx="7848872" cy="3106876"/>
              </a:xfrm>
              <a:prstGeom prst="rect">
                <a:avLst/>
              </a:prstGeom>
              <a:blipFill rotWithShape="1">
                <a:blip r:embed="rId2"/>
                <a:stretch>
                  <a:fillRect l="-855" b="-2554"/>
                </a:stretch>
              </a:blipFill>
            </p:spPr>
            <p:txBody>
              <a:bodyPr/>
              <a:lstStyle/>
              <a:p>
                <a:r>
                  <a:rPr lang="es-ES">
                    <a:noFill/>
                  </a:rPr>
                  <a:t> </a:t>
                </a:r>
              </a:p>
            </p:txBody>
          </p:sp>
        </mc:Fallback>
      </mc:AlternateContent>
    </p:spTree>
    <p:extLst>
      <p:ext uri="{BB962C8B-B14F-4D97-AF65-F5344CB8AC3E}">
        <p14:creationId xmlns:p14="http://schemas.microsoft.com/office/powerpoint/2010/main" val="217911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4 CuadroTexto"/>
              <p:cNvSpPr txBox="1"/>
              <p:nvPr/>
            </p:nvSpPr>
            <p:spPr>
              <a:xfrm>
                <a:off x="539552" y="692696"/>
                <a:ext cx="7848872" cy="4622291"/>
              </a:xfrm>
              <a:prstGeom prst="rect">
                <a:avLst/>
              </a:prstGeom>
              <a:noFill/>
            </p:spPr>
            <p:txBody>
              <a:bodyPr wrap="square" rtlCol="0">
                <a:spAutoFit/>
              </a:bodyPr>
              <a:lstStyle/>
              <a:p>
                <a:pPr algn="just">
                  <a:spcAft>
                    <a:spcPts val="600"/>
                  </a:spcAft>
                </a:pPr>
                <a:r>
                  <a:rPr lang="es-ES" sz="2000" dirty="0" smtClean="0">
                    <a:cs typeface="Arial" pitchFamily="34" charset="0"/>
                  </a:rPr>
                  <a:t>El proceso que se debe seguir para implementar cualquier función con puertas NOR es:</a:t>
                </a:r>
              </a:p>
              <a:p>
                <a:pPr marL="342900" indent="-342900" algn="just">
                  <a:spcAft>
                    <a:spcPts val="600"/>
                  </a:spcAft>
                  <a:buFont typeface="Arial" pitchFamily="34" charset="0"/>
                  <a:buChar char="•"/>
                </a:pPr>
                <a:r>
                  <a:rPr lang="es-ES" sz="2000" dirty="0" smtClean="0">
                    <a:cs typeface="Arial" pitchFamily="34" charset="0"/>
                  </a:rPr>
                  <a:t>Aplicar a la expresión una doble inversión.</a:t>
                </a:r>
              </a:p>
              <a:p>
                <a:pPr marL="342900" indent="-342900" algn="just">
                  <a:spcAft>
                    <a:spcPts val="600"/>
                  </a:spcAft>
                  <a:buFont typeface="Arial" pitchFamily="34" charset="0"/>
                  <a:buChar char="•"/>
                </a:pPr>
                <a:r>
                  <a:rPr lang="es-ES" sz="2000" dirty="0" smtClean="0">
                    <a:cs typeface="Arial" pitchFamily="34" charset="0"/>
                  </a:rPr>
                  <a:t>Si la función es un suma, las dos negaciones debe dejarse tal cual. Si son productos, se elimina uno de ellos mediante la aplicación del teorema de </a:t>
                </a:r>
                <a:r>
                  <a:rPr lang="es-ES" sz="2000" dirty="0" err="1" smtClean="0">
                    <a:cs typeface="Arial" pitchFamily="34" charset="0"/>
                  </a:rPr>
                  <a:t>DeMorgan</a:t>
                </a:r>
                <a:r>
                  <a:rPr lang="es-ES" sz="2000" dirty="0" smtClean="0">
                    <a:cs typeface="Arial" pitchFamily="34" charset="0"/>
                  </a:rPr>
                  <a:t>.</a:t>
                </a:r>
              </a:p>
              <a:p>
                <a:pPr marL="342900" indent="-342900" algn="just">
                  <a:spcAft>
                    <a:spcPts val="600"/>
                  </a:spcAft>
                  <a:buFont typeface="Arial" pitchFamily="34" charset="0"/>
                  <a:buChar char="•"/>
                </a:pPr>
                <a:r>
                  <a:rPr lang="es-ES" sz="2000" dirty="0" smtClean="0">
                    <a:cs typeface="Arial" pitchFamily="34" charset="0"/>
                  </a:rPr>
                  <a:t>Se continúa complementando doblemente los términos hasta que todos las sumas y productos se conviertan en sumas negadas.</a:t>
                </a:r>
              </a:p>
              <a:p>
                <a:pPr marL="342900" indent="-342900" algn="just">
                  <a:spcAft>
                    <a:spcPts val="600"/>
                  </a:spcAft>
                  <a:buFont typeface="Arial" pitchFamily="34" charset="0"/>
                  <a:buChar char="•"/>
                </a:pPr>
                <a:endParaRPr lang="es-ES" sz="2000" dirty="0">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d>
                        <m:dPr>
                          <m:ctrlPr>
                            <a:rPr lang="es-ES" sz="2000" i="1">
                              <a:latin typeface="Cambria Math"/>
                              <a:cs typeface="Arial" pitchFamily="34" charset="0"/>
                            </a:rPr>
                          </m:ctrlPr>
                        </m:dPr>
                        <m:e>
                          <m:r>
                            <a:rPr lang="es-ES" sz="2000" i="1">
                              <a:latin typeface="Cambria Math"/>
                              <a:cs typeface="Arial" pitchFamily="34" charset="0"/>
                            </a:rPr>
                            <m:t>𝑎</m:t>
                          </m:r>
                          <m:r>
                            <a:rPr lang="es-ES" sz="2000" i="1">
                              <a:latin typeface="Cambria Math"/>
                              <a:cs typeface="Arial" pitchFamily="34" charset="0"/>
                            </a:rPr>
                            <m:t>+</m:t>
                          </m:r>
                          <m:r>
                            <a:rPr lang="es-ES" sz="2000" i="1">
                              <a:latin typeface="Cambria Math"/>
                              <a:cs typeface="Arial" pitchFamily="34" charset="0"/>
                            </a:rPr>
                            <m:t>𝑏</m:t>
                          </m:r>
                        </m:e>
                      </m:d>
                      <m:r>
                        <a:rPr lang="es-ES" sz="2000" i="1">
                          <a:latin typeface="Cambria Math"/>
                          <a:cs typeface="Arial" pitchFamily="34" charset="0"/>
                        </a:rPr>
                        <m:t>·</m:t>
                      </m:r>
                      <m:d>
                        <m:dPr>
                          <m:ctrlPr>
                            <a:rPr lang="es-ES" sz="2000" i="1">
                              <a:latin typeface="Cambria Math"/>
                              <a:cs typeface="Arial" pitchFamily="34" charset="0"/>
                            </a:rPr>
                          </m:ctrlPr>
                        </m:dPr>
                        <m:e>
                          <m:r>
                            <a:rPr lang="es-ES" sz="2000" i="1">
                              <a:latin typeface="Cambria Math"/>
                              <a:cs typeface="Arial" pitchFamily="34" charset="0"/>
                            </a:rPr>
                            <m:t>𝑐</m:t>
                          </m:r>
                          <m:r>
                            <a:rPr lang="es-ES" sz="2000" i="1">
                              <a:latin typeface="Cambria Math"/>
                              <a:cs typeface="Arial" pitchFamily="34" charset="0"/>
                            </a:rPr>
                            <m:t>+</m:t>
                          </m:r>
                          <m:r>
                            <a:rPr lang="es-ES" sz="2000" i="1">
                              <a:latin typeface="Cambria Math"/>
                              <a:cs typeface="Arial" pitchFamily="34" charset="0"/>
                            </a:rPr>
                            <m:t>𝑑</m:t>
                          </m:r>
                        </m:e>
                      </m:d>
                      <m:r>
                        <a:rPr lang="es-ES" sz="2000" i="1">
                          <a:latin typeface="Cambria Math"/>
                          <a:cs typeface="Arial" pitchFamily="34" charset="0"/>
                        </a:rPr>
                        <m:t>=</m:t>
                      </m:r>
                      <m:acc>
                        <m:accPr>
                          <m:chr m:val="̿"/>
                          <m:ctrlPr>
                            <a:rPr lang="es-ES" sz="2000" i="1">
                              <a:latin typeface="Cambria Math"/>
                              <a:cs typeface="Arial" pitchFamily="34" charset="0"/>
                            </a:rPr>
                          </m:ctrlPr>
                        </m:accPr>
                        <m:e>
                          <m:d>
                            <m:dPr>
                              <m:ctrlPr>
                                <a:rPr lang="es-ES" sz="2000" i="1">
                                  <a:latin typeface="Cambria Math"/>
                                  <a:cs typeface="Arial" pitchFamily="34" charset="0"/>
                                </a:rPr>
                              </m:ctrlPr>
                            </m:dPr>
                            <m:e>
                              <m:r>
                                <a:rPr lang="es-ES" sz="2000" i="1">
                                  <a:latin typeface="Cambria Math"/>
                                  <a:cs typeface="Arial" pitchFamily="34" charset="0"/>
                                </a:rPr>
                                <m:t>𝑎</m:t>
                              </m:r>
                              <m:r>
                                <a:rPr lang="es-ES" sz="2000" i="1">
                                  <a:latin typeface="Cambria Math"/>
                                  <a:cs typeface="Arial" pitchFamily="34" charset="0"/>
                                </a:rPr>
                                <m:t>+</m:t>
                              </m:r>
                              <m:r>
                                <a:rPr lang="es-ES" sz="2000" i="1">
                                  <a:latin typeface="Cambria Math"/>
                                  <a:cs typeface="Arial" pitchFamily="34" charset="0"/>
                                </a:rPr>
                                <m:t>𝑏</m:t>
                              </m:r>
                            </m:e>
                          </m:d>
                          <m:r>
                            <a:rPr lang="es-ES" sz="2000" i="1">
                              <a:latin typeface="Cambria Math"/>
                              <a:cs typeface="Arial" pitchFamily="34" charset="0"/>
                            </a:rPr>
                            <m:t>·(</m:t>
                          </m:r>
                          <m:r>
                            <a:rPr lang="es-ES" sz="2000" i="1">
                              <a:latin typeface="Cambria Math"/>
                              <a:cs typeface="Arial" pitchFamily="34" charset="0"/>
                            </a:rPr>
                            <m:t>𝑐</m:t>
                          </m:r>
                          <m:r>
                            <a:rPr lang="es-ES" sz="2000" i="1">
                              <a:latin typeface="Cambria Math"/>
                              <a:cs typeface="Arial" pitchFamily="34" charset="0"/>
                            </a:rPr>
                            <m:t>+</m:t>
                          </m:r>
                          <m:r>
                            <a:rPr lang="es-ES" sz="2000" i="1">
                              <a:latin typeface="Cambria Math"/>
                              <a:cs typeface="Arial" pitchFamily="34" charset="0"/>
                            </a:rPr>
                            <m:t>𝑑</m:t>
                          </m:r>
                          <m:r>
                            <a:rPr lang="es-ES" sz="2000" i="1">
                              <a:latin typeface="Cambria Math"/>
                              <a:cs typeface="Arial" pitchFamily="34" charset="0"/>
                            </a:rPr>
                            <m:t>)</m:t>
                          </m:r>
                        </m:e>
                      </m:acc>
                      <m:r>
                        <a:rPr lang="es-ES" sz="2000" i="1">
                          <a:latin typeface="Cambria Math"/>
                          <a:cs typeface="Arial" pitchFamily="34" charset="0"/>
                        </a:rPr>
                        <m:t>=</m:t>
                      </m:r>
                      <m:acc>
                        <m:accPr>
                          <m:chr m:val="̅"/>
                          <m:ctrlPr>
                            <a:rPr lang="es-ES" sz="2000" i="1">
                              <a:latin typeface="Cambria Math"/>
                              <a:cs typeface="Arial" pitchFamily="34" charset="0"/>
                            </a:rPr>
                          </m:ctrlPr>
                        </m:accPr>
                        <m:e>
                          <m:d>
                            <m:dPr>
                              <m:ctrlPr>
                                <a:rPr lang="es-ES" sz="2000" i="1">
                                  <a:latin typeface="Cambria Math"/>
                                  <a:cs typeface="Arial" pitchFamily="34" charset="0"/>
                                </a:rPr>
                              </m:ctrlPr>
                            </m:dPr>
                            <m:e>
                              <m:acc>
                                <m:accPr>
                                  <m:chr m:val="̅"/>
                                  <m:ctrlPr>
                                    <a:rPr lang="es-ES" sz="2000" i="1">
                                      <a:latin typeface="Cambria Math"/>
                                      <a:cs typeface="Arial" pitchFamily="34" charset="0"/>
                                    </a:rPr>
                                  </m:ctrlPr>
                                </m:accPr>
                                <m:e>
                                  <m:r>
                                    <a:rPr lang="es-ES" sz="2000" i="1">
                                      <a:latin typeface="Cambria Math"/>
                                      <a:cs typeface="Arial" pitchFamily="34" charset="0"/>
                                    </a:rPr>
                                    <m:t>𝑎</m:t>
                                  </m:r>
                                  <m:r>
                                    <a:rPr lang="es-ES" sz="2000" b="0" i="1" smtClean="0">
                                      <a:latin typeface="Cambria Math"/>
                                      <a:cs typeface="Arial" pitchFamily="34" charset="0"/>
                                    </a:rPr>
                                    <m:t>+</m:t>
                                  </m:r>
                                  <m:r>
                                    <a:rPr lang="es-ES" sz="2000" i="1">
                                      <a:latin typeface="Cambria Math"/>
                                      <a:cs typeface="Arial" pitchFamily="34" charset="0"/>
                                    </a:rPr>
                                    <m:t>𝑏</m:t>
                                  </m:r>
                                </m:e>
                              </m:acc>
                            </m:e>
                          </m:d>
                          <m:r>
                            <a:rPr lang="es-ES" sz="2000" b="0" i="1" smtClean="0">
                              <a:latin typeface="Cambria Math"/>
                              <a:cs typeface="Arial" pitchFamily="34" charset="0"/>
                            </a:rPr>
                            <m:t>+</m:t>
                          </m:r>
                          <m:r>
                            <a:rPr lang="es-ES" sz="2000" i="1">
                              <a:latin typeface="Cambria Math"/>
                              <a:cs typeface="Arial" pitchFamily="34" charset="0"/>
                            </a:rPr>
                            <m:t>(</m:t>
                          </m:r>
                          <m:acc>
                            <m:accPr>
                              <m:chr m:val="̅"/>
                              <m:ctrlPr>
                                <a:rPr lang="es-ES" sz="2000" i="1">
                                  <a:latin typeface="Cambria Math"/>
                                  <a:cs typeface="Arial" pitchFamily="34" charset="0"/>
                                </a:rPr>
                              </m:ctrlPr>
                            </m:accPr>
                            <m:e>
                              <m:r>
                                <a:rPr lang="es-ES" sz="2000" i="1">
                                  <a:latin typeface="Cambria Math"/>
                                  <a:cs typeface="Arial" pitchFamily="34" charset="0"/>
                                </a:rPr>
                                <m:t>𝑐</m:t>
                              </m:r>
                              <m:r>
                                <a:rPr lang="es-ES" sz="2000" b="0" i="1" smtClean="0">
                                  <a:latin typeface="Cambria Math"/>
                                  <a:cs typeface="Arial" pitchFamily="34" charset="0"/>
                                </a:rPr>
                                <m:t>+</m:t>
                              </m:r>
                              <m:r>
                                <a:rPr lang="es-ES" sz="2000" i="1">
                                  <a:latin typeface="Cambria Math"/>
                                  <a:cs typeface="Arial" pitchFamily="34" charset="0"/>
                                </a:rPr>
                                <m:t>𝑑</m:t>
                              </m:r>
                            </m:e>
                          </m:acc>
                          <m:r>
                            <a:rPr lang="es-ES" sz="2000" i="1">
                              <a:latin typeface="Cambria Math"/>
                              <a:cs typeface="Arial" pitchFamily="34" charset="0"/>
                            </a:rPr>
                            <m:t>)</m:t>
                          </m:r>
                        </m:e>
                      </m:acc>
                    </m:oMath>
                  </m:oMathPara>
                </a14:m>
                <a:endParaRPr lang="es-ES" sz="2000" dirty="0" smtClean="0">
                  <a:cs typeface="Arial" pitchFamily="34" charset="0"/>
                </a:endParaRPr>
              </a:p>
              <a:p>
                <a:pPr algn="just">
                  <a:spcAft>
                    <a:spcPts val="600"/>
                  </a:spcAft>
                </a:pPr>
                <a:endParaRPr lang="es-ES" sz="2000" dirty="0" smtClean="0">
                  <a:cs typeface="Arial" pitchFamily="34" charset="0"/>
                </a:endParaRPr>
              </a:p>
              <a:p>
                <a:pPr algn="just">
                  <a:spcAft>
                    <a:spcPts val="600"/>
                  </a:spcAft>
                </a:pPr>
                <a14:m>
                  <m:oMathPara xmlns:m="http://schemas.openxmlformats.org/officeDocument/2006/math">
                    <m:oMathParaPr>
                      <m:jc m:val="centerGroup"/>
                    </m:oMathParaPr>
                    <m:oMath xmlns:m="http://schemas.openxmlformats.org/officeDocument/2006/math">
                      <m:r>
                        <a:rPr lang="es-ES" sz="2000" b="0" i="1" smtClean="0">
                          <a:latin typeface="Cambria Math"/>
                          <a:cs typeface="Arial" pitchFamily="34" charset="0"/>
                        </a:rPr>
                        <m:t>𝑎𝑏</m:t>
                      </m:r>
                      <m:r>
                        <a:rPr lang="es-ES" sz="2000" b="0" i="1" smtClean="0">
                          <a:latin typeface="Cambria Math"/>
                          <a:cs typeface="Arial" pitchFamily="34" charset="0"/>
                        </a:rPr>
                        <m:t>+</m:t>
                      </m:r>
                      <m:r>
                        <a:rPr lang="es-ES" sz="2000" b="0" i="1" smtClean="0">
                          <a:latin typeface="Cambria Math"/>
                          <a:cs typeface="Arial" pitchFamily="34" charset="0"/>
                        </a:rPr>
                        <m:t>𝑐𝑑</m:t>
                      </m:r>
                      <m:r>
                        <a:rPr lang="es-ES" sz="2000" b="0" i="1" smtClean="0">
                          <a:latin typeface="Cambria Math"/>
                          <a:cs typeface="Arial" pitchFamily="34" charset="0"/>
                        </a:rPr>
                        <m:t>=</m:t>
                      </m:r>
                      <m:acc>
                        <m:accPr>
                          <m:chr m:val="̿"/>
                          <m:ctrlPr>
                            <a:rPr lang="es-ES" sz="2000" b="0" i="1" smtClean="0">
                              <a:latin typeface="Cambria Math"/>
                              <a:cs typeface="Arial" pitchFamily="34" charset="0"/>
                            </a:rPr>
                          </m:ctrlPr>
                        </m:accPr>
                        <m:e>
                          <m:r>
                            <a:rPr lang="es-ES" sz="2000" b="0" i="1" smtClean="0">
                              <a:latin typeface="Cambria Math"/>
                              <a:cs typeface="Arial" pitchFamily="34" charset="0"/>
                            </a:rPr>
                            <m:t>𝑎𝑏</m:t>
                          </m:r>
                          <m:r>
                            <a:rPr lang="es-ES" sz="2000" b="0" i="1" smtClean="0">
                              <a:latin typeface="Cambria Math"/>
                              <a:cs typeface="Arial" pitchFamily="34" charset="0"/>
                            </a:rPr>
                            <m:t>+</m:t>
                          </m:r>
                          <m:r>
                            <a:rPr lang="es-ES" sz="2000" b="0" i="1" smtClean="0">
                              <a:latin typeface="Cambria Math"/>
                              <a:cs typeface="Arial" pitchFamily="34" charset="0"/>
                            </a:rPr>
                            <m:t>𝑐𝑑</m:t>
                          </m:r>
                        </m:e>
                      </m:acc>
                      <m:r>
                        <a:rPr lang="es-ES" sz="2000" b="0" i="1" smtClean="0">
                          <a:latin typeface="Cambria Math"/>
                          <a:cs typeface="Arial" pitchFamily="34" charset="0"/>
                        </a:rPr>
                        <m:t>=</m:t>
                      </m:r>
                      <m:acc>
                        <m:accPr>
                          <m:chr m:val="̿"/>
                          <m:ctrlPr>
                            <a:rPr lang="es-ES" sz="2000" i="1">
                              <a:latin typeface="Cambria Math"/>
                              <a:cs typeface="Arial" pitchFamily="34" charset="0"/>
                            </a:rPr>
                          </m:ctrlPr>
                        </m:accPr>
                        <m:e>
                          <m:r>
                            <a:rPr lang="es-ES" sz="2000" i="1">
                              <a:latin typeface="Cambria Math"/>
                              <a:cs typeface="Arial" pitchFamily="34" charset="0"/>
                            </a:rPr>
                            <m:t>(</m:t>
                          </m:r>
                          <m:acc>
                            <m:accPr>
                              <m:chr m:val="̿"/>
                              <m:ctrlPr>
                                <a:rPr lang="es-ES" sz="2000" i="1">
                                  <a:latin typeface="Cambria Math"/>
                                  <a:cs typeface="Arial" pitchFamily="34" charset="0"/>
                                </a:rPr>
                              </m:ctrlPr>
                            </m:accPr>
                            <m:e>
                              <m:r>
                                <a:rPr lang="es-ES" sz="2000" i="1">
                                  <a:latin typeface="Cambria Math"/>
                                  <a:cs typeface="Arial" pitchFamily="34" charset="0"/>
                                </a:rPr>
                                <m:t>𝑎𝑏</m:t>
                              </m:r>
                              <m:r>
                                <a:rPr lang="es-ES" sz="2000" i="1">
                                  <a:latin typeface="Cambria Math"/>
                                  <a:cs typeface="Arial" pitchFamily="34" charset="0"/>
                                </a:rPr>
                                <m:t>)</m:t>
                              </m:r>
                            </m:e>
                          </m:acc>
                          <m:r>
                            <a:rPr lang="es-ES" sz="2000" b="0" i="1" smtClean="0">
                              <a:latin typeface="Cambria Math"/>
                              <a:cs typeface="Arial" pitchFamily="34" charset="0"/>
                            </a:rPr>
                            <m:t>+</m:t>
                          </m:r>
                          <m:r>
                            <a:rPr lang="es-ES" sz="2000" i="1">
                              <a:latin typeface="Cambria Math"/>
                              <a:cs typeface="Arial" pitchFamily="34" charset="0"/>
                            </a:rPr>
                            <m:t>(</m:t>
                          </m:r>
                          <m:acc>
                            <m:accPr>
                              <m:chr m:val="̿"/>
                              <m:ctrlPr>
                                <a:rPr lang="es-ES" sz="2000" i="1">
                                  <a:latin typeface="Cambria Math"/>
                                  <a:cs typeface="Arial" pitchFamily="34" charset="0"/>
                                </a:rPr>
                              </m:ctrlPr>
                            </m:accPr>
                            <m:e>
                              <m:r>
                                <a:rPr lang="es-ES" sz="2000" i="1">
                                  <a:latin typeface="Cambria Math"/>
                                  <a:cs typeface="Arial" pitchFamily="34" charset="0"/>
                                </a:rPr>
                                <m:t>𝑐𝑑</m:t>
                              </m:r>
                            </m:e>
                          </m:acc>
                          <m:r>
                            <a:rPr lang="es-ES" sz="2000" i="1">
                              <a:latin typeface="Cambria Math"/>
                              <a:cs typeface="Arial" pitchFamily="34" charset="0"/>
                            </a:rPr>
                            <m:t>)</m:t>
                          </m:r>
                        </m:e>
                      </m:acc>
                      <m:r>
                        <a:rPr lang="es-ES" sz="2000" i="1">
                          <a:latin typeface="Cambria Math"/>
                          <a:cs typeface="Arial" pitchFamily="34" charset="0"/>
                        </a:rPr>
                        <m:t>=</m:t>
                      </m:r>
                      <m:acc>
                        <m:accPr>
                          <m:chr m:val="̿"/>
                          <m:ctrlPr>
                            <a:rPr lang="es-ES" sz="2000" i="1">
                              <a:latin typeface="Cambria Math"/>
                              <a:cs typeface="Arial" pitchFamily="34" charset="0"/>
                            </a:rPr>
                          </m:ctrlPr>
                        </m:accPr>
                        <m:e>
                          <m:d>
                            <m:dPr>
                              <m:ctrlPr>
                                <a:rPr lang="es-ES" sz="2000" i="1">
                                  <a:latin typeface="Cambria Math"/>
                                  <a:cs typeface="Arial" pitchFamily="34" charset="0"/>
                                </a:rPr>
                              </m:ctrlPr>
                            </m:dPr>
                            <m:e>
                              <m:acc>
                                <m:accPr>
                                  <m:chr m:val="̅"/>
                                  <m:ctrlPr>
                                    <a:rPr lang="es-ES" sz="2000" i="1">
                                      <a:latin typeface="Cambria Math"/>
                                      <a:cs typeface="Arial" pitchFamily="34" charset="0"/>
                                    </a:rPr>
                                  </m:ctrlPr>
                                </m:accPr>
                                <m:e>
                                  <m:acc>
                                    <m:accPr>
                                      <m:chr m:val="̅"/>
                                      <m:ctrlPr>
                                        <a:rPr lang="es-ES" sz="2000" i="1">
                                          <a:latin typeface="Cambria Math"/>
                                          <a:cs typeface="Arial" pitchFamily="34" charset="0"/>
                                        </a:rPr>
                                      </m:ctrlPr>
                                    </m:accPr>
                                    <m:e>
                                      <m:r>
                                        <a:rPr lang="es-ES" sz="2000" i="1">
                                          <a:latin typeface="Cambria Math"/>
                                          <a:cs typeface="Arial" pitchFamily="34" charset="0"/>
                                        </a:rPr>
                                        <m:t>𝑎</m:t>
                                      </m:r>
                                    </m:e>
                                  </m:acc>
                                  <m:r>
                                    <a:rPr lang="es-ES" sz="2000" i="1">
                                      <a:latin typeface="Cambria Math"/>
                                      <a:cs typeface="Arial" pitchFamily="34" charset="0"/>
                                    </a:rPr>
                                    <m:t>+</m:t>
                                  </m:r>
                                  <m:acc>
                                    <m:accPr>
                                      <m:chr m:val="̅"/>
                                      <m:ctrlPr>
                                        <a:rPr lang="es-ES" sz="2000" i="1">
                                          <a:latin typeface="Cambria Math"/>
                                          <a:cs typeface="Arial" pitchFamily="34" charset="0"/>
                                        </a:rPr>
                                      </m:ctrlPr>
                                    </m:accPr>
                                    <m:e>
                                      <m:r>
                                        <a:rPr lang="es-ES" sz="2000" i="1">
                                          <a:latin typeface="Cambria Math"/>
                                          <a:cs typeface="Arial" pitchFamily="34" charset="0"/>
                                        </a:rPr>
                                        <m:t>𝑏</m:t>
                                      </m:r>
                                    </m:e>
                                  </m:acc>
                                </m:e>
                              </m:acc>
                            </m:e>
                          </m:d>
                          <m:r>
                            <a:rPr lang="es-ES" sz="2000" i="1">
                              <a:latin typeface="Cambria Math"/>
                              <a:cs typeface="Arial" pitchFamily="34" charset="0"/>
                            </a:rPr>
                            <m:t>+(</m:t>
                          </m:r>
                          <m:acc>
                            <m:accPr>
                              <m:chr m:val="̅"/>
                              <m:ctrlPr>
                                <a:rPr lang="es-ES" sz="2000" i="1">
                                  <a:latin typeface="Cambria Math"/>
                                  <a:cs typeface="Arial" pitchFamily="34" charset="0"/>
                                </a:rPr>
                              </m:ctrlPr>
                            </m:accPr>
                            <m:e>
                              <m:acc>
                                <m:accPr>
                                  <m:chr m:val="̅"/>
                                  <m:ctrlPr>
                                    <a:rPr lang="es-ES" sz="2000" i="1">
                                      <a:latin typeface="Cambria Math"/>
                                      <a:cs typeface="Arial" pitchFamily="34" charset="0"/>
                                    </a:rPr>
                                  </m:ctrlPr>
                                </m:accPr>
                                <m:e>
                                  <m:r>
                                    <a:rPr lang="es-ES" sz="2000" i="1">
                                      <a:latin typeface="Cambria Math"/>
                                      <a:cs typeface="Arial" pitchFamily="34" charset="0"/>
                                    </a:rPr>
                                    <m:t>𝑐</m:t>
                                  </m:r>
                                </m:e>
                              </m:acc>
                              <m:r>
                                <a:rPr lang="es-ES" sz="2000" i="1">
                                  <a:latin typeface="Cambria Math"/>
                                  <a:cs typeface="Arial" pitchFamily="34" charset="0"/>
                                </a:rPr>
                                <m:t>+</m:t>
                              </m:r>
                              <m:acc>
                                <m:accPr>
                                  <m:chr m:val="̅"/>
                                  <m:ctrlPr>
                                    <a:rPr lang="es-ES" sz="2000" i="1">
                                      <a:latin typeface="Cambria Math"/>
                                      <a:cs typeface="Arial" pitchFamily="34" charset="0"/>
                                    </a:rPr>
                                  </m:ctrlPr>
                                </m:accPr>
                                <m:e>
                                  <m:r>
                                    <a:rPr lang="es-ES" sz="2000" i="1">
                                      <a:latin typeface="Cambria Math"/>
                                      <a:cs typeface="Arial" pitchFamily="34" charset="0"/>
                                    </a:rPr>
                                    <m:t>𝑑</m:t>
                                  </m:r>
                                </m:e>
                              </m:acc>
                            </m:e>
                          </m:acc>
                          <m:r>
                            <a:rPr lang="es-ES" sz="2000" i="1">
                              <a:latin typeface="Cambria Math"/>
                              <a:cs typeface="Arial" pitchFamily="34" charset="0"/>
                            </a:rPr>
                            <m:t>)</m:t>
                          </m:r>
                        </m:e>
                      </m:acc>
                    </m:oMath>
                  </m:oMathPara>
                </a14:m>
                <a:endParaRPr lang="es-ES" sz="2000" dirty="0">
                  <a:cs typeface="Arial" pitchFamily="34" charset="0"/>
                </a:endParaRPr>
              </a:p>
            </p:txBody>
          </p:sp>
        </mc:Choice>
        <mc:Fallback xmlns="">
          <p:sp>
            <p:nvSpPr>
              <p:cNvPr id="5" name="4 CuadroTexto"/>
              <p:cNvSpPr txBox="1">
                <a:spLocks noRot="1" noChangeAspect="1" noMove="1" noResize="1" noEditPoints="1" noAdjustHandles="1" noChangeArrowheads="1" noChangeShapeType="1" noTextEdit="1"/>
              </p:cNvSpPr>
              <p:nvPr/>
            </p:nvSpPr>
            <p:spPr>
              <a:xfrm>
                <a:off x="539552" y="692696"/>
                <a:ext cx="7848872" cy="4622291"/>
              </a:xfrm>
              <a:prstGeom prst="rect">
                <a:avLst/>
              </a:prstGeom>
              <a:blipFill rotWithShape="1">
                <a:blip r:embed="rId2"/>
                <a:stretch>
                  <a:fillRect l="-855" t="-660" r="-777"/>
                </a:stretch>
              </a:blipFill>
            </p:spPr>
            <p:txBody>
              <a:bodyPr/>
              <a:lstStyle/>
              <a:p>
                <a:r>
                  <a:rPr lang="es-ES">
                    <a:noFill/>
                  </a:rPr>
                  <a:t> </a:t>
                </a:r>
              </a:p>
            </p:txBody>
          </p:sp>
        </mc:Fallback>
      </mc:AlternateContent>
    </p:spTree>
    <p:extLst>
      <p:ext uri="{BB962C8B-B14F-4D97-AF65-F5344CB8AC3E}">
        <p14:creationId xmlns:p14="http://schemas.microsoft.com/office/powerpoint/2010/main" val="3509612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476672"/>
            <a:ext cx="7848872" cy="1015663"/>
          </a:xfrm>
          <a:prstGeom prst="rect">
            <a:avLst/>
          </a:prstGeom>
          <a:noFill/>
        </p:spPr>
        <p:txBody>
          <a:bodyPr wrap="square" rtlCol="0">
            <a:spAutoFit/>
          </a:bodyPr>
          <a:lstStyle/>
          <a:p>
            <a:pPr algn="just"/>
            <a:r>
              <a:rPr lang="es-ES" sz="2000" dirty="0"/>
              <a:t>Los </a:t>
            </a:r>
            <a:r>
              <a:rPr lang="es-ES" sz="2000" b="1" dirty="0"/>
              <a:t>circuitos electrónicos</a:t>
            </a:r>
            <a:r>
              <a:rPr lang="es-ES" sz="2000" dirty="0"/>
              <a:t> se diseñan con la intención de procesar información y proporcionar una respuesta según sea el resultado de dicho procesamiento. Son algo así como </a:t>
            </a:r>
            <a:r>
              <a:rPr lang="es-ES" sz="2000" b="1" dirty="0"/>
              <a:t>circuitos inteligentes</a:t>
            </a:r>
            <a:r>
              <a:rPr lang="es-ES" sz="2000" dirty="0"/>
              <a:t>.</a:t>
            </a:r>
            <a:endParaRPr lang="es-ES" sz="2000" dirty="0">
              <a:cs typeface="Arial" pitchFamily="34" charset="0"/>
            </a:endParaRPr>
          </a:p>
        </p:txBody>
      </p:sp>
      <p:sp>
        <p:nvSpPr>
          <p:cNvPr id="7" name="6 Rectángulo"/>
          <p:cNvSpPr/>
          <p:nvPr/>
        </p:nvSpPr>
        <p:spPr>
          <a:xfrm>
            <a:off x="539552" y="1988840"/>
            <a:ext cx="7776864" cy="707886"/>
          </a:xfrm>
          <a:prstGeom prst="rect">
            <a:avLst/>
          </a:prstGeom>
        </p:spPr>
        <p:txBody>
          <a:bodyPr wrap="square">
            <a:spAutoFit/>
          </a:bodyPr>
          <a:lstStyle/>
          <a:p>
            <a:pPr algn="just"/>
            <a:r>
              <a:rPr lang="es-ES" sz="2000" dirty="0"/>
              <a:t>Se caracterizan por emplear valores bajos tanto en la tensión como en la intensidad (por ejemplo 5 V y 50 </a:t>
            </a:r>
            <a:r>
              <a:rPr lang="es-ES" sz="2000" dirty="0" err="1"/>
              <a:t>mA</a:t>
            </a:r>
            <a:r>
              <a:rPr lang="es-ES" sz="2000" dirty="0"/>
              <a:t>).</a:t>
            </a:r>
          </a:p>
        </p:txBody>
      </p:sp>
      <p:sp>
        <p:nvSpPr>
          <p:cNvPr id="8" name="7 Rectángulo"/>
          <p:cNvSpPr/>
          <p:nvPr/>
        </p:nvSpPr>
        <p:spPr>
          <a:xfrm>
            <a:off x="575556" y="3284984"/>
            <a:ext cx="7776864" cy="707886"/>
          </a:xfrm>
          <a:prstGeom prst="rect">
            <a:avLst/>
          </a:prstGeom>
        </p:spPr>
        <p:txBody>
          <a:bodyPr wrap="square">
            <a:spAutoFit/>
          </a:bodyPr>
          <a:lstStyle/>
          <a:p>
            <a:pPr algn="just"/>
            <a:r>
              <a:rPr lang="es-ES" sz="2000" dirty="0"/>
              <a:t>Ejemplos son: televisor, ordenador, calculadora, reloj, teléfono móvil, mp3...</a:t>
            </a:r>
          </a:p>
        </p:txBody>
      </p:sp>
      <p:pic>
        <p:nvPicPr>
          <p:cNvPr id="2058" name="Picture 10" descr="http://images.izideal.com/img/product/9971873/l/es/casio-reloj-digital-de-pulsera-f-91w-1yer.jpe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31640" y="3913640"/>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webtaller.com/images/contenidos/articulos/instalacion-ordenador-nuevo_ordenador.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932040" y="4126052"/>
            <a:ext cx="3191172" cy="2519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nodeType="clickEffect">
                                  <p:stCondLst>
                                    <p:cond delay="0"/>
                                  </p:stCondLst>
                                  <p:childTnLst>
                                    <p:set>
                                      <p:cBhvr>
                                        <p:cTn id="20" dur="1" fill="hold">
                                          <p:stCondLst>
                                            <p:cond delay="0"/>
                                          </p:stCondLst>
                                        </p:cTn>
                                        <p:tgtEl>
                                          <p:spTgt spid="2058"/>
                                        </p:tgtEl>
                                        <p:attrNameLst>
                                          <p:attrName>style.visibility</p:attrName>
                                        </p:attrNameLst>
                                      </p:cBhvr>
                                      <p:to>
                                        <p:strVal val="visible"/>
                                      </p:to>
                                    </p:set>
                                    <p:animEffect transition="in" filter="wipe(down)">
                                      <p:cBhvr>
                                        <p:cTn id="21" dur="580">
                                          <p:stCondLst>
                                            <p:cond delay="0"/>
                                          </p:stCondLst>
                                        </p:cTn>
                                        <p:tgtEl>
                                          <p:spTgt spid="2058"/>
                                        </p:tgtEl>
                                      </p:cBhvr>
                                    </p:animEffect>
                                    <p:anim calcmode="lin" valueType="num">
                                      <p:cBhvr>
                                        <p:cTn id="22" dur="1822" tmFilter="0,0; 0.14,0.36; 0.43,0.73; 0.71,0.91; 1.0,1.0">
                                          <p:stCondLst>
                                            <p:cond delay="0"/>
                                          </p:stCondLst>
                                        </p:cTn>
                                        <p:tgtEl>
                                          <p:spTgt spid="2058"/>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2058"/>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2058"/>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2058"/>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2058"/>
                                        </p:tgtEl>
                                        <p:attrNameLst>
                                          <p:attrName>ppt_y</p:attrName>
                                        </p:attrNameLst>
                                      </p:cBhvr>
                                      <p:tavLst>
                                        <p:tav tm="0" fmla="#ppt_y-sin(pi*$)/81">
                                          <p:val>
                                            <p:fltVal val="0"/>
                                          </p:val>
                                        </p:tav>
                                        <p:tav tm="100000">
                                          <p:val>
                                            <p:fltVal val="1"/>
                                          </p:val>
                                        </p:tav>
                                      </p:tavLst>
                                    </p:anim>
                                    <p:animScale>
                                      <p:cBhvr>
                                        <p:cTn id="27" dur="26">
                                          <p:stCondLst>
                                            <p:cond delay="650"/>
                                          </p:stCondLst>
                                        </p:cTn>
                                        <p:tgtEl>
                                          <p:spTgt spid="2058"/>
                                        </p:tgtEl>
                                      </p:cBhvr>
                                      <p:to x="100000" y="60000"/>
                                    </p:animScale>
                                    <p:animScale>
                                      <p:cBhvr>
                                        <p:cTn id="28" dur="166" decel="50000">
                                          <p:stCondLst>
                                            <p:cond delay="676"/>
                                          </p:stCondLst>
                                        </p:cTn>
                                        <p:tgtEl>
                                          <p:spTgt spid="2058"/>
                                        </p:tgtEl>
                                      </p:cBhvr>
                                      <p:to x="100000" y="100000"/>
                                    </p:animScale>
                                    <p:animScale>
                                      <p:cBhvr>
                                        <p:cTn id="29" dur="26">
                                          <p:stCondLst>
                                            <p:cond delay="1312"/>
                                          </p:stCondLst>
                                        </p:cTn>
                                        <p:tgtEl>
                                          <p:spTgt spid="2058"/>
                                        </p:tgtEl>
                                      </p:cBhvr>
                                      <p:to x="100000" y="80000"/>
                                    </p:animScale>
                                    <p:animScale>
                                      <p:cBhvr>
                                        <p:cTn id="30" dur="166" decel="50000">
                                          <p:stCondLst>
                                            <p:cond delay="1338"/>
                                          </p:stCondLst>
                                        </p:cTn>
                                        <p:tgtEl>
                                          <p:spTgt spid="2058"/>
                                        </p:tgtEl>
                                      </p:cBhvr>
                                      <p:to x="100000" y="100000"/>
                                    </p:animScale>
                                    <p:animScale>
                                      <p:cBhvr>
                                        <p:cTn id="31" dur="26">
                                          <p:stCondLst>
                                            <p:cond delay="1642"/>
                                          </p:stCondLst>
                                        </p:cTn>
                                        <p:tgtEl>
                                          <p:spTgt spid="2058"/>
                                        </p:tgtEl>
                                      </p:cBhvr>
                                      <p:to x="100000" y="90000"/>
                                    </p:animScale>
                                    <p:animScale>
                                      <p:cBhvr>
                                        <p:cTn id="32" dur="166" decel="50000">
                                          <p:stCondLst>
                                            <p:cond delay="1668"/>
                                          </p:stCondLst>
                                        </p:cTn>
                                        <p:tgtEl>
                                          <p:spTgt spid="2058"/>
                                        </p:tgtEl>
                                      </p:cBhvr>
                                      <p:to x="100000" y="100000"/>
                                    </p:animScale>
                                    <p:animScale>
                                      <p:cBhvr>
                                        <p:cTn id="33" dur="26">
                                          <p:stCondLst>
                                            <p:cond delay="1808"/>
                                          </p:stCondLst>
                                        </p:cTn>
                                        <p:tgtEl>
                                          <p:spTgt spid="2058"/>
                                        </p:tgtEl>
                                      </p:cBhvr>
                                      <p:to x="100000" y="95000"/>
                                    </p:animScale>
                                    <p:animScale>
                                      <p:cBhvr>
                                        <p:cTn id="34" dur="166" decel="50000">
                                          <p:stCondLst>
                                            <p:cond delay="1834"/>
                                          </p:stCondLst>
                                        </p:cTn>
                                        <p:tgtEl>
                                          <p:spTgt spid="2058"/>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2060"/>
                                        </p:tgtEl>
                                        <p:attrNameLst>
                                          <p:attrName>style.visibility</p:attrName>
                                        </p:attrNameLst>
                                      </p:cBhvr>
                                      <p:to>
                                        <p:strVal val="visible"/>
                                      </p:to>
                                    </p:set>
                                    <p:animEffect transition="in" filter="wipe(down)">
                                      <p:cBhvr>
                                        <p:cTn id="39" dur="580">
                                          <p:stCondLst>
                                            <p:cond delay="0"/>
                                          </p:stCondLst>
                                        </p:cTn>
                                        <p:tgtEl>
                                          <p:spTgt spid="2060"/>
                                        </p:tgtEl>
                                      </p:cBhvr>
                                    </p:animEffect>
                                    <p:anim calcmode="lin" valueType="num">
                                      <p:cBhvr>
                                        <p:cTn id="40" dur="1822" tmFilter="0,0; 0.14,0.36; 0.43,0.73; 0.71,0.91; 1.0,1.0">
                                          <p:stCondLst>
                                            <p:cond delay="0"/>
                                          </p:stCondLst>
                                        </p:cTn>
                                        <p:tgtEl>
                                          <p:spTgt spid="2060"/>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2060"/>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2060"/>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2060"/>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2060"/>
                                        </p:tgtEl>
                                        <p:attrNameLst>
                                          <p:attrName>ppt_y</p:attrName>
                                        </p:attrNameLst>
                                      </p:cBhvr>
                                      <p:tavLst>
                                        <p:tav tm="0" fmla="#ppt_y-sin(pi*$)/81">
                                          <p:val>
                                            <p:fltVal val="0"/>
                                          </p:val>
                                        </p:tav>
                                        <p:tav tm="100000">
                                          <p:val>
                                            <p:fltVal val="1"/>
                                          </p:val>
                                        </p:tav>
                                      </p:tavLst>
                                    </p:anim>
                                    <p:animScale>
                                      <p:cBhvr>
                                        <p:cTn id="45" dur="26">
                                          <p:stCondLst>
                                            <p:cond delay="650"/>
                                          </p:stCondLst>
                                        </p:cTn>
                                        <p:tgtEl>
                                          <p:spTgt spid="2060"/>
                                        </p:tgtEl>
                                      </p:cBhvr>
                                      <p:to x="100000" y="60000"/>
                                    </p:animScale>
                                    <p:animScale>
                                      <p:cBhvr>
                                        <p:cTn id="46" dur="166" decel="50000">
                                          <p:stCondLst>
                                            <p:cond delay="676"/>
                                          </p:stCondLst>
                                        </p:cTn>
                                        <p:tgtEl>
                                          <p:spTgt spid="2060"/>
                                        </p:tgtEl>
                                      </p:cBhvr>
                                      <p:to x="100000" y="100000"/>
                                    </p:animScale>
                                    <p:animScale>
                                      <p:cBhvr>
                                        <p:cTn id="47" dur="26">
                                          <p:stCondLst>
                                            <p:cond delay="1312"/>
                                          </p:stCondLst>
                                        </p:cTn>
                                        <p:tgtEl>
                                          <p:spTgt spid="2060"/>
                                        </p:tgtEl>
                                      </p:cBhvr>
                                      <p:to x="100000" y="80000"/>
                                    </p:animScale>
                                    <p:animScale>
                                      <p:cBhvr>
                                        <p:cTn id="48" dur="166" decel="50000">
                                          <p:stCondLst>
                                            <p:cond delay="1338"/>
                                          </p:stCondLst>
                                        </p:cTn>
                                        <p:tgtEl>
                                          <p:spTgt spid="2060"/>
                                        </p:tgtEl>
                                      </p:cBhvr>
                                      <p:to x="100000" y="100000"/>
                                    </p:animScale>
                                    <p:animScale>
                                      <p:cBhvr>
                                        <p:cTn id="49" dur="26">
                                          <p:stCondLst>
                                            <p:cond delay="1642"/>
                                          </p:stCondLst>
                                        </p:cTn>
                                        <p:tgtEl>
                                          <p:spTgt spid="2060"/>
                                        </p:tgtEl>
                                      </p:cBhvr>
                                      <p:to x="100000" y="90000"/>
                                    </p:animScale>
                                    <p:animScale>
                                      <p:cBhvr>
                                        <p:cTn id="50" dur="166" decel="50000">
                                          <p:stCondLst>
                                            <p:cond delay="1668"/>
                                          </p:stCondLst>
                                        </p:cTn>
                                        <p:tgtEl>
                                          <p:spTgt spid="2060"/>
                                        </p:tgtEl>
                                      </p:cBhvr>
                                      <p:to x="100000" y="100000"/>
                                    </p:animScale>
                                    <p:animScale>
                                      <p:cBhvr>
                                        <p:cTn id="51" dur="26">
                                          <p:stCondLst>
                                            <p:cond delay="1808"/>
                                          </p:stCondLst>
                                        </p:cTn>
                                        <p:tgtEl>
                                          <p:spTgt spid="2060"/>
                                        </p:tgtEl>
                                      </p:cBhvr>
                                      <p:to x="100000" y="95000"/>
                                    </p:animScale>
                                    <p:animScale>
                                      <p:cBhvr>
                                        <p:cTn id="52" dur="166" decel="50000">
                                          <p:stCondLst>
                                            <p:cond delay="1834"/>
                                          </p:stCondLst>
                                        </p:cTn>
                                        <p:tgtEl>
                                          <p:spTgt spid="20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4.bp.blogspot.com/_q8r7rl-o-zg/TGMi4iLc8RI/AAAAAAAAAGE/KI_azyP-Yxk/s320/54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88640"/>
            <a:ext cx="3360371" cy="25202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8" descr="http://2.bp.blogspot.com/_zNcFdyuUNTA/TNvXVl1uSWI/AAAAAAAAACI/yQIaWt3O_OI/s1600/Componentes.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2964" y="2852936"/>
            <a:ext cx="5446423" cy="3744416"/>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3995936" y="548680"/>
            <a:ext cx="3580412" cy="707886"/>
          </a:xfrm>
          <a:prstGeom prst="rect">
            <a:avLst/>
          </a:prstGeom>
          <a:noFill/>
        </p:spPr>
        <p:txBody>
          <a:bodyPr wrap="square" rtlCol="0">
            <a:spAutoFit/>
          </a:bodyPr>
          <a:lstStyle/>
          <a:p>
            <a:pPr algn="ctr"/>
            <a:r>
              <a:rPr lang="es-ES" sz="2000" dirty="0" smtClean="0">
                <a:cs typeface="Arial" pitchFamily="34" charset="0"/>
              </a:rPr>
              <a:t>Ejemplo de circuito impreso</a:t>
            </a:r>
          </a:p>
          <a:p>
            <a:pPr algn="ctr"/>
            <a:r>
              <a:rPr lang="es-ES" sz="2000" dirty="0" smtClean="0">
                <a:cs typeface="Arial" pitchFamily="34" charset="0"/>
              </a:rPr>
              <a:t>(sobre una placa de baquelita)</a:t>
            </a:r>
            <a:endParaRPr lang="es-ES" sz="2000" dirty="0">
              <a:cs typeface="Arial" pitchFamily="34" charset="0"/>
            </a:endParaRPr>
          </a:p>
        </p:txBody>
      </p:sp>
      <p:sp>
        <p:nvSpPr>
          <p:cNvPr id="5" name="4 CuadroTexto"/>
          <p:cNvSpPr txBox="1"/>
          <p:nvPr/>
        </p:nvSpPr>
        <p:spPr>
          <a:xfrm>
            <a:off x="969205" y="4725144"/>
            <a:ext cx="2749396" cy="1015663"/>
          </a:xfrm>
          <a:prstGeom prst="rect">
            <a:avLst/>
          </a:prstGeom>
          <a:noFill/>
        </p:spPr>
        <p:txBody>
          <a:bodyPr wrap="square" rtlCol="0">
            <a:spAutoFit/>
          </a:bodyPr>
          <a:lstStyle/>
          <a:p>
            <a:pPr algn="ctr"/>
            <a:r>
              <a:rPr lang="es-ES" sz="2000" dirty="0" smtClean="0">
                <a:cs typeface="Arial" pitchFamily="34" charset="0"/>
              </a:rPr>
              <a:t>Ejemplos de componentes electrónicos</a:t>
            </a:r>
            <a:endParaRPr lang="es-ES" sz="2000" dirty="0">
              <a:cs typeface="Arial" pitchFamily="34" charset="0"/>
            </a:endParaRPr>
          </a:p>
        </p:txBody>
      </p:sp>
    </p:spTree>
    <p:extLst>
      <p:ext uri="{BB962C8B-B14F-4D97-AF65-F5344CB8AC3E}">
        <p14:creationId xmlns:p14="http://schemas.microsoft.com/office/powerpoint/2010/main" val="24656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491" y="919679"/>
            <a:ext cx="7848872" cy="707886"/>
          </a:xfrm>
          <a:prstGeom prst="rect">
            <a:avLst/>
          </a:prstGeom>
          <a:noFill/>
        </p:spPr>
        <p:txBody>
          <a:bodyPr wrap="square" rtlCol="0">
            <a:spAutoFit/>
          </a:bodyPr>
          <a:lstStyle/>
          <a:p>
            <a:pPr algn="just"/>
            <a:r>
              <a:rPr lang="es-ES" sz="2000" dirty="0"/>
              <a:t>Asimismo, también existen aparatos que combinan claramente ambos circuitos:</a:t>
            </a:r>
          </a:p>
        </p:txBody>
      </p:sp>
      <p:graphicFrame>
        <p:nvGraphicFramePr>
          <p:cNvPr id="2" name="1 Tabla"/>
          <p:cNvGraphicFramePr>
            <a:graphicFrameLocks noGrp="1"/>
          </p:cNvGraphicFramePr>
          <p:nvPr>
            <p:extLst>
              <p:ext uri="{D42A27DB-BD31-4B8C-83A1-F6EECF244321}">
                <p14:modId xmlns:p14="http://schemas.microsoft.com/office/powerpoint/2010/main" val="2522776789"/>
              </p:ext>
            </p:extLst>
          </p:nvPr>
        </p:nvGraphicFramePr>
        <p:xfrm>
          <a:off x="539491" y="2060848"/>
          <a:ext cx="8136965" cy="3190492"/>
        </p:xfrm>
        <a:graphic>
          <a:graphicData uri="http://schemas.openxmlformats.org/drawingml/2006/table">
            <a:tbl>
              <a:tblPr>
                <a:tableStyleId>{5C22544A-7EE6-4342-B048-85BDC9FD1C3A}</a:tableStyleId>
              </a:tblPr>
              <a:tblGrid>
                <a:gridCol w="2030857"/>
                <a:gridCol w="2978589"/>
                <a:gridCol w="3127519"/>
              </a:tblGrid>
              <a:tr h="797623">
                <a:tc>
                  <a:txBody>
                    <a:bodyPr/>
                    <a:lstStyle/>
                    <a:p>
                      <a:pPr algn="ctr">
                        <a:spcAft>
                          <a:spcPts val="0"/>
                        </a:spcAft>
                      </a:pPr>
                      <a:r>
                        <a:rPr lang="es-ES" sz="2000" kern="150" dirty="0">
                          <a:effectLst/>
                        </a:rPr>
                        <a:t>Aparato</a:t>
                      </a:r>
                      <a:endParaRPr lang="es-ES" sz="2000" kern="150" dirty="0">
                        <a:effectLst/>
                        <a:latin typeface="Times New Roman"/>
                        <a:ea typeface="Times New Roman"/>
                        <a:cs typeface="Mangal"/>
                      </a:endParaRPr>
                    </a:p>
                  </a:txBody>
                  <a:tcPr marL="34925" marR="34925" marT="34925" marB="34925" anchor="ctr">
                    <a:solidFill>
                      <a:schemeClr val="accent6">
                        <a:lumMod val="20000"/>
                        <a:lumOff val="80000"/>
                      </a:schemeClr>
                    </a:solidFill>
                  </a:tcPr>
                </a:tc>
                <a:tc>
                  <a:txBody>
                    <a:bodyPr/>
                    <a:lstStyle/>
                    <a:p>
                      <a:pPr algn="ctr">
                        <a:spcAft>
                          <a:spcPts val="0"/>
                        </a:spcAft>
                      </a:pPr>
                      <a:r>
                        <a:rPr lang="es-ES" sz="2000" kern="150" dirty="0">
                          <a:effectLst/>
                        </a:rPr>
                        <a:t>Parte eléctrica</a:t>
                      </a:r>
                      <a:endParaRPr lang="es-ES" sz="2000" kern="150" dirty="0">
                        <a:effectLst/>
                        <a:latin typeface="Times New Roman"/>
                        <a:ea typeface="Times New Roman"/>
                        <a:cs typeface="Mangal"/>
                      </a:endParaRPr>
                    </a:p>
                  </a:txBody>
                  <a:tcPr marL="34925" marR="34925" marT="34925" marB="34925" anchor="ctr">
                    <a:solidFill>
                      <a:schemeClr val="accent6">
                        <a:lumMod val="20000"/>
                        <a:lumOff val="80000"/>
                      </a:schemeClr>
                    </a:solidFill>
                  </a:tcPr>
                </a:tc>
                <a:tc>
                  <a:txBody>
                    <a:bodyPr/>
                    <a:lstStyle/>
                    <a:p>
                      <a:pPr algn="ctr">
                        <a:spcAft>
                          <a:spcPts val="0"/>
                        </a:spcAft>
                      </a:pPr>
                      <a:r>
                        <a:rPr lang="es-ES" sz="2000" kern="150" dirty="0">
                          <a:effectLst/>
                        </a:rPr>
                        <a:t>Parte electrónica</a:t>
                      </a:r>
                      <a:endParaRPr lang="es-ES" sz="2000" kern="150" dirty="0">
                        <a:effectLst/>
                        <a:latin typeface="Times New Roman"/>
                        <a:ea typeface="Times New Roman"/>
                        <a:cs typeface="Mangal"/>
                      </a:endParaRPr>
                    </a:p>
                  </a:txBody>
                  <a:tcPr marL="34925" marR="34925" marT="34925" marB="34925" anchor="ctr">
                    <a:solidFill>
                      <a:schemeClr val="accent6">
                        <a:lumMod val="20000"/>
                        <a:lumOff val="80000"/>
                      </a:schemeClr>
                    </a:solidFill>
                  </a:tcPr>
                </a:tc>
              </a:tr>
              <a:tr h="797623">
                <a:tc>
                  <a:txBody>
                    <a:bodyPr/>
                    <a:lstStyle/>
                    <a:p>
                      <a:pPr algn="ctr">
                        <a:spcAft>
                          <a:spcPts val="0"/>
                        </a:spcAft>
                      </a:pPr>
                      <a:r>
                        <a:rPr lang="es-ES" sz="2000" kern="150">
                          <a:effectLst/>
                        </a:rPr>
                        <a:t>Lavadora</a:t>
                      </a:r>
                      <a:endParaRPr lang="es-ES" sz="2000" kern="150">
                        <a:effectLst/>
                        <a:latin typeface="Times New Roman"/>
                        <a:ea typeface="Times New Roman"/>
                        <a:cs typeface="Mangal"/>
                      </a:endParaRPr>
                    </a:p>
                  </a:txBody>
                  <a:tcPr marL="34925" marR="34925" marT="34925" marB="34925" anchor="ctr"/>
                </a:tc>
                <a:tc>
                  <a:txBody>
                    <a:bodyPr/>
                    <a:lstStyle/>
                    <a:p>
                      <a:pPr algn="ctr">
                        <a:spcAft>
                          <a:spcPts val="0"/>
                        </a:spcAft>
                      </a:pPr>
                      <a:r>
                        <a:rPr lang="es-ES" sz="2000" kern="150" dirty="0">
                          <a:effectLst/>
                        </a:rPr>
                        <a:t>Motor del bombo</a:t>
                      </a:r>
                      <a:endParaRPr lang="es-ES" sz="2000" kern="150" dirty="0">
                        <a:effectLst/>
                        <a:latin typeface="Times New Roman"/>
                        <a:ea typeface="Times New Roman"/>
                        <a:cs typeface="Mangal"/>
                      </a:endParaRPr>
                    </a:p>
                  </a:txBody>
                  <a:tcPr marL="34925" marR="34925" marT="34925" marB="34925" anchor="ctr"/>
                </a:tc>
                <a:tc>
                  <a:txBody>
                    <a:bodyPr/>
                    <a:lstStyle/>
                    <a:p>
                      <a:pPr algn="ctr">
                        <a:spcAft>
                          <a:spcPts val="0"/>
                        </a:spcAft>
                      </a:pPr>
                      <a:r>
                        <a:rPr lang="es-ES" sz="2000" kern="150">
                          <a:effectLst/>
                        </a:rPr>
                        <a:t>Seleccionador de programas</a:t>
                      </a:r>
                      <a:endParaRPr lang="es-ES" sz="2000" kern="150">
                        <a:effectLst/>
                        <a:latin typeface="Times New Roman"/>
                        <a:ea typeface="Times New Roman"/>
                        <a:cs typeface="Mangal"/>
                      </a:endParaRPr>
                    </a:p>
                  </a:txBody>
                  <a:tcPr marL="34925" marR="34925" marT="34925" marB="34925" anchor="ctr"/>
                </a:tc>
              </a:tr>
              <a:tr h="797623">
                <a:tc>
                  <a:txBody>
                    <a:bodyPr/>
                    <a:lstStyle/>
                    <a:p>
                      <a:pPr algn="ctr">
                        <a:spcAft>
                          <a:spcPts val="0"/>
                        </a:spcAft>
                      </a:pPr>
                      <a:r>
                        <a:rPr lang="es-ES" sz="2000" kern="150">
                          <a:effectLst/>
                        </a:rPr>
                        <a:t>Ascensor</a:t>
                      </a:r>
                      <a:endParaRPr lang="es-ES" sz="2000" kern="150">
                        <a:effectLst/>
                        <a:latin typeface="Times New Roman"/>
                        <a:ea typeface="Times New Roman"/>
                        <a:cs typeface="Mangal"/>
                      </a:endParaRPr>
                    </a:p>
                  </a:txBody>
                  <a:tcPr marL="34925" marR="34925" marT="34925" marB="34925" anchor="ctr"/>
                </a:tc>
                <a:tc>
                  <a:txBody>
                    <a:bodyPr/>
                    <a:lstStyle/>
                    <a:p>
                      <a:pPr algn="ctr">
                        <a:spcAft>
                          <a:spcPts val="0"/>
                        </a:spcAft>
                      </a:pPr>
                      <a:r>
                        <a:rPr lang="es-ES" sz="2000" kern="150" dirty="0">
                          <a:effectLst/>
                        </a:rPr>
                        <a:t>Motor del ascensor</a:t>
                      </a:r>
                      <a:endParaRPr lang="es-ES" sz="2000" kern="150" dirty="0">
                        <a:effectLst/>
                        <a:latin typeface="Times New Roman"/>
                        <a:ea typeface="Times New Roman"/>
                        <a:cs typeface="Mangal"/>
                      </a:endParaRPr>
                    </a:p>
                  </a:txBody>
                  <a:tcPr marL="34925" marR="34925" marT="34925" marB="34925" anchor="ctr"/>
                </a:tc>
                <a:tc>
                  <a:txBody>
                    <a:bodyPr/>
                    <a:lstStyle/>
                    <a:p>
                      <a:pPr algn="ctr">
                        <a:spcAft>
                          <a:spcPts val="0"/>
                        </a:spcAft>
                      </a:pPr>
                      <a:r>
                        <a:rPr lang="es-ES" sz="2000" kern="150" dirty="0">
                          <a:effectLst/>
                        </a:rPr>
                        <a:t>Programador de movimiento</a:t>
                      </a:r>
                      <a:endParaRPr lang="es-ES" sz="2000" kern="150" dirty="0">
                        <a:effectLst/>
                        <a:latin typeface="Times New Roman"/>
                        <a:ea typeface="Times New Roman"/>
                        <a:cs typeface="Mangal"/>
                      </a:endParaRPr>
                    </a:p>
                  </a:txBody>
                  <a:tcPr marL="34925" marR="34925" marT="34925" marB="34925" anchor="ctr"/>
                </a:tc>
              </a:tr>
              <a:tr h="797623">
                <a:tc>
                  <a:txBody>
                    <a:bodyPr/>
                    <a:lstStyle/>
                    <a:p>
                      <a:pPr algn="ctr">
                        <a:spcAft>
                          <a:spcPts val="0"/>
                        </a:spcAft>
                      </a:pPr>
                      <a:r>
                        <a:rPr lang="es-ES" sz="2000" kern="150">
                          <a:effectLst/>
                        </a:rPr>
                        <a:t>Alarma</a:t>
                      </a:r>
                      <a:endParaRPr lang="es-ES" sz="2000" kern="150">
                        <a:effectLst/>
                        <a:latin typeface="Times New Roman"/>
                        <a:ea typeface="Times New Roman"/>
                        <a:cs typeface="Mangal"/>
                      </a:endParaRPr>
                    </a:p>
                  </a:txBody>
                  <a:tcPr marL="34925" marR="34925" marT="34925" marB="34925" anchor="ctr"/>
                </a:tc>
                <a:tc>
                  <a:txBody>
                    <a:bodyPr/>
                    <a:lstStyle/>
                    <a:p>
                      <a:pPr algn="ctr">
                        <a:spcAft>
                          <a:spcPts val="0"/>
                        </a:spcAft>
                      </a:pPr>
                      <a:r>
                        <a:rPr lang="es-ES" sz="2000" kern="150">
                          <a:effectLst/>
                        </a:rPr>
                        <a:t>Sirena de alarma</a:t>
                      </a:r>
                      <a:endParaRPr lang="es-ES" sz="2000" kern="150">
                        <a:effectLst/>
                        <a:latin typeface="Times New Roman"/>
                        <a:ea typeface="Times New Roman"/>
                        <a:cs typeface="Mangal"/>
                      </a:endParaRPr>
                    </a:p>
                  </a:txBody>
                  <a:tcPr marL="34925" marR="34925" marT="34925" marB="34925" anchor="ctr"/>
                </a:tc>
                <a:tc>
                  <a:txBody>
                    <a:bodyPr/>
                    <a:lstStyle/>
                    <a:p>
                      <a:pPr algn="ctr">
                        <a:spcAft>
                          <a:spcPts val="0"/>
                        </a:spcAft>
                      </a:pPr>
                      <a:r>
                        <a:rPr lang="es-ES" sz="2000" kern="150" dirty="0">
                          <a:effectLst/>
                        </a:rPr>
                        <a:t>Sensores de movimiento</a:t>
                      </a:r>
                      <a:endParaRPr lang="es-ES" sz="2000" kern="150" dirty="0">
                        <a:effectLst/>
                        <a:latin typeface="Times New Roman"/>
                        <a:ea typeface="Times New Roman"/>
                        <a:cs typeface="Mangal"/>
                      </a:endParaRPr>
                    </a:p>
                  </a:txBody>
                  <a:tcPr marL="34925" marR="34925" marT="34925" marB="34925" anchor="ctr"/>
                </a:tc>
              </a:tr>
            </a:tbl>
          </a:graphicData>
        </a:graphic>
      </p:graphicFrame>
    </p:spTree>
    <p:extLst>
      <p:ext uri="{BB962C8B-B14F-4D97-AF65-F5344CB8AC3E}">
        <p14:creationId xmlns:p14="http://schemas.microsoft.com/office/powerpoint/2010/main" val="279321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37 CuadroTexto"/>
          <p:cNvSpPr txBox="1"/>
          <p:nvPr/>
        </p:nvSpPr>
        <p:spPr>
          <a:xfrm>
            <a:off x="683568" y="299258"/>
            <a:ext cx="7992888" cy="4785926"/>
          </a:xfrm>
          <a:prstGeom prst="rect">
            <a:avLst/>
          </a:prstGeom>
          <a:noFill/>
        </p:spPr>
        <p:txBody>
          <a:bodyPr wrap="square" rtlCol="0">
            <a:spAutoFit/>
          </a:bodyPr>
          <a:lstStyle/>
          <a:p>
            <a:pPr algn="just">
              <a:spcAft>
                <a:spcPts val="600"/>
              </a:spcAft>
            </a:pPr>
            <a:r>
              <a:rPr lang="es-ES" sz="2000" dirty="0" smtClean="0"/>
              <a:t>La </a:t>
            </a:r>
            <a:r>
              <a:rPr lang="es-ES" sz="2000" b="1" dirty="0" smtClean="0"/>
              <a:t>electrónica</a:t>
            </a:r>
            <a:r>
              <a:rPr lang="es-ES" sz="2000" dirty="0" smtClean="0"/>
              <a:t>, atendiendo al </a:t>
            </a:r>
            <a:r>
              <a:rPr lang="es-ES" sz="2000" b="1" dirty="0" smtClean="0"/>
              <a:t>tipo de señal</a:t>
            </a:r>
            <a:r>
              <a:rPr lang="es-ES" sz="2000" dirty="0" smtClean="0"/>
              <a:t> implicada en la aplicación en la que se destinan, se divide en:</a:t>
            </a:r>
          </a:p>
          <a:p>
            <a:pPr marL="342900" indent="-342900" algn="just">
              <a:spcAft>
                <a:spcPts val="600"/>
              </a:spcAft>
              <a:buFont typeface="Arial" pitchFamily="34" charset="0"/>
              <a:buChar char="•"/>
            </a:pPr>
            <a:r>
              <a:rPr lang="es-ES" sz="2000" b="1" dirty="0" smtClean="0"/>
              <a:t>Analógica</a:t>
            </a:r>
            <a:r>
              <a:rPr lang="es-ES" sz="2000" dirty="0" smtClean="0"/>
              <a:t>: la información que portan las señales radica tanto en sus valores concretos como en el instante de tiempo en que se produce.</a:t>
            </a:r>
          </a:p>
          <a:p>
            <a:pPr marL="342900" indent="-342900" algn="just">
              <a:spcAft>
                <a:spcPts val="600"/>
              </a:spcAft>
              <a:buFont typeface="Arial" pitchFamily="34" charset="0"/>
              <a:buChar char="•"/>
            </a:pPr>
            <a:r>
              <a:rPr lang="es-ES" sz="2000" b="1" dirty="0" smtClean="0"/>
              <a:t>Digital</a:t>
            </a:r>
            <a:r>
              <a:rPr lang="es-ES" sz="2000" dirty="0" smtClean="0"/>
              <a:t>: la información que portan las señales no radica en su valor concreto, sino en la presencia o no de pulsos (codificación).</a:t>
            </a:r>
          </a:p>
          <a:p>
            <a:pPr algn="just">
              <a:spcAft>
                <a:spcPts val="600"/>
              </a:spcAft>
            </a:pPr>
            <a:endParaRPr lang="es-ES" sz="2000" dirty="0" smtClean="0"/>
          </a:p>
          <a:p>
            <a:pPr algn="just">
              <a:spcAft>
                <a:spcPts val="600"/>
              </a:spcAft>
            </a:pPr>
            <a:r>
              <a:rPr lang="es-ES" sz="2000" dirty="0" smtClean="0"/>
              <a:t>Los sistemas digitales presentan como </a:t>
            </a:r>
            <a:r>
              <a:rPr lang="es-ES" sz="2000" b="1" dirty="0" smtClean="0"/>
              <a:t>principal ventaja</a:t>
            </a:r>
            <a:r>
              <a:rPr lang="es-ES" sz="2000" dirty="0" smtClean="0"/>
              <a:t>:</a:t>
            </a:r>
            <a:endParaRPr lang="es-ES" sz="2000" dirty="0" smtClean="0"/>
          </a:p>
          <a:p>
            <a:pPr marL="342900" indent="-342900" algn="just">
              <a:spcAft>
                <a:spcPts val="600"/>
              </a:spcAft>
              <a:buFont typeface="Arial" pitchFamily="34" charset="0"/>
              <a:buChar char="•"/>
            </a:pPr>
            <a:r>
              <a:rPr lang="es-ES" sz="2000" dirty="0" smtClean="0"/>
              <a:t>La </a:t>
            </a:r>
            <a:r>
              <a:rPr lang="es-ES" sz="2000" dirty="0"/>
              <a:t>ventaja de utilizar circuitos electrónicos digitales es principalmente su mayor </a:t>
            </a:r>
            <a:r>
              <a:rPr lang="es-ES" sz="2000" b="1" dirty="0"/>
              <a:t>fiabilidad</a:t>
            </a:r>
            <a:r>
              <a:rPr lang="es-ES" sz="2000" dirty="0"/>
              <a:t> en el proceso de transmisión de la información, debido a que se interpreta un “0 lógico” a cualquier valor comprendido entre 0 y 2,4 V, y un “1 lógico” a cualquier valor comprendido entre 2,6 y 5 V. De esta forma, los circuitos electrónicos son muchísimo más inmunes al ruido (interferencias).</a:t>
            </a:r>
            <a:endParaRPr lang="es-ES" sz="2000" dirty="0" smtClean="0"/>
          </a:p>
        </p:txBody>
      </p:sp>
      <p:pic>
        <p:nvPicPr>
          <p:cNvPr id="3" name="2 Imagen"/>
          <p:cNvPicPr/>
          <p:nvPr/>
        </p:nvPicPr>
        <p:blipFill>
          <a:blip r:embed="rId2">
            <a:extLst>
              <a:ext uri="{28A0092B-C50C-407E-A947-70E740481C1C}">
                <a14:useLocalDpi xmlns:a14="http://schemas.microsoft.com/office/drawing/2010/main" val="0"/>
              </a:ext>
            </a:extLst>
          </a:blip>
          <a:srcRect/>
          <a:stretch>
            <a:fillRect/>
          </a:stretch>
        </p:blipFill>
        <p:spPr bwMode="auto">
          <a:xfrm>
            <a:off x="1763688" y="5084762"/>
            <a:ext cx="5715000" cy="1514475"/>
          </a:xfrm>
          <a:prstGeom prst="rect">
            <a:avLst/>
          </a:prstGeom>
          <a:noFill/>
          <a:ln>
            <a:noFill/>
          </a:ln>
        </p:spPr>
      </p:pic>
    </p:spTree>
    <p:extLst>
      <p:ext uri="{BB962C8B-B14F-4D97-AF65-F5344CB8AC3E}">
        <p14:creationId xmlns:p14="http://schemas.microsoft.com/office/powerpoint/2010/main" val="76049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22184</TotalTime>
  <Words>3152</Words>
  <Application>Microsoft Office PowerPoint</Application>
  <PresentationFormat>Presentación en pantalla (4:3)</PresentationFormat>
  <Paragraphs>444</Paragraphs>
  <Slides>51</Slides>
  <Notes>0</Notes>
  <HiddenSlides>0</HiddenSlides>
  <MMClips>0</MMClips>
  <ScaleCrop>false</ScaleCrop>
  <HeadingPairs>
    <vt:vector size="4" baseType="variant">
      <vt:variant>
        <vt:lpstr>Tema</vt:lpstr>
      </vt:variant>
      <vt:variant>
        <vt:i4>1</vt:i4>
      </vt:variant>
      <vt:variant>
        <vt:lpstr>Títulos de diapositiva</vt:lpstr>
      </vt:variant>
      <vt:variant>
        <vt:i4>51</vt:i4>
      </vt:variant>
    </vt:vector>
  </HeadingPairs>
  <TitlesOfParts>
    <vt:vector size="52"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Gallardo Garcia</dc:creator>
  <cp:lastModifiedBy>Daniel Gallardo Garcia</cp:lastModifiedBy>
  <cp:revision>182</cp:revision>
  <dcterms:created xsi:type="dcterms:W3CDTF">2018-09-18T19:43:12Z</dcterms:created>
  <dcterms:modified xsi:type="dcterms:W3CDTF">2023-01-09T19:46:56Z</dcterms:modified>
</cp:coreProperties>
</file>