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513" r:id="rId4"/>
    <p:sldId id="516" r:id="rId5"/>
    <p:sldId id="561" r:id="rId6"/>
    <p:sldId id="563" r:id="rId7"/>
    <p:sldId id="562" r:id="rId8"/>
    <p:sldId id="564" r:id="rId9"/>
    <p:sldId id="565" r:id="rId10"/>
    <p:sldId id="567" r:id="rId11"/>
    <p:sldId id="566" r:id="rId12"/>
    <p:sldId id="568" r:id="rId13"/>
    <p:sldId id="569" r:id="rId14"/>
    <p:sldId id="570" r:id="rId15"/>
    <p:sldId id="571" r:id="rId16"/>
    <p:sldId id="572" r:id="rId17"/>
    <p:sldId id="573" r:id="rId18"/>
    <p:sldId id="574" r:id="rId1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0" d="100"/>
          <a:sy n="110" d="100"/>
        </p:scale>
        <p:origin x="-356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C19DAF-3E56-4D0F-BE17-078B678EAA78}" type="datetimeFigureOut">
              <a:rPr lang="es-ES" smtClean="0"/>
              <a:t>27/03/2020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04EFAE-55D7-489C-AA4D-8D434C5357D5}" type="slidenum">
              <a:rPr lang="es-ES" smtClean="0"/>
              <a:t>‹Nº›</a:t>
            </a:fld>
            <a:endParaRPr lang="es-ES"/>
          </a:p>
        </p:txBody>
      </p:sp>
    </p:spTree>
    <p:extLst>
      <p:ext uri="{BB962C8B-B14F-4D97-AF65-F5344CB8AC3E}">
        <p14:creationId xmlns:p14="http://schemas.microsoft.com/office/powerpoint/2010/main" val="3865522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387A0ADC-2B56-4BC6-B4DB-3D035330DB61}" type="datetimeFigureOut">
              <a:rPr lang="es-ES" smtClean="0"/>
              <a:t>27/03/2020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73910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87A0ADC-2B56-4BC6-B4DB-3D035330DB61}" type="datetimeFigureOut">
              <a:rPr lang="es-ES" smtClean="0"/>
              <a:t>27/03/2020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1189261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87A0ADC-2B56-4BC6-B4DB-3D035330DB61}" type="datetimeFigureOut">
              <a:rPr lang="es-ES" smtClean="0"/>
              <a:t>27/03/2020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2309115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87A0ADC-2B56-4BC6-B4DB-3D035330DB61}" type="datetimeFigureOut">
              <a:rPr lang="es-ES" smtClean="0"/>
              <a:t>27/03/2020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3108048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387A0ADC-2B56-4BC6-B4DB-3D035330DB61}" type="datetimeFigureOut">
              <a:rPr lang="es-ES" smtClean="0"/>
              <a:t>27/03/2020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759727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387A0ADC-2B56-4BC6-B4DB-3D035330DB61}" type="datetimeFigureOut">
              <a:rPr lang="es-ES" smtClean="0"/>
              <a:t>27/03/2020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189147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387A0ADC-2B56-4BC6-B4DB-3D035330DB61}" type="datetimeFigureOut">
              <a:rPr lang="es-ES" smtClean="0"/>
              <a:t>27/03/2020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364689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387A0ADC-2B56-4BC6-B4DB-3D035330DB61}" type="datetimeFigureOut">
              <a:rPr lang="es-ES" smtClean="0"/>
              <a:t>27/03/2020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201418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87A0ADC-2B56-4BC6-B4DB-3D035330DB61}" type="datetimeFigureOut">
              <a:rPr lang="es-ES" smtClean="0"/>
              <a:t>27/03/2020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2369458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87A0ADC-2B56-4BC6-B4DB-3D035330DB61}" type="datetimeFigureOut">
              <a:rPr lang="es-ES" smtClean="0"/>
              <a:t>27/03/2020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305175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87A0ADC-2B56-4BC6-B4DB-3D035330DB61}" type="datetimeFigureOut">
              <a:rPr lang="es-ES" smtClean="0"/>
              <a:t>27/03/2020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4003219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A0ADC-2B56-4BC6-B4DB-3D035330DB61}" type="datetimeFigureOut">
              <a:rPr lang="es-ES" smtClean="0"/>
              <a:t>27/03/2020</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503DE-2011-4CF2-8D47-D4CDE7398454}" type="slidenum">
              <a:rPr lang="es-ES" smtClean="0"/>
              <a:t>‹Nº›</a:t>
            </a:fld>
            <a:endParaRPr lang="es-ES"/>
          </a:p>
        </p:txBody>
      </p:sp>
    </p:spTree>
    <p:extLst>
      <p:ext uri="{BB962C8B-B14F-4D97-AF65-F5344CB8AC3E}">
        <p14:creationId xmlns:p14="http://schemas.microsoft.com/office/powerpoint/2010/main" val="4158540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17.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14.xml"/><Relationship Id="rId5" Type="http://schemas.openxmlformats.org/officeDocument/2006/relationships/slide" Target="slide12.xml"/><Relationship Id="rId4" Type="http://schemas.openxmlformats.org/officeDocument/2006/relationships/slide" Target="slide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292080" y="476672"/>
            <a:ext cx="3528392" cy="369332"/>
          </a:xfrm>
          <a:prstGeom prst="rect">
            <a:avLst/>
          </a:prstGeom>
          <a:noFill/>
        </p:spPr>
        <p:txBody>
          <a:bodyPr wrap="square" rtlCol="0">
            <a:spAutoFit/>
          </a:bodyPr>
          <a:lstStyle/>
          <a:p>
            <a:pPr algn="ctr"/>
            <a:r>
              <a:rPr lang="es-ES" dirty="0" smtClean="0">
                <a:solidFill>
                  <a:schemeClr val="bg1">
                    <a:lumMod val="75000"/>
                  </a:schemeClr>
                </a:solidFill>
                <a:latin typeface="Arial" pitchFamily="34" charset="0"/>
                <a:cs typeface="Arial" pitchFamily="34" charset="0"/>
              </a:rPr>
              <a:t>TECNOLOGÍA INDUSTRIAL II</a:t>
            </a:r>
            <a:endParaRPr lang="es-ES" dirty="0">
              <a:solidFill>
                <a:schemeClr val="bg1">
                  <a:lumMod val="75000"/>
                </a:schemeClr>
              </a:solidFill>
              <a:latin typeface="Arial" pitchFamily="34" charset="0"/>
              <a:cs typeface="Arial" pitchFamily="34" charset="0"/>
            </a:endParaRPr>
          </a:p>
        </p:txBody>
      </p:sp>
      <p:sp>
        <p:nvSpPr>
          <p:cNvPr id="5" name="4 CuadroTexto"/>
          <p:cNvSpPr txBox="1"/>
          <p:nvPr/>
        </p:nvSpPr>
        <p:spPr>
          <a:xfrm>
            <a:off x="2195736" y="3359894"/>
            <a:ext cx="4824536" cy="1077218"/>
          </a:xfrm>
          <a:prstGeom prst="rect">
            <a:avLst/>
          </a:prstGeom>
          <a:noFill/>
        </p:spPr>
        <p:txBody>
          <a:bodyPr wrap="square" rtlCol="0">
            <a:spAutoFit/>
          </a:bodyPr>
          <a:lstStyle/>
          <a:p>
            <a:pPr algn="ctr"/>
            <a:r>
              <a:rPr lang="es-ES" sz="3200" dirty="0" smtClean="0">
                <a:latin typeface="Arial" pitchFamily="34" charset="0"/>
                <a:cs typeface="Arial" pitchFamily="34" charset="0"/>
              </a:rPr>
              <a:t>MÁQUINAS TÉRMICAS. TERMODINÁMICA</a:t>
            </a:r>
            <a:endParaRPr lang="es-ES" sz="3200" dirty="0">
              <a:latin typeface="Arial" pitchFamily="34" charset="0"/>
              <a:cs typeface="Arial" pitchFamily="34" charset="0"/>
            </a:endParaRPr>
          </a:p>
        </p:txBody>
      </p:sp>
      <p:sp>
        <p:nvSpPr>
          <p:cNvPr id="6" name="5 CuadroTexto"/>
          <p:cNvSpPr txBox="1"/>
          <p:nvPr/>
        </p:nvSpPr>
        <p:spPr>
          <a:xfrm>
            <a:off x="1763688" y="1484784"/>
            <a:ext cx="5616624" cy="1077218"/>
          </a:xfrm>
          <a:prstGeom prst="rect">
            <a:avLst/>
          </a:prstGeom>
          <a:noFill/>
        </p:spPr>
        <p:txBody>
          <a:bodyPr wrap="square" rtlCol="0">
            <a:spAutoFit/>
          </a:bodyPr>
          <a:lstStyle/>
          <a:p>
            <a:pPr algn="ctr"/>
            <a:r>
              <a:rPr lang="es-ES" sz="3200" dirty="0" smtClean="0">
                <a:solidFill>
                  <a:schemeClr val="tx1">
                    <a:lumMod val="50000"/>
                    <a:lumOff val="50000"/>
                  </a:schemeClr>
                </a:solidFill>
                <a:latin typeface="Arial" pitchFamily="34" charset="0"/>
                <a:cs typeface="Arial" pitchFamily="34" charset="0"/>
              </a:rPr>
              <a:t>BLOQUE II: PRINCIPIOS DE MÁQUINAS</a:t>
            </a:r>
            <a:endParaRPr lang="es-ES" sz="3200" dirty="0">
              <a:solidFill>
                <a:schemeClr val="tx1">
                  <a:lumMod val="50000"/>
                  <a:lumOff val="50000"/>
                </a:schemeClr>
              </a:solidFill>
              <a:latin typeface="Arial" pitchFamily="34" charset="0"/>
              <a:cs typeface="Arial" pitchFamily="34" charset="0"/>
            </a:endParaRPr>
          </a:p>
        </p:txBody>
      </p:sp>
      <p:sp>
        <p:nvSpPr>
          <p:cNvPr id="7" name="6 CuadroTexto"/>
          <p:cNvSpPr txBox="1"/>
          <p:nvPr/>
        </p:nvSpPr>
        <p:spPr>
          <a:xfrm>
            <a:off x="2195736" y="2711822"/>
            <a:ext cx="4824536" cy="584775"/>
          </a:xfrm>
          <a:prstGeom prst="rect">
            <a:avLst/>
          </a:prstGeom>
          <a:noFill/>
        </p:spPr>
        <p:txBody>
          <a:bodyPr wrap="square" rtlCol="0">
            <a:spAutoFit/>
          </a:bodyPr>
          <a:lstStyle/>
          <a:p>
            <a:pPr algn="ctr"/>
            <a:r>
              <a:rPr lang="es-ES" sz="3200" dirty="0" smtClean="0">
                <a:latin typeface="Arial" pitchFamily="34" charset="0"/>
                <a:cs typeface="Arial" pitchFamily="34" charset="0"/>
              </a:rPr>
              <a:t>TEMA 7:</a:t>
            </a:r>
            <a:endParaRPr lang="es-ES" sz="3200" dirty="0">
              <a:latin typeface="Arial" pitchFamily="34" charset="0"/>
              <a:cs typeface="Arial" pitchFamily="34" charset="0"/>
            </a:endParaRPr>
          </a:p>
        </p:txBody>
      </p:sp>
      <p:sp>
        <p:nvSpPr>
          <p:cNvPr id="8" name="7 CuadroTexto"/>
          <p:cNvSpPr txBox="1"/>
          <p:nvPr/>
        </p:nvSpPr>
        <p:spPr>
          <a:xfrm>
            <a:off x="5292080" y="5939988"/>
            <a:ext cx="3528392" cy="369332"/>
          </a:xfrm>
          <a:prstGeom prst="rect">
            <a:avLst/>
          </a:prstGeom>
          <a:noFill/>
        </p:spPr>
        <p:txBody>
          <a:bodyPr wrap="square" rtlCol="0">
            <a:spAutoFit/>
          </a:bodyPr>
          <a:lstStyle/>
          <a:p>
            <a:pPr algn="ctr"/>
            <a:r>
              <a:rPr lang="es-ES" dirty="0" smtClean="0">
                <a:solidFill>
                  <a:schemeClr val="bg1">
                    <a:lumMod val="75000"/>
                  </a:schemeClr>
                </a:solidFill>
                <a:latin typeface="Arial" pitchFamily="34" charset="0"/>
                <a:cs typeface="Arial" pitchFamily="34" charset="0"/>
              </a:rPr>
              <a:t>Daniel Gallardo García</a:t>
            </a:r>
            <a:endParaRPr lang="es-ES" dirty="0">
              <a:solidFill>
                <a:schemeClr val="bg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933206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539552" y="476672"/>
            <a:ext cx="7848872" cy="400110"/>
          </a:xfrm>
          <a:prstGeom prst="rect">
            <a:avLst/>
          </a:prstGeom>
          <a:noFill/>
        </p:spPr>
        <p:txBody>
          <a:bodyPr wrap="square" rtlCol="0">
            <a:spAutoFit/>
          </a:bodyPr>
          <a:lstStyle/>
          <a:p>
            <a:pPr algn="just"/>
            <a:r>
              <a:rPr lang="es-ES" sz="2000" dirty="0" smtClean="0"/>
              <a:t>No es posible conseguir el “móvil perpetuo”:</a:t>
            </a:r>
            <a:endParaRPr lang="es-ES"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700423"/>
            <a:ext cx="4576807" cy="45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7" y="2276872"/>
            <a:ext cx="3929607" cy="3585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Flecha circular"/>
          <p:cNvSpPr/>
          <p:nvPr/>
        </p:nvSpPr>
        <p:spPr>
          <a:xfrm rot="20156766" flipH="1">
            <a:off x="1023588" y="1484784"/>
            <a:ext cx="1440160" cy="936104"/>
          </a:xfrm>
          <a:prstGeom prst="circularArrow">
            <a:avLst>
              <a:gd name="adj1" fmla="val 1058"/>
              <a:gd name="adj2" fmla="val 1932756"/>
              <a:gd name="adj3" fmla="val 19887478"/>
              <a:gd name="adj4" fmla="val 11155465"/>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413508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539552" y="908720"/>
            <a:ext cx="7848872" cy="1323439"/>
          </a:xfrm>
          <a:prstGeom prst="rect">
            <a:avLst/>
          </a:prstGeom>
          <a:noFill/>
        </p:spPr>
        <p:txBody>
          <a:bodyPr wrap="square" rtlCol="0">
            <a:spAutoFit/>
          </a:bodyPr>
          <a:lstStyle/>
          <a:p>
            <a:pPr algn="just"/>
            <a:r>
              <a:rPr lang="es-ES" sz="2000" dirty="0"/>
              <a:t>Sin embargo, las cosas ocurren de modo diferente si lo que se pretende es suministrar calor a un sistema para obtener energía de él en forma de trabajo con rendimiento del 100%, mediante un proceso indefinido (cíclico).</a:t>
            </a:r>
          </a:p>
        </p:txBody>
      </p:sp>
      <p:sp>
        <p:nvSpPr>
          <p:cNvPr id="8" name="7 Rectángulo"/>
          <p:cNvSpPr/>
          <p:nvPr/>
        </p:nvSpPr>
        <p:spPr>
          <a:xfrm>
            <a:off x="575556" y="2733888"/>
            <a:ext cx="7776864" cy="1631216"/>
          </a:xfrm>
          <a:prstGeom prst="rect">
            <a:avLst/>
          </a:prstGeom>
        </p:spPr>
        <p:txBody>
          <a:bodyPr wrap="square">
            <a:spAutoFit/>
          </a:bodyPr>
          <a:lstStyle/>
          <a:p>
            <a:pPr algn="just"/>
            <a:r>
              <a:rPr lang="es-ES" sz="2000" dirty="0"/>
              <a:t>La única forma de conseguir un proceso indefinido es </a:t>
            </a:r>
            <a:r>
              <a:rPr lang="es-ES" sz="2000" b="1" dirty="0"/>
              <a:t>someter</a:t>
            </a:r>
            <a:r>
              <a:rPr lang="es-ES" sz="2000" dirty="0"/>
              <a:t> al </a:t>
            </a:r>
            <a:r>
              <a:rPr lang="es-ES" sz="2000" dirty="0" smtClean="0"/>
              <a:t>sistema (que será un </a:t>
            </a:r>
            <a:r>
              <a:rPr lang="es-ES" sz="2000" b="1" dirty="0" smtClean="0"/>
              <a:t>fluido</a:t>
            </a:r>
            <a:r>
              <a:rPr lang="es-ES" sz="2000" dirty="0" smtClean="0"/>
              <a:t>, normalmente gas) </a:t>
            </a:r>
            <a:r>
              <a:rPr lang="es-ES" sz="2000" dirty="0"/>
              <a:t>a una </a:t>
            </a:r>
            <a:r>
              <a:rPr lang="es-ES" sz="2000" b="1" dirty="0"/>
              <a:t>serie de procesos</a:t>
            </a:r>
            <a:r>
              <a:rPr lang="es-ES" sz="2000" dirty="0"/>
              <a:t> en los cuales se produzca una </a:t>
            </a:r>
            <a:r>
              <a:rPr lang="es-ES" sz="2000" b="1" dirty="0"/>
              <a:t>absorción de calor y realización de trabajo</a:t>
            </a:r>
            <a:r>
              <a:rPr lang="es-ES" sz="2000" dirty="0"/>
              <a:t>, de modo que al final de todos los procesos el sistema vuelva al estado inicial. De este modo se podría repetir indefinidamente el ciclo.</a:t>
            </a:r>
          </a:p>
        </p:txBody>
      </p:sp>
      <p:sp>
        <p:nvSpPr>
          <p:cNvPr id="6" name="5 Rectángulo"/>
          <p:cNvSpPr/>
          <p:nvPr/>
        </p:nvSpPr>
        <p:spPr>
          <a:xfrm>
            <a:off x="575556" y="4997207"/>
            <a:ext cx="7776864" cy="400110"/>
          </a:xfrm>
          <a:prstGeom prst="rect">
            <a:avLst/>
          </a:prstGeom>
        </p:spPr>
        <p:txBody>
          <a:bodyPr wrap="square">
            <a:spAutoFit/>
          </a:bodyPr>
          <a:lstStyle/>
          <a:p>
            <a:pPr algn="just"/>
            <a:r>
              <a:rPr lang="es-ES" sz="2000" dirty="0" smtClean="0"/>
              <a:t>Estos procesos se pueden representar en una </a:t>
            </a:r>
            <a:r>
              <a:rPr lang="es-ES" sz="2000" b="1" dirty="0" smtClean="0"/>
              <a:t>gráfica p-V</a:t>
            </a:r>
            <a:r>
              <a:rPr lang="es-ES" sz="2000" dirty="0" smtClean="0"/>
              <a:t>.</a:t>
            </a:r>
            <a:endParaRPr lang="es-ES" sz="2000" dirty="0"/>
          </a:p>
        </p:txBody>
      </p:sp>
    </p:spTree>
    <p:extLst>
      <p:ext uri="{BB962C8B-B14F-4D97-AF65-F5344CB8AC3E}">
        <p14:creationId xmlns:p14="http://schemas.microsoft.com/office/powerpoint/2010/main" val="419887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260648"/>
            <a:ext cx="8064896" cy="523220"/>
          </a:xfrm>
          <a:prstGeom prst="rect">
            <a:avLst/>
          </a:prstGeom>
          <a:noFill/>
        </p:spPr>
        <p:txBody>
          <a:bodyPr wrap="square" rtlCol="0">
            <a:spAutoFit/>
          </a:bodyPr>
          <a:lstStyle/>
          <a:p>
            <a:r>
              <a:rPr lang="es-ES" sz="2800" dirty="0" smtClean="0">
                <a:cs typeface="Arial" pitchFamily="34" charset="0"/>
              </a:rPr>
              <a:t>4. TRANSFORMACIONES TERMODINÁMICAS</a:t>
            </a:r>
            <a:endParaRPr lang="es-ES" sz="2800" dirty="0">
              <a:cs typeface="Arial" pitchFamily="34" charset="0"/>
            </a:endParaRPr>
          </a:p>
        </p:txBody>
      </p:sp>
      <p:sp>
        <p:nvSpPr>
          <p:cNvPr id="5" name="4 CuadroTexto"/>
          <p:cNvSpPr txBox="1"/>
          <p:nvPr/>
        </p:nvSpPr>
        <p:spPr>
          <a:xfrm>
            <a:off x="539552" y="908720"/>
            <a:ext cx="7848872" cy="461665"/>
          </a:xfrm>
          <a:prstGeom prst="rect">
            <a:avLst/>
          </a:prstGeom>
          <a:noFill/>
        </p:spPr>
        <p:txBody>
          <a:bodyPr wrap="square" rtlCol="0">
            <a:spAutoFit/>
          </a:bodyPr>
          <a:lstStyle/>
          <a:p>
            <a:pPr algn="just"/>
            <a:r>
              <a:rPr lang="es-ES" sz="2400" dirty="0"/>
              <a:t>4</a:t>
            </a:r>
            <a:r>
              <a:rPr lang="es-ES" sz="2400" dirty="0" smtClean="0"/>
              <a:t>.1. CONCEPTOS PREVIOS DE LOS GASES</a:t>
            </a:r>
            <a:endParaRPr lang="es-ES" sz="2400" dirty="0"/>
          </a:p>
        </p:txBody>
      </p:sp>
      <p:sp>
        <p:nvSpPr>
          <p:cNvPr id="7" name="6 Rectángulo"/>
          <p:cNvSpPr/>
          <p:nvPr/>
        </p:nvSpPr>
        <p:spPr>
          <a:xfrm>
            <a:off x="611560" y="1556792"/>
            <a:ext cx="7776864" cy="400110"/>
          </a:xfrm>
          <a:prstGeom prst="rect">
            <a:avLst/>
          </a:prstGeom>
        </p:spPr>
        <p:txBody>
          <a:bodyPr wrap="square">
            <a:spAutoFit/>
          </a:bodyPr>
          <a:lstStyle/>
          <a:p>
            <a:pPr algn="just"/>
            <a:r>
              <a:rPr lang="es-ES" sz="2000" b="1" dirty="0" smtClean="0"/>
              <a:t>Ecuación del gas ideal:</a:t>
            </a:r>
            <a:endParaRPr lang="es-ES" sz="2000" dirty="0"/>
          </a:p>
        </p:txBody>
      </p:sp>
      <mc:AlternateContent xmlns:mc="http://schemas.openxmlformats.org/markup-compatibility/2006" xmlns:a14="http://schemas.microsoft.com/office/drawing/2010/main">
        <mc:Choice Requires="a14">
          <p:sp>
            <p:nvSpPr>
              <p:cNvPr id="2" name="1 Rectángulo"/>
              <p:cNvSpPr/>
              <p:nvPr/>
            </p:nvSpPr>
            <p:spPr>
              <a:xfrm>
                <a:off x="3677843" y="1526014"/>
                <a:ext cx="157229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2400" i="1">
                          <a:latin typeface="Cambria Math"/>
                        </a:rPr>
                        <m:t>𝑝𝑉</m:t>
                      </m:r>
                      <m:r>
                        <a:rPr lang="es-ES" sz="2400" i="1">
                          <a:latin typeface="Cambria Math"/>
                        </a:rPr>
                        <m:t>=</m:t>
                      </m:r>
                      <m:r>
                        <a:rPr lang="es-ES" sz="2400" i="1">
                          <a:latin typeface="Cambria Math"/>
                        </a:rPr>
                        <m:t>𝑛𝑅𝑇</m:t>
                      </m:r>
                    </m:oMath>
                  </m:oMathPara>
                </a14:m>
                <a:endParaRPr lang="es-ES" sz="2400" dirty="0"/>
              </a:p>
            </p:txBody>
          </p:sp>
        </mc:Choice>
        <mc:Fallback xmlns="">
          <p:sp>
            <p:nvSpPr>
              <p:cNvPr id="2" name="1 Rectángulo"/>
              <p:cNvSpPr>
                <a:spLocks noRot="1" noChangeAspect="1" noMove="1" noResize="1" noEditPoints="1" noAdjustHandles="1" noChangeArrowheads="1" noChangeShapeType="1" noTextEdit="1"/>
              </p:cNvSpPr>
              <p:nvPr/>
            </p:nvSpPr>
            <p:spPr>
              <a:xfrm>
                <a:off x="3677843" y="1526014"/>
                <a:ext cx="1572290" cy="461665"/>
              </a:xfrm>
              <a:prstGeom prst="rect">
                <a:avLst/>
              </a:prstGeom>
              <a:blipFill rotWithShape="1">
                <a:blip r:embed="rId2"/>
                <a:stretch>
                  <a:fillRect b="-15789"/>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 name="2 Rectángulo"/>
              <p:cNvSpPr/>
              <p:nvPr/>
            </p:nvSpPr>
            <p:spPr>
              <a:xfrm>
                <a:off x="2780107" y="2111732"/>
                <a:ext cx="6048672" cy="61831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ES" i="1">
                          <a:latin typeface="Cambria Math"/>
                        </a:rPr>
                        <m:t>𝑅</m:t>
                      </m:r>
                      <m:r>
                        <a:rPr lang="es-ES" i="1">
                          <a:latin typeface="Cambria Math"/>
                        </a:rPr>
                        <m:t>=0,082 </m:t>
                      </m:r>
                      <m:f>
                        <m:fPr>
                          <m:ctrlPr>
                            <a:rPr lang="es-ES" i="1">
                              <a:latin typeface="Cambria Math"/>
                            </a:rPr>
                          </m:ctrlPr>
                        </m:fPr>
                        <m:num>
                          <m:r>
                            <a:rPr lang="es-ES" i="1">
                              <a:latin typeface="Cambria Math"/>
                            </a:rPr>
                            <m:t>𝑎𝑡𝑚</m:t>
                          </m:r>
                          <m:r>
                            <a:rPr lang="es-ES" i="1">
                              <a:latin typeface="Cambria Math"/>
                            </a:rPr>
                            <m:t>·</m:t>
                          </m:r>
                          <m:r>
                            <a:rPr lang="es-ES" i="1">
                              <a:latin typeface="Cambria Math"/>
                            </a:rPr>
                            <m:t>𝐿</m:t>
                          </m:r>
                        </m:num>
                        <m:den>
                          <m:r>
                            <a:rPr lang="es-ES" i="1">
                              <a:latin typeface="Cambria Math"/>
                            </a:rPr>
                            <m:t>𝑚𝑜𝑙</m:t>
                          </m:r>
                          <m:r>
                            <a:rPr lang="es-ES" i="1">
                              <a:latin typeface="Cambria Math"/>
                            </a:rPr>
                            <m:t>·</m:t>
                          </m:r>
                          <m:r>
                            <a:rPr lang="es-ES" i="1">
                              <a:latin typeface="Cambria Math"/>
                            </a:rPr>
                            <m:t>𝐾</m:t>
                          </m:r>
                        </m:den>
                      </m:f>
                      <m:r>
                        <a:rPr lang="es-ES" i="1">
                          <a:latin typeface="Cambria Math"/>
                        </a:rPr>
                        <m:t>=8,314 </m:t>
                      </m:r>
                      <m:f>
                        <m:fPr>
                          <m:ctrlPr>
                            <a:rPr lang="es-ES" i="1">
                              <a:latin typeface="Cambria Math"/>
                            </a:rPr>
                          </m:ctrlPr>
                        </m:fPr>
                        <m:num>
                          <m:r>
                            <a:rPr lang="es-ES" i="1">
                              <a:latin typeface="Cambria Math"/>
                            </a:rPr>
                            <m:t>𝐽</m:t>
                          </m:r>
                        </m:num>
                        <m:den>
                          <m:r>
                            <a:rPr lang="es-ES" i="1">
                              <a:latin typeface="Cambria Math"/>
                            </a:rPr>
                            <m:t>𝑚𝑜𝑙</m:t>
                          </m:r>
                          <m:r>
                            <a:rPr lang="es-ES" i="1">
                              <a:latin typeface="Cambria Math"/>
                            </a:rPr>
                            <m:t>·</m:t>
                          </m:r>
                          <m:r>
                            <a:rPr lang="es-ES" i="1">
                              <a:latin typeface="Cambria Math"/>
                            </a:rPr>
                            <m:t>𝐾</m:t>
                          </m:r>
                        </m:den>
                      </m:f>
                      <m:r>
                        <a:rPr lang="es-ES" i="1">
                          <a:latin typeface="Cambria Math"/>
                        </a:rPr>
                        <m:t>≅2 </m:t>
                      </m:r>
                      <m:f>
                        <m:fPr>
                          <m:ctrlPr>
                            <a:rPr lang="es-ES" i="1">
                              <a:latin typeface="Cambria Math"/>
                            </a:rPr>
                          </m:ctrlPr>
                        </m:fPr>
                        <m:num>
                          <m:r>
                            <a:rPr lang="es-ES" i="1">
                              <a:latin typeface="Cambria Math"/>
                            </a:rPr>
                            <m:t>𝑐𝑎𝑙</m:t>
                          </m:r>
                        </m:num>
                        <m:den>
                          <m:r>
                            <a:rPr lang="es-ES" i="1">
                              <a:latin typeface="Cambria Math"/>
                            </a:rPr>
                            <m:t>𝑚𝑜𝑙</m:t>
                          </m:r>
                          <m:r>
                            <a:rPr lang="es-ES" i="1">
                              <a:latin typeface="Cambria Math"/>
                            </a:rPr>
                            <m:t>·</m:t>
                          </m:r>
                          <m:r>
                            <a:rPr lang="es-ES" i="1">
                              <a:latin typeface="Cambria Math"/>
                            </a:rPr>
                            <m:t>𝐾</m:t>
                          </m:r>
                        </m:den>
                      </m:f>
                    </m:oMath>
                  </m:oMathPara>
                </a14:m>
                <a:endParaRPr lang="es-ES" dirty="0"/>
              </a:p>
            </p:txBody>
          </p:sp>
        </mc:Choice>
        <mc:Fallback xmlns="">
          <p:sp>
            <p:nvSpPr>
              <p:cNvPr id="3" name="2 Rectángulo"/>
              <p:cNvSpPr>
                <a:spLocks noRot="1" noChangeAspect="1" noMove="1" noResize="1" noEditPoints="1" noAdjustHandles="1" noChangeArrowheads="1" noChangeShapeType="1" noTextEdit="1"/>
              </p:cNvSpPr>
              <p:nvPr/>
            </p:nvSpPr>
            <p:spPr>
              <a:xfrm>
                <a:off x="2780107" y="2111732"/>
                <a:ext cx="6048672" cy="618311"/>
              </a:xfrm>
              <a:prstGeom prst="rect">
                <a:avLst/>
              </a:prstGeom>
              <a:blipFill rotWithShape="1">
                <a:blip r:embed="rId3"/>
                <a:stretch>
                  <a:fillRect/>
                </a:stretch>
              </a:blipFill>
            </p:spPr>
            <p:txBody>
              <a:bodyPr/>
              <a:lstStyle/>
              <a:p>
                <a:r>
                  <a:rPr lang="es-ES">
                    <a:noFill/>
                  </a:rPr>
                  <a:t> </a:t>
                </a:r>
              </a:p>
            </p:txBody>
          </p:sp>
        </mc:Fallback>
      </mc:AlternateContent>
      <p:sp>
        <p:nvSpPr>
          <p:cNvPr id="8" name="7 Rectángulo"/>
          <p:cNvSpPr/>
          <p:nvPr/>
        </p:nvSpPr>
        <p:spPr>
          <a:xfrm>
            <a:off x="611560" y="2999273"/>
            <a:ext cx="7776864" cy="707886"/>
          </a:xfrm>
          <a:prstGeom prst="rect">
            <a:avLst/>
          </a:prstGeom>
        </p:spPr>
        <p:txBody>
          <a:bodyPr wrap="square">
            <a:spAutoFit/>
          </a:bodyPr>
          <a:lstStyle/>
          <a:p>
            <a:pPr algn="just"/>
            <a:r>
              <a:rPr lang="es-ES" sz="2000" b="1" dirty="0" smtClean="0"/>
              <a:t>Calor absorbido o cedido por un gas:</a:t>
            </a:r>
          </a:p>
          <a:p>
            <a:pPr algn="just"/>
            <a:r>
              <a:rPr lang="es-ES" sz="2000" b="1" dirty="0" smtClean="0"/>
              <a:t>         a presión constante			a volumen constante</a:t>
            </a:r>
            <a:endParaRPr lang="es-ES" sz="2000" dirty="0"/>
          </a:p>
        </p:txBody>
      </p:sp>
      <mc:AlternateContent xmlns:mc="http://schemas.openxmlformats.org/markup-compatibility/2006" xmlns:a14="http://schemas.microsoft.com/office/drawing/2010/main">
        <mc:Choice Requires="a14">
          <p:sp>
            <p:nvSpPr>
              <p:cNvPr id="6" name="5 Rectángulo"/>
              <p:cNvSpPr/>
              <p:nvPr/>
            </p:nvSpPr>
            <p:spPr>
              <a:xfrm>
                <a:off x="1259632" y="3707159"/>
                <a:ext cx="1841786" cy="4276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2000" i="1">
                          <a:latin typeface="Cambria Math"/>
                        </a:rPr>
                        <m:t>𝑄</m:t>
                      </m:r>
                      <m:r>
                        <a:rPr lang="es-ES" sz="2000" i="1">
                          <a:latin typeface="Cambria Math"/>
                        </a:rPr>
                        <m:t>=</m:t>
                      </m:r>
                      <m:r>
                        <a:rPr lang="es-ES" sz="2000" i="1">
                          <a:latin typeface="Cambria Math"/>
                        </a:rPr>
                        <m:t>𝑛</m:t>
                      </m:r>
                      <m:r>
                        <a:rPr lang="es-ES" sz="2000" i="1">
                          <a:latin typeface="Cambria Math"/>
                        </a:rPr>
                        <m:t>·</m:t>
                      </m:r>
                      <m:sSub>
                        <m:sSubPr>
                          <m:ctrlPr>
                            <a:rPr lang="es-ES" sz="2000" i="1">
                              <a:latin typeface="Cambria Math"/>
                            </a:rPr>
                          </m:ctrlPr>
                        </m:sSubPr>
                        <m:e>
                          <m:r>
                            <a:rPr lang="es-ES" sz="2000" i="1">
                              <a:latin typeface="Cambria Math"/>
                            </a:rPr>
                            <m:t>𝐶</m:t>
                          </m:r>
                        </m:e>
                        <m:sub>
                          <m:r>
                            <a:rPr lang="es-ES" sz="2000" i="1">
                              <a:latin typeface="Cambria Math"/>
                            </a:rPr>
                            <m:t>𝑝</m:t>
                          </m:r>
                        </m:sub>
                      </m:sSub>
                      <m:r>
                        <a:rPr lang="es-ES" sz="2000" i="1">
                          <a:latin typeface="Cambria Math"/>
                        </a:rPr>
                        <m:t>·∆</m:t>
                      </m:r>
                      <m:r>
                        <a:rPr lang="es-ES" sz="2000" i="1">
                          <a:latin typeface="Cambria Math"/>
                        </a:rPr>
                        <m:t>𝑇</m:t>
                      </m:r>
                    </m:oMath>
                  </m:oMathPara>
                </a14:m>
                <a:endParaRPr lang="es-ES" sz="2000" dirty="0"/>
              </a:p>
            </p:txBody>
          </p:sp>
        </mc:Choice>
        <mc:Fallback xmlns="">
          <p:sp>
            <p:nvSpPr>
              <p:cNvPr id="6" name="5 Rectángulo"/>
              <p:cNvSpPr>
                <a:spLocks noRot="1" noChangeAspect="1" noMove="1" noResize="1" noEditPoints="1" noAdjustHandles="1" noChangeArrowheads="1" noChangeShapeType="1" noTextEdit="1"/>
              </p:cNvSpPr>
              <p:nvPr/>
            </p:nvSpPr>
            <p:spPr>
              <a:xfrm>
                <a:off x="1259632" y="3707159"/>
                <a:ext cx="1841786" cy="427618"/>
              </a:xfrm>
              <a:prstGeom prst="rect">
                <a:avLst/>
              </a:prstGeom>
              <a:blipFill rotWithShape="1">
                <a:blip r:embed="rId4"/>
                <a:stretch>
                  <a:fillRect b="-714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8 Rectángulo"/>
              <p:cNvSpPr/>
              <p:nvPr/>
            </p:nvSpPr>
            <p:spPr>
              <a:xfrm>
                <a:off x="5364088" y="3707159"/>
                <a:ext cx="185461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2000" i="1">
                          <a:latin typeface="Cambria Math"/>
                        </a:rPr>
                        <m:t>𝑄</m:t>
                      </m:r>
                      <m:r>
                        <a:rPr lang="es-ES" sz="2000" i="1">
                          <a:latin typeface="Cambria Math"/>
                        </a:rPr>
                        <m:t>=</m:t>
                      </m:r>
                      <m:r>
                        <a:rPr lang="es-ES" sz="2000" i="1">
                          <a:latin typeface="Cambria Math"/>
                        </a:rPr>
                        <m:t>𝑛</m:t>
                      </m:r>
                      <m:r>
                        <a:rPr lang="es-ES" sz="2000" i="1">
                          <a:latin typeface="Cambria Math"/>
                        </a:rPr>
                        <m:t>·</m:t>
                      </m:r>
                      <m:sSub>
                        <m:sSubPr>
                          <m:ctrlPr>
                            <a:rPr lang="es-ES" sz="2000" i="1">
                              <a:latin typeface="Cambria Math"/>
                            </a:rPr>
                          </m:ctrlPr>
                        </m:sSubPr>
                        <m:e>
                          <m:r>
                            <a:rPr lang="es-ES" sz="2000" i="1">
                              <a:latin typeface="Cambria Math"/>
                            </a:rPr>
                            <m:t>𝐶</m:t>
                          </m:r>
                        </m:e>
                        <m:sub>
                          <m:r>
                            <a:rPr lang="es-ES" sz="2000" i="1">
                              <a:latin typeface="Cambria Math"/>
                            </a:rPr>
                            <m:t>𝑉</m:t>
                          </m:r>
                        </m:sub>
                      </m:sSub>
                      <m:r>
                        <a:rPr lang="es-ES" sz="2000" i="1">
                          <a:latin typeface="Cambria Math"/>
                        </a:rPr>
                        <m:t>·∆</m:t>
                      </m:r>
                      <m:r>
                        <a:rPr lang="es-ES" sz="2000" i="1">
                          <a:latin typeface="Cambria Math"/>
                        </a:rPr>
                        <m:t>𝑇</m:t>
                      </m:r>
                    </m:oMath>
                  </m:oMathPara>
                </a14:m>
                <a:endParaRPr lang="es-ES" sz="2000" dirty="0"/>
              </a:p>
            </p:txBody>
          </p:sp>
        </mc:Choice>
        <mc:Fallback xmlns="">
          <p:sp>
            <p:nvSpPr>
              <p:cNvPr id="9" name="8 Rectángulo"/>
              <p:cNvSpPr>
                <a:spLocks noRot="1" noChangeAspect="1" noMove="1" noResize="1" noEditPoints="1" noAdjustHandles="1" noChangeArrowheads="1" noChangeShapeType="1" noTextEdit="1"/>
              </p:cNvSpPr>
              <p:nvPr/>
            </p:nvSpPr>
            <p:spPr>
              <a:xfrm>
                <a:off x="5364088" y="3707159"/>
                <a:ext cx="1854610" cy="400110"/>
              </a:xfrm>
              <a:prstGeom prst="rect">
                <a:avLst/>
              </a:prstGeom>
              <a:blipFill rotWithShape="1">
                <a:blip r:embed="rId5"/>
                <a:stretch>
                  <a:fillRect b="-7576"/>
                </a:stretch>
              </a:blipFill>
            </p:spPr>
            <p:txBody>
              <a:bodyPr/>
              <a:lstStyle/>
              <a:p>
                <a:r>
                  <a:rPr lang="es-ES">
                    <a:noFill/>
                  </a:rPr>
                  <a:t> </a:t>
                </a:r>
              </a:p>
            </p:txBody>
          </p:sp>
        </mc:Fallback>
      </mc:AlternateContent>
      <p:sp>
        <p:nvSpPr>
          <p:cNvPr id="11" name="10 Rectángulo"/>
          <p:cNvSpPr/>
          <p:nvPr/>
        </p:nvSpPr>
        <p:spPr>
          <a:xfrm>
            <a:off x="310206" y="4107269"/>
            <a:ext cx="8784976" cy="830997"/>
          </a:xfrm>
          <a:prstGeom prst="rect">
            <a:avLst/>
          </a:prstGeom>
        </p:spPr>
        <p:txBody>
          <a:bodyPr wrap="square">
            <a:spAutoFit/>
          </a:bodyPr>
          <a:lstStyle/>
          <a:p>
            <a:r>
              <a:rPr lang="es-ES" sz="1600" dirty="0" err="1" smtClean="0"/>
              <a:t>C</a:t>
            </a:r>
            <a:r>
              <a:rPr lang="es-ES" sz="1600" baseline="-25000" dirty="0" err="1" smtClean="0"/>
              <a:t>p</a:t>
            </a:r>
            <a:r>
              <a:rPr lang="es-ES" sz="1600" dirty="0" smtClean="0"/>
              <a:t>: Capacidad </a:t>
            </a:r>
            <a:r>
              <a:rPr lang="es-ES" sz="1600" dirty="0"/>
              <a:t>calorífica molar </a:t>
            </a:r>
            <a:r>
              <a:rPr lang="es-ES" sz="1600" dirty="0" smtClean="0"/>
              <a:t>a </a:t>
            </a:r>
            <a:r>
              <a:rPr lang="es-ES" sz="1600" i="1" dirty="0" smtClean="0"/>
              <a:t>p</a:t>
            </a:r>
            <a:r>
              <a:rPr lang="es-ES" sz="1600" dirty="0" smtClean="0"/>
              <a:t> constante		</a:t>
            </a:r>
            <a:r>
              <a:rPr lang="es-ES" sz="1600" dirty="0" err="1" smtClean="0"/>
              <a:t>C</a:t>
            </a:r>
            <a:r>
              <a:rPr lang="es-ES" sz="1600" baseline="-25000" dirty="0" err="1" smtClean="0"/>
              <a:t>v</a:t>
            </a:r>
            <a:r>
              <a:rPr lang="es-ES" sz="1600" dirty="0" smtClean="0"/>
              <a:t>: Capacidad </a:t>
            </a:r>
            <a:r>
              <a:rPr lang="es-ES" sz="1600" dirty="0"/>
              <a:t>calorífica molar a </a:t>
            </a:r>
            <a:r>
              <a:rPr lang="es-ES" sz="1600" i="1" dirty="0" smtClean="0"/>
              <a:t>V</a:t>
            </a:r>
            <a:r>
              <a:rPr lang="es-ES" sz="1600" dirty="0" smtClean="0"/>
              <a:t> constante</a:t>
            </a:r>
          </a:p>
          <a:p>
            <a:pPr algn="ctr"/>
            <a:endParaRPr lang="es-ES" sz="1600" dirty="0" smtClean="0"/>
          </a:p>
          <a:p>
            <a:pPr algn="ctr"/>
            <a:r>
              <a:rPr lang="es-ES" sz="1600" dirty="0" smtClean="0"/>
              <a:t>Coeficiente </a:t>
            </a:r>
            <a:r>
              <a:rPr lang="es-ES" sz="1600" dirty="0"/>
              <a:t>adiabático: γ</a:t>
            </a:r>
          </a:p>
        </p:txBody>
      </p:sp>
      <p:sp>
        <p:nvSpPr>
          <p:cNvPr id="12" name="11 Rectángulo"/>
          <p:cNvSpPr/>
          <p:nvPr/>
        </p:nvSpPr>
        <p:spPr>
          <a:xfrm>
            <a:off x="611560" y="5085184"/>
            <a:ext cx="7776864" cy="400110"/>
          </a:xfrm>
          <a:prstGeom prst="rect">
            <a:avLst/>
          </a:prstGeom>
        </p:spPr>
        <p:txBody>
          <a:bodyPr wrap="square">
            <a:spAutoFit/>
          </a:bodyPr>
          <a:lstStyle/>
          <a:p>
            <a:pPr algn="just"/>
            <a:r>
              <a:rPr lang="es-ES" sz="2000" dirty="0" smtClean="0"/>
              <a:t>Se cumple que:</a:t>
            </a:r>
            <a:endParaRPr lang="es-ES" sz="2000" dirty="0"/>
          </a:p>
        </p:txBody>
      </p:sp>
      <mc:AlternateContent xmlns:mc="http://schemas.openxmlformats.org/markup-compatibility/2006" xmlns:a14="http://schemas.microsoft.com/office/drawing/2010/main">
        <mc:Choice Requires="a14">
          <p:sp>
            <p:nvSpPr>
              <p:cNvPr id="10" name="9 Rectángulo"/>
              <p:cNvSpPr/>
              <p:nvPr/>
            </p:nvSpPr>
            <p:spPr>
              <a:xfrm>
                <a:off x="2627784" y="5091147"/>
                <a:ext cx="1457322" cy="3941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i="1">
                              <a:latin typeface="Cambria Math"/>
                            </a:rPr>
                          </m:ctrlPr>
                        </m:sSubPr>
                        <m:e>
                          <m:r>
                            <a:rPr lang="es-ES" i="1">
                              <a:latin typeface="Cambria Math"/>
                            </a:rPr>
                            <m:t>𝐶</m:t>
                          </m:r>
                        </m:e>
                        <m:sub>
                          <m:r>
                            <a:rPr lang="es-ES" i="1">
                              <a:latin typeface="Cambria Math"/>
                            </a:rPr>
                            <m:t>𝑝</m:t>
                          </m:r>
                        </m:sub>
                      </m:sSub>
                      <m:r>
                        <a:rPr lang="es-ES" i="1">
                          <a:latin typeface="Cambria Math"/>
                        </a:rPr>
                        <m:t>−</m:t>
                      </m:r>
                      <m:sSub>
                        <m:sSubPr>
                          <m:ctrlPr>
                            <a:rPr lang="es-ES" i="1">
                              <a:latin typeface="Cambria Math"/>
                            </a:rPr>
                          </m:ctrlPr>
                        </m:sSubPr>
                        <m:e>
                          <m:r>
                            <a:rPr lang="es-ES" i="1">
                              <a:latin typeface="Cambria Math"/>
                            </a:rPr>
                            <m:t>𝐶</m:t>
                          </m:r>
                        </m:e>
                        <m:sub>
                          <m:r>
                            <a:rPr lang="es-ES" i="1">
                              <a:latin typeface="Cambria Math"/>
                            </a:rPr>
                            <m:t>𝑉</m:t>
                          </m:r>
                        </m:sub>
                      </m:sSub>
                      <m:r>
                        <a:rPr lang="es-ES" i="1">
                          <a:latin typeface="Cambria Math"/>
                        </a:rPr>
                        <m:t>=</m:t>
                      </m:r>
                      <m:r>
                        <a:rPr lang="es-ES" i="1">
                          <a:latin typeface="Cambria Math"/>
                        </a:rPr>
                        <m:t>𝑅</m:t>
                      </m:r>
                    </m:oMath>
                  </m:oMathPara>
                </a14:m>
                <a:endParaRPr lang="es-ES" dirty="0"/>
              </a:p>
            </p:txBody>
          </p:sp>
        </mc:Choice>
        <mc:Fallback xmlns="">
          <p:sp>
            <p:nvSpPr>
              <p:cNvPr id="10" name="9 Rectángulo"/>
              <p:cNvSpPr>
                <a:spLocks noRot="1" noChangeAspect="1" noMove="1" noResize="1" noEditPoints="1" noAdjustHandles="1" noChangeArrowheads="1" noChangeShapeType="1" noTextEdit="1"/>
              </p:cNvSpPr>
              <p:nvPr/>
            </p:nvSpPr>
            <p:spPr>
              <a:xfrm>
                <a:off x="2627784" y="5091147"/>
                <a:ext cx="1457322" cy="394147"/>
              </a:xfrm>
              <a:prstGeom prst="rect">
                <a:avLst/>
              </a:prstGeom>
              <a:blipFill rotWithShape="1">
                <a:blip r:embed="rId6"/>
                <a:stretch>
                  <a:fillRect b="-307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3" name="12 Rectángulo"/>
              <p:cNvSpPr/>
              <p:nvPr/>
            </p:nvSpPr>
            <p:spPr>
              <a:xfrm>
                <a:off x="6084168" y="4938266"/>
                <a:ext cx="913968" cy="6697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s-ES" i="1">
                              <a:latin typeface="Cambria Math"/>
                            </a:rPr>
                          </m:ctrlPr>
                        </m:fPr>
                        <m:num>
                          <m:sSub>
                            <m:sSubPr>
                              <m:ctrlPr>
                                <a:rPr lang="es-ES" i="1">
                                  <a:latin typeface="Cambria Math"/>
                                </a:rPr>
                              </m:ctrlPr>
                            </m:sSubPr>
                            <m:e>
                              <m:r>
                                <a:rPr lang="es-ES" i="1">
                                  <a:latin typeface="Cambria Math"/>
                                </a:rPr>
                                <m:t>𝐶</m:t>
                              </m:r>
                            </m:e>
                            <m:sub>
                              <m:r>
                                <a:rPr lang="es-ES" i="1">
                                  <a:latin typeface="Cambria Math"/>
                                </a:rPr>
                                <m:t>𝑝</m:t>
                              </m:r>
                            </m:sub>
                          </m:sSub>
                        </m:num>
                        <m:den>
                          <m:sSub>
                            <m:sSubPr>
                              <m:ctrlPr>
                                <a:rPr lang="es-ES" i="1">
                                  <a:latin typeface="Cambria Math"/>
                                </a:rPr>
                              </m:ctrlPr>
                            </m:sSubPr>
                            <m:e>
                              <m:r>
                                <a:rPr lang="es-ES" i="1">
                                  <a:latin typeface="Cambria Math"/>
                                </a:rPr>
                                <m:t>𝐶</m:t>
                              </m:r>
                            </m:e>
                            <m:sub>
                              <m:r>
                                <a:rPr lang="es-ES" i="1">
                                  <a:latin typeface="Cambria Math"/>
                                </a:rPr>
                                <m:t>𝑉</m:t>
                              </m:r>
                            </m:sub>
                          </m:sSub>
                        </m:den>
                      </m:f>
                      <m:r>
                        <a:rPr lang="es-ES" i="1">
                          <a:latin typeface="Cambria Math"/>
                        </a:rPr>
                        <m:t>=</m:t>
                      </m:r>
                      <m:r>
                        <a:rPr lang="es-ES" i="1">
                          <a:latin typeface="Cambria Math"/>
                        </a:rPr>
                        <m:t>𝛾</m:t>
                      </m:r>
                    </m:oMath>
                  </m:oMathPara>
                </a14:m>
                <a:endParaRPr lang="es-ES" dirty="0"/>
              </a:p>
            </p:txBody>
          </p:sp>
        </mc:Choice>
        <mc:Fallback xmlns="">
          <p:sp>
            <p:nvSpPr>
              <p:cNvPr id="13" name="12 Rectángulo"/>
              <p:cNvSpPr>
                <a:spLocks noRot="1" noChangeAspect="1" noMove="1" noResize="1" noEditPoints="1" noAdjustHandles="1" noChangeArrowheads="1" noChangeShapeType="1" noTextEdit="1"/>
              </p:cNvSpPr>
              <p:nvPr/>
            </p:nvSpPr>
            <p:spPr>
              <a:xfrm>
                <a:off x="6084168" y="4938266"/>
                <a:ext cx="913968" cy="669799"/>
              </a:xfrm>
              <a:prstGeom prst="rect">
                <a:avLst/>
              </a:prstGeom>
              <a:blipFill rotWithShape="1">
                <a:blip r:embed="rId7"/>
                <a:stretch>
                  <a:fillRect/>
                </a:stretch>
              </a:blipFill>
            </p:spPr>
            <p:txBody>
              <a:bodyPr/>
              <a:lstStyle/>
              <a:p>
                <a:r>
                  <a:rPr lang="es-ES">
                    <a:noFill/>
                  </a:rPr>
                  <a:t> </a:t>
                </a:r>
              </a:p>
            </p:txBody>
          </p:sp>
        </mc:Fallback>
      </mc:AlternateContent>
      <p:pic>
        <p:nvPicPr>
          <p:cNvPr id="7169"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688" y="5805264"/>
            <a:ext cx="6125318" cy="867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796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539552" y="620688"/>
            <a:ext cx="7848872" cy="461665"/>
          </a:xfrm>
          <a:prstGeom prst="rect">
            <a:avLst/>
          </a:prstGeom>
          <a:noFill/>
        </p:spPr>
        <p:txBody>
          <a:bodyPr wrap="square" rtlCol="0">
            <a:spAutoFit/>
          </a:bodyPr>
          <a:lstStyle/>
          <a:p>
            <a:pPr algn="just"/>
            <a:r>
              <a:rPr lang="es-ES" sz="2400" dirty="0" smtClean="0"/>
              <a:t>4.2. TRANSFORMACIONES DE LOS GASES</a:t>
            </a:r>
            <a:endParaRPr lang="es-E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772816"/>
            <a:ext cx="8784976" cy="3890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4233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539552" y="1356444"/>
            <a:ext cx="7848872" cy="400110"/>
          </a:xfrm>
          <a:prstGeom prst="rect">
            <a:avLst/>
          </a:prstGeom>
          <a:noFill/>
        </p:spPr>
        <p:txBody>
          <a:bodyPr wrap="square" rtlCol="0">
            <a:spAutoFit/>
          </a:bodyPr>
          <a:lstStyle/>
          <a:p>
            <a:r>
              <a:rPr lang="es-ES" sz="2000" dirty="0"/>
              <a:t>Se puede expresar de varias formas:</a:t>
            </a:r>
          </a:p>
        </p:txBody>
      </p:sp>
      <p:sp>
        <p:nvSpPr>
          <p:cNvPr id="8" name="7 Rectángulo"/>
          <p:cNvSpPr/>
          <p:nvPr/>
        </p:nvSpPr>
        <p:spPr>
          <a:xfrm>
            <a:off x="539552" y="1772816"/>
            <a:ext cx="5040560" cy="1323439"/>
          </a:xfrm>
          <a:prstGeom prst="rect">
            <a:avLst/>
          </a:prstGeom>
        </p:spPr>
        <p:txBody>
          <a:bodyPr wrap="square">
            <a:spAutoFit/>
          </a:bodyPr>
          <a:lstStyle/>
          <a:p>
            <a:pPr algn="just"/>
            <a:r>
              <a:rPr lang="es-ES" sz="2000" u="sng" dirty="0"/>
              <a:t>Enunciado de </a:t>
            </a:r>
            <a:r>
              <a:rPr lang="es-ES" sz="2000" u="sng" dirty="0" err="1"/>
              <a:t>Clausius</a:t>
            </a:r>
            <a:r>
              <a:rPr lang="es-ES" sz="2000" u="sng" dirty="0"/>
              <a:t>:</a:t>
            </a:r>
            <a:r>
              <a:rPr lang="es-ES" sz="2000" dirty="0"/>
              <a:t> “No es posible como único efecto extraer calor de una fuente térmica y cederlo a otra más alta (de mayor temperatura)”.</a:t>
            </a:r>
          </a:p>
        </p:txBody>
      </p:sp>
      <p:sp>
        <p:nvSpPr>
          <p:cNvPr id="7" name="6 CuadroTexto"/>
          <p:cNvSpPr txBox="1"/>
          <p:nvPr/>
        </p:nvSpPr>
        <p:spPr>
          <a:xfrm>
            <a:off x="539552" y="457508"/>
            <a:ext cx="8064896" cy="523220"/>
          </a:xfrm>
          <a:prstGeom prst="rect">
            <a:avLst/>
          </a:prstGeom>
          <a:noFill/>
        </p:spPr>
        <p:txBody>
          <a:bodyPr wrap="square" rtlCol="0">
            <a:spAutoFit/>
          </a:bodyPr>
          <a:lstStyle/>
          <a:p>
            <a:r>
              <a:rPr lang="es-ES" sz="2800" dirty="0" smtClean="0">
                <a:cs typeface="Arial" pitchFamily="34" charset="0"/>
              </a:rPr>
              <a:t>5. SEGUNDO PRINCIPIO DE LA TERMODINÁMICA</a:t>
            </a:r>
            <a:endParaRPr lang="es-ES" sz="2800" dirty="0">
              <a:cs typeface="Arial" pitchFamily="34" charset="0"/>
            </a:endParaRPr>
          </a:p>
        </p:txBody>
      </p:sp>
      <p:pic>
        <p:nvPicPr>
          <p:cNvPr id="9" name="8 Image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7229" y="1651017"/>
            <a:ext cx="1941363" cy="1567036"/>
          </a:xfrm>
          <a:prstGeom prst="rect">
            <a:avLst/>
          </a:prstGeom>
          <a:noFill/>
        </p:spPr>
      </p:pic>
      <p:sp>
        <p:nvSpPr>
          <p:cNvPr id="10" name="9 Rectángulo"/>
          <p:cNvSpPr/>
          <p:nvPr/>
        </p:nvSpPr>
        <p:spPr>
          <a:xfrm>
            <a:off x="539552" y="4437112"/>
            <a:ext cx="5040560" cy="1323439"/>
          </a:xfrm>
          <a:prstGeom prst="rect">
            <a:avLst/>
          </a:prstGeom>
        </p:spPr>
        <p:txBody>
          <a:bodyPr wrap="square">
            <a:spAutoFit/>
          </a:bodyPr>
          <a:lstStyle/>
          <a:p>
            <a:pPr algn="just"/>
            <a:r>
              <a:rPr lang="es-ES" sz="2000" u="sng" dirty="0"/>
              <a:t>Enunciado de Kelvin-Planck:</a:t>
            </a:r>
            <a:r>
              <a:rPr lang="es-ES" sz="2000" dirty="0"/>
              <a:t> “No es posible una máquina cíclica que transforme íntegramente en trabajo el calor extraído de única fuente”. </a:t>
            </a:r>
          </a:p>
        </p:txBody>
      </p:sp>
      <p:pic>
        <p:nvPicPr>
          <p:cNvPr id="11" name="10 Imagen"/>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0419" y="4185083"/>
            <a:ext cx="2128005" cy="1827495"/>
          </a:xfrm>
          <a:prstGeom prst="rect">
            <a:avLst/>
          </a:prstGeom>
          <a:noFill/>
        </p:spPr>
      </p:pic>
    </p:spTree>
    <p:extLst>
      <p:ext uri="{BB962C8B-B14F-4D97-AF65-F5344CB8AC3E}">
        <p14:creationId xmlns:p14="http://schemas.microsoft.com/office/powerpoint/2010/main" val="3799118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539552" y="692696"/>
            <a:ext cx="7848872" cy="1631216"/>
          </a:xfrm>
          <a:prstGeom prst="rect">
            <a:avLst/>
          </a:prstGeom>
          <a:noFill/>
        </p:spPr>
        <p:txBody>
          <a:bodyPr wrap="square" rtlCol="0">
            <a:spAutoFit/>
          </a:bodyPr>
          <a:lstStyle/>
          <a:p>
            <a:pPr algn="just"/>
            <a:r>
              <a:rPr lang="es-ES" sz="2000" b="1" dirty="0"/>
              <a:t>Conclusión</a:t>
            </a:r>
            <a:r>
              <a:rPr lang="es-ES" sz="2000" dirty="0"/>
              <a:t>: Para construir una máquina térmica se debe contar con </a:t>
            </a:r>
            <a:r>
              <a:rPr lang="es-ES" sz="2000" b="1" dirty="0"/>
              <a:t>dos focos a distinta temperatura </a:t>
            </a:r>
            <a:r>
              <a:rPr lang="es-ES" sz="2000" dirty="0"/>
              <a:t>que faciliten la transmisión del calor, en cuyo camino se situará el fluido que mediante transformaciones termodinámicas transformará parte del calor absorbido en trabajo mecánico: </a:t>
            </a:r>
          </a:p>
        </p:txBody>
      </p:sp>
      <p:sp>
        <p:nvSpPr>
          <p:cNvPr id="10" name="9 Rectángulo"/>
          <p:cNvSpPr/>
          <p:nvPr/>
        </p:nvSpPr>
        <p:spPr>
          <a:xfrm>
            <a:off x="539552" y="4797152"/>
            <a:ext cx="7848872" cy="1631216"/>
          </a:xfrm>
          <a:prstGeom prst="rect">
            <a:avLst/>
          </a:prstGeom>
        </p:spPr>
        <p:txBody>
          <a:bodyPr wrap="square">
            <a:spAutoFit/>
          </a:bodyPr>
          <a:lstStyle/>
          <a:p>
            <a:pPr algn="just"/>
            <a:r>
              <a:rPr lang="es-ES" sz="2000" dirty="0"/>
              <a:t>Suponiendo que el sistema cediera calor Q</a:t>
            </a:r>
            <a:r>
              <a:rPr lang="es-ES" sz="2000" baseline="-25000" dirty="0"/>
              <a:t>F</a:t>
            </a:r>
            <a:r>
              <a:rPr lang="es-ES" sz="2000" dirty="0"/>
              <a:t> en alguna de las transformaciones del ciclo, por el primer principio se tiene que:		</a:t>
            </a:r>
            <a:r>
              <a:rPr lang="es-ES" sz="2000" dirty="0" smtClean="0"/>
              <a:t>		Q</a:t>
            </a:r>
            <a:r>
              <a:rPr lang="es-ES" sz="2000" baseline="-25000" dirty="0" smtClean="0"/>
              <a:t>C</a:t>
            </a:r>
            <a:r>
              <a:rPr lang="es-ES" sz="2000" dirty="0" smtClean="0"/>
              <a:t> </a:t>
            </a:r>
            <a:r>
              <a:rPr lang="es-ES" sz="2000" dirty="0"/>
              <a:t>– |Q</a:t>
            </a:r>
            <a:r>
              <a:rPr lang="es-ES" sz="2000" baseline="-25000" dirty="0"/>
              <a:t>F</a:t>
            </a:r>
            <a:r>
              <a:rPr lang="es-ES" sz="2000" dirty="0"/>
              <a:t>| = W	</a:t>
            </a:r>
          </a:p>
          <a:p>
            <a:pPr algn="just"/>
            <a:endParaRPr lang="es-ES" sz="2000" dirty="0" smtClean="0"/>
          </a:p>
          <a:p>
            <a:pPr algn="just"/>
            <a:r>
              <a:rPr lang="es-ES" sz="2000" dirty="0" smtClean="0"/>
              <a:t>ya </a:t>
            </a:r>
            <a:r>
              <a:rPr lang="es-ES" sz="2000" dirty="0"/>
              <a:t>que al ser cíclico el proceso ΔU = 0.</a:t>
            </a:r>
          </a:p>
        </p:txBody>
      </p:sp>
      <p:pic>
        <p:nvPicPr>
          <p:cNvPr id="12" name="11 Imagen"/>
          <p:cNvPicPr/>
          <p:nvPr/>
        </p:nvPicPr>
        <p:blipFill>
          <a:blip r:embed="rId2">
            <a:extLst>
              <a:ext uri="{28A0092B-C50C-407E-A947-70E740481C1C}">
                <a14:useLocalDpi xmlns:a14="http://schemas.microsoft.com/office/drawing/2010/main" val="0"/>
              </a:ext>
            </a:extLst>
          </a:blip>
          <a:srcRect/>
          <a:stretch>
            <a:fillRect/>
          </a:stretch>
        </p:blipFill>
        <p:spPr bwMode="auto">
          <a:xfrm>
            <a:off x="3064283" y="2060848"/>
            <a:ext cx="3262982" cy="2426504"/>
          </a:xfrm>
          <a:prstGeom prst="rect">
            <a:avLst/>
          </a:prstGeom>
          <a:noFill/>
        </p:spPr>
      </p:pic>
    </p:spTree>
    <p:extLst>
      <p:ext uri="{BB962C8B-B14F-4D97-AF65-F5344CB8AC3E}">
        <p14:creationId xmlns:p14="http://schemas.microsoft.com/office/powerpoint/2010/main" val="380888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4 CuadroTexto"/>
              <p:cNvSpPr txBox="1"/>
              <p:nvPr/>
            </p:nvSpPr>
            <p:spPr>
              <a:xfrm>
                <a:off x="539552" y="692696"/>
                <a:ext cx="7848872" cy="2305631"/>
              </a:xfrm>
              <a:prstGeom prst="rect">
                <a:avLst/>
              </a:prstGeom>
              <a:noFill/>
            </p:spPr>
            <p:txBody>
              <a:bodyPr wrap="square" rtlCol="0">
                <a:spAutoFit/>
              </a:bodyPr>
              <a:lstStyle/>
              <a:p>
                <a:pPr algn="just"/>
                <a:r>
                  <a:rPr lang="es-ES" sz="2000" dirty="0"/>
                  <a:t>Una máquina térmica es aquella que absorbe calor Q</a:t>
                </a:r>
                <a:r>
                  <a:rPr lang="es-ES" sz="2000" baseline="-25000" dirty="0"/>
                  <a:t>C</a:t>
                </a:r>
                <a:r>
                  <a:rPr lang="es-ES" sz="2000" dirty="0"/>
                  <a:t> de un foco caliente a la temperatura Tc, y cede calor Q</a:t>
                </a:r>
                <a:r>
                  <a:rPr lang="es-ES" sz="2000" baseline="-25000" dirty="0"/>
                  <a:t>F</a:t>
                </a:r>
                <a:r>
                  <a:rPr lang="es-ES" sz="2000" dirty="0"/>
                  <a:t> a un foco frío a la temperatura T</a:t>
                </a:r>
                <a:r>
                  <a:rPr lang="es-ES" sz="2000" baseline="-25000" dirty="0"/>
                  <a:t>F</a:t>
                </a:r>
                <a:r>
                  <a:rPr lang="es-ES" sz="2000" dirty="0"/>
                  <a:t>. La diferencia </a:t>
                </a:r>
                <a:r>
                  <a:rPr lang="es-ES" sz="2000" dirty="0" err="1"/>
                  <a:t>Qa</a:t>
                </a:r>
                <a:r>
                  <a:rPr lang="es-ES" sz="2000" dirty="0"/>
                  <a:t> – </a:t>
                </a:r>
                <a:r>
                  <a:rPr lang="es-ES" sz="2000" dirty="0" err="1"/>
                  <a:t>Qc</a:t>
                </a:r>
                <a:r>
                  <a:rPr lang="es-ES" sz="2000" dirty="0"/>
                  <a:t> se transforma en trabajo con </a:t>
                </a:r>
                <a:r>
                  <a:rPr lang="es-ES" sz="2000" b="1" dirty="0"/>
                  <a:t>rendimiento</a:t>
                </a:r>
                <a:r>
                  <a:rPr lang="es-ES" sz="2000" dirty="0" smtClean="0"/>
                  <a:t>:</a:t>
                </a:r>
              </a:p>
              <a:p>
                <a:pPr algn="just"/>
                <a:endParaRPr lang="es-ES" sz="2000" dirty="0" smtClean="0"/>
              </a:p>
              <a:p>
                <a:endParaRPr lang="es-ES" sz="2000" dirty="0" smtClean="0"/>
              </a:p>
              <a:p>
                <a:r>
                  <a:rPr lang="es-ES" sz="2000" dirty="0" smtClean="0"/>
                  <a:t>			</a:t>
                </a:r>
                <a:r>
                  <a:rPr lang="es-ES" sz="2000" dirty="0"/>
                  <a:t>	</a:t>
                </a:r>
                <a14:m>
                  <m:oMath xmlns:m="http://schemas.openxmlformats.org/officeDocument/2006/math">
                    <m:r>
                      <a:rPr lang="es-ES" sz="2400" i="1">
                        <a:latin typeface="Cambria Math"/>
                      </a:rPr>
                      <m:t>𝜂</m:t>
                    </m:r>
                    <m:r>
                      <a:rPr lang="es-ES" sz="2400" i="1">
                        <a:latin typeface="Cambria Math"/>
                      </a:rPr>
                      <m:t>=</m:t>
                    </m:r>
                    <m:f>
                      <m:fPr>
                        <m:ctrlPr>
                          <a:rPr lang="es-ES" sz="2400" i="1">
                            <a:latin typeface="Cambria Math"/>
                          </a:rPr>
                        </m:ctrlPr>
                      </m:fPr>
                      <m:num>
                        <m:r>
                          <a:rPr lang="es-ES" sz="2400" i="1">
                            <a:latin typeface="Cambria Math"/>
                          </a:rPr>
                          <m:t>𝑊</m:t>
                        </m:r>
                      </m:num>
                      <m:den>
                        <m:sSub>
                          <m:sSubPr>
                            <m:ctrlPr>
                              <a:rPr lang="es-ES" sz="2400" i="1">
                                <a:latin typeface="Cambria Math"/>
                              </a:rPr>
                            </m:ctrlPr>
                          </m:sSubPr>
                          <m:e>
                            <m:r>
                              <a:rPr lang="es-ES" sz="2400" i="1">
                                <a:latin typeface="Cambria Math"/>
                              </a:rPr>
                              <m:t>𝑄</m:t>
                            </m:r>
                          </m:e>
                          <m:sub>
                            <m:r>
                              <a:rPr lang="es-ES" sz="2400" i="1">
                                <a:latin typeface="Cambria Math"/>
                              </a:rPr>
                              <m:t>𝐶</m:t>
                            </m:r>
                          </m:sub>
                        </m:sSub>
                      </m:den>
                    </m:f>
                    <m:r>
                      <a:rPr lang="es-ES" sz="2400" i="1">
                        <a:latin typeface="Cambria Math"/>
                      </a:rPr>
                      <m:t>=</m:t>
                    </m:r>
                    <m:f>
                      <m:fPr>
                        <m:ctrlPr>
                          <a:rPr lang="es-ES" sz="2400" i="1">
                            <a:latin typeface="Cambria Math"/>
                          </a:rPr>
                        </m:ctrlPr>
                      </m:fPr>
                      <m:num>
                        <m:sSub>
                          <m:sSubPr>
                            <m:ctrlPr>
                              <a:rPr lang="es-ES" sz="2400" i="1">
                                <a:latin typeface="Cambria Math"/>
                              </a:rPr>
                            </m:ctrlPr>
                          </m:sSubPr>
                          <m:e>
                            <m:r>
                              <a:rPr lang="es-ES" sz="2400" i="1">
                                <a:latin typeface="Cambria Math"/>
                              </a:rPr>
                              <m:t>𝑄</m:t>
                            </m:r>
                          </m:e>
                          <m:sub>
                            <m:r>
                              <a:rPr lang="es-ES" sz="2400" i="1">
                                <a:latin typeface="Cambria Math"/>
                              </a:rPr>
                              <m:t>𝐶</m:t>
                            </m:r>
                          </m:sub>
                        </m:sSub>
                        <m:r>
                          <a:rPr lang="es-ES" sz="2400" i="1">
                            <a:latin typeface="Cambria Math"/>
                          </a:rPr>
                          <m:t>−</m:t>
                        </m:r>
                        <m:d>
                          <m:dPr>
                            <m:begChr m:val="|"/>
                            <m:endChr m:val="|"/>
                            <m:ctrlPr>
                              <a:rPr lang="es-ES" sz="2400" i="1">
                                <a:latin typeface="Cambria Math"/>
                              </a:rPr>
                            </m:ctrlPr>
                          </m:dPr>
                          <m:e>
                            <m:sSub>
                              <m:sSubPr>
                                <m:ctrlPr>
                                  <a:rPr lang="es-ES" sz="2400" i="1">
                                    <a:latin typeface="Cambria Math"/>
                                  </a:rPr>
                                </m:ctrlPr>
                              </m:sSubPr>
                              <m:e>
                                <m:r>
                                  <a:rPr lang="es-ES" sz="2400" i="1">
                                    <a:latin typeface="Cambria Math"/>
                                  </a:rPr>
                                  <m:t>𝑄</m:t>
                                </m:r>
                              </m:e>
                              <m:sub>
                                <m:r>
                                  <a:rPr lang="es-ES" sz="2400" i="1">
                                    <a:latin typeface="Cambria Math"/>
                                  </a:rPr>
                                  <m:t>𝐹</m:t>
                                </m:r>
                              </m:sub>
                            </m:sSub>
                          </m:e>
                        </m:d>
                      </m:num>
                      <m:den>
                        <m:sSub>
                          <m:sSubPr>
                            <m:ctrlPr>
                              <a:rPr lang="es-ES" sz="2400" i="1">
                                <a:latin typeface="Cambria Math"/>
                              </a:rPr>
                            </m:ctrlPr>
                          </m:sSubPr>
                          <m:e>
                            <m:r>
                              <a:rPr lang="es-ES" sz="2400" i="1">
                                <a:latin typeface="Cambria Math"/>
                              </a:rPr>
                              <m:t>𝑄</m:t>
                            </m:r>
                          </m:e>
                          <m:sub>
                            <m:r>
                              <a:rPr lang="es-ES" sz="2400" i="1">
                                <a:latin typeface="Cambria Math"/>
                              </a:rPr>
                              <m:t>𝐶</m:t>
                            </m:r>
                          </m:sub>
                        </m:sSub>
                      </m:den>
                    </m:f>
                    <m:r>
                      <a:rPr lang="es-ES" sz="2400" i="1">
                        <a:latin typeface="Cambria Math"/>
                      </a:rPr>
                      <m:t>=1−</m:t>
                    </m:r>
                    <m:f>
                      <m:fPr>
                        <m:ctrlPr>
                          <a:rPr lang="es-ES" sz="2400" i="1">
                            <a:latin typeface="Cambria Math"/>
                          </a:rPr>
                        </m:ctrlPr>
                      </m:fPr>
                      <m:num>
                        <m:d>
                          <m:dPr>
                            <m:begChr m:val="|"/>
                            <m:endChr m:val="|"/>
                            <m:ctrlPr>
                              <a:rPr lang="es-ES" sz="2400" i="1">
                                <a:latin typeface="Cambria Math"/>
                              </a:rPr>
                            </m:ctrlPr>
                          </m:dPr>
                          <m:e>
                            <m:sSub>
                              <m:sSubPr>
                                <m:ctrlPr>
                                  <a:rPr lang="es-ES" sz="2400" i="1">
                                    <a:latin typeface="Cambria Math"/>
                                  </a:rPr>
                                </m:ctrlPr>
                              </m:sSubPr>
                              <m:e>
                                <m:r>
                                  <a:rPr lang="es-ES" sz="2400" i="1">
                                    <a:latin typeface="Cambria Math"/>
                                  </a:rPr>
                                  <m:t>𝑄</m:t>
                                </m:r>
                              </m:e>
                              <m:sub>
                                <m:r>
                                  <a:rPr lang="es-ES" sz="2400" i="1">
                                    <a:latin typeface="Cambria Math"/>
                                  </a:rPr>
                                  <m:t>𝐹</m:t>
                                </m:r>
                              </m:sub>
                            </m:sSub>
                          </m:e>
                        </m:d>
                      </m:num>
                      <m:den>
                        <m:sSub>
                          <m:sSubPr>
                            <m:ctrlPr>
                              <a:rPr lang="es-ES" sz="2400" i="1">
                                <a:latin typeface="Cambria Math"/>
                              </a:rPr>
                            </m:ctrlPr>
                          </m:sSubPr>
                          <m:e>
                            <m:r>
                              <a:rPr lang="es-ES" sz="2400" i="1">
                                <a:latin typeface="Cambria Math"/>
                              </a:rPr>
                              <m:t>𝑄</m:t>
                            </m:r>
                          </m:e>
                          <m:sub>
                            <m:r>
                              <a:rPr lang="es-ES" sz="2400" i="1">
                                <a:latin typeface="Cambria Math"/>
                              </a:rPr>
                              <m:t>𝐶</m:t>
                            </m:r>
                          </m:sub>
                        </m:sSub>
                      </m:den>
                    </m:f>
                  </m:oMath>
                </a14:m>
                <a:endParaRPr lang="es-ES" sz="2000" dirty="0"/>
              </a:p>
            </p:txBody>
          </p:sp>
        </mc:Choice>
        <mc:Fallback xmlns="">
          <p:sp>
            <p:nvSpPr>
              <p:cNvPr id="5" name="4 CuadroTexto"/>
              <p:cNvSpPr txBox="1">
                <a:spLocks noRot="1" noChangeAspect="1" noMove="1" noResize="1" noEditPoints="1" noAdjustHandles="1" noChangeArrowheads="1" noChangeShapeType="1" noTextEdit="1"/>
              </p:cNvSpPr>
              <p:nvPr/>
            </p:nvSpPr>
            <p:spPr>
              <a:xfrm>
                <a:off x="539552" y="692696"/>
                <a:ext cx="7848872" cy="2305631"/>
              </a:xfrm>
              <a:prstGeom prst="rect">
                <a:avLst/>
              </a:prstGeom>
              <a:blipFill rotWithShape="1">
                <a:blip r:embed="rId2"/>
                <a:stretch>
                  <a:fillRect l="-855" t="-1323" r="-777"/>
                </a:stretch>
              </a:blipFill>
            </p:spPr>
            <p:txBody>
              <a:bodyPr/>
              <a:lstStyle/>
              <a:p>
                <a:r>
                  <a:rPr lang="es-ES">
                    <a:noFill/>
                  </a:rPr>
                  <a:t> </a:t>
                </a:r>
              </a:p>
            </p:txBody>
          </p:sp>
        </mc:Fallback>
      </mc:AlternateContent>
      <p:sp>
        <p:nvSpPr>
          <p:cNvPr id="10" name="9 Rectángulo"/>
          <p:cNvSpPr/>
          <p:nvPr/>
        </p:nvSpPr>
        <p:spPr>
          <a:xfrm>
            <a:off x="539552" y="4717593"/>
            <a:ext cx="7848872" cy="1323439"/>
          </a:xfrm>
          <a:prstGeom prst="rect">
            <a:avLst/>
          </a:prstGeom>
        </p:spPr>
        <p:txBody>
          <a:bodyPr wrap="square">
            <a:spAutoFit/>
          </a:bodyPr>
          <a:lstStyle/>
          <a:p>
            <a:pPr algn="just"/>
            <a:r>
              <a:rPr lang="es-ES" sz="2000" dirty="0"/>
              <a:t>Para que el rendimiento de una máquina térmica fuera del 100%, el calor cedido al foco frío Q</a:t>
            </a:r>
            <a:r>
              <a:rPr lang="es-ES" sz="2000" baseline="-25000" dirty="0"/>
              <a:t>F</a:t>
            </a:r>
            <a:r>
              <a:rPr lang="es-ES" sz="2000" dirty="0"/>
              <a:t> debería ser cero, cosa que nos prohíbe el segundo </a:t>
            </a:r>
            <a:r>
              <a:rPr lang="es-ES" sz="2000" dirty="0" smtClean="0"/>
              <a:t>principio, con lo que volvemos a comprobar que ninguna máquina térmica podrá llegar a convertir el 100% del calor en trabajo.</a:t>
            </a:r>
            <a:endParaRPr lang="es-ES" sz="2000" dirty="0"/>
          </a:p>
        </p:txBody>
      </p:sp>
      <p:pic>
        <p:nvPicPr>
          <p:cNvPr id="6" name="5 Imagen"/>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1916832"/>
            <a:ext cx="1867757" cy="1440160"/>
          </a:xfrm>
          <a:prstGeom prst="rect">
            <a:avLst/>
          </a:prstGeom>
          <a:noFill/>
        </p:spPr>
      </p:pic>
    </p:spTree>
    <p:extLst>
      <p:ext uri="{BB962C8B-B14F-4D97-AF65-F5344CB8AC3E}">
        <p14:creationId xmlns:p14="http://schemas.microsoft.com/office/powerpoint/2010/main" val="3273663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539552" y="1356444"/>
            <a:ext cx="7848872" cy="1015663"/>
          </a:xfrm>
          <a:prstGeom prst="rect">
            <a:avLst/>
          </a:prstGeom>
          <a:noFill/>
        </p:spPr>
        <p:txBody>
          <a:bodyPr wrap="square" rtlCol="0">
            <a:spAutoFit/>
          </a:bodyPr>
          <a:lstStyle/>
          <a:p>
            <a:pPr algn="just"/>
            <a:r>
              <a:rPr lang="es-ES" sz="2000" dirty="0"/>
              <a:t>El ciclo termodinámico que debe seguir una máquina térmica para conseguir el </a:t>
            </a:r>
            <a:r>
              <a:rPr lang="es-ES" sz="2000" b="1" dirty="0"/>
              <a:t>máximo rendimiento </a:t>
            </a:r>
            <a:r>
              <a:rPr lang="es-ES" sz="2000" dirty="0"/>
              <a:t>es el denominado </a:t>
            </a:r>
            <a:r>
              <a:rPr lang="es-ES" sz="2000" b="1" dirty="0"/>
              <a:t>Ciclo de Carnot</a:t>
            </a:r>
            <a:r>
              <a:rPr lang="es-ES" sz="2000" dirty="0"/>
              <a:t>, que en un diagrama p-V toma la siguiente forma:</a:t>
            </a:r>
          </a:p>
        </p:txBody>
      </p:sp>
      <p:sp>
        <p:nvSpPr>
          <p:cNvPr id="7" name="6 CuadroTexto"/>
          <p:cNvSpPr txBox="1"/>
          <p:nvPr/>
        </p:nvSpPr>
        <p:spPr>
          <a:xfrm>
            <a:off x="539552" y="457508"/>
            <a:ext cx="8064896" cy="523220"/>
          </a:xfrm>
          <a:prstGeom prst="rect">
            <a:avLst/>
          </a:prstGeom>
          <a:noFill/>
        </p:spPr>
        <p:txBody>
          <a:bodyPr wrap="square" rtlCol="0">
            <a:spAutoFit/>
          </a:bodyPr>
          <a:lstStyle/>
          <a:p>
            <a:r>
              <a:rPr lang="es-ES" sz="2800" dirty="0">
                <a:cs typeface="Arial" pitchFamily="34" charset="0"/>
              </a:rPr>
              <a:t>6</a:t>
            </a:r>
            <a:r>
              <a:rPr lang="es-ES" sz="2800" dirty="0" smtClean="0">
                <a:cs typeface="Arial" pitchFamily="34" charset="0"/>
              </a:rPr>
              <a:t>. CICLO DE CARNOT</a:t>
            </a:r>
            <a:endParaRPr lang="es-ES" sz="2800" dirty="0">
              <a:cs typeface="Arial" pitchFamily="34" charset="0"/>
            </a:endParaRPr>
          </a:p>
        </p:txBody>
      </p:sp>
      <p:pic>
        <p:nvPicPr>
          <p:cNvPr id="12" name="11 Imagen"/>
          <p:cNvPicPr/>
          <p:nvPr/>
        </p:nvPicPr>
        <p:blipFill>
          <a:blip r:embed="rId2">
            <a:extLst>
              <a:ext uri="{28A0092B-C50C-407E-A947-70E740481C1C}">
                <a14:useLocalDpi xmlns:a14="http://schemas.microsoft.com/office/drawing/2010/main" val="0"/>
              </a:ext>
            </a:extLst>
          </a:blip>
          <a:srcRect/>
          <a:stretch>
            <a:fillRect/>
          </a:stretch>
        </p:blipFill>
        <p:spPr bwMode="auto">
          <a:xfrm>
            <a:off x="1667570" y="2564904"/>
            <a:ext cx="5808860" cy="4022750"/>
          </a:xfrm>
          <a:prstGeom prst="rect">
            <a:avLst/>
          </a:prstGeom>
          <a:noFill/>
          <a:ln>
            <a:noFill/>
          </a:ln>
        </p:spPr>
      </p:pic>
    </p:spTree>
    <p:extLst>
      <p:ext uri="{BB962C8B-B14F-4D97-AF65-F5344CB8AC3E}">
        <p14:creationId xmlns:p14="http://schemas.microsoft.com/office/powerpoint/2010/main" val="233583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11 Imagen"/>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16632"/>
            <a:ext cx="3624510" cy="2304256"/>
          </a:xfrm>
          <a:prstGeom prst="rect">
            <a:avLst/>
          </a:prstGeom>
          <a:noFill/>
          <a:ln>
            <a:noFill/>
          </a:ln>
        </p:spPr>
      </p:pic>
      <mc:AlternateContent xmlns:mc="http://schemas.openxmlformats.org/markup-compatibility/2006" xmlns:a14="http://schemas.microsoft.com/office/drawing/2010/main">
        <mc:Choice Requires="a14">
          <p:sp>
            <p:nvSpPr>
              <p:cNvPr id="2" name="1 Rectángulo"/>
              <p:cNvSpPr/>
              <p:nvPr/>
            </p:nvSpPr>
            <p:spPr>
              <a:xfrm>
                <a:off x="395536" y="2321004"/>
                <a:ext cx="8280920" cy="4349139"/>
              </a:xfrm>
              <a:prstGeom prst="rect">
                <a:avLst/>
              </a:prstGeom>
            </p:spPr>
            <p:txBody>
              <a:bodyPr wrap="square">
                <a:spAutoFit/>
              </a:bodyPr>
              <a:lstStyle/>
              <a:p>
                <a:r>
                  <a:rPr lang="es-ES" dirty="0"/>
                  <a:t>1</a:t>
                </a:r>
                <a:r>
                  <a:rPr lang="es-ES" dirty="0">
                    <a:sym typeface="Wingdings"/>
                  </a:rPr>
                  <a:t></a:t>
                </a:r>
                <a:r>
                  <a:rPr lang="es-ES" dirty="0"/>
                  <a:t>2: En contacto con un foco térmico a la temperatura de Tc sufre una </a:t>
                </a:r>
                <a:r>
                  <a:rPr lang="es-ES" b="1" dirty="0"/>
                  <a:t>expansión isoterma</a:t>
                </a:r>
                <a:r>
                  <a:rPr lang="es-ES" dirty="0"/>
                  <a:t>. El sistema absorbe calor Q</a:t>
                </a:r>
                <a:r>
                  <a:rPr lang="es-ES" baseline="-25000" dirty="0"/>
                  <a:t>C</a:t>
                </a:r>
                <a:r>
                  <a:rPr lang="es-ES" dirty="0"/>
                  <a:t> y realiza un trabajo sobre los alrededores.</a:t>
                </a:r>
              </a:p>
              <a:p>
                <a:r>
                  <a:rPr lang="es-ES" dirty="0"/>
                  <a:t> </a:t>
                </a:r>
              </a:p>
              <a:p>
                <a:r>
                  <a:rPr lang="es-ES" dirty="0"/>
                  <a:t>2</a:t>
                </a:r>
                <a:r>
                  <a:rPr lang="es-ES" dirty="0">
                    <a:sym typeface="Wingdings"/>
                  </a:rPr>
                  <a:t></a:t>
                </a:r>
                <a:r>
                  <a:rPr lang="es-ES" dirty="0"/>
                  <a:t>3: A continuación se </a:t>
                </a:r>
                <a:r>
                  <a:rPr lang="es-ES" b="1" dirty="0"/>
                  <a:t>expansiona adiabáticamente</a:t>
                </a:r>
                <a:r>
                  <a:rPr lang="es-ES" dirty="0"/>
                  <a:t>, realizando trabajo.</a:t>
                </a:r>
              </a:p>
              <a:p>
                <a:r>
                  <a:rPr lang="es-ES" dirty="0"/>
                  <a:t> </a:t>
                </a:r>
              </a:p>
              <a:p>
                <a:r>
                  <a:rPr lang="es-ES" dirty="0"/>
                  <a:t>3</a:t>
                </a:r>
                <a:r>
                  <a:rPr lang="es-ES" dirty="0">
                    <a:sym typeface="Wingdings"/>
                  </a:rPr>
                  <a:t></a:t>
                </a:r>
                <a:r>
                  <a:rPr lang="es-ES" dirty="0"/>
                  <a:t>4: Una tercera transformación, en contacto ahora con un foco frío a la temperatura T</a:t>
                </a:r>
                <a:r>
                  <a:rPr lang="es-ES" baseline="-25000" dirty="0"/>
                  <a:t>F</a:t>
                </a:r>
                <a:r>
                  <a:rPr lang="es-ES" dirty="0"/>
                  <a:t>, donde sufre una </a:t>
                </a:r>
                <a:r>
                  <a:rPr lang="es-ES" b="1" dirty="0"/>
                  <a:t>compresión isoterma</a:t>
                </a:r>
                <a:r>
                  <a:rPr lang="es-ES" dirty="0"/>
                  <a:t>. Ahora el sistema cede calor Q</a:t>
                </a:r>
                <a:r>
                  <a:rPr lang="es-ES" baseline="-25000" dirty="0"/>
                  <a:t>F</a:t>
                </a:r>
                <a:r>
                  <a:rPr lang="es-ES" dirty="0"/>
                  <a:t> al foco frío a expensas del trabajo realizado para comprimirlo.</a:t>
                </a:r>
              </a:p>
              <a:p>
                <a:r>
                  <a:rPr lang="es-ES" dirty="0"/>
                  <a:t> </a:t>
                </a:r>
              </a:p>
              <a:p>
                <a:r>
                  <a:rPr lang="es-ES" dirty="0"/>
                  <a:t>4</a:t>
                </a:r>
                <a:r>
                  <a:rPr lang="es-ES" dirty="0">
                    <a:sym typeface="Wingdings"/>
                  </a:rPr>
                  <a:t></a:t>
                </a:r>
                <a:r>
                  <a:rPr lang="es-ES" dirty="0"/>
                  <a:t>1: Finalmente se cierra el ciclo con una </a:t>
                </a:r>
                <a:r>
                  <a:rPr lang="es-ES" b="1" dirty="0"/>
                  <a:t>compresión adiabática </a:t>
                </a:r>
                <a:r>
                  <a:rPr lang="es-ES" dirty="0"/>
                  <a:t>que lleva de nuevo al sistema al estado inicial a expensas de un trabajo realizado sobre él mismo.</a:t>
                </a:r>
              </a:p>
              <a:p>
                <a:r>
                  <a:rPr lang="es-ES" dirty="0"/>
                  <a:t> </a:t>
                </a:r>
              </a:p>
              <a:p>
                <a:r>
                  <a:rPr lang="es-ES" dirty="0"/>
                  <a:t>El </a:t>
                </a:r>
                <a:r>
                  <a:rPr lang="es-ES" b="1" dirty="0"/>
                  <a:t>rendimiento</a:t>
                </a:r>
                <a:r>
                  <a:rPr lang="es-ES" dirty="0"/>
                  <a:t> se puede expresar en función de la temperatura:</a:t>
                </a:r>
              </a:p>
              <a:p>
                <a:pPr/>
                <a14:m>
                  <m:oMathPara xmlns:m="http://schemas.openxmlformats.org/officeDocument/2006/math">
                    <m:oMathParaPr>
                      <m:jc m:val="centerGroup"/>
                    </m:oMathParaPr>
                    <m:oMath xmlns:m="http://schemas.openxmlformats.org/officeDocument/2006/math">
                      <m:sSub>
                        <m:sSubPr>
                          <m:ctrlPr>
                            <a:rPr lang="es-ES" i="1">
                              <a:latin typeface="Cambria Math"/>
                            </a:rPr>
                          </m:ctrlPr>
                        </m:sSubPr>
                        <m:e>
                          <m:r>
                            <a:rPr lang="es-ES" i="1">
                              <a:latin typeface="Cambria Math"/>
                            </a:rPr>
                            <m:t>𝜂</m:t>
                          </m:r>
                        </m:e>
                        <m:sub>
                          <m:r>
                            <a:rPr lang="es-ES" i="1">
                              <a:latin typeface="Cambria Math"/>
                            </a:rPr>
                            <m:t>𝐶𝑎𝑟𝑛𝑜𝑡</m:t>
                          </m:r>
                        </m:sub>
                      </m:sSub>
                      <m:r>
                        <a:rPr lang="es-ES" i="1">
                          <a:latin typeface="Cambria Math"/>
                        </a:rPr>
                        <m:t>=1−</m:t>
                      </m:r>
                      <m:f>
                        <m:fPr>
                          <m:ctrlPr>
                            <a:rPr lang="es-ES" i="1">
                              <a:latin typeface="Cambria Math"/>
                            </a:rPr>
                          </m:ctrlPr>
                        </m:fPr>
                        <m:num>
                          <m:d>
                            <m:dPr>
                              <m:begChr m:val="|"/>
                              <m:endChr m:val="|"/>
                              <m:ctrlPr>
                                <a:rPr lang="es-ES" i="1">
                                  <a:latin typeface="Cambria Math"/>
                                </a:rPr>
                              </m:ctrlPr>
                            </m:dPr>
                            <m:e>
                              <m:sSub>
                                <m:sSubPr>
                                  <m:ctrlPr>
                                    <a:rPr lang="es-ES" i="1">
                                      <a:latin typeface="Cambria Math"/>
                                    </a:rPr>
                                  </m:ctrlPr>
                                </m:sSubPr>
                                <m:e>
                                  <m:r>
                                    <a:rPr lang="es-ES" i="1">
                                      <a:latin typeface="Cambria Math"/>
                                    </a:rPr>
                                    <m:t>𝑄</m:t>
                                  </m:r>
                                </m:e>
                                <m:sub>
                                  <m:r>
                                    <a:rPr lang="es-ES" i="1">
                                      <a:latin typeface="Cambria Math"/>
                                    </a:rPr>
                                    <m:t>𝐹</m:t>
                                  </m:r>
                                </m:sub>
                              </m:sSub>
                            </m:e>
                          </m:d>
                        </m:num>
                        <m:den>
                          <m:sSub>
                            <m:sSubPr>
                              <m:ctrlPr>
                                <a:rPr lang="es-ES" i="1">
                                  <a:latin typeface="Cambria Math"/>
                                </a:rPr>
                              </m:ctrlPr>
                            </m:sSubPr>
                            <m:e>
                              <m:r>
                                <a:rPr lang="es-ES" i="1">
                                  <a:latin typeface="Cambria Math"/>
                                </a:rPr>
                                <m:t>𝑄</m:t>
                              </m:r>
                            </m:e>
                            <m:sub>
                              <m:r>
                                <a:rPr lang="es-ES" i="1">
                                  <a:latin typeface="Cambria Math"/>
                                </a:rPr>
                                <m:t>𝐶</m:t>
                              </m:r>
                            </m:sub>
                          </m:sSub>
                        </m:den>
                      </m:f>
                      <m:r>
                        <a:rPr lang="es-ES" i="1">
                          <a:latin typeface="Cambria Math"/>
                        </a:rPr>
                        <m:t>=1−</m:t>
                      </m:r>
                      <m:f>
                        <m:fPr>
                          <m:ctrlPr>
                            <a:rPr lang="es-ES" i="1">
                              <a:latin typeface="Cambria Math"/>
                            </a:rPr>
                          </m:ctrlPr>
                        </m:fPr>
                        <m:num>
                          <m:sSub>
                            <m:sSubPr>
                              <m:ctrlPr>
                                <a:rPr lang="es-ES" i="1">
                                  <a:latin typeface="Cambria Math"/>
                                </a:rPr>
                              </m:ctrlPr>
                            </m:sSubPr>
                            <m:e>
                              <m:r>
                                <a:rPr lang="es-ES" i="1">
                                  <a:latin typeface="Cambria Math"/>
                                </a:rPr>
                                <m:t>𝑇</m:t>
                              </m:r>
                            </m:e>
                            <m:sub>
                              <m:r>
                                <a:rPr lang="es-ES" i="1">
                                  <a:latin typeface="Cambria Math"/>
                                </a:rPr>
                                <m:t>𝐹</m:t>
                              </m:r>
                            </m:sub>
                          </m:sSub>
                        </m:num>
                        <m:den>
                          <m:sSub>
                            <m:sSubPr>
                              <m:ctrlPr>
                                <a:rPr lang="es-ES" i="1">
                                  <a:latin typeface="Cambria Math"/>
                                </a:rPr>
                              </m:ctrlPr>
                            </m:sSubPr>
                            <m:e>
                              <m:r>
                                <a:rPr lang="es-ES" i="1">
                                  <a:latin typeface="Cambria Math"/>
                                </a:rPr>
                                <m:t>𝑇</m:t>
                              </m:r>
                            </m:e>
                            <m:sub>
                              <m:r>
                                <a:rPr lang="es-ES" i="1">
                                  <a:latin typeface="Cambria Math"/>
                                </a:rPr>
                                <m:t>𝐶</m:t>
                              </m:r>
                            </m:sub>
                          </m:sSub>
                        </m:den>
                      </m:f>
                    </m:oMath>
                  </m:oMathPara>
                </a14:m>
                <a:endParaRPr lang="es-ES" dirty="0"/>
              </a:p>
            </p:txBody>
          </p:sp>
        </mc:Choice>
        <mc:Fallback xmlns="">
          <p:sp>
            <p:nvSpPr>
              <p:cNvPr id="2" name="1 Rectángulo"/>
              <p:cNvSpPr>
                <a:spLocks noRot="1" noChangeAspect="1" noMove="1" noResize="1" noEditPoints="1" noAdjustHandles="1" noChangeArrowheads="1" noChangeShapeType="1" noTextEdit="1"/>
              </p:cNvSpPr>
              <p:nvPr/>
            </p:nvSpPr>
            <p:spPr>
              <a:xfrm>
                <a:off x="395536" y="2321004"/>
                <a:ext cx="8280920" cy="4349139"/>
              </a:xfrm>
              <a:prstGeom prst="rect">
                <a:avLst/>
              </a:prstGeom>
              <a:blipFill rotWithShape="1">
                <a:blip r:embed="rId3"/>
                <a:stretch>
                  <a:fillRect l="-663" t="-842" r="-368"/>
                </a:stretch>
              </a:blipFill>
            </p:spPr>
            <p:txBody>
              <a:bodyPr/>
              <a:lstStyle/>
              <a:p>
                <a:r>
                  <a:rPr lang="es-ES">
                    <a:noFill/>
                  </a:rPr>
                  <a:t> </a:t>
                </a:r>
              </a:p>
            </p:txBody>
          </p:sp>
        </mc:Fallback>
      </mc:AlternateContent>
    </p:spTree>
    <p:extLst>
      <p:ext uri="{BB962C8B-B14F-4D97-AF65-F5344CB8AC3E}">
        <p14:creationId xmlns:p14="http://schemas.microsoft.com/office/powerpoint/2010/main" val="411825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827584" y="2780928"/>
            <a:ext cx="7920880" cy="2693045"/>
          </a:xfrm>
          <a:prstGeom prst="rect">
            <a:avLst/>
          </a:prstGeom>
          <a:noFill/>
        </p:spPr>
        <p:txBody>
          <a:bodyPr wrap="square" rtlCol="0">
            <a:spAutoFit/>
          </a:bodyPr>
          <a:lstStyle/>
          <a:p>
            <a:pPr marL="457200" indent="-457200">
              <a:spcAft>
                <a:spcPts val="600"/>
              </a:spcAft>
              <a:buAutoNum type="arabicPeriod"/>
            </a:pPr>
            <a:r>
              <a:rPr lang="es-ES" sz="2400" dirty="0" smtClean="0">
                <a:latin typeface="Arial" pitchFamily="34" charset="0"/>
                <a:cs typeface="Arial" pitchFamily="34" charset="0"/>
                <a:hlinkClick r:id="rId2" action="ppaction://hlinksldjump"/>
              </a:rPr>
              <a:t>EL CALOR ES ENERGÍA</a:t>
            </a:r>
            <a:endParaRPr lang="es-ES" sz="2400" dirty="0" smtClean="0">
              <a:latin typeface="Arial" pitchFamily="34" charset="0"/>
              <a:cs typeface="Arial" pitchFamily="34" charset="0"/>
            </a:endParaRPr>
          </a:p>
          <a:p>
            <a:pPr marL="457200" indent="-457200">
              <a:spcAft>
                <a:spcPts val="600"/>
              </a:spcAft>
              <a:buAutoNum type="arabicPeriod"/>
            </a:pPr>
            <a:r>
              <a:rPr lang="es-ES" sz="2400" dirty="0" smtClean="0">
                <a:latin typeface="Arial" pitchFamily="34" charset="0"/>
                <a:cs typeface="Arial" pitchFamily="34" charset="0"/>
                <a:hlinkClick r:id="rId3" action="ppaction://hlinksldjump"/>
              </a:rPr>
              <a:t>PRINCIPO CERO DE LA TERMODINÁMICA</a:t>
            </a:r>
            <a:endParaRPr lang="es-ES" sz="2000" dirty="0" smtClean="0">
              <a:latin typeface="Arial" pitchFamily="34" charset="0"/>
              <a:cs typeface="Arial" pitchFamily="34" charset="0"/>
            </a:endParaRPr>
          </a:p>
          <a:p>
            <a:pPr marL="457200" indent="-457200">
              <a:spcAft>
                <a:spcPts val="600"/>
              </a:spcAft>
              <a:buAutoNum type="arabicPeriod"/>
            </a:pPr>
            <a:r>
              <a:rPr lang="es-ES" sz="2400" dirty="0" smtClean="0">
                <a:latin typeface="Arial" pitchFamily="34" charset="0"/>
                <a:cs typeface="Arial" pitchFamily="34" charset="0"/>
                <a:hlinkClick r:id="rId4" action="ppaction://hlinksldjump"/>
              </a:rPr>
              <a:t>PRIMER PRINCIPIO DE LA TERMODINÁMICA</a:t>
            </a:r>
            <a:endParaRPr lang="es-ES" sz="2400" dirty="0" smtClean="0">
              <a:latin typeface="Arial" pitchFamily="34" charset="0"/>
              <a:cs typeface="Arial" pitchFamily="34" charset="0"/>
            </a:endParaRPr>
          </a:p>
          <a:p>
            <a:pPr marL="457200" indent="-457200">
              <a:spcAft>
                <a:spcPts val="600"/>
              </a:spcAft>
              <a:buAutoNum type="arabicPeriod"/>
            </a:pPr>
            <a:r>
              <a:rPr lang="es-ES" sz="2400" dirty="0" smtClean="0">
                <a:latin typeface="Arial" pitchFamily="34" charset="0"/>
                <a:cs typeface="Arial" pitchFamily="34" charset="0"/>
                <a:hlinkClick r:id="rId5" action="ppaction://hlinksldjump"/>
              </a:rPr>
              <a:t>TRANSFORMACIONES TERMODINÁMICAS</a:t>
            </a:r>
            <a:endParaRPr lang="es-ES" sz="2400" dirty="0" smtClean="0">
              <a:latin typeface="Arial" pitchFamily="34" charset="0"/>
              <a:cs typeface="Arial" pitchFamily="34" charset="0"/>
            </a:endParaRPr>
          </a:p>
          <a:p>
            <a:pPr marL="457200" indent="-457200">
              <a:spcAft>
                <a:spcPts val="600"/>
              </a:spcAft>
              <a:buAutoNum type="arabicPeriod"/>
            </a:pPr>
            <a:r>
              <a:rPr lang="es-ES" sz="2400" dirty="0" smtClean="0">
                <a:latin typeface="Arial" pitchFamily="34" charset="0"/>
                <a:cs typeface="Arial" pitchFamily="34" charset="0"/>
                <a:hlinkClick r:id="rId6" action="ppaction://hlinksldjump"/>
              </a:rPr>
              <a:t>SEGUNDO PRINCIPIO DE LA TERMODINÁMICA</a:t>
            </a:r>
            <a:endParaRPr lang="es-ES" sz="2400" dirty="0" smtClean="0">
              <a:latin typeface="Arial" pitchFamily="34" charset="0"/>
              <a:cs typeface="Arial" pitchFamily="34" charset="0"/>
            </a:endParaRPr>
          </a:p>
          <a:p>
            <a:pPr marL="457200" indent="-457200">
              <a:spcAft>
                <a:spcPts val="600"/>
              </a:spcAft>
              <a:buAutoNum type="arabicPeriod"/>
            </a:pPr>
            <a:r>
              <a:rPr lang="es-ES" sz="2400" dirty="0" smtClean="0">
                <a:latin typeface="Arial" pitchFamily="34" charset="0"/>
                <a:cs typeface="Arial" pitchFamily="34" charset="0"/>
                <a:hlinkClick r:id="rId7" action="ppaction://hlinksldjump"/>
              </a:rPr>
              <a:t>CICLO DE CARNOT</a:t>
            </a:r>
            <a:endParaRPr lang="es-ES" sz="2400" dirty="0" smtClean="0">
              <a:latin typeface="Arial" pitchFamily="34" charset="0"/>
              <a:cs typeface="Arial" pitchFamily="34" charset="0"/>
            </a:endParaRPr>
          </a:p>
        </p:txBody>
      </p:sp>
      <p:sp>
        <p:nvSpPr>
          <p:cNvPr id="4" name="3 CuadroTexto"/>
          <p:cNvSpPr txBox="1"/>
          <p:nvPr/>
        </p:nvSpPr>
        <p:spPr>
          <a:xfrm>
            <a:off x="1763688" y="1484784"/>
            <a:ext cx="5616624" cy="584775"/>
          </a:xfrm>
          <a:prstGeom prst="rect">
            <a:avLst/>
          </a:prstGeom>
          <a:noFill/>
        </p:spPr>
        <p:txBody>
          <a:bodyPr wrap="square" rtlCol="0">
            <a:spAutoFit/>
          </a:bodyPr>
          <a:lstStyle/>
          <a:p>
            <a:pPr algn="ctr"/>
            <a:r>
              <a:rPr lang="es-ES" sz="3200" dirty="0" smtClean="0">
                <a:solidFill>
                  <a:schemeClr val="tx1">
                    <a:lumMod val="50000"/>
                    <a:lumOff val="50000"/>
                  </a:schemeClr>
                </a:solidFill>
                <a:latin typeface="Arial" pitchFamily="34" charset="0"/>
                <a:cs typeface="Arial" pitchFamily="34" charset="0"/>
              </a:rPr>
              <a:t>ÍNDICE</a:t>
            </a:r>
            <a:endParaRPr lang="es-ES" sz="3200"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108001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584775"/>
          </a:xfrm>
          <a:prstGeom prst="rect">
            <a:avLst/>
          </a:prstGeom>
          <a:noFill/>
        </p:spPr>
        <p:txBody>
          <a:bodyPr wrap="square" rtlCol="0">
            <a:spAutoFit/>
          </a:bodyPr>
          <a:lstStyle/>
          <a:p>
            <a:r>
              <a:rPr lang="es-ES" sz="3200" dirty="0" smtClean="0">
                <a:cs typeface="Arial" pitchFamily="34" charset="0"/>
              </a:rPr>
              <a:t>1. EL CALOR ES ENERGÍA</a:t>
            </a:r>
            <a:endParaRPr lang="es-ES" sz="3200" dirty="0">
              <a:cs typeface="Arial" pitchFamily="34" charset="0"/>
            </a:endParaRPr>
          </a:p>
        </p:txBody>
      </p:sp>
      <p:sp>
        <p:nvSpPr>
          <p:cNvPr id="5" name="4 CuadroTexto"/>
          <p:cNvSpPr txBox="1"/>
          <p:nvPr/>
        </p:nvSpPr>
        <p:spPr>
          <a:xfrm>
            <a:off x="539552" y="1268760"/>
            <a:ext cx="7848872" cy="1323439"/>
          </a:xfrm>
          <a:prstGeom prst="rect">
            <a:avLst/>
          </a:prstGeom>
          <a:noFill/>
        </p:spPr>
        <p:txBody>
          <a:bodyPr wrap="square" rtlCol="0">
            <a:spAutoFit/>
          </a:bodyPr>
          <a:lstStyle/>
          <a:p>
            <a:pPr algn="just"/>
            <a:r>
              <a:rPr lang="es-ES" sz="2000" dirty="0"/>
              <a:t>Hasta principios del S. XIX no se comenzó a pensar que el calor era energía. Se consideraba a éste como un fluido sin peso, llamado calórico, que pasaba de unos cuerpos a otros comunicando temperatura a la materia.</a:t>
            </a:r>
            <a:endParaRPr lang="es-ES" sz="2000" dirty="0">
              <a:cs typeface="Arial" pitchFamily="34" charset="0"/>
            </a:endParaRPr>
          </a:p>
        </p:txBody>
      </p:sp>
      <p:sp>
        <p:nvSpPr>
          <p:cNvPr id="7" name="6 Rectángulo"/>
          <p:cNvSpPr/>
          <p:nvPr/>
        </p:nvSpPr>
        <p:spPr>
          <a:xfrm>
            <a:off x="611560" y="4514344"/>
            <a:ext cx="7776864" cy="1938992"/>
          </a:xfrm>
          <a:prstGeom prst="rect">
            <a:avLst/>
          </a:prstGeom>
        </p:spPr>
        <p:txBody>
          <a:bodyPr wrap="square">
            <a:spAutoFit/>
          </a:bodyPr>
          <a:lstStyle/>
          <a:p>
            <a:pPr algn="just"/>
            <a:r>
              <a:rPr lang="es-ES" sz="2000" dirty="0"/>
              <a:t>Con la aparición de la máquina de vapor se tomó conciencia de que la única forma de justificar ciertos hechos era considerando al calor como una forma de energía, que desembocó en los trabajos de </a:t>
            </a:r>
            <a:r>
              <a:rPr lang="es-ES" sz="2000" dirty="0" err="1" smtClean="0"/>
              <a:t>Julius</a:t>
            </a:r>
            <a:r>
              <a:rPr lang="es-ES" sz="2000" dirty="0" smtClean="0"/>
              <a:t> von Mayer</a:t>
            </a:r>
            <a:r>
              <a:rPr lang="es-ES" sz="2000" dirty="0"/>
              <a:t>, el cual publicó lo que él llamo </a:t>
            </a:r>
            <a:r>
              <a:rPr lang="es-ES" sz="2000" b="1" dirty="0" smtClean="0"/>
              <a:t>primer </a:t>
            </a:r>
            <a:r>
              <a:rPr lang="es-ES" sz="2000" b="1" dirty="0"/>
              <a:t>principio de la Termodinámica:</a:t>
            </a:r>
            <a:r>
              <a:rPr lang="es-ES" sz="2000" dirty="0"/>
              <a:t> </a:t>
            </a:r>
            <a:endParaRPr lang="es-ES" sz="2000" dirty="0" smtClean="0"/>
          </a:p>
          <a:p>
            <a:r>
              <a:rPr lang="es-ES" sz="2000" dirty="0" smtClean="0"/>
              <a:t>		“El </a:t>
            </a:r>
            <a:r>
              <a:rPr lang="es-ES" sz="2000" dirty="0"/>
              <a:t>calor es una forma de energía”.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592199"/>
            <a:ext cx="3847434" cy="1623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2195300"/>
            <a:ext cx="2160240" cy="2322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921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539552" y="476672"/>
            <a:ext cx="7848872" cy="1323439"/>
          </a:xfrm>
          <a:prstGeom prst="rect">
            <a:avLst/>
          </a:prstGeom>
          <a:noFill/>
        </p:spPr>
        <p:txBody>
          <a:bodyPr wrap="square" rtlCol="0">
            <a:spAutoFit/>
          </a:bodyPr>
          <a:lstStyle/>
          <a:p>
            <a:pPr algn="just"/>
            <a:r>
              <a:rPr lang="es-ES" sz="2000" dirty="0"/>
              <a:t>Los estudios de </a:t>
            </a:r>
            <a:r>
              <a:rPr lang="es-ES" sz="2000" b="1" dirty="0"/>
              <a:t>Carnot</a:t>
            </a:r>
            <a:r>
              <a:rPr lang="es-ES" sz="2000" dirty="0"/>
              <a:t>, relativos al </a:t>
            </a:r>
            <a:r>
              <a:rPr lang="es-ES" sz="2000" b="1" dirty="0"/>
              <a:t>segundo principio de la Termodinámica</a:t>
            </a:r>
            <a:r>
              <a:rPr lang="es-ES" sz="2000" dirty="0"/>
              <a:t>, empezaron a dar sentido al concepto de termodinámica como disciplina que estudia los fenómenos relacionados con el calor y sus causas.</a:t>
            </a:r>
          </a:p>
        </p:txBody>
      </p:sp>
      <p:sp>
        <p:nvSpPr>
          <p:cNvPr id="8" name="7 Rectángulo"/>
          <p:cNvSpPr/>
          <p:nvPr/>
        </p:nvSpPr>
        <p:spPr>
          <a:xfrm>
            <a:off x="575556" y="4797152"/>
            <a:ext cx="7776864" cy="1323439"/>
          </a:xfrm>
          <a:prstGeom prst="rect">
            <a:avLst/>
          </a:prstGeom>
        </p:spPr>
        <p:txBody>
          <a:bodyPr wrap="square">
            <a:spAutoFit/>
          </a:bodyPr>
          <a:lstStyle/>
          <a:p>
            <a:pPr algn="just"/>
            <a:r>
              <a:rPr lang="es-ES" sz="2000" dirty="0"/>
              <a:t>Como en otros muchos campos de la ciencia y la ingeniería, todos estos avances surgieron como necesidad a fines militares. En concreto Carnot trabajó para solventar el problema del sobrecalentamiento de los cañones.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914922"/>
            <a:ext cx="2115688" cy="258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1890142"/>
            <a:ext cx="456247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277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523220"/>
          </a:xfrm>
          <a:prstGeom prst="rect">
            <a:avLst/>
          </a:prstGeom>
          <a:noFill/>
        </p:spPr>
        <p:txBody>
          <a:bodyPr wrap="square" rtlCol="0">
            <a:spAutoFit/>
          </a:bodyPr>
          <a:lstStyle/>
          <a:p>
            <a:r>
              <a:rPr lang="es-ES" sz="2800" dirty="0" smtClean="0">
                <a:cs typeface="Arial" pitchFamily="34" charset="0"/>
              </a:rPr>
              <a:t>2. PRINCIPIO CERO DE LA TERMODINÁMICA</a:t>
            </a:r>
            <a:endParaRPr lang="es-ES" sz="2800" dirty="0">
              <a:cs typeface="Arial" pitchFamily="34" charset="0"/>
            </a:endParaRPr>
          </a:p>
        </p:txBody>
      </p:sp>
      <p:sp>
        <p:nvSpPr>
          <p:cNvPr id="5" name="4 CuadroTexto"/>
          <p:cNvSpPr txBox="1"/>
          <p:nvPr/>
        </p:nvSpPr>
        <p:spPr>
          <a:xfrm>
            <a:off x="539552" y="1268760"/>
            <a:ext cx="7848872" cy="1015663"/>
          </a:xfrm>
          <a:prstGeom prst="rect">
            <a:avLst/>
          </a:prstGeom>
          <a:noFill/>
        </p:spPr>
        <p:txBody>
          <a:bodyPr wrap="square" rtlCol="0">
            <a:spAutoFit/>
          </a:bodyPr>
          <a:lstStyle/>
          <a:p>
            <a:pPr algn="just"/>
            <a:r>
              <a:rPr lang="es-ES" sz="2000" dirty="0"/>
              <a:t>Se puede definir como </a:t>
            </a:r>
            <a:r>
              <a:rPr lang="es-ES" sz="2000" b="1" dirty="0"/>
              <a:t>máquina térmica </a:t>
            </a:r>
            <a:r>
              <a:rPr lang="es-ES" sz="2000" dirty="0"/>
              <a:t>a aquel sistema en el que evoluciona un </a:t>
            </a:r>
            <a:r>
              <a:rPr lang="es-ES" sz="2000" b="1" dirty="0"/>
              <a:t>fluido compresible </a:t>
            </a:r>
            <a:r>
              <a:rPr lang="es-ES" sz="2000" dirty="0"/>
              <a:t>para una transformación en energía mecánica o viceversa, rigiéndose por las </a:t>
            </a:r>
            <a:r>
              <a:rPr lang="es-ES" sz="2000" b="1" dirty="0"/>
              <a:t>leyes de la termodinámica</a:t>
            </a:r>
            <a:r>
              <a:rPr lang="es-ES" sz="2000" dirty="0" smtClean="0"/>
              <a:t>. </a:t>
            </a:r>
          </a:p>
        </p:txBody>
      </p:sp>
      <p:sp>
        <p:nvSpPr>
          <p:cNvPr id="7" name="6 Rectángulo"/>
          <p:cNvSpPr/>
          <p:nvPr/>
        </p:nvSpPr>
        <p:spPr>
          <a:xfrm>
            <a:off x="611560" y="2852936"/>
            <a:ext cx="7776864" cy="1015663"/>
          </a:xfrm>
          <a:prstGeom prst="rect">
            <a:avLst/>
          </a:prstGeom>
        </p:spPr>
        <p:txBody>
          <a:bodyPr wrap="square">
            <a:spAutoFit/>
          </a:bodyPr>
          <a:lstStyle/>
          <a:p>
            <a:pPr algn="just"/>
            <a:r>
              <a:rPr lang="es-ES" sz="2000" b="1" dirty="0"/>
              <a:t>Principio cero de la termodinámica:</a:t>
            </a:r>
            <a:r>
              <a:rPr lang="es-ES" sz="2000" dirty="0"/>
              <a:t> “Si dos sistemas están en equilibrio térmico con un tercero, entonces estarán en equilibrio térmico entre sí, es decir, poseerán la misma temperatura”.</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868599"/>
            <a:ext cx="5505450"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44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539552" y="4062551"/>
            <a:ext cx="7776864" cy="2246769"/>
          </a:xfrm>
          <a:prstGeom prst="rect">
            <a:avLst/>
          </a:prstGeom>
        </p:spPr>
        <p:txBody>
          <a:bodyPr wrap="square">
            <a:spAutoFit/>
          </a:bodyPr>
          <a:lstStyle/>
          <a:p>
            <a:pPr algn="just"/>
            <a:r>
              <a:rPr lang="es-ES" sz="2000" dirty="0" smtClean="0"/>
              <a:t>La </a:t>
            </a:r>
            <a:r>
              <a:rPr lang="es-ES" sz="2000" b="1" dirty="0" smtClean="0"/>
              <a:t>energía interna </a:t>
            </a:r>
            <a:r>
              <a:rPr lang="es-ES" sz="2000" dirty="0" smtClean="0"/>
              <a:t>(</a:t>
            </a:r>
            <a:r>
              <a:rPr lang="es-ES" sz="2000" b="1" dirty="0" smtClean="0"/>
              <a:t>U</a:t>
            </a:r>
            <a:r>
              <a:rPr lang="es-ES" sz="2000" dirty="0" smtClean="0"/>
              <a:t>) es la suma de las energías cinéticas y de interacción de los constituyentes microscópicos de un sistema.</a:t>
            </a:r>
          </a:p>
          <a:p>
            <a:pPr algn="just"/>
            <a:endParaRPr lang="es-ES" sz="2000" dirty="0" smtClean="0"/>
          </a:p>
          <a:p>
            <a:pPr algn="just"/>
            <a:r>
              <a:rPr lang="es-ES" sz="2000" dirty="0" smtClean="0"/>
              <a:t>La </a:t>
            </a:r>
            <a:r>
              <a:rPr lang="es-ES" sz="2000" b="1" dirty="0" smtClean="0"/>
              <a:t>temperatura</a:t>
            </a:r>
            <a:r>
              <a:rPr lang="es-ES" sz="2000" dirty="0" smtClean="0"/>
              <a:t> (</a:t>
            </a:r>
            <a:r>
              <a:rPr lang="es-ES" sz="2000" b="1" dirty="0" smtClean="0"/>
              <a:t>T</a:t>
            </a:r>
            <a:r>
              <a:rPr lang="es-ES" sz="2000" dirty="0" smtClean="0"/>
              <a:t>) es una magnitud macroscópica, y es proporcional al valor medio de la energía cinética de los constituyentes de la materia a escala microscópica: indica a escala macroscópica el nivel de excitación energética de un cuerpo.</a:t>
            </a:r>
            <a:endParaRPr lang="es-E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167463" y="1816962"/>
            <a:ext cx="2790095" cy="1586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539552" y="580618"/>
            <a:ext cx="7776864" cy="707886"/>
          </a:xfrm>
          <a:prstGeom prst="rect">
            <a:avLst/>
          </a:prstGeom>
        </p:spPr>
        <p:txBody>
          <a:bodyPr wrap="square">
            <a:spAutoFit/>
          </a:bodyPr>
          <a:lstStyle/>
          <a:p>
            <a:pPr algn="just"/>
            <a:r>
              <a:rPr lang="es-ES" sz="2000" dirty="0" smtClean="0"/>
              <a:t>Recordemos cómo eran los sistemas materiales a nivel microscópico y algunas definiciones:</a:t>
            </a:r>
            <a:endParaRPr lang="es-ES" sz="2000" dirty="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3796860" y="1829682"/>
            <a:ext cx="2732441" cy="1554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1979712" y="2357884"/>
            <a:ext cx="576064" cy="523220"/>
          </a:xfrm>
          <a:prstGeom prst="rect">
            <a:avLst/>
          </a:prstGeom>
          <a:noFill/>
        </p:spPr>
        <p:txBody>
          <a:bodyPr wrap="square" rtlCol="0">
            <a:spAutoFit/>
          </a:bodyPr>
          <a:lstStyle/>
          <a:p>
            <a:r>
              <a:rPr lang="es-ES" sz="2800" dirty="0" smtClean="0"/>
              <a:t>T</a:t>
            </a:r>
            <a:r>
              <a:rPr lang="es-ES" sz="2800" baseline="-25000" dirty="0" smtClean="0"/>
              <a:t>1</a:t>
            </a:r>
            <a:endParaRPr lang="es-ES" sz="2800" baseline="-25000" dirty="0"/>
          </a:p>
        </p:txBody>
      </p:sp>
      <p:sp>
        <p:nvSpPr>
          <p:cNvPr id="9" name="8 CuadroTexto"/>
          <p:cNvSpPr txBox="1"/>
          <p:nvPr/>
        </p:nvSpPr>
        <p:spPr>
          <a:xfrm>
            <a:off x="5940151" y="2420888"/>
            <a:ext cx="576064" cy="523220"/>
          </a:xfrm>
          <a:prstGeom prst="rect">
            <a:avLst/>
          </a:prstGeom>
          <a:noFill/>
        </p:spPr>
        <p:txBody>
          <a:bodyPr wrap="square" rtlCol="0">
            <a:spAutoFit/>
          </a:bodyPr>
          <a:lstStyle/>
          <a:p>
            <a:r>
              <a:rPr lang="es-ES" sz="2800" dirty="0" smtClean="0"/>
              <a:t>T</a:t>
            </a:r>
            <a:r>
              <a:rPr lang="es-ES" sz="2800" baseline="-25000" dirty="0"/>
              <a:t>2</a:t>
            </a:r>
          </a:p>
        </p:txBody>
      </p:sp>
      <p:sp>
        <p:nvSpPr>
          <p:cNvPr id="10" name="9 CuadroTexto"/>
          <p:cNvSpPr txBox="1"/>
          <p:nvPr/>
        </p:nvSpPr>
        <p:spPr>
          <a:xfrm>
            <a:off x="6948264" y="3212976"/>
            <a:ext cx="1656184" cy="523220"/>
          </a:xfrm>
          <a:prstGeom prst="rect">
            <a:avLst/>
          </a:prstGeom>
          <a:noFill/>
        </p:spPr>
        <p:txBody>
          <a:bodyPr wrap="square" rtlCol="0">
            <a:spAutoFit/>
          </a:bodyPr>
          <a:lstStyle/>
          <a:p>
            <a:r>
              <a:rPr lang="es-ES" sz="2800" dirty="0" smtClean="0"/>
              <a:t>T</a:t>
            </a:r>
            <a:r>
              <a:rPr lang="es-ES" sz="2800" baseline="-25000" dirty="0" smtClean="0"/>
              <a:t>1 </a:t>
            </a:r>
            <a:r>
              <a:rPr lang="es-ES" sz="2800" dirty="0" smtClean="0"/>
              <a:t>&gt; T</a:t>
            </a:r>
            <a:r>
              <a:rPr lang="es-ES" sz="2800" baseline="-25000" dirty="0"/>
              <a:t>2</a:t>
            </a:r>
          </a:p>
        </p:txBody>
      </p:sp>
    </p:spTree>
    <p:extLst>
      <p:ext uri="{BB962C8B-B14F-4D97-AF65-F5344CB8AC3E}">
        <p14:creationId xmlns:p14="http://schemas.microsoft.com/office/powerpoint/2010/main" val="393171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539552" y="1356444"/>
            <a:ext cx="7848872" cy="2000548"/>
          </a:xfrm>
          <a:prstGeom prst="rect">
            <a:avLst/>
          </a:prstGeom>
          <a:noFill/>
        </p:spPr>
        <p:txBody>
          <a:bodyPr wrap="square" rtlCol="0">
            <a:spAutoFit/>
          </a:bodyPr>
          <a:lstStyle/>
          <a:p>
            <a:pPr algn="just"/>
            <a:r>
              <a:rPr lang="es-ES" sz="2000" b="1" dirty="0"/>
              <a:t>Primer principio de la termodinámica:</a:t>
            </a:r>
            <a:r>
              <a:rPr lang="es-ES" sz="2000" dirty="0"/>
              <a:t> “Se define </a:t>
            </a:r>
            <a:r>
              <a:rPr lang="es-ES" sz="2000" b="1" dirty="0"/>
              <a:t>Calor</a:t>
            </a:r>
            <a:r>
              <a:rPr lang="es-ES" sz="2000" dirty="0"/>
              <a:t> como la energía transferida de un cuerpo a otro durante un contacto térmico, es decir, por medios no mecánicos, y solo mientras dicho traspaso esté presente; y será igual a la diferencia entre la </a:t>
            </a:r>
            <a:r>
              <a:rPr lang="es-ES" sz="2000" b="1" dirty="0"/>
              <a:t>variación de energía interna </a:t>
            </a:r>
            <a:r>
              <a:rPr lang="es-ES" sz="2000" dirty="0"/>
              <a:t>y el </a:t>
            </a:r>
            <a:r>
              <a:rPr lang="es-ES" sz="2000" b="1" dirty="0"/>
              <a:t>trabajo realizado</a:t>
            </a:r>
            <a:r>
              <a:rPr lang="es-ES" sz="2000" dirty="0"/>
              <a:t>:</a:t>
            </a:r>
          </a:p>
          <a:p>
            <a:r>
              <a:rPr lang="es-ES" sz="2000" dirty="0"/>
              <a:t>	</a:t>
            </a:r>
            <a:r>
              <a:rPr lang="es-ES" sz="2400" dirty="0" smtClean="0"/>
              <a:t>Q </a:t>
            </a:r>
            <a:r>
              <a:rPr lang="es-ES" sz="2400" dirty="0"/>
              <a:t>= ΔU + W</a:t>
            </a:r>
          </a:p>
        </p:txBody>
      </p:sp>
      <p:sp>
        <p:nvSpPr>
          <p:cNvPr id="8" name="7 Rectángulo"/>
          <p:cNvSpPr/>
          <p:nvPr/>
        </p:nvSpPr>
        <p:spPr>
          <a:xfrm>
            <a:off x="575556" y="5301208"/>
            <a:ext cx="7776864" cy="1015663"/>
          </a:xfrm>
          <a:prstGeom prst="rect">
            <a:avLst/>
          </a:prstGeom>
        </p:spPr>
        <p:txBody>
          <a:bodyPr wrap="square">
            <a:spAutoFit/>
          </a:bodyPr>
          <a:lstStyle/>
          <a:p>
            <a:r>
              <a:rPr lang="es-ES" sz="2000" dirty="0"/>
              <a:t>El </a:t>
            </a:r>
            <a:r>
              <a:rPr lang="es-ES" sz="2000" b="1" dirty="0"/>
              <a:t>criterio de signos</a:t>
            </a:r>
            <a:r>
              <a:rPr lang="es-ES" sz="2000" dirty="0"/>
              <a:t> es el siguiente:</a:t>
            </a:r>
          </a:p>
          <a:p>
            <a:r>
              <a:rPr lang="es-ES" sz="2000" dirty="0" smtClean="0"/>
              <a:t>El </a:t>
            </a:r>
            <a:r>
              <a:rPr lang="es-ES" sz="2000" b="1" dirty="0"/>
              <a:t>calor es positivo si se le aporta al sistema</a:t>
            </a:r>
            <a:r>
              <a:rPr lang="es-ES" sz="2000" dirty="0"/>
              <a:t>, y negativo si se le extrae.</a:t>
            </a:r>
          </a:p>
          <a:p>
            <a:r>
              <a:rPr lang="es-ES" sz="2000" dirty="0" smtClean="0"/>
              <a:t>El </a:t>
            </a:r>
            <a:r>
              <a:rPr lang="es-ES" sz="2000" b="1" dirty="0"/>
              <a:t>trabajo es positivo si lo produce el sistema</a:t>
            </a:r>
            <a:r>
              <a:rPr lang="es-ES" sz="2000" dirty="0"/>
              <a:t>, y negativo si lo consume.</a:t>
            </a:r>
          </a:p>
        </p:txBody>
      </p:sp>
      <p:pic>
        <p:nvPicPr>
          <p:cNvPr id="6" name="5 Image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2635" y="2924944"/>
            <a:ext cx="4329261" cy="2682404"/>
          </a:xfrm>
          <a:prstGeom prst="rect">
            <a:avLst/>
          </a:prstGeom>
          <a:noFill/>
          <a:ln>
            <a:noFill/>
          </a:ln>
        </p:spPr>
      </p:pic>
      <p:sp>
        <p:nvSpPr>
          <p:cNvPr id="7" name="6 CuadroTexto"/>
          <p:cNvSpPr txBox="1"/>
          <p:nvPr/>
        </p:nvSpPr>
        <p:spPr>
          <a:xfrm>
            <a:off x="539552" y="457508"/>
            <a:ext cx="8064896" cy="523220"/>
          </a:xfrm>
          <a:prstGeom prst="rect">
            <a:avLst/>
          </a:prstGeom>
          <a:noFill/>
        </p:spPr>
        <p:txBody>
          <a:bodyPr wrap="square" rtlCol="0">
            <a:spAutoFit/>
          </a:bodyPr>
          <a:lstStyle/>
          <a:p>
            <a:r>
              <a:rPr lang="es-ES" sz="2800" dirty="0">
                <a:cs typeface="Arial" pitchFamily="34" charset="0"/>
              </a:rPr>
              <a:t>3</a:t>
            </a:r>
            <a:r>
              <a:rPr lang="es-ES" sz="2800" dirty="0" smtClean="0">
                <a:cs typeface="Arial" pitchFamily="34" charset="0"/>
              </a:rPr>
              <a:t>. PRINCIPIO CERO DE LA TERMODINÁMICA</a:t>
            </a:r>
            <a:endParaRPr lang="es-ES" sz="2800" dirty="0">
              <a:cs typeface="Arial" pitchFamily="34" charset="0"/>
            </a:endParaRPr>
          </a:p>
        </p:txBody>
      </p:sp>
    </p:spTree>
    <p:extLst>
      <p:ext uri="{BB962C8B-B14F-4D97-AF65-F5344CB8AC3E}">
        <p14:creationId xmlns:p14="http://schemas.microsoft.com/office/powerpoint/2010/main" val="2845454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539552" y="476672"/>
            <a:ext cx="7848872" cy="1631216"/>
          </a:xfrm>
          <a:prstGeom prst="rect">
            <a:avLst/>
          </a:prstGeom>
          <a:noFill/>
        </p:spPr>
        <p:txBody>
          <a:bodyPr wrap="square" rtlCol="0">
            <a:spAutoFit/>
          </a:bodyPr>
          <a:lstStyle/>
          <a:p>
            <a:pPr algn="just"/>
            <a:r>
              <a:rPr lang="es-ES" sz="2000" dirty="0"/>
              <a:t>Es evidente que se puede realizar trabajo sobre un sistema y que éste libere calor, de tal modo que el estado final del sistema sea el mismo que el inicial: </a:t>
            </a:r>
            <a:r>
              <a:rPr lang="es-ES" sz="2000" b="1" dirty="0"/>
              <a:t>el trabajo puede convertirse en calor de forma íntegra</a:t>
            </a:r>
            <a:r>
              <a:rPr lang="es-ES" sz="2000" dirty="0"/>
              <a:t>, es decir, con un rendimiento del 100%, de modo que el sistema actúa solo como intermediario.</a:t>
            </a:r>
            <a:endParaRPr lang="es-ES" sz="2400" dirty="0"/>
          </a:p>
        </p:txBody>
      </p:sp>
      <p:sp>
        <p:nvSpPr>
          <p:cNvPr id="8" name="7 Rectángulo"/>
          <p:cNvSpPr/>
          <p:nvPr/>
        </p:nvSpPr>
        <p:spPr>
          <a:xfrm>
            <a:off x="575556" y="5301208"/>
            <a:ext cx="7776864" cy="1015663"/>
          </a:xfrm>
          <a:prstGeom prst="rect">
            <a:avLst/>
          </a:prstGeom>
        </p:spPr>
        <p:txBody>
          <a:bodyPr wrap="square">
            <a:spAutoFit/>
          </a:bodyPr>
          <a:lstStyle/>
          <a:p>
            <a:r>
              <a:rPr lang="es-ES" sz="2000" dirty="0" smtClean="0"/>
              <a:t>En este experimento, toda la </a:t>
            </a:r>
            <a:r>
              <a:rPr lang="es-ES" sz="2000" b="1" dirty="0" smtClean="0"/>
              <a:t>energía potencial </a:t>
            </a:r>
            <a:r>
              <a:rPr lang="es-ES" sz="2000" dirty="0" smtClean="0"/>
              <a:t>de las pesas se convirtió en </a:t>
            </a:r>
            <a:r>
              <a:rPr lang="es-ES" sz="2000" b="1" dirty="0" smtClean="0"/>
              <a:t>energía cinética</a:t>
            </a:r>
            <a:r>
              <a:rPr lang="es-ES" sz="2000" dirty="0" smtClean="0"/>
              <a:t> de las paletas, y esta a su vez en </a:t>
            </a:r>
            <a:r>
              <a:rPr lang="es-ES" sz="2000" b="1" dirty="0" smtClean="0"/>
              <a:t>calor</a:t>
            </a:r>
            <a:r>
              <a:rPr lang="es-ES" sz="2000" dirty="0" smtClean="0"/>
              <a:t>, aumentando la temperatura del fluido dentro del cilindro.</a:t>
            </a:r>
            <a:endParaRPr lang="es-E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844824"/>
            <a:ext cx="5684689" cy="326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4493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539552" y="476672"/>
            <a:ext cx="7848872" cy="707886"/>
          </a:xfrm>
          <a:prstGeom prst="rect">
            <a:avLst/>
          </a:prstGeom>
          <a:noFill/>
        </p:spPr>
        <p:txBody>
          <a:bodyPr wrap="square" rtlCol="0">
            <a:spAutoFit/>
          </a:bodyPr>
          <a:lstStyle/>
          <a:p>
            <a:pPr algn="just"/>
            <a:r>
              <a:rPr lang="es-ES" sz="2000" dirty="0" smtClean="0"/>
              <a:t>Todas las máquinas con piezas móviles degradan inevitablemente parte de su energía en calor residual.</a:t>
            </a:r>
            <a:endParaRPr lang="es-E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1256" y="1476400"/>
            <a:ext cx="3829050"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492896"/>
            <a:ext cx="3360758" cy="3199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36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22288</TotalTime>
  <Words>1138</Words>
  <Application>Microsoft Office PowerPoint</Application>
  <PresentationFormat>Presentación en pantalla (4:3)</PresentationFormat>
  <Paragraphs>82</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Gallardo Garcia</dc:creator>
  <cp:lastModifiedBy>Daniel Gallardo Garcia</cp:lastModifiedBy>
  <cp:revision>194</cp:revision>
  <dcterms:created xsi:type="dcterms:W3CDTF">2018-09-18T19:43:12Z</dcterms:created>
  <dcterms:modified xsi:type="dcterms:W3CDTF">2020-03-27T17:48:33Z</dcterms:modified>
</cp:coreProperties>
</file>