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7" name="Shape 27"/>
        <p:cNvGrpSpPr/>
        <p:nvPr/>
      </p:nvGrpSpPr>
      <p:grpSpPr>
        <a:xfrm>
          <a:off x="0" y="0"/>
          <a:ext cx="0" cy="0"/>
          <a:chOff x="0" y="0"/>
          <a:chExt cx="0" cy="0"/>
        </a:xfrm>
      </p:grpSpPr>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2.png"/><Relationship Id="rId9"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7" Type="http://schemas.openxmlformats.org/officeDocument/2006/relationships/image" Target="../media/image19.png"/><Relationship Id="rId8"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8.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5.xml"/><Relationship Id="rId5" Type="http://schemas.openxmlformats.org/officeDocument/2006/relationships/slide" Target="/ppt/slides/slide7.xml"/><Relationship Id="rId6" Type="http://schemas.openxmlformats.org/officeDocument/2006/relationships/slide" Target="/ppt/slides/slide12.xml"/><Relationship Id="rId7" Type="http://schemas.openxmlformats.org/officeDocument/2006/relationships/slide" Target="/ppt/slides/slide14.xml"/><Relationship Id="rId8" Type="http://schemas.openxmlformats.org/officeDocument/2006/relationships/slide" Target="/ppt/slid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nvSpPr>
        <p:spPr>
          <a:xfrm>
            <a:off x="5292080" y="476672"/>
            <a:ext cx="352839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ES" sz="1800" u="none" cap="none" strike="noStrike">
                <a:solidFill>
                  <a:srgbClr val="BFBFBF"/>
                </a:solidFill>
                <a:latin typeface="Arial"/>
                <a:ea typeface="Arial"/>
                <a:cs typeface="Arial"/>
                <a:sym typeface="Arial"/>
              </a:rPr>
              <a:t>TECNOLOGÍA e IN</a:t>
            </a:r>
            <a:r>
              <a:rPr lang="es-ES" sz="1800">
                <a:solidFill>
                  <a:srgbClr val="BFBFBF"/>
                </a:solidFill>
              </a:rPr>
              <a:t>GENIERÍA</a:t>
            </a:r>
            <a:r>
              <a:rPr b="0" i="0" lang="es-ES" sz="1800" u="none" cap="none" strike="noStrike">
                <a:solidFill>
                  <a:srgbClr val="BFBFBF"/>
                </a:solidFill>
                <a:latin typeface="Arial"/>
                <a:ea typeface="Arial"/>
                <a:cs typeface="Arial"/>
                <a:sym typeface="Arial"/>
              </a:rPr>
              <a:t> II</a:t>
            </a:r>
            <a:endParaRPr b="0" i="0" sz="1800" u="none" cap="none" strike="noStrike">
              <a:solidFill>
                <a:srgbClr val="BFBFBF"/>
              </a:solidFill>
              <a:latin typeface="Arial"/>
              <a:ea typeface="Arial"/>
              <a:cs typeface="Arial"/>
              <a:sym typeface="Arial"/>
            </a:endParaRPr>
          </a:p>
        </p:txBody>
      </p:sp>
      <p:sp>
        <p:nvSpPr>
          <p:cNvPr id="89" name="Google Shape;89;p13"/>
          <p:cNvSpPr txBox="1"/>
          <p:nvPr/>
        </p:nvSpPr>
        <p:spPr>
          <a:xfrm>
            <a:off x="2195736" y="3359894"/>
            <a:ext cx="4824536"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ES" sz="3200" u="none" cap="none" strike="noStrike">
                <a:solidFill>
                  <a:schemeClr val="dk1"/>
                </a:solidFill>
                <a:latin typeface="Arial"/>
                <a:ea typeface="Arial"/>
                <a:cs typeface="Arial"/>
                <a:sym typeface="Arial"/>
              </a:rPr>
              <a:t>MÁQUINAS TÉRMICAS. TERMODINÁMICA</a:t>
            </a:r>
            <a:endParaRPr b="0" i="0" sz="3200" u="none" cap="none" strike="noStrike">
              <a:solidFill>
                <a:schemeClr val="dk1"/>
              </a:solidFill>
              <a:latin typeface="Arial"/>
              <a:ea typeface="Arial"/>
              <a:cs typeface="Arial"/>
              <a:sym typeface="Arial"/>
            </a:endParaRPr>
          </a:p>
        </p:txBody>
      </p:sp>
      <p:sp>
        <p:nvSpPr>
          <p:cNvPr id="90" name="Google Shape;90;p13"/>
          <p:cNvSpPr txBox="1"/>
          <p:nvPr/>
        </p:nvSpPr>
        <p:spPr>
          <a:xfrm>
            <a:off x="1763688" y="1484784"/>
            <a:ext cx="5616624"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ES" sz="3200" u="none" cap="none" strike="noStrike">
                <a:solidFill>
                  <a:srgbClr val="7F7F7F"/>
                </a:solidFill>
                <a:latin typeface="Arial"/>
                <a:ea typeface="Arial"/>
                <a:cs typeface="Arial"/>
                <a:sym typeface="Arial"/>
              </a:rPr>
              <a:t>BLOQUE II: PRINCIPIOS DE MÁQUINAS</a:t>
            </a:r>
            <a:endParaRPr b="0" i="0" sz="3200" u="none" cap="none" strike="noStrike">
              <a:solidFill>
                <a:srgbClr val="7F7F7F"/>
              </a:solidFill>
              <a:latin typeface="Arial"/>
              <a:ea typeface="Arial"/>
              <a:cs typeface="Arial"/>
              <a:sym typeface="Arial"/>
            </a:endParaRPr>
          </a:p>
        </p:txBody>
      </p:sp>
      <p:sp>
        <p:nvSpPr>
          <p:cNvPr id="91" name="Google Shape;91;p13"/>
          <p:cNvSpPr txBox="1"/>
          <p:nvPr/>
        </p:nvSpPr>
        <p:spPr>
          <a:xfrm>
            <a:off x="2195736" y="2711822"/>
            <a:ext cx="4824536"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ES" sz="3200" u="none" cap="none" strike="noStrike">
                <a:solidFill>
                  <a:schemeClr val="dk1"/>
                </a:solidFill>
                <a:latin typeface="Arial"/>
                <a:ea typeface="Arial"/>
                <a:cs typeface="Arial"/>
                <a:sym typeface="Arial"/>
              </a:rPr>
              <a:t>TEMA 7:</a:t>
            </a:r>
            <a:endParaRPr b="0" i="0" sz="3200" u="none" cap="none" strike="noStrike">
              <a:solidFill>
                <a:schemeClr val="dk1"/>
              </a:solidFill>
              <a:latin typeface="Arial"/>
              <a:ea typeface="Arial"/>
              <a:cs typeface="Arial"/>
              <a:sym typeface="Arial"/>
            </a:endParaRPr>
          </a:p>
        </p:txBody>
      </p:sp>
      <p:sp>
        <p:nvSpPr>
          <p:cNvPr id="92" name="Google Shape;92;p13"/>
          <p:cNvSpPr txBox="1"/>
          <p:nvPr/>
        </p:nvSpPr>
        <p:spPr>
          <a:xfrm>
            <a:off x="5292080" y="5939988"/>
            <a:ext cx="352839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ES" sz="1800" u="none" cap="none" strike="noStrike">
                <a:solidFill>
                  <a:srgbClr val="BFBFBF"/>
                </a:solidFill>
                <a:latin typeface="Arial"/>
                <a:ea typeface="Arial"/>
                <a:cs typeface="Arial"/>
                <a:sym typeface="Arial"/>
              </a:rPr>
              <a:t>Daniel Gallardo García</a:t>
            </a:r>
            <a:endParaRPr b="0" i="0" sz="1800" u="none" cap="none" strike="noStrike">
              <a:solidFill>
                <a:srgbClr val="BFBFB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nvSpPr>
        <p:spPr>
          <a:xfrm>
            <a:off x="539552" y="476672"/>
            <a:ext cx="7848872" cy="40011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000">
                <a:solidFill>
                  <a:schemeClr val="dk1"/>
                </a:solidFill>
                <a:latin typeface="Calibri"/>
                <a:ea typeface="Calibri"/>
                <a:cs typeface="Calibri"/>
                <a:sym typeface="Calibri"/>
              </a:rPr>
              <a:t>No es posible conseguir el “móvil perpetuo”:</a:t>
            </a:r>
            <a:endParaRPr sz="2400">
              <a:solidFill>
                <a:schemeClr val="dk1"/>
              </a:solidFill>
              <a:latin typeface="Calibri"/>
              <a:ea typeface="Calibri"/>
              <a:cs typeface="Calibri"/>
              <a:sym typeface="Calibri"/>
            </a:endParaRPr>
          </a:p>
        </p:txBody>
      </p:sp>
      <p:pic>
        <p:nvPicPr>
          <p:cNvPr id="162" name="Google Shape;162;p22"/>
          <p:cNvPicPr preferRelativeResize="0"/>
          <p:nvPr/>
        </p:nvPicPr>
        <p:blipFill rotWithShape="1">
          <a:blip r:embed="rId3">
            <a:alphaModFix/>
          </a:blip>
          <a:srcRect b="0" l="0" r="0" t="0"/>
          <a:stretch/>
        </p:blipFill>
        <p:spPr>
          <a:xfrm>
            <a:off x="179512" y="1700423"/>
            <a:ext cx="4576807" cy="4543400"/>
          </a:xfrm>
          <a:prstGeom prst="rect">
            <a:avLst/>
          </a:prstGeom>
          <a:noFill/>
          <a:ln>
            <a:noFill/>
          </a:ln>
        </p:spPr>
      </p:pic>
      <p:pic>
        <p:nvPicPr>
          <p:cNvPr id="163" name="Google Shape;163;p22"/>
          <p:cNvPicPr preferRelativeResize="0"/>
          <p:nvPr/>
        </p:nvPicPr>
        <p:blipFill rotWithShape="1">
          <a:blip r:embed="rId4">
            <a:alphaModFix/>
          </a:blip>
          <a:srcRect b="0" l="0" r="0" t="0"/>
          <a:stretch/>
        </p:blipFill>
        <p:spPr>
          <a:xfrm>
            <a:off x="5004047" y="2276872"/>
            <a:ext cx="3929607" cy="3585766"/>
          </a:xfrm>
          <a:prstGeom prst="rect">
            <a:avLst/>
          </a:prstGeom>
          <a:noFill/>
          <a:ln>
            <a:noFill/>
          </a:ln>
        </p:spPr>
      </p:pic>
      <p:sp>
        <p:nvSpPr>
          <p:cNvPr id="164" name="Google Shape;164;p22"/>
          <p:cNvSpPr/>
          <p:nvPr/>
        </p:nvSpPr>
        <p:spPr>
          <a:xfrm flipH="1" rot="-1443234">
            <a:off x="1023588" y="1484784"/>
            <a:ext cx="1440160" cy="936104"/>
          </a:xfrm>
          <a:custGeom>
            <a:rect b="b" l="l" r="r" t="t"/>
            <a:pathLst>
              <a:path extrusionOk="0" h="120000" w="120000">
                <a:moveTo>
                  <a:pt x="10115" y="52036"/>
                </a:moveTo>
                <a:lnTo>
                  <a:pt x="10115" y="52036"/>
                </a:lnTo>
                <a:cubicBezTo>
                  <a:pt x="13489" y="34889"/>
                  <a:pt x="27403" y="20966"/>
                  <a:pt x="45981" y="16147"/>
                </a:cubicBezTo>
                <a:cubicBezTo>
                  <a:pt x="64559" y="11328"/>
                  <a:pt x="84562" y="16454"/>
                  <a:pt x="97544" y="29359"/>
                </a:cubicBezTo>
                <a:lnTo>
                  <a:pt x="106446" y="30237"/>
                </a:lnTo>
                <a:lnTo>
                  <a:pt x="109948" y="64930"/>
                </a:lnTo>
                <a:lnTo>
                  <a:pt x="86986" y="28317"/>
                </a:lnTo>
                <a:lnTo>
                  <a:pt x="95862" y="29193"/>
                </a:lnTo>
                <a:cubicBezTo>
                  <a:pt x="82865" y="17202"/>
                  <a:pt x="63416" y="12707"/>
                  <a:pt x="45507" y="17552"/>
                </a:cubicBezTo>
                <a:cubicBezTo>
                  <a:pt x="27598" y="22398"/>
                  <a:pt x="14249" y="35768"/>
                  <a:pt x="10945" y="52169"/>
                </a:cubicBezTo>
                <a:close/>
              </a:path>
            </a:pathLst>
          </a:cu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nvSpPr>
        <p:spPr>
          <a:xfrm>
            <a:off x="539552" y="908720"/>
            <a:ext cx="7848872" cy="132343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000">
                <a:solidFill>
                  <a:schemeClr val="dk1"/>
                </a:solidFill>
                <a:latin typeface="Calibri"/>
                <a:ea typeface="Calibri"/>
                <a:cs typeface="Calibri"/>
                <a:sym typeface="Calibri"/>
              </a:rPr>
              <a:t>Sin embargo, las cosas ocurren de modo diferente si lo que se pretende es suministrar calor a un sistema para obtener energía de él en forma de trabajo con rendimiento del 100%, mediante un proceso indefinido (cíclico).</a:t>
            </a:r>
            <a:endParaRPr/>
          </a:p>
        </p:txBody>
      </p:sp>
      <p:sp>
        <p:nvSpPr>
          <p:cNvPr id="170" name="Google Shape;170;p23"/>
          <p:cNvSpPr/>
          <p:nvPr/>
        </p:nvSpPr>
        <p:spPr>
          <a:xfrm>
            <a:off x="575556" y="2733888"/>
            <a:ext cx="7776864" cy="163121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s-ES" sz="2000">
                <a:solidFill>
                  <a:schemeClr val="dk1"/>
                </a:solidFill>
                <a:latin typeface="Calibri"/>
                <a:ea typeface="Calibri"/>
                <a:cs typeface="Calibri"/>
                <a:sym typeface="Calibri"/>
              </a:rPr>
              <a:t>La única forma de conseguir un proceso indefinido es </a:t>
            </a:r>
            <a:r>
              <a:rPr b="1" lang="es-ES" sz="2000">
                <a:solidFill>
                  <a:schemeClr val="dk1"/>
                </a:solidFill>
                <a:latin typeface="Calibri"/>
                <a:ea typeface="Calibri"/>
                <a:cs typeface="Calibri"/>
                <a:sym typeface="Calibri"/>
              </a:rPr>
              <a:t>someter</a:t>
            </a:r>
            <a:r>
              <a:rPr lang="es-ES" sz="2000">
                <a:solidFill>
                  <a:schemeClr val="dk1"/>
                </a:solidFill>
                <a:latin typeface="Calibri"/>
                <a:ea typeface="Calibri"/>
                <a:cs typeface="Calibri"/>
                <a:sym typeface="Calibri"/>
              </a:rPr>
              <a:t> al sistema (que será un </a:t>
            </a:r>
            <a:r>
              <a:rPr b="1" lang="es-ES" sz="2000">
                <a:solidFill>
                  <a:schemeClr val="dk1"/>
                </a:solidFill>
                <a:latin typeface="Calibri"/>
                <a:ea typeface="Calibri"/>
                <a:cs typeface="Calibri"/>
                <a:sym typeface="Calibri"/>
              </a:rPr>
              <a:t>fluido</a:t>
            </a:r>
            <a:r>
              <a:rPr lang="es-ES" sz="2000">
                <a:solidFill>
                  <a:schemeClr val="dk1"/>
                </a:solidFill>
                <a:latin typeface="Calibri"/>
                <a:ea typeface="Calibri"/>
                <a:cs typeface="Calibri"/>
                <a:sym typeface="Calibri"/>
              </a:rPr>
              <a:t>, normalmente gas) a una </a:t>
            </a:r>
            <a:r>
              <a:rPr b="1" lang="es-ES" sz="2000">
                <a:solidFill>
                  <a:schemeClr val="dk1"/>
                </a:solidFill>
                <a:latin typeface="Calibri"/>
                <a:ea typeface="Calibri"/>
                <a:cs typeface="Calibri"/>
                <a:sym typeface="Calibri"/>
              </a:rPr>
              <a:t>serie de procesos</a:t>
            </a:r>
            <a:r>
              <a:rPr lang="es-ES" sz="2000">
                <a:solidFill>
                  <a:schemeClr val="dk1"/>
                </a:solidFill>
                <a:latin typeface="Calibri"/>
                <a:ea typeface="Calibri"/>
                <a:cs typeface="Calibri"/>
                <a:sym typeface="Calibri"/>
              </a:rPr>
              <a:t> en los cuales se produzca una </a:t>
            </a:r>
            <a:r>
              <a:rPr b="1" lang="es-ES" sz="2000">
                <a:solidFill>
                  <a:schemeClr val="dk1"/>
                </a:solidFill>
                <a:latin typeface="Calibri"/>
                <a:ea typeface="Calibri"/>
                <a:cs typeface="Calibri"/>
                <a:sym typeface="Calibri"/>
              </a:rPr>
              <a:t>absorción de calor y realización de trabajo</a:t>
            </a:r>
            <a:r>
              <a:rPr lang="es-ES" sz="2000">
                <a:solidFill>
                  <a:schemeClr val="dk1"/>
                </a:solidFill>
                <a:latin typeface="Calibri"/>
                <a:ea typeface="Calibri"/>
                <a:cs typeface="Calibri"/>
                <a:sym typeface="Calibri"/>
              </a:rPr>
              <a:t>, de modo que al final de todos los procesos el sistema vuelva al estado inicial. De este modo se podría repetir indefinidamente el ciclo.</a:t>
            </a:r>
            <a:endParaRPr/>
          </a:p>
        </p:txBody>
      </p:sp>
      <p:sp>
        <p:nvSpPr>
          <p:cNvPr id="171" name="Google Shape;171;p23"/>
          <p:cNvSpPr/>
          <p:nvPr/>
        </p:nvSpPr>
        <p:spPr>
          <a:xfrm>
            <a:off x="575556" y="4997207"/>
            <a:ext cx="7776864" cy="40011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s-ES" sz="2000">
                <a:solidFill>
                  <a:schemeClr val="dk1"/>
                </a:solidFill>
                <a:latin typeface="Calibri"/>
                <a:ea typeface="Calibri"/>
                <a:cs typeface="Calibri"/>
                <a:sym typeface="Calibri"/>
              </a:rPr>
              <a:t>Estos procesos se pueden representar en una </a:t>
            </a:r>
            <a:r>
              <a:rPr b="1" lang="es-ES" sz="2000">
                <a:solidFill>
                  <a:schemeClr val="dk1"/>
                </a:solidFill>
                <a:latin typeface="Calibri"/>
                <a:ea typeface="Calibri"/>
                <a:cs typeface="Calibri"/>
                <a:sym typeface="Calibri"/>
              </a:rPr>
              <a:t>gráfica p-V</a:t>
            </a:r>
            <a:r>
              <a:rPr lang="es-E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nvSpPr>
        <p:spPr>
          <a:xfrm>
            <a:off x="539552" y="260648"/>
            <a:ext cx="806489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dk1"/>
                </a:solidFill>
                <a:latin typeface="Calibri"/>
                <a:ea typeface="Calibri"/>
                <a:cs typeface="Calibri"/>
                <a:sym typeface="Calibri"/>
              </a:rPr>
              <a:t>4. TRANSFORMACIONES TERMODINÁMICAS</a:t>
            </a:r>
            <a:endParaRPr sz="2800">
              <a:solidFill>
                <a:schemeClr val="dk1"/>
              </a:solidFill>
              <a:latin typeface="Calibri"/>
              <a:ea typeface="Calibri"/>
              <a:cs typeface="Calibri"/>
              <a:sym typeface="Calibri"/>
            </a:endParaRPr>
          </a:p>
        </p:txBody>
      </p:sp>
      <p:sp>
        <p:nvSpPr>
          <p:cNvPr id="177" name="Google Shape;177;p24"/>
          <p:cNvSpPr txBox="1"/>
          <p:nvPr/>
        </p:nvSpPr>
        <p:spPr>
          <a:xfrm>
            <a:off x="539552" y="908720"/>
            <a:ext cx="7848872"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400">
                <a:solidFill>
                  <a:schemeClr val="dk1"/>
                </a:solidFill>
                <a:latin typeface="Calibri"/>
                <a:ea typeface="Calibri"/>
                <a:cs typeface="Calibri"/>
                <a:sym typeface="Calibri"/>
              </a:rPr>
              <a:t>4.1. CONCEPTOS PREVIOS DE LOS GASES</a:t>
            </a:r>
            <a:endParaRPr sz="2400">
              <a:solidFill>
                <a:schemeClr val="dk1"/>
              </a:solidFill>
              <a:latin typeface="Calibri"/>
              <a:ea typeface="Calibri"/>
              <a:cs typeface="Calibri"/>
              <a:sym typeface="Calibri"/>
            </a:endParaRPr>
          </a:p>
        </p:txBody>
      </p:sp>
      <p:sp>
        <p:nvSpPr>
          <p:cNvPr id="178" name="Google Shape;178;p24"/>
          <p:cNvSpPr/>
          <p:nvPr/>
        </p:nvSpPr>
        <p:spPr>
          <a:xfrm>
            <a:off x="611560" y="1556792"/>
            <a:ext cx="7776864" cy="40011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s-ES" sz="2000">
                <a:solidFill>
                  <a:schemeClr val="dk1"/>
                </a:solidFill>
                <a:latin typeface="Calibri"/>
                <a:ea typeface="Calibri"/>
                <a:cs typeface="Calibri"/>
                <a:sym typeface="Calibri"/>
              </a:rPr>
              <a:t>Ecuación del gas ideal:</a:t>
            </a:r>
            <a:endParaRPr sz="2000">
              <a:solidFill>
                <a:schemeClr val="dk1"/>
              </a:solidFill>
              <a:latin typeface="Calibri"/>
              <a:ea typeface="Calibri"/>
              <a:cs typeface="Calibri"/>
              <a:sym typeface="Calibri"/>
            </a:endParaRPr>
          </a:p>
        </p:txBody>
      </p:sp>
      <p:sp>
        <p:nvSpPr>
          <p:cNvPr id="179" name="Google Shape;179;p24"/>
          <p:cNvSpPr/>
          <p:nvPr/>
        </p:nvSpPr>
        <p:spPr>
          <a:xfrm>
            <a:off x="3677843" y="1526014"/>
            <a:ext cx="1572290" cy="461665"/>
          </a:xfrm>
          <a:prstGeom prst="rect">
            <a:avLst/>
          </a:prstGeom>
          <a:blipFill rotWithShape="1">
            <a:blip r:embed="rId3">
              <a:alphaModFix/>
            </a:blip>
            <a:stretch>
              <a:fillRect b="-15787"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1800">
                <a:latin typeface="Calibri"/>
                <a:ea typeface="Calibri"/>
                <a:cs typeface="Calibri"/>
                <a:sym typeface="Calibri"/>
              </a:rPr>
              <a:t> </a:t>
            </a:r>
            <a:endParaRPr/>
          </a:p>
        </p:txBody>
      </p:sp>
      <p:sp>
        <p:nvSpPr>
          <p:cNvPr id="180" name="Google Shape;180;p24"/>
          <p:cNvSpPr/>
          <p:nvPr/>
        </p:nvSpPr>
        <p:spPr>
          <a:xfrm>
            <a:off x="2780107" y="2111732"/>
            <a:ext cx="6048672" cy="618311"/>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1800">
                <a:latin typeface="Calibri"/>
                <a:ea typeface="Calibri"/>
                <a:cs typeface="Calibri"/>
                <a:sym typeface="Calibri"/>
              </a:rPr>
              <a:t> </a:t>
            </a:r>
            <a:endParaRPr/>
          </a:p>
        </p:txBody>
      </p:sp>
      <p:sp>
        <p:nvSpPr>
          <p:cNvPr id="181" name="Google Shape;181;p24"/>
          <p:cNvSpPr/>
          <p:nvPr/>
        </p:nvSpPr>
        <p:spPr>
          <a:xfrm>
            <a:off x="611560" y="2999273"/>
            <a:ext cx="7776864" cy="70788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s-ES" sz="2000">
                <a:solidFill>
                  <a:schemeClr val="dk1"/>
                </a:solidFill>
                <a:latin typeface="Calibri"/>
                <a:ea typeface="Calibri"/>
                <a:cs typeface="Calibri"/>
                <a:sym typeface="Calibri"/>
              </a:rPr>
              <a:t>Calor absorbido o cedido por un gas:</a:t>
            </a:r>
            <a:endParaRPr/>
          </a:p>
          <a:p>
            <a:pPr indent="0" lvl="0" marL="0" marR="0" rtl="0" algn="just">
              <a:spcBef>
                <a:spcPts val="0"/>
              </a:spcBef>
              <a:spcAft>
                <a:spcPts val="0"/>
              </a:spcAft>
              <a:buNone/>
            </a:pPr>
            <a:r>
              <a:rPr b="1" lang="es-ES" sz="2000">
                <a:solidFill>
                  <a:schemeClr val="dk1"/>
                </a:solidFill>
                <a:latin typeface="Calibri"/>
                <a:ea typeface="Calibri"/>
                <a:cs typeface="Calibri"/>
                <a:sym typeface="Calibri"/>
              </a:rPr>
              <a:t>         a presión constante			a volumen constante</a:t>
            </a:r>
            <a:endParaRPr sz="2000">
              <a:solidFill>
                <a:schemeClr val="dk1"/>
              </a:solidFill>
              <a:latin typeface="Calibri"/>
              <a:ea typeface="Calibri"/>
              <a:cs typeface="Calibri"/>
              <a:sym typeface="Calibri"/>
            </a:endParaRPr>
          </a:p>
        </p:txBody>
      </p:sp>
      <p:sp>
        <p:nvSpPr>
          <p:cNvPr id="182" name="Google Shape;182;p24"/>
          <p:cNvSpPr/>
          <p:nvPr/>
        </p:nvSpPr>
        <p:spPr>
          <a:xfrm>
            <a:off x="1259632" y="3707159"/>
            <a:ext cx="1841786" cy="427618"/>
          </a:xfrm>
          <a:prstGeom prst="rect">
            <a:avLst/>
          </a:prstGeom>
          <a:blipFill rotWithShape="1">
            <a:blip r:embed="rId5">
              <a:alphaModFix/>
            </a:blip>
            <a:stretch>
              <a:fillRect b="-714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1800">
                <a:latin typeface="Calibri"/>
                <a:ea typeface="Calibri"/>
                <a:cs typeface="Calibri"/>
                <a:sym typeface="Calibri"/>
              </a:rPr>
              <a:t> </a:t>
            </a:r>
            <a:endParaRPr/>
          </a:p>
        </p:txBody>
      </p:sp>
      <p:sp>
        <p:nvSpPr>
          <p:cNvPr id="183" name="Google Shape;183;p24"/>
          <p:cNvSpPr/>
          <p:nvPr/>
        </p:nvSpPr>
        <p:spPr>
          <a:xfrm>
            <a:off x="5364088" y="3707159"/>
            <a:ext cx="1854610" cy="400110"/>
          </a:xfrm>
          <a:prstGeom prst="rect">
            <a:avLst/>
          </a:prstGeom>
          <a:blipFill rotWithShape="1">
            <a:blip r:embed="rId6">
              <a:alphaModFix/>
            </a:blip>
            <a:stretch>
              <a:fillRect b="-7575"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1800">
                <a:latin typeface="Calibri"/>
                <a:ea typeface="Calibri"/>
                <a:cs typeface="Calibri"/>
                <a:sym typeface="Calibri"/>
              </a:rPr>
              <a:t> </a:t>
            </a:r>
            <a:endParaRPr/>
          </a:p>
        </p:txBody>
      </p:sp>
      <p:sp>
        <p:nvSpPr>
          <p:cNvPr id="184" name="Google Shape;184;p24"/>
          <p:cNvSpPr/>
          <p:nvPr/>
        </p:nvSpPr>
        <p:spPr>
          <a:xfrm>
            <a:off x="310206" y="4107269"/>
            <a:ext cx="8784976"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1600">
                <a:solidFill>
                  <a:schemeClr val="dk1"/>
                </a:solidFill>
                <a:latin typeface="Calibri"/>
                <a:ea typeface="Calibri"/>
                <a:cs typeface="Calibri"/>
                <a:sym typeface="Calibri"/>
              </a:rPr>
              <a:t>C</a:t>
            </a:r>
            <a:r>
              <a:rPr baseline="-25000" lang="es-ES" sz="1600">
                <a:solidFill>
                  <a:schemeClr val="dk1"/>
                </a:solidFill>
                <a:latin typeface="Calibri"/>
                <a:ea typeface="Calibri"/>
                <a:cs typeface="Calibri"/>
                <a:sym typeface="Calibri"/>
              </a:rPr>
              <a:t>p</a:t>
            </a:r>
            <a:r>
              <a:rPr lang="es-ES" sz="1600">
                <a:solidFill>
                  <a:schemeClr val="dk1"/>
                </a:solidFill>
                <a:latin typeface="Calibri"/>
                <a:ea typeface="Calibri"/>
                <a:cs typeface="Calibri"/>
                <a:sym typeface="Calibri"/>
              </a:rPr>
              <a:t>: Capacidad calorífica molar a </a:t>
            </a:r>
            <a:r>
              <a:rPr i="1" lang="es-ES" sz="1600">
                <a:solidFill>
                  <a:schemeClr val="dk1"/>
                </a:solidFill>
                <a:latin typeface="Calibri"/>
                <a:ea typeface="Calibri"/>
                <a:cs typeface="Calibri"/>
                <a:sym typeface="Calibri"/>
              </a:rPr>
              <a:t>p</a:t>
            </a:r>
            <a:r>
              <a:rPr lang="es-ES" sz="1600">
                <a:solidFill>
                  <a:schemeClr val="dk1"/>
                </a:solidFill>
                <a:latin typeface="Calibri"/>
                <a:ea typeface="Calibri"/>
                <a:cs typeface="Calibri"/>
                <a:sym typeface="Calibri"/>
              </a:rPr>
              <a:t> constante		C</a:t>
            </a:r>
            <a:r>
              <a:rPr baseline="-25000" lang="es-ES" sz="1600">
                <a:solidFill>
                  <a:schemeClr val="dk1"/>
                </a:solidFill>
                <a:latin typeface="Calibri"/>
                <a:ea typeface="Calibri"/>
                <a:cs typeface="Calibri"/>
                <a:sym typeface="Calibri"/>
              </a:rPr>
              <a:t>v</a:t>
            </a:r>
            <a:r>
              <a:rPr lang="es-ES" sz="1600">
                <a:solidFill>
                  <a:schemeClr val="dk1"/>
                </a:solidFill>
                <a:latin typeface="Calibri"/>
                <a:ea typeface="Calibri"/>
                <a:cs typeface="Calibri"/>
                <a:sym typeface="Calibri"/>
              </a:rPr>
              <a:t>: Capacidad calorífica molar a </a:t>
            </a:r>
            <a:r>
              <a:rPr i="1" lang="es-ES" sz="1600">
                <a:solidFill>
                  <a:schemeClr val="dk1"/>
                </a:solidFill>
                <a:latin typeface="Calibri"/>
                <a:ea typeface="Calibri"/>
                <a:cs typeface="Calibri"/>
                <a:sym typeface="Calibri"/>
              </a:rPr>
              <a:t>V</a:t>
            </a:r>
            <a:r>
              <a:rPr lang="es-ES" sz="1600">
                <a:solidFill>
                  <a:schemeClr val="dk1"/>
                </a:solidFill>
                <a:latin typeface="Calibri"/>
                <a:ea typeface="Calibri"/>
                <a:cs typeface="Calibri"/>
                <a:sym typeface="Calibri"/>
              </a:rPr>
              <a:t> constante</a:t>
            </a:r>
            <a:endParaRPr/>
          </a:p>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ctr">
              <a:spcBef>
                <a:spcPts val="0"/>
              </a:spcBef>
              <a:spcAft>
                <a:spcPts val="0"/>
              </a:spcAft>
              <a:buNone/>
            </a:pPr>
            <a:r>
              <a:rPr lang="es-ES" sz="1600">
                <a:solidFill>
                  <a:schemeClr val="dk1"/>
                </a:solidFill>
                <a:latin typeface="Calibri"/>
                <a:ea typeface="Calibri"/>
                <a:cs typeface="Calibri"/>
                <a:sym typeface="Calibri"/>
              </a:rPr>
              <a:t>Coeficiente adiabático: γ</a:t>
            </a:r>
            <a:endParaRPr/>
          </a:p>
        </p:txBody>
      </p:sp>
      <p:sp>
        <p:nvSpPr>
          <p:cNvPr id="185" name="Google Shape;185;p24"/>
          <p:cNvSpPr/>
          <p:nvPr/>
        </p:nvSpPr>
        <p:spPr>
          <a:xfrm>
            <a:off x="611560" y="5085184"/>
            <a:ext cx="7776864" cy="40011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s-ES" sz="2000">
                <a:solidFill>
                  <a:schemeClr val="dk1"/>
                </a:solidFill>
                <a:latin typeface="Calibri"/>
                <a:ea typeface="Calibri"/>
                <a:cs typeface="Calibri"/>
                <a:sym typeface="Calibri"/>
              </a:rPr>
              <a:t>Se cumple que:</a:t>
            </a:r>
            <a:endParaRPr sz="2000">
              <a:solidFill>
                <a:schemeClr val="dk1"/>
              </a:solidFill>
              <a:latin typeface="Calibri"/>
              <a:ea typeface="Calibri"/>
              <a:cs typeface="Calibri"/>
              <a:sym typeface="Calibri"/>
            </a:endParaRPr>
          </a:p>
        </p:txBody>
      </p:sp>
      <p:sp>
        <p:nvSpPr>
          <p:cNvPr id="186" name="Google Shape;186;p24"/>
          <p:cNvSpPr/>
          <p:nvPr/>
        </p:nvSpPr>
        <p:spPr>
          <a:xfrm>
            <a:off x="2627784" y="5091147"/>
            <a:ext cx="1457322" cy="394147"/>
          </a:xfrm>
          <a:prstGeom prst="rect">
            <a:avLst/>
          </a:prstGeom>
          <a:blipFill rotWithShape="1">
            <a:blip r:embed="rId7">
              <a:alphaModFix/>
            </a:blip>
            <a:stretch>
              <a:fillRect b="-3075"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1800">
                <a:latin typeface="Calibri"/>
                <a:ea typeface="Calibri"/>
                <a:cs typeface="Calibri"/>
                <a:sym typeface="Calibri"/>
              </a:rPr>
              <a:t> </a:t>
            </a:r>
            <a:endParaRPr/>
          </a:p>
        </p:txBody>
      </p:sp>
      <p:sp>
        <p:nvSpPr>
          <p:cNvPr id="187" name="Google Shape;187;p24"/>
          <p:cNvSpPr/>
          <p:nvPr/>
        </p:nvSpPr>
        <p:spPr>
          <a:xfrm>
            <a:off x="6084168" y="4938266"/>
            <a:ext cx="913968" cy="669799"/>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1800">
                <a:latin typeface="Calibri"/>
                <a:ea typeface="Calibri"/>
                <a:cs typeface="Calibri"/>
                <a:sym typeface="Calibri"/>
              </a:rPr>
              <a:t> </a:t>
            </a:r>
            <a:endParaRPr/>
          </a:p>
        </p:txBody>
      </p:sp>
      <p:pic>
        <p:nvPicPr>
          <p:cNvPr id="188" name="Google Shape;188;p24"/>
          <p:cNvPicPr preferRelativeResize="0"/>
          <p:nvPr/>
        </p:nvPicPr>
        <p:blipFill rotWithShape="1">
          <a:blip r:embed="rId9">
            <a:alphaModFix/>
          </a:blip>
          <a:srcRect b="0" l="0" r="0" t="0"/>
          <a:stretch/>
        </p:blipFill>
        <p:spPr>
          <a:xfrm>
            <a:off x="1763688" y="5805264"/>
            <a:ext cx="6125318" cy="86708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5"/>
          <p:cNvSpPr txBox="1"/>
          <p:nvPr/>
        </p:nvSpPr>
        <p:spPr>
          <a:xfrm>
            <a:off x="539552" y="620688"/>
            <a:ext cx="7848872"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400">
                <a:solidFill>
                  <a:schemeClr val="dk1"/>
                </a:solidFill>
                <a:latin typeface="Calibri"/>
                <a:ea typeface="Calibri"/>
                <a:cs typeface="Calibri"/>
                <a:sym typeface="Calibri"/>
              </a:rPr>
              <a:t>4.2. TRANSFORMACIONES DE LOS GASES</a:t>
            </a:r>
            <a:endParaRPr sz="2400">
              <a:solidFill>
                <a:schemeClr val="dk1"/>
              </a:solidFill>
              <a:latin typeface="Calibri"/>
              <a:ea typeface="Calibri"/>
              <a:cs typeface="Calibri"/>
              <a:sym typeface="Calibri"/>
            </a:endParaRPr>
          </a:p>
        </p:txBody>
      </p:sp>
      <p:pic>
        <p:nvPicPr>
          <p:cNvPr id="194" name="Google Shape;194;p25"/>
          <p:cNvPicPr preferRelativeResize="0"/>
          <p:nvPr/>
        </p:nvPicPr>
        <p:blipFill rotWithShape="1">
          <a:blip r:embed="rId3">
            <a:alphaModFix/>
          </a:blip>
          <a:srcRect b="0" l="0" r="0" t="0"/>
          <a:stretch/>
        </p:blipFill>
        <p:spPr>
          <a:xfrm>
            <a:off x="179512" y="1772816"/>
            <a:ext cx="8784976" cy="389072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nvSpPr>
        <p:spPr>
          <a:xfrm>
            <a:off x="539552" y="1356444"/>
            <a:ext cx="784887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dk1"/>
                </a:solidFill>
                <a:latin typeface="Calibri"/>
                <a:ea typeface="Calibri"/>
                <a:cs typeface="Calibri"/>
                <a:sym typeface="Calibri"/>
              </a:rPr>
              <a:t>Se puede expresar de varias formas:</a:t>
            </a:r>
            <a:endParaRPr/>
          </a:p>
        </p:txBody>
      </p:sp>
      <p:sp>
        <p:nvSpPr>
          <p:cNvPr id="200" name="Google Shape;200;p26"/>
          <p:cNvSpPr/>
          <p:nvPr/>
        </p:nvSpPr>
        <p:spPr>
          <a:xfrm>
            <a:off x="539552" y="1772816"/>
            <a:ext cx="5040560" cy="132343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s-ES" sz="2000" u="sng">
                <a:solidFill>
                  <a:schemeClr val="dk1"/>
                </a:solidFill>
                <a:latin typeface="Calibri"/>
                <a:ea typeface="Calibri"/>
                <a:cs typeface="Calibri"/>
                <a:sym typeface="Calibri"/>
              </a:rPr>
              <a:t>Enunciado de Clausius:</a:t>
            </a:r>
            <a:r>
              <a:rPr lang="es-ES" sz="2000">
                <a:solidFill>
                  <a:schemeClr val="dk1"/>
                </a:solidFill>
                <a:latin typeface="Calibri"/>
                <a:ea typeface="Calibri"/>
                <a:cs typeface="Calibri"/>
                <a:sym typeface="Calibri"/>
              </a:rPr>
              <a:t> “No es posible como único efecto extraer calor de una fuente térmica y cederlo a otra más alta (de mayor temperatura)”.</a:t>
            </a:r>
            <a:endParaRPr/>
          </a:p>
        </p:txBody>
      </p:sp>
      <p:sp>
        <p:nvSpPr>
          <p:cNvPr id="201" name="Google Shape;201;p26"/>
          <p:cNvSpPr txBox="1"/>
          <p:nvPr/>
        </p:nvSpPr>
        <p:spPr>
          <a:xfrm>
            <a:off x="539552" y="457508"/>
            <a:ext cx="806489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dk1"/>
                </a:solidFill>
                <a:latin typeface="Calibri"/>
                <a:ea typeface="Calibri"/>
                <a:cs typeface="Calibri"/>
                <a:sym typeface="Calibri"/>
              </a:rPr>
              <a:t>5. SEGUNDO PRINCIPIO DE LA TERMODINÁMICA</a:t>
            </a:r>
            <a:endParaRPr sz="2800">
              <a:solidFill>
                <a:schemeClr val="dk1"/>
              </a:solidFill>
              <a:latin typeface="Calibri"/>
              <a:ea typeface="Calibri"/>
              <a:cs typeface="Calibri"/>
              <a:sym typeface="Calibri"/>
            </a:endParaRPr>
          </a:p>
        </p:txBody>
      </p:sp>
      <p:pic>
        <p:nvPicPr>
          <p:cNvPr id="202" name="Google Shape;202;p26"/>
          <p:cNvPicPr preferRelativeResize="0"/>
          <p:nvPr/>
        </p:nvPicPr>
        <p:blipFill rotWithShape="1">
          <a:blip r:embed="rId3">
            <a:alphaModFix/>
          </a:blip>
          <a:srcRect b="0" l="0" r="0" t="0"/>
          <a:stretch/>
        </p:blipFill>
        <p:spPr>
          <a:xfrm>
            <a:off x="6097229" y="1651017"/>
            <a:ext cx="1941363" cy="1567036"/>
          </a:xfrm>
          <a:prstGeom prst="rect">
            <a:avLst/>
          </a:prstGeom>
          <a:noFill/>
          <a:ln>
            <a:noFill/>
          </a:ln>
        </p:spPr>
      </p:pic>
      <p:sp>
        <p:nvSpPr>
          <p:cNvPr id="203" name="Google Shape;203;p26"/>
          <p:cNvSpPr/>
          <p:nvPr/>
        </p:nvSpPr>
        <p:spPr>
          <a:xfrm>
            <a:off x="539552" y="4437112"/>
            <a:ext cx="5040560" cy="132343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s-ES" sz="2000" u="sng">
                <a:solidFill>
                  <a:schemeClr val="dk1"/>
                </a:solidFill>
                <a:latin typeface="Calibri"/>
                <a:ea typeface="Calibri"/>
                <a:cs typeface="Calibri"/>
                <a:sym typeface="Calibri"/>
              </a:rPr>
              <a:t>Enunciado de Kelvin-Planck:</a:t>
            </a:r>
            <a:r>
              <a:rPr lang="es-ES" sz="2000">
                <a:solidFill>
                  <a:schemeClr val="dk1"/>
                </a:solidFill>
                <a:latin typeface="Calibri"/>
                <a:ea typeface="Calibri"/>
                <a:cs typeface="Calibri"/>
                <a:sym typeface="Calibri"/>
              </a:rPr>
              <a:t> “No es posible una máquina cíclica que transforme íntegramente en trabajo el calor extraído de única fuente”. </a:t>
            </a:r>
            <a:endParaRPr/>
          </a:p>
        </p:txBody>
      </p:sp>
      <p:pic>
        <p:nvPicPr>
          <p:cNvPr id="204" name="Google Shape;204;p26"/>
          <p:cNvPicPr preferRelativeResize="0"/>
          <p:nvPr/>
        </p:nvPicPr>
        <p:blipFill rotWithShape="1">
          <a:blip r:embed="rId4">
            <a:alphaModFix/>
          </a:blip>
          <a:srcRect b="0" l="0" r="0" t="0"/>
          <a:stretch/>
        </p:blipFill>
        <p:spPr>
          <a:xfrm>
            <a:off x="6260419" y="4185083"/>
            <a:ext cx="2128005" cy="182749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7"/>
          <p:cNvSpPr txBox="1"/>
          <p:nvPr/>
        </p:nvSpPr>
        <p:spPr>
          <a:xfrm>
            <a:off x="539552" y="692696"/>
            <a:ext cx="7848872" cy="163121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ES" sz="2000">
                <a:solidFill>
                  <a:schemeClr val="dk1"/>
                </a:solidFill>
                <a:latin typeface="Calibri"/>
                <a:ea typeface="Calibri"/>
                <a:cs typeface="Calibri"/>
                <a:sym typeface="Calibri"/>
              </a:rPr>
              <a:t>Conclusión</a:t>
            </a:r>
            <a:r>
              <a:rPr lang="es-ES" sz="2000">
                <a:solidFill>
                  <a:schemeClr val="dk1"/>
                </a:solidFill>
                <a:latin typeface="Calibri"/>
                <a:ea typeface="Calibri"/>
                <a:cs typeface="Calibri"/>
                <a:sym typeface="Calibri"/>
              </a:rPr>
              <a:t>: Para construir una máquina térmica se debe contar con </a:t>
            </a:r>
            <a:r>
              <a:rPr b="1" lang="es-ES" sz="2000">
                <a:solidFill>
                  <a:schemeClr val="dk1"/>
                </a:solidFill>
                <a:latin typeface="Calibri"/>
                <a:ea typeface="Calibri"/>
                <a:cs typeface="Calibri"/>
                <a:sym typeface="Calibri"/>
              </a:rPr>
              <a:t>dos focos a distinta temperatura </a:t>
            </a:r>
            <a:r>
              <a:rPr lang="es-ES" sz="2000">
                <a:solidFill>
                  <a:schemeClr val="dk1"/>
                </a:solidFill>
                <a:latin typeface="Calibri"/>
                <a:ea typeface="Calibri"/>
                <a:cs typeface="Calibri"/>
                <a:sym typeface="Calibri"/>
              </a:rPr>
              <a:t>que faciliten la transmisión del calor, en cuyo camino se situará el fluido que mediante transformaciones termodinámicas transformará parte del calor absorbido en trabajo mecánico: </a:t>
            </a:r>
            <a:endParaRPr/>
          </a:p>
        </p:txBody>
      </p:sp>
      <p:sp>
        <p:nvSpPr>
          <p:cNvPr id="210" name="Google Shape;210;p27"/>
          <p:cNvSpPr/>
          <p:nvPr/>
        </p:nvSpPr>
        <p:spPr>
          <a:xfrm>
            <a:off x="539552" y="4797152"/>
            <a:ext cx="7848872" cy="163121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s-ES" sz="2000">
                <a:solidFill>
                  <a:schemeClr val="dk1"/>
                </a:solidFill>
                <a:latin typeface="Calibri"/>
                <a:ea typeface="Calibri"/>
                <a:cs typeface="Calibri"/>
                <a:sym typeface="Calibri"/>
              </a:rPr>
              <a:t>Suponiendo que el sistema cediera calor Q</a:t>
            </a:r>
            <a:r>
              <a:rPr baseline="-25000" lang="es-ES" sz="2000">
                <a:solidFill>
                  <a:schemeClr val="dk1"/>
                </a:solidFill>
                <a:latin typeface="Calibri"/>
                <a:ea typeface="Calibri"/>
                <a:cs typeface="Calibri"/>
                <a:sym typeface="Calibri"/>
              </a:rPr>
              <a:t>F</a:t>
            </a:r>
            <a:r>
              <a:rPr lang="es-ES" sz="2000">
                <a:solidFill>
                  <a:schemeClr val="dk1"/>
                </a:solidFill>
                <a:latin typeface="Calibri"/>
                <a:ea typeface="Calibri"/>
                <a:cs typeface="Calibri"/>
                <a:sym typeface="Calibri"/>
              </a:rPr>
              <a:t> en alguna de las transformaciones del ciclo, por el primer principio se tiene que:				Q</a:t>
            </a:r>
            <a:r>
              <a:rPr baseline="-25000" lang="es-ES" sz="2000">
                <a:solidFill>
                  <a:schemeClr val="dk1"/>
                </a:solidFill>
                <a:latin typeface="Calibri"/>
                <a:ea typeface="Calibri"/>
                <a:cs typeface="Calibri"/>
                <a:sym typeface="Calibri"/>
              </a:rPr>
              <a:t>C</a:t>
            </a:r>
            <a:r>
              <a:rPr lang="es-ES" sz="2000">
                <a:solidFill>
                  <a:schemeClr val="dk1"/>
                </a:solidFill>
                <a:latin typeface="Calibri"/>
                <a:ea typeface="Calibri"/>
                <a:cs typeface="Calibri"/>
                <a:sym typeface="Calibri"/>
              </a:rPr>
              <a:t> – |Q</a:t>
            </a:r>
            <a:r>
              <a:rPr baseline="-25000" lang="es-ES" sz="2000">
                <a:solidFill>
                  <a:schemeClr val="dk1"/>
                </a:solidFill>
                <a:latin typeface="Calibri"/>
                <a:ea typeface="Calibri"/>
                <a:cs typeface="Calibri"/>
                <a:sym typeface="Calibri"/>
              </a:rPr>
              <a:t>F</a:t>
            </a:r>
            <a:r>
              <a:rPr lang="es-ES" sz="2000">
                <a:solidFill>
                  <a:schemeClr val="dk1"/>
                </a:solidFill>
                <a:latin typeface="Calibri"/>
                <a:ea typeface="Calibri"/>
                <a:cs typeface="Calibri"/>
                <a:sym typeface="Calibri"/>
              </a:rPr>
              <a:t>| = W	</a:t>
            </a:r>
            <a:endParaRPr/>
          </a:p>
          <a:p>
            <a:pPr indent="0" lvl="0" marL="0" marR="0" rtl="0" algn="just">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just">
              <a:spcBef>
                <a:spcPts val="0"/>
              </a:spcBef>
              <a:spcAft>
                <a:spcPts val="0"/>
              </a:spcAft>
              <a:buNone/>
            </a:pPr>
            <a:r>
              <a:rPr lang="es-ES" sz="2000">
                <a:solidFill>
                  <a:schemeClr val="dk1"/>
                </a:solidFill>
                <a:latin typeface="Calibri"/>
                <a:ea typeface="Calibri"/>
                <a:cs typeface="Calibri"/>
                <a:sym typeface="Calibri"/>
              </a:rPr>
              <a:t>ya que al ser cíclico el proceso ΔU = 0.</a:t>
            </a:r>
            <a:endParaRPr/>
          </a:p>
        </p:txBody>
      </p:sp>
      <p:pic>
        <p:nvPicPr>
          <p:cNvPr id="211" name="Google Shape;211;p27"/>
          <p:cNvPicPr preferRelativeResize="0"/>
          <p:nvPr/>
        </p:nvPicPr>
        <p:blipFill rotWithShape="1">
          <a:blip r:embed="rId3">
            <a:alphaModFix/>
          </a:blip>
          <a:srcRect b="0" l="0" r="0" t="0"/>
          <a:stretch/>
        </p:blipFill>
        <p:spPr>
          <a:xfrm>
            <a:off x="3064283" y="2060848"/>
            <a:ext cx="3262982" cy="242650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nvSpPr>
        <p:spPr>
          <a:xfrm>
            <a:off x="539552" y="692696"/>
            <a:ext cx="7848872" cy="2305631"/>
          </a:xfrm>
          <a:prstGeom prst="rect">
            <a:avLst/>
          </a:prstGeom>
          <a:blipFill rotWithShape="1">
            <a:blip r:embed="rId3">
              <a:alphaModFix/>
            </a:blip>
            <a:stretch>
              <a:fillRect b="0" l="-854" r="-775" t="-132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1800">
                <a:latin typeface="Calibri"/>
                <a:ea typeface="Calibri"/>
                <a:cs typeface="Calibri"/>
                <a:sym typeface="Calibri"/>
              </a:rPr>
              <a:t> </a:t>
            </a:r>
            <a:endParaRPr/>
          </a:p>
        </p:txBody>
      </p:sp>
      <p:sp>
        <p:nvSpPr>
          <p:cNvPr id="217" name="Google Shape;217;p28"/>
          <p:cNvSpPr/>
          <p:nvPr/>
        </p:nvSpPr>
        <p:spPr>
          <a:xfrm>
            <a:off x="539552" y="4717593"/>
            <a:ext cx="7848872" cy="132343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s-ES" sz="2000">
                <a:solidFill>
                  <a:schemeClr val="dk1"/>
                </a:solidFill>
                <a:latin typeface="Calibri"/>
                <a:ea typeface="Calibri"/>
                <a:cs typeface="Calibri"/>
                <a:sym typeface="Calibri"/>
              </a:rPr>
              <a:t>Para que el rendimiento de una máquina térmica fuera del 100%, el calor cedido al foco frío Q</a:t>
            </a:r>
            <a:r>
              <a:rPr baseline="-25000" lang="es-ES" sz="2000">
                <a:solidFill>
                  <a:schemeClr val="dk1"/>
                </a:solidFill>
                <a:latin typeface="Calibri"/>
                <a:ea typeface="Calibri"/>
                <a:cs typeface="Calibri"/>
                <a:sym typeface="Calibri"/>
              </a:rPr>
              <a:t>F</a:t>
            </a:r>
            <a:r>
              <a:rPr lang="es-ES" sz="2000">
                <a:solidFill>
                  <a:schemeClr val="dk1"/>
                </a:solidFill>
                <a:latin typeface="Calibri"/>
                <a:ea typeface="Calibri"/>
                <a:cs typeface="Calibri"/>
                <a:sym typeface="Calibri"/>
              </a:rPr>
              <a:t> debería ser cero, cosa que nos prohíbe el segundo principio, con lo que volvemos a comprobar que ninguna máquina térmica podrá llegar a convertir el 100% del calor en trabajo.</a:t>
            </a:r>
            <a:endParaRPr sz="2000">
              <a:solidFill>
                <a:schemeClr val="dk1"/>
              </a:solidFill>
              <a:latin typeface="Calibri"/>
              <a:ea typeface="Calibri"/>
              <a:cs typeface="Calibri"/>
              <a:sym typeface="Calibri"/>
            </a:endParaRPr>
          </a:p>
        </p:txBody>
      </p:sp>
      <p:pic>
        <p:nvPicPr>
          <p:cNvPr id="218" name="Google Shape;218;p28"/>
          <p:cNvPicPr preferRelativeResize="0"/>
          <p:nvPr/>
        </p:nvPicPr>
        <p:blipFill rotWithShape="1">
          <a:blip r:embed="rId4">
            <a:alphaModFix/>
          </a:blip>
          <a:srcRect b="0" l="0" r="0" t="0"/>
          <a:stretch/>
        </p:blipFill>
        <p:spPr>
          <a:xfrm>
            <a:off x="755576" y="1916832"/>
            <a:ext cx="1867757" cy="1440160"/>
          </a:xfrm>
          <a:prstGeom prst="rect">
            <a:avLst/>
          </a:prstGeom>
          <a:noFill/>
          <a:ln>
            <a:noFill/>
          </a:ln>
        </p:spPr>
      </p:pic>
      <p:sp>
        <p:nvSpPr>
          <p:cNvPr id="219" name="Google Shape;219;p28"/>
          <p:cNvSpPr txBox="1"/>
          <p:nvPr/>
        </p:nvSpPr>
        <p:spPr>
          <a:xfrm>
            <a:off x="1915300" y="3707025"/>
            <a:ext cx="2007900" cy="8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a:latin typeface="Calibri"/>
                <a:ea typeface="Calibri"/>
                <a:cs typeface="Calibri"/>
                <a:sym typeface="Calibri"/>
              </a:rPr>
              <a:t>Qa: Calor Absorbido</a:t>
            </a:r>
            <a:endParaRPr>
              <a:latin typeface="Calibri"/>
              <a:ea typeface="Calibri"/>
              <a:cs typeface="Calibri"/>
              <a:sym typeface="Calibri"/>
            </a:endParaRPr>
          </a:p>
          <a:p>
            <a:pPr indent="0" lvl="0" marL="0" rtl="0" algn="l">
              <a:spcBef>
                <a:spcPts val="0"/>
              </a:spcBef>
              <a:spcAft>
                <a:spcPts val="0"/>
              </a:spcAft>
              <a:buNone/>
            </a:pPr>
            <a:r>
              <a:rPr lang="es-ES">
                <a:latin typeface="Calibri"/>
                <a:ea typeface="Calibri"/>
                <a:cs typeface="Calibri"/>
                <a:sym typeface="Calibri"/>
              </a:rPr>
              <a:t>Qc: Calor Cedido</a:t>
            </a:r>
            <a:endParaRPr>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nvSpPr>
        <p:spPr>
          <a:xfrm>
            <a:off x="539552" y="1356444"/>
            <a:ext cx="7848872" cy="101566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000">
                <a:solidFill>
                  <a:schemeClr val="dk1"/>
                </a:solidFill>
                <a:latin typeface="Calibri"/>
                <a:ea typeface="Calibri"/>
                <a:cs typeface="Calibri"/>
                <a:sym typeface="Calibri"/>
              </a:rPr>
              <a:t>El ciclo termodinámico que debe seguir una máquina térmica para conseguir el </a:t>
            </a:r>
            <a:r>
              <a:rPr b="1" lang="es-ES" sz="2000">
                <a:solidFill>
                  <a:schemeClr val="dk1"/>
                </a:solidFill>
                <a:latin typeface="Calibri"/>
                <a:ea typeface="Calibri"/>
                <a:cs typeface="Calibri"/>
                <a:sym typeface="Calibri"/>
              </a:rPr>
              <a:t>máximo rendimiento </a:t>
            </a:r>
            <a:r>
              <a:rPr lang="es-ES" sz="2000">
                <a:solidFill>
                  <a:schemeClr val="dk1"/>
                </a:solidFill>
                <a:latin typeface="Calibri"/>
                <a:ea typeface="Calibri"/>
                <a:cs typeface="Calibri"/>
                <a:sym typeface="Calibri"/>
              </a:rPr>
              <a:t>es el denominado </a:t>
            </a:r>
            <a:r>
              <a:rPr b="1" lang="es-ES" sz="2000">
                <a:solidFill>
                  <a:schemeClr val="dk1"/>
                </a:solidFill>
                <a:latin typeface="Calibri"/>
                <a:ea typeface="Calibri"/>
                <a:cs typeface="Calibri"/>
                <a:sym typeface="Calibri"/>
              </a:rPr>
              <a:t>Ciclo de Carnot</a:t>
            </a:r>
            <a:r>
              <a:rPr lang="es-ES" sz="2000">
                <a:solidFill>
                  <a:schemeClr val="dk1"/>
                </a:solidFill>
                <a:latin typeface="Calibri"/>
                <a:ea typeface="Calibri"/>
                <a:cs typeface="Calibri"/>
                <a:sym typeface="Calibri"/>
              </a:rPr>
              <a:t>, que en un diagrama p-V toma la siguiente forma:</a:t>
            </a:r>
            <a:endParaRPr/>
          </a:p>
        </p:txBody>
      </p:sp>
      <p:sp>
        <p:nvSpPr>
          <p:cNvPr id="225" name="Google Shape;225;p29"/>
          <p:cNvSpPr txBox="1"/>
          <p:nvPr/>
        </p:nvSpPr>
        <p:spPr>
          <a:xfrm>
            <a:off x="539552" y="457508"/>
            <a:ext cx="806489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dk1"/>
                </a:solidFill>
                <a:latin typeface="Calibri"/>
                <a:ea typeface="Calibri"/>
                <a:cs typeface="Calibri"/>
                <a:sym typeface="Calibri"/>
              </a:rPr>
              <a:t>6. CICLO DE CARNOT</a:t>
            </a:r>
            <a:endParaRPr sz="2800">
              <a:solidFill>
                <a:schemeClr val="dk1"/>
              </a:solidFill>
              <a:latin typeface="Calibri"/>
              <a:ea typeface="Calibri"/>
              <a:cs typeface="Calibri"/>
              <a:sym typeface="Calibri"/>
            </a:endParaRPr>
          </a:p>
        </p:txBody>
      </p:sp>
      <p:pic>
        <p:nvPicPr>
          <p:cNvPr id="226" name="Google Shape;226;p29"/>
          <p:cNvPicPr preferRelativeResize="0"/>
          <p:nvPr/>
        </p:nvPicPr>
        <p:blipFill rotWithShape="1">
          <a:blip r:embed="rId3">
            <a:alphaModFix/>
          </a:blip>
          <a:srcRect b="0" l="0" r="0" t="0"/>
          <a:stretch/>
        </p:blipFill>
        <p:spPr>
          <a:xfrm>
            <a:off x="1667570" y="2564904"/>
            <a:ext cx="5808860" cy="40227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30"/>
          <p:cNvPicPr preferRelativeResize="0"/>
          <p:nvPr/>
        </p:nvPicPr>
        <p:blipFill rotWithShape="1">
          <a:blip r:embed="rId3">
            <a:alphaModFix/>
          </a:blip>
          <a:srcRect b="0" l="0" r="0" t="0"/>
          <a:stretch/>
        </p:blipFill>
        <p:spPr>
          <a:xfrm>
            <a:off x="2627784" y="116632"/>
            <a:ext cx="3624510" cy="2304256"/>
          </a:xfrm>
          <a:prstGeom prst="rect">
            <a:avLst/>
          </a:prstGeom>
          <a:noFill/>
          <a:ln>
            <a:noFill/>
          </a:ln>
        </p:spPr>
      </p:pic>
      <p:sp>
        <p:nvSpPr>
          <p:cNvPr id="232" name="Google Shape;232;p30"/>
          <p:cNvSpPr/>
          <p:nvPr/>
        </p:nvSpPr>
        <p:spPr>
          <a:xfrm>
            <a:off x="395536" y="2321004"/>
            <a:ext cx="8280920" cy="4349139"/>
          </a:xfrm>
          <a:prstGeom prst="rect">
            <a:avLst/>
          </a:prstGeom>
          <a:blipFill rotWithShape="1">
            <a:blip r:embed="rId4">
              <a:alphaModFix/>
            </a:blip>
            <a:stretch>
              <a:fillRect b="0" l="-662" r="-367" t="-84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1800">
                <a:latin typeface="Calibri"/>
                <a:ea typeface="Calibri"/>
                <a:cs typeface="Calibri"/>
                <a:sym typeface="Calibri"/>
              </a:rPr>
              <a:t>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nvSpPr>
        <p:spPr>
          <a:xfrm>
            <a:off x="827584" y="2780928"/>
            <a:ext cx="7920880" cy="269304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Arial"/>
              <a:buAutoNum type="arabicPeriod"/>
            </a:pPr>
            <a:r>
              <a:rPr b="0" i="0" lang="es-ES" sz="2400" u="sng" cap="none" strike="noStrike">
                <a:solidFill>
                  <a:schemeClr val="dk1"/>
                </a:solidFill>
                <a:latin typeface="Arial"/>
                <a:ea typeface="Arial"/>
                <a:cs typeface="Arial"/>
                <a:sym typeface="Arial"/>
                <a:hlinkClick action="ppaction://hlinksldjump" r:id="rId3">
                  <a:extLst>
                    <a:ext uri="{A12FA001-AC4F-418D-AE19-62706E023703}">
                      <ahyp:hlinkClr val="tx"/>
                    </a:ext>
                  </a:extLst>
                </a:hlinkClick>
              </a:rPr>
              <a:t>EL CALOR ES ENERGÍA</a:t>
            </a:r>
            <a:endParaRPr b="0" i="0" sz="2400" u="none" cap="none" strike="noStrike">
              <a:solidFill>
                <a:schemeClr val="dk1"/>
              </a:solidFill>
              <a:latin typeface="Arial"/>
              <a:ea typeface="Arial"/>
              <a:cs typeface="Arial"/>
              <a:sym typeface="Arial"/>
            </a:endParaRPr>
          </a:p>
          <a:p>
            <a:pPr indent="-457200" lvl="0" marL="457200" marR="0" rtl="0" algn="l">
              <a:spcBef>
                <a:spcPts val="600"/>
              </a:spcBef>
              <a:spcAft>
                <a:spcPts val="0"/>
              </a:spcAft>
              <a:buClr>
                <a:schemeClr val="dk1"/>
              </a:buClr>
              <a:buSzPts val="2400"/>
              <a:buFont typeface="Arial"/>
              <a:buAutoNum type="arabicPeriod"/>
            </a:pPr>
            <a:r>
              <a:rPr b="0" i="0" lang="es-ES" sz="2400" u="sng" cap="none" strike="noStrike">
                <a:solidFill>
                  <a:schemeClr val="dk1"/>
                </a:solidFill>
                <a:latin typeface="Arial"/>
                <a:ea typeface="Arial"/>
                <a:cs typeface="Arial"/>
                <a:sym typeface="Arial"/>
                <a:hlinkClick action="ppaction://hlinksldjump" r:id="rId4">
                  <a:extLst>
                    <a:ext uri="{A12FA001-AC4F-418D-AE19-62706E023703}">
                      <ahyp:hlinkClr val="tx"/>
                    </a:ext>
                  </a:extLst>
                </a:hlinkClick>
              </a:rPr>
              <a:t>PRINCIPO CERO DE LA TERMODINÁMICA</a:t>
            </a:r>
            <a:endParaRPr b="0" i="0" sz="2000" u="none" cap="none" strike="noStrike">
              <a:solidFill>
                <a:schemeClr val="dk1"/>
              </a:solidFill>
              <a:latin typeface="Arial"/>
              <a:ea typeface="Arial"/>
              <a:cs typeface="Arial"/>
              <a:sym typeface="Arial"/>
            </a:endParaRPr>
          </a:p>
          <a:p>
            <a:pPr indent="-457200" lvl="0" marL="457200" marR="0" rtl="0" algn="l">
              <a:spcBef>
                <a:spcPts val="600"/>
              </a:spcBef>
              <a:spcAft>
                <a:spcPts val="0"/>
              </a:spcAft>
              <a:buClr>
                <a:schemeClr val="dk1"/>
              </a:buClr>
              <a:buSzPts val="2400"/>
              <a:buFont typeface="Arial"/>
              <a:buAutoNum type="arabicPeriod"/>
            </a:pPr>
            <a:r>
              <a:rPr b="0" i="0" lang="es-ES" sz="2400" u="sng" cap="none" strike="noStrike">
                <a:solidFill>
                  <a:schemeClr val="dk1"/>
                </a:solidFill>
                <a:latin typeface="Arial"/>
                <a:ea typeface="Arial"/>
                <a:cs typeface="Arial"/>
                <a:sym typeface="Arial"/>
                <a:hlinkClick action="ppaction://hlinksldjump" r:id="rId5">
                  <a:extLst>
                    <a:ext uri="{A12FA001-AC4F-418D-AE19-62706E023703}">
                      <ahyp:hlinkClr val="tx"/>
                    </a:ext>
                  </a:extLst>
                </a:hlinkClick>
              </a:rPr>
              <a:t>PRIMER PRINCIPIO DE LA TERMODINÁMICA</a:t>
            </a:r>
            <a:endParaRPr b="0" i="0" sz="2400" u="none" cap="none" strike="noStrike">
              <a:solidFill>
                <a:schemeClr val="dk1"/>
              </a:solidFill>
              <a:latin typeface="Arial"/>
              <a:ea typeface="Arial"/>
              <a:cs typeface="Arial"/>
              <a:sym typeface="Arial"/>
            </a:endParaRPr>
          </a:p>
          <a:p>
            <a:pPr indent="-457200" lvl="0" marL="457200" marR="0" rtl="0" algn="l">
              <a:spcBef>
                <a:spcPts val="600"/>
              </a:spcBef>
              <a:spcAft>
                <a:spcPts val="0"/>
              </a:spcAft>
              <a:buClr>
                <a:schemeClr val="dk1"/>
              </a:buClr>
              <a:buSzPts val="2400"/>
              <a:buFont typeface="Arial"/>
              <a:buAutoNum type="arabicPeriod"/>
            </a:pPr>
            <a:r>
              <a:rPr b="0" i="0" lang="es-ES" sz="2400" u="sng" cap="none" strike="noStrike">
                <a:solidFill>
                  <a:schemeClr val="dk1"/>
                </a:solidFill>
                <a:latin typeface="Arial"/>
                <a:ea typeface="Arial"/>
                <a:cs typeface="Arial"/>
                <a:sym typeface="Arial"/>
                <a:hlinkClick action="ppaction://hlinksldjump" r:id="rId6">
                  <a:extLst>
                    <a:ext uri="{A12FA001-AC4F-418D-AE19-62706E023703}">
                      <ahyp:hlinkClr val="tx"/>
                    </a:ext>
                  </a:extLst>
                </a:hlinkClick>
              </a:rPr>
              <a:t>TRANSFORMACIONES TERMODINÁMICAS</a:t>
            </a:r>
            <a:endParaRPr b="0" i="0" sz="2400" u="none" cap="none" strike="noStrike">
              <a:solidFill>
                <a:schemeClr val="dk1"/>
              </a:solidFill>
              <a:latin typeface="Arial"/>
              <a:ea typeface="Arial"/>
              <a:cs typeface="Arial"/>
              <a:sym typeface="Arial"/>
            </a:endParaRPr>
          </a:p>
          <a:p>
            <a:pPr indent="-457200" lvl="0" marL="457200" marR="0" rtl="0" algn="l">
              <a:spcBef>
                <a:spcPts val="600"/>
              </a:spcBef>
              <a:spcAft>
                <a:spcPts val="0"/>
              </a:spcAft>
              <a:buClr>
                <a:schemeClr val="dk1"/>
              </a:buClr>
              <a:buSzPts val="2400"/>
              <a:buFont typeface="Arial"/>
              <a:buAutoNum type="arabicPeriod"/>
            </a:pPr>
            <a:r>
              <a:rPr b="0" i="0" lang="es-ES" sz="2400" u="sng" cap="none" strike="noStrike">
                <a:solidFill>
                  <a:schemeClr val="dk1"/>
                </a:solidFill>
                <a:latin typeface="Arial"/>
                <a:ea typeface="Arial"/>
                <a:cs typeface="Arial"/>
                <a:sym typeface="Arial"/>
                <a:hlinkClick action="ppaction://hlinksldjump" r:id="rId7">
                  <a:extLst>
                    <a:ext uri="{A12FA001-AC4F-418D-AE19-62706E023703}">
                      <ahyp:hlinkClr val="tx"/>
                    </a:ext>
                  </a:extLst>
                </a:hlinkClick>
              </a:rPr>
              <a:t>SEGUNDO PRINCIPIO DE LA TERMODINÁMICA</a:t>
            </a:r>
            <a:endParaRPr b="0" i="0" sz="2400" u="none" cap="none" strike="noStrike">
              <a:solidFill>
                <a:schemeClr val="dk1"/>
              </a:solidFill>
              <a:latin typeface="Arial"/>
              <a:ea typeface="Arial"/>
              <a:cs typeface="Arial"/>
              <a:sym typeface="Arial"/>
            </a:endParaRPr>
          </a:p>
          <a:p>
            <a:pPr indent="-457200" lvl="0" marL="457200" marR="0" rtl="0" algn="l">
              <a:spcBef>
                <a:spcPts val="600"/>
              </a:spcBef>
              <a:spcAft>
                <a:spcPts val="0"/>
              </a:spcAft>
              <a:buClr>
                <a:schemeClr val="dk1"/>
              </a:buClr>
              <a:buSzPts val="2400"/>
              <a:buFont typeface="Arial"/>
              <a:buAutoNum type="arabicPeriod"/>
            </a:pPr>
            <a:r>
              <a:rPr b="0" i="0" lang="es-ES" sz="2400" u="sng" cap="none" strike="noStrike">
                <a:solidFill>
                  <a:schemeClr val="dk1"/>
                </a:solidFill>
                <a:latin typeface="Arial"/>
                <a:ea typeface="Arial"/>
                <a:cs typeface="Arial"/>
                <a:sym typeface="Arial"/>
                <a:hlinkClick action="ppaction://hlinksldjump" r:id="rId8">
                  <a:extLst>
                    <a:ext uri="{A12FA001-AC4F-418D-AE19-62706E023703}">
                      <ahyp:hlinkClr val="tx"/>
                    </a:ext>
                  </a:extLst>
                </a:hlinkClick>
              </a:rPr>
              <a:t>CICLO DE CARNOT</a:t>
            </a:r>
            <a:endParaRPr b="0" i="0" sz="2400" u="none" cap="none" strike="noStrike">
              <a:solidFill>
                <a:schemeClr val="dk1"/>
              </a:solidFill>
              <a:latin typeface="Arial"/>
              <a:ea typeface="Arial"/>
              <a:cs typeface="Arial"/>
              <a:sym typeface="Arial"/>
            </a:endParaRPr>
          </a:p>
        </p:txBody>
      </p:sp>
      <p:sp>
        <p:nvSpPr>
          <p:cNvPr id="98" name="Google Shape;98;p14"/>
          <p:cNvSpPr txBox="1"/>
          <p:nvPr/>
        </p:nvSpPr>
        <p:spPr>
          <a:xfrm>
            <a:off x="1763688" y="1484784"/>
            <a:ext cx="5616624"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ES" sz="3200" u="none" cap="none" strike="noStrike">
                <a:solidFill>
                  <a:srgbClr val="7F7F7F"/>
                </a:solidFill>
                <a:latin typeface="Arial"/>
                <a:ea typeface="Arial"/>
                <a:cs typeface="Arial"/>
                <a:sym typeface="Arial"/>
              </a:rPr>
              <a:t>ÍNDICE</a:t>
            </a:r>
            <a:endParaRPr b="0" i="0" sz="3200" u="none" cap="none" strike="noStrike">
              <a:solidFill>
                <a:srgbClr val="7F7F7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nvSpPr>
        <p:spPr>
          <a:xfrm>
            <a:off x="539552" y="620688"/>
            <a:ext cx="806489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3200" u="none" cap="none" strike="noStrike">
                <a:solidFill>
                  <a:schemeClr val="dk1"/>
                </a:solidFill>
                <a:latin typeface="Calibri"/>
                <a:ea typeface="Calibri"/>
                <a:cs typeface="Calibri"/>
                <a:sym typeface="Calibri"/>
              </a:rPr>
              <a:t>1. EL CALOR ES ENERGÍA</a:t>
            </a:r>
            <a:endParaRPr sz="3200">
              <a:solidFill>
                <a:schemeClr val="dk1"/>
              </a:solidFill>
              <a:latin typeface="Calibri"/>
              <a:ea typeface="Calibri"/>
              <a:cs typeface="Calibri"/>
              <a:sym typeface="Calibri"/>
            </a:endParaRPr>
          </a:p>
        </p:txBody>
      </p:sp>
      <p:sp>
        <p:nvSpPr>
          <p:cNvPr id="104" name="Google Shape;104;p15"/>
          <p:cNvSpPr txBox="1"/>
          <p:nvPr/>
        </p:nvSpPr>
        <p:spPr>
          <a:xfrm>
            <a:off x="539552" y="1268760"/>
            <a:ext cx="7848872" cy="132343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000">
                <a:solidFill>
                  <a:schemeClr val="dk1"/>
                </a:solidFill>
                <a:latin typeface="Calibri"/>
                <a:ea typeface="Calibri"/>
                <a:cs typeface="Calibri"/>
                <a:sym typeface="Calibri"/>
              </a:rPr>
              <a:t>Hasta principios del S. XIX no se comenzó a pensar que el calor era energía. Se consideraba a éste como un fluido sin peso, llamado calórico, que pasaba de unos cuerpos a otros comunicando temperatura a la materia.</a:t>
            </a:r>
            <a:endParaRPr sz="2000">
              <a:solidFill>
                <a:schemeClr val="dk1"/>
              </a:solidFill>
              <a:latin typeface="Calibri"/>
              <a:ea typeface="Calibri"/>
              <a:cs typeface="Calibri"/>
              <a:sym typeface="Calibri"/>
            </a:endParaRPr>
          </a:p>
        </p:txBody>
      </p:sp>
      <p:sp>
        <p:nvSpPr>
          <p:cNvPr id="105" name="Google Shape;105;p15"/>
          <p:cNvSpPr/>
          <p:nvPr/>
        </p:nvSpPr>
        <p:spPr>
          <a:xfrm>
            <a:off x="611560" y="4514344"/>
            <a:ext cx="7776864" cy="193899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s-ES" sz="2000">
                <a:solidFill>
                  <a:schemeClr val="dk1"/>
                </a:solidFill>
                <a:latin typeface="Calibri"/>
                <a:ea typeface="Calibri"/>
                <a:cs typeface="Calibri"/>
                <a:sym typeface="Calibri"/>
              </a:rPr>
              <a:t>Con la aparición de la máquina de vapor se tomó conciencia de que la única forma de justificar ciertos hechos era considerando al calor como una forma de energía, que desembocó en los trabajos de Julius von Mayer, el cual publicó lo que él llamo </a:t>
            </a:r>
            <a:r>
              <a:rPr b="1" lang="es-ES" sz="2000">
                <a:solidFill>
                  <a:schemeClr val="dk1"/>
                </a:solidFill>
                <a:latin typeface="Calibri"/>
                <a:ea typeface="Calibri"/>
                <a:cs typeface="Calibri"/>
                <a:sym typeface="Calibri"/>
              </a:rPr>
              <a:t>primer principio de la Termodinámica:</a:t>
            </a:r>
            <a:r>
              <a:rPr lang="es-ES"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s-ES" sz="2000">
                <a:solidFill>
                  <a:schemeClr val="dk1"/>
                </a:solidFill>
                <a:latin typeface="Calibri"/>
                <a:ea typeface="Calibri"/>
                <a:cs typeface="Calibri"/>
                <a:sym typeface="Calibri"/>
              </a:rPr>
              <a:t>		“El calor es una forma de energía”.</a:t>
            </a:r>
            <a:endParaRPr/>
          </a:p>
        </p:txBody>
      </p:sp>
      <p:pic>
        <p:nvPicPr>
          <p:cNvPr id="106" name="Google Shape;106;p15"/>
          <p:cNvPicPr preferRelativeResize="0"/>
          <p:nvPr/>
        </p:nvPicPr>
        <p:blipFill rotWithShape="1">
          <a:blip r:embed="rId3">
            <a:alphaModFix/>
          </a:blip>
          <a:srcRect b="0" l="0" r="0" t="0"/>
          <a:stretch/>
        </p:blipFill>
        <p:spPr>
          <a:xfrm>
            <a:off x="971600" y="2592199"/>
            <a:ext cx="3847434" cy="1623244"/>
          </a:xfrm>
          <a:prstGeom prst="rect">
            <a:avLst/>
          </a:prstGeom>
          <a:noFill/>
          <a:ln>
            <a:noFill/>
          </a:ln>
        </p:spPr>
      </p:pic>
      <p:pic>
        <p:nvPicPr>
          <p:cNvPr id="107" name="Google Shape;107;p15"/>
          <p:cNvPicPr preferRelativeResize="0"/>
          <p:nvPr/>
        </p:nvPicPr>
        <p:blipFill rotWithShape="1">
          <a:blip r:embed="rId4">
            <a:alphaModFix/>
          </a:blip>
          <a:srcRect b="0" l="0" r="0" t="0"/>
          <a:stretch/>
        </p:blipFill>
        <p:spPr>
          <a:xfrm>
            <a:off x="6084168" y="2195300"/>
            <a:ext cx="2160240" cy="232283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nvSpPr>
        <p:spPr>
          <a:xfrm>
            <a:off x="539552" y="476672"/>
            <a:ext cx="7848872" cy="132343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000">
                <a:solidFill>
                  <a:schemeClr val="dk1"/>
                </a:solidFill>
                <a:latin typeface="Calibri"/>
                <a:ea typeface="Calibri"/>
                <a:cs typeface="Calibri"/>
                <a:sym typeface="Calibri"/>
              </a:rPr>
              <a:t>Los estudios de </a:t>
            </a:r>
            <a:r>
              <a:rPr b="1" lang="es-ES" sz="2000">
                <a:solidFill>
                  <a:schemeClr val="dk1"/>
                </a:solidFill>
                <a:latin typeface="Calibri"/>
                <a:ea typeface="Calibri"/>
                <a:cs typeface="Calibri"/>
                <a:sym typeface="Calibri"/>
              </a:rPr>
              <a:t>Carnot</a:t>
            </a:r>
            <a:r>
              <a:rPr lang="es-ES" sz="2000">
                <a:solidFill>
                  <a:schemeClr val="dk1"/>
                </a:solidFill>
                <a:latin typeface="Calibri"/>
                <a:ea typeface="Calibri"/>
                <a:cs typeface="Calibri"/>
                <a:sym typeface="Calibri"/>
              </a:rPr>
              <a:t>, relativos al </a:t>
            </a:r>
            <a:r>
              <a:rPr b="1" lang="es-ES" sz="2000">
                <a:solidFill>
                  <a:schemeClr val="dk1"/>
                </a:solidFill>
                <a:latin typeface="Calibri"/>
                <a:ea typeface="Calibri"/>
                <a:cs typeface="Calibri"/>
                <a:sym typeface="Calibri"/>
              </a:rPr>
              <a:t>segundo principio de la Termodinámica</a:t>
            </a:r>
            <a:r>
              <a:rPr lang="es-ES" sz="2000">
                <a:solidFill>
                  <a:schemeClr val="dk1"/>
                </a:solidFill>
                <a:latin typeface="Calibri"/>
                <a:ea typeface="Calibri"/>
                <a:cs typeface="Calibri"/>
                <a:sym typeface="Calibri"/>
              </a:rPr>
              <a:t>, empezaron a dar sentido al concepto de termodinámica como disciplina que estudia los fenómenos relacionados con el calor y sus causas.</a:t>
            </a:r>
            <a:endParaRPr/>
          </a:p>
        </p:txBody>
      </p:sp>
      <p:sp>
        <p:nvSpPr>
          <p:cNvPr id="113" name="Google Shape;113;p16"/>
          <p:cNvSpPr/>
          <p:nvPr/>
        </p:nvSpPr>
        <p:spPr>
          <a:xfrm>
            <a:off x="575556" y="4797152"/>
            <a:ext cx="7776864" cy="132343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s-ES" sz="2000">
                <a:solidFill>
                  <a:schemeClr val="dk1"/>
                </a:solidFill>
                <a:latin typeface="Calibri"/>
                <a:ea typeface="Calibri"/>
                <a:cs typeface="Calibri"/>
                <a:sym typeface="Calibri"/>
              </a:rPr>
              <a:t>Como en otros muchos campos de la ciencia y la ingeniería, todos estos avances surgieron como necesidad a fines militares. En concreto Carnot trabajó para solventar el problema del sobrecalentamiento de los cañones.</a:t>
            </a:r>
            <a:endParaRPr/>
          </a:p>
        </p:txBody>
      </p:sp>
      <p:pic>
        <p:nvPicPr>
          <p:cNvPr id="114" name="Google Shape;114;p16"/>
          <p:cNvPicPr preferRelativeResize="0"/>
          <p:nvPr/>
        </p:nvPicPr>
        <p:blipFill rotWithShape="1">
          <a:blip r:embed="rId3">
            <a:alphaModFix/>
          </a:blip>
          <a:srcRect b="0" l="0" r="0" t="0"/>
          <a:stretch/>
        </p:blipFill>
        <p:spPr>
          <a:xfrm>
            <a:off x="971600" y="1914922"/>
            <a:ext cx="2115688" cy="2582788"/>
          </a:xfrm>
          <a:prstGeom prst="rect">
            <a:avLst/>
          </a:prstGeom>
          <a:noFill/>
          <a:ln>
            <a:noFill/>
          </a:ln>
        </p:spPr>
      </p:pic>
      <p:pic>
        <p:nvPicPr>
          <p:cNvPr id="115" name="Google Shape;115;p16"/>
          <p:cNvPicPr preferRelativeResize="0"/>
          <p:nvPr/>
        </p:nvPicPr>
        <p:blipFill rotWithShape="1">
          <a:blip r:embed="rId4">
            <a:alphaModFix/>
          </a:blip>
          <a:srcRect b="0" l="0" r="0" t="0"/>
          <a:stretch/>
        </p:blipFill>
        <p:spPr>
          <a:xfrm>
            <a:off x="3635896" y="1890142"/>
            <a:ext cx="4562475" cy="25908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nvSpPr>
        <p:spPr>
          <a:xfrm>
            <a:off x="539552" y="620688"/>
            <a:ext cx="806489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dk1"/>
                </a:solidFill>
                <a:latin typeface="Calibri"/>
                <a:ea typeface="Calibri"/>
                <a:cs typeface="Calibri"/>
                <a:sym typeface="Calibri"/>
              </a:rPr>
              <a:t>2. PRINCIPIO CERO DE LA TERMODINÁMICA</a:t>
            </a:r>
            <a:endParaRPr sz="2800">
              <a:solidFill>
                <a:schemeClr val="dk1"/>
              </a:solidFill>
              <a:latin typeface="Calibri"/>
              <a:ea typeface="Calibri"/>
              <a:cs typeface="Calibri"/>
              <a:sym typeface="Calibri"/>
            </a:endParaRPr>
          </a:p>
        </p:txBody>
      </p:sp>
      <p:sp>
        <p:nvSpPr>
          <p:cNvPr id="121" name="Google Shape;121;p17"/>
          <p:cNvSpPr txBox="1"/>
          <p:nvPr/>
        </p:nvSpPr>
        <p:spPr>
          <a:xfrm>
            <a:off x="539552" y="1268760"/>
            <a:ext cx="7848872" cy="101566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000">
                <a:solidFill>
                  <a:schemeClr val="dk1"/>
                </a:solidFill>
                <a:latin typeface="Calibri"/>
                <a:ea typeface="Calibri"/>
                <a:cs typeface="Calibri"/>
                <a:sym typeface="Calibri"/>
              </a:rPr>
              <a:t>Se puede definir como </a:t>
            </a:r>
            <a:r>
              <a:rPr b="1" lang="es-ES" sz="2000">
                <a:solidFill>
                  <a:schemeClr val="dk1"/>
                </a:solidFill>
                <a:latin typeface="Calibri"/>
                <a:ea typeface="Calibri"/>
                <a:cs typeface="Calibri"/>
                <a:sym typeface="Calibri"/>
              </a:rPr>
              <a:t>máquina térmica </a:t>
            </a:r>
            <a:r>
              <a:rPr lang="es-ES" sz="2000">
                <a:solidFill>
                  <a:schemeClr val="dk1"/>
                </a:solidFill>
                <a:latin typeface="Calibri"/>
                <a:ea typeface="Calibri"/>
                <a:cs typeface="Calibri"/>
                <a:sym typeface="Calibri"/>
              </a:rPr>
              <a:t>a aquel sistema en el que evoluciona un </a:t>
            </a:r>
            <a:r>
              <a:rPr b="1" lang="es-ES" sz="2000">
                <a:solidFill>
                  <a:schemeClr val="dk1"/>
                </a:solidFill>
                <a:latin typeface="Calibri"/>
                <a:ea typeface="Calibri"/>
                <a:cs typeface="Calibri"/>
                <a:sym typeface="Calibri"/>
              </a:rPr>
              <a:t>fluido compresible </a:t>
            </a:r>
            <a:r>
              <a:rPr lang="es-ES" sz="2000">
                <a:solidFill>
                  <a:schemeClr val="dk1"/>
                </a:solidFill>
                <a:latin typeface="Calibri"/>
                <a:ea typeface="Calibri"/>
                <a:cs typeface="Calibri"/>
                <a:sym typeface="Calibri"/>
              </a:rPr>
              <a:t>para una transformación en energía mecánica o viceversa, rigiéndose por las </a:t>
            </a:r>
            <a:r>
              <a:rPr b="1" lang="es-ES" sz="2000">
                <a:solidFill>
                  <a:schemeClr val="dk1"/>
                </a:solidFill>
                <a:latin typeface="Calibri"/>
                <a:ea typeface="Calibri"/>
                <a:cs typeface="Calibri"/>
                <a:sym typeface="Calibri"/>
              </a:rPr>
              <a:t>leyes de la termodinámica</a:t>
            </a:r>
            <a:r>
              <a:rPr lang="es-ES" sz="2000">
                <a:solidFill>
                  <a:schemeClr val="dk1"/>
                </a:solidFill>
                <a:latin typeface="Calibri"/>
                <a:ea typeface="Calibri"/>
                <a:cs typeface="Calibri"/>
                <a:sym typeface="Calibri"/>
              </a:rPr>
              <a:t>. </a:t>
            </a:r>
            <a:endParaRPr/>
          </a:p>
        </p:txBody>
      </p:sp>
      <p:sp>
        <p:nvSpPr>
          <p:cNvPr id="122" name="Google Shape;122;p17"/>
          <p:cNvSpPr/>
          <p:nvPr/>
        </p:nvSpPr>
        <p:spPr>
          <a:xfrm>
            <a:off x="611560" y="2852936"/>
            <a:ext cx="7776864" cy="101566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s-ES" sz="2000">
                <a:solidFill>
                  <a:schemeClr val="dk1"/>
                </a:solidFill>
                <a:latin typeface="Calibri"/>
                <a:ea typeface="Calibri"/>
                <a:cs typeface="Calibri"/>
                <a:sym typeface="Calibri"/>
              </a:rPr>
              <a:t>Principio cero de la termodinámica:</a:t>
            </a:r>
            <a:r>
              <a:rPr lang="es-ES" sz="2000">
                <a:solidFill>
                  <a:schemeClr val="dk1"/>
                </a:solidFill>
                <a:latin typeface="Calibri"/>
                <a:ea typeface="Calibri"/>
                <a:cs typeface="Calibri"/>
                <a:sym typeface="Calibri"/>
              </a:rPr>
              <a:t> “Si dos sistemas están en equilibrio térmico con un tercero, entonces estarán en equilibrio térmico entre sí, es decir, poseerán la misma temperatura”.</a:t>
            </a:r>
            <a:endParaRPr/>
          </a:p>
        </p:txBody>
      </p:sp>
      <p:pic>
        <p:nvPicPr>
          <p:cNvPr id="123" name="Google Shape;123;p17"/>
          <p:cNvPicPr preferRelativeResize="0"/>
          <p:nvPr/>
        </p:nvPicPr>
        <p:blipFill rotWithShape="1">
          <a:blip r:embed="rId3">
            <a:alphaModFix/>
          </a:blip>
          <a:srcRect b="0" l="0" r="0" t="0"/>
          <a:stretch/>
        </p:blipFill>
        <p:spPr>
          <a:xfrm>
            <a:off x="1979712" y="3868599"/>
            <a:ext cx="5505450" cy="23526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p:nvPr/>
        </p:nvSpPr>
        <p:spPr>
          <a:xfrm>
            <a:off x="539552" y="4062551"/>
            <a:ext cx="7776864" cy="224676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s-ES" sz="2000">
                <a:solidFill>
                  <a:schemeClr val="dk1"/>
                </a:solidFill>
                <a:latin typeface="Calibri"/>
                <a:ea typeface="Calibri"/>
                <a:cs typeface="Calibri"/>
                <a:sym typeface="Calibri"/>
              </a:rPr>
              <a:t>La </a:t>
            </a:r>
            <a:r>
              <a:rPr b="1" lang="es-ES" sz="2000">
                <a:solidFill>
                  <a:schemeClr val="dk1"/>
                </a:solidFill>
                <a:latin typeface="Calibri"/>
                <a:ea typeface="Calibri"/>
                <a:cs typeface="Calibri"/>
                <a:sym typeface="Calibri"/>
              </a:rPr>
              <a:t>energía interna </a:t>
            </a:r>
            <a:r>
              <a:rPr lang="es-ES" sz="2000">
                <a:solidFill>
                  <a:schemeClr val="dk1"/>
                </a:solidFill>
                <a:latin typeface="Calibri"/>
                <a:ea typeface="Calibri"/>
                <a:cs typeface="Calibri"/>
                <a:sym typeface="Calibri"/>
              </a:rPr>
              <a:t>(</a:t>
            </a:r>
            <a:r>
              <a:rPr b="1" lang="es-ES" sz="2000">
                <a:solidFill>
                  <a:schemeClr val="dk1"/>
                </a:solidFill>
                <a:latin typeface="Calibri"/>
                <a:ea typeface="Calibri"/>
                <a:cs typeface="Calibri"/>
                <a:sym typeface="Calibri"/>
              </a:rPr>
              <a:t>U</a:t>
            </a:r>
            <a:r>
              <a:rPr lang="es-ES" sz="2000">
                <a:solidFill>
                  <a:schemeClr val="dk1"/>
                </a:solidFill>
                <a:latin typeface="Calibri"/>
                <a:ea typeface="Calibri"/>
                <a:cs typeface="Calibri"/>
                <a:sym typeface="Calibri"/>
              </a:rPr>
              <a:t>) es la suma de las energías cinéticas y de interacción de los constituyentes microscópicos de un sistema.</a:t>
            </a:r>
            <a:endParaRPr/>
          </a:p>
          <a:p>
            <a:pPr indent="0" lvl="0" marL="0" marR="0" rtl="0" algn="just">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just">
              <a:spcBef>
                <a:spcPts val="0"/>
              </a:spcBef>
              <a:spcAft>
                <a:spcPts val="0"/>
              </a:spcAft>
              <a:buNone/>
            </a:pPr>
            <a:r>
              <a:rPr lang="es-ES" sz="2000">
                <a:solidFill>
                  <a:schemeClr val="dk1"/>
                </a:solidFill>
                <a:latin typeface="Calibri"/>
                <a:ea typeface="Calibri"/>
                <a:cs typeface="Calibri"/>
                <a:sym typeface="Calibri"/>
              </a:rPr>
              <a:t>La </a:t>
            </a:r>
            <a:r>
              <a:rPr b="1" lang="es-ES" sz="2000">
                <a:solidFill>
                  <a:schemeClr val="dk1"/>
                </a:solidFill>
                <a:latin typeface="Calibri"/>
                <a:ea typeface="Calibri"/>
                <a:cs typeface="Calibri"/>
                <a:sym typeface="Calibri"/>
              </a:rPr>
              <a:t>temperatura</a:t>
            </a:r>
            <a:r>
              <a:rPr lang="es-ES" sz="2000">
                <a:solidFill>
                  <a:schemeClr val="dk1"/>
                </a:solidFill>
                <a:latin typeface="Calibri"/>
                <a:ea typeface="Calibri"/>
                <a:cs typeface="Calibri"/>
                <a:sym typeface="Calibri"/>
              </a:rPr>
              <a:t> (</a:t>
            </a:r>
            <a:r>
              <a:rPr b="1" lang="es-ES" sz="2000">
                <a:solidFill>
                  <a:schemeClr val="dk1"/>
                </a:solidFill>
                <a:latin typeface="Calibri"/>
                <a:ea typeface="Calibri"/>
                <a:cs typeface="Calibri"/>
                <a:sym typeface="Calibri"/>
              </a:rPr>
              <a:t>T</a:t>
            </a:r>
            <a:r>
              <a:rPr lang="es-ES" sz="2000">
                <a:solidFill>
                  <a:schemeClr val="dk1"/>
                </a:solidFill>
                <a:latin typeface="Calibri"/>
                <a:ea typeface="Calibri"/>
                <a:cs typeface="Calibri"/>
                <a:sym typeface="Calibri"/>
              </a:rPr>
              <a:t>) es una magnitud macroscópica, y es proporcional al valor medio de la energía cinética de los constituyentes de la materia a escala microscópica: indica a escala macroscópica el nivel de excitación energética de un cuerpo.</a:t>
            </a:r>
            <a:endParaRPr sz="2000">
              <a:solidFill>
                <a:schemeClr val="dk1"/>
              </a:solidFill>
              <a:latin typeface="Calibri"/>
              <a:ea typeface="Calibri"/>
              <a:cs typeface="Calibri"/>
              <a:sym typeface="Calibri"/>
            </a:endParaRPr>
          </a:p>
        </p:txBody>
      </p:sp>
      <p:pic>
        <p:nvPicPr>
          <p:cNvPr id="129" name="Google Shape;129;p18"/>
          <p:cNvPicPr preferRelativeResize="0"/>
          <p:nvPr/>
        </p:nvPicPr>
        <p:blipFill rotWithShape="1">
          <a:blip r:embed="rId3">
            <a:alphaModFix/>
          </a:blip>
          <a:srcRect b="0" l="0" r="0" t="0"/>
          <a:stretch/>
        </p:blipFill>
        <p:spPr>
          <a:xfrm rot="-5400000">
            <a:off x="2167463" y="1816962"/>
            <a:ext cx="2790095" cy="1586931"/>
          </a:xfrm>
          <a:prstGeom prst="rect">
            <a:avLst/>
          </a:prstGeom>
          <a:noFill/>
          <a:ln>
            <a:noFill/>
          </a:ln>
        </p:spPr>
      </p:pic>
      <p:sp>
        <p:nvSpPr>
          <p:cNvPr id="130" name="Google Shape;130;p18"/>
          <p:cNvSpPr/>
          <p:nvPr/>
        </p:nvSpPr>
        <p:spPr>
          <a:xfrm>
            <a:off x="539552" y="580618"/>
            <a:ext cx="7776864" cy="70788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s-ES" sz="2000">
                <a:solidFill>
                  <a:schemeClr val="dk1"/>
                </a:solidFill>
                <a:latin typeface="Calibri"/>
                <a:ea typeface="Calibri"/>
                <a:cs typeface="Calibri"/>
                <a:sym typeface="Calibri"/>
              </a:rPr>
              <a:t>Recordemos cómo eran los sistemas materiales a nivel microscópico y algunas definiciones:</a:t>
            </a:r>
            <a:endParaRPr sz="2000">
              <a:solidFill>
                <a:schemeClr val="dk1"/>
              </a:solidFill>
              <a:latin typeface="Calibri"/>
              <a:ea typeface="Calibri"/>
              <a:cs typeface="Calibri"/>
              <a:sym typeface="Calibri"/>
            </a:endParaRPr>
          </a:p>
        </p:txBody>
      </p:sp>
      <p:pic>
        <p:nvPicPr>
          <p:cNvPr id="131" name="Google Shape;131;p18"/>
          <p:cNvPicPr preferRelativeResize="0"/>
          <p:nvPr/>
        </p:nvPicPr>
        <p:blipFill rotWithShape="1">
          <a:blip r:embed="rId4">
            <a:alphaModFix/>
          </a:blip>
          <a:srcRect b="0" l="0" r="0" t="0"/>
          <a:stretch/>
        </p:blipFill>
        <p:spPr>
          <a:xfrm rot="5400000">
            <a:off x="3796860" y="1829682"/>
            <a:ext cx="2732441" cy="1554140"/>
          </a:xfrm>
          <a:prstGeom prst="rect">
            <a:avLst/>
          </a:prstGeom>
          <a:noFill/>
          <a:ln>
            <a:noFill/>
          </a:ln>
        </p:spPr>
      </p:pic>
      <p:sp>
        <p:nvSpPr>
          <p:cNvPr id="132" name="Google Shape;132;p18"/>
          <p:cNvSpPr txBox="1"/>
          <p:nvPr/>
        </p:nvSpPr>
        <p:spPr>
          <a:xfrm>
            <a:off x="1979712" y="2357884"/>
            <a:ext cx="57606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dk1"/>
                </a:solidFill>
                <a:latin typeface="Calibri"/>
                <a:ea typeface="Calibri"/>
                <a:cs typeface="Calibri"/>
                <a:sym typeface="Calibri"/>
              </a:rPr>
              <a:t>T</a:t>
            </a:r>
            <a:r>
              <a:rPr baseline="-25000" lang="es-ES" sz="2800">
                <a:solidFill>
                  <a:schemeClr val="dk1"/>
                </a:solidFill>
                <a:latin typeface="Calibri"/>
                <a:ea typeface="Calibri"/>
                <a:cs typeface="Calibri"/>
                <a:sym typeface="Calibri"/>
              </a:rPr>
              <a:t>1</a:t>
            </a:r>
            <a:endParaRPr baseline="-25000" sz="2800">
              <a:solidFill>
                <a:schemeClr val="dk1"/>
              </a:solidFill>
              <a:latin typeface="Calibri"/>
              <a:ea typeface="Calibri"/>
              <a:cs typeface="Calibri"/>
              <a:sym typeface="Calibri"/>
            </a:endParaRPr>
          </a:p>
        </p:txBody>
      </p:sp>
      <p:sp>
        <p:nvSpPr>
          <p:cNvPr id="133" name="Google Shape;133;p18"/>
          <p:cNvSpPr txBox="1"/>
          <p:nvPr/>
        </p:nvSpPr>
        <p:spPr>
          <a:xfrm>
            <a:off x="5940151" y="2420888"/>
            <a:ext cx="57606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dk1"/>
                </a:solidFill>
                <a:latin typeface="Calibri"/>
                <a:ea typeface="Calibri"/>
                <a:cs typeface="Calibri"/>
                <a:sym typeface="Calibri"/>
              </a:rPr>
              <a:t>T</a:t>
            </a:r>
            <a:r>
              <a:rPr baseline="-25000" lang="es-ES" sz="2800">
                <a:solidFill>
                  <a:schemeClr val="dk1"/>
                </a:solidFill>
                <a:latin typeface="Calibri"/>
                <a:ea typeface="Calibri"/>
                <a:cs typeface="Calibri"/>
                <a:sym typeface="Calibri"/>
              </a:rPr>
              <a:t>2</a:t>
            </a:r>
            <a:endParaRPr/>
          </a:p>
        </p:txBody>
      </p:sp>
      <p:sp>
        <p:nvSpPr>
          <p:cNvPr id="134" name="Google Shape;134;p18"/>
          <p:cNvSpPr txBox="1"/>
          <p:nvPr/>
        </p:nvSpPr>
        <p:spPr>
          <a:xfrm>
            <a:off x="6948264" y="3212976"/>
            <a:ext cx="165618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dk1"/>
                </a:solidFill>
                <a:latin typeface="Calibri"/>
                <a:ea typeface="Calibri"/>
                <a:cs typeface="Calibri"/>
                <a:sym typeface="Calibri"/>
              </a:rPr>
              <a:t>T</a:t>
            </a:r>
            <a:r>
              <a:rPr baseline="-25000" lang="es-ES" sz="2800">
                <a:solidFill>
                  <a:schemeClr val="dk1"/>
                </a:solidFill>
                <a:latin typeface="Calibri"/>
                <a:ea typeface="Calibri"/>
                <a:cs typeface="Calibri"/>
                <a:sym typeface="Calibri"/>
              </a:rPr>
              <a:t>1 </a:t>
            </a:r>
            <a:r>
              <a:rPr lang="es-ES" sz="2800">
                <a:solidFill>
                  <a:schemeClr val="dk1"/>
                </a:solidFill>
                <a:latin typeface="Calibri"/>
                <a:ea typeface="Calibri"/>
                <a:cs typeface="Calibri"/>
                <a:sym typeface="Calibri"/>
              </a:rPr>
              <a:t>&gt; T</a:t>
            </a:r>
            <a:r>
              <a:rPr baseline="-25000" lang="es-ES" sz="2800">
                <a:solidFill>
                  <a:schemeClr val="dk1"/>
                </a:solidFill>
                <a:latin typeface="Calibri"/>
                <a:ea typeface="Calibri"/>
                <a:cs typeface="Calibri"/>
                <a:sym typeface="Calibri"/>
              </a:rPr>
              <a:t>2</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nvSpPr>
        <p:spPr>
          <a:xfrm>
            <a:off x="539552" y="1356444"/>
            <a:ext cx="7848872" cy="200054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ES" sz="2000">
                <a:solidFill>
                  <a:schemeClr val="dk1"/>
                </a:solidFill>
                <a:latin typeface="Calibri"/>
                <a:ea typeface="Calibri"/>
                <a:cs typeface="Calibri"/>
                <a:sym typeface="Calibri"/>
              </a:rPr>
              <a:t>Primer principio de la termodinámica:</a:t>
            </a:r>
            <a:r>
              <a:rPr lang="es-ES" sz="2000">
                <a:solidFill>
                  <a:schemeClr val="dk1"/>
                </a:solidFill>
                <a:latin typeface="Calibri"/>
                <a:ea typeface="Calibri"/>
                <a:cs typeface="Calibri"/>
                <a:sym typeface="Calibri"/>
              </a:rPr>
              <a:t> “Se define </a:t>
            </a:r>
            <a:r>
              <a:rPr b="1" lang="es-ES" sz="2000">
                <a:solidFill>
                  <a:schemeClr val="dk1"/>
                </a:solidFill>
                <a:latin typeface="Calibri"/>
                <a:ea typeface="Calibri"/>
                <a:cs typeface="Calibri"/>
                <a:sym typeface="Calibri"/>
              </a:rPr>
              <a:t>Calor</a:t>
            </a:r>
            <a:r>
              <a:rPr lang="es-ES" sz="2000">
                <a:solidFill>
                  <a:schemeClr val="dk1"/>
                </a:solidFill>
                <a:latin typeface="Calibri"/>
                <a:ea typeface="Calibri"/>
                <a:cs typeface="Calibri"/>
                <a:sym typeface="Calibri"/>
              </a:rPr>
              <a:t> como la energía transferida de un cuerpo a otro durante un contacto térmico, es decir, por medios no mecánicos, y solo mientras dicho traspaso esté presente; y será igual a la diferencia entre la </a:t>
            </a:r>
            <a:r>
              <a:rPr b="1" lang="es-ES" sz="2000">
                <a:solidFill>
                  <a:schemeClr val="dk1"/>
                </a:solidFill>
                <a:latin typeface="Calibri"/>
                <a:ea typeface="Calibri"/>
                <a:cs typeface="Calibri"/>
                <a:sym typeface="Calibri"/>
              </a:rPr>
              <a:t>variación de energía interna </a:t>
            </a:r>
            <a:r>
              <a:rPr lang="es-ES" sz="2000">
                <a:solidFill>
                  <a:schemeClr val="dk1"/>
                </a:solidFill>
                <a:latin typeface="Calibri"/>
                <a:ea typeface="Calibri"/>
                <a:cs typeface="Calibri"/>
                <a:sym typeface="Calibri"/>
              </a:rPr>
              <a:t>y el </a:t>
            </a:r>
            <a:r>
              <a:rPr b="1" lang="es-ES" sz="2000">
                <a:solidFill>
                  <a:schemeClr val="dk1"/>
                </a:solidFill>
                <a:latin typeface="Calibri"/>
                <a:ea typeface="Calibri"/>
                <a:cs typeface="Calibri"/>
                <a:sym typeface="Calibri"/>
              </a:rPr>
              <a:t>trabajo realizado</a:t>
            </a:r>
            <a:r>
              <a:rPr lang="es-ES" sz="20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s-ES" sz="2000">
                <a:solidFill>
                  <a:schemeClr val="dk1"/>
                </a:solidFill>
                <a:latin typeface="Calibri"/>
                <a:ea typeface="Calibri"/>
                <a:cs typeface="Calibri"/>
                <a:sym typeface="Calibri"/>
              </a:rPr>
              <a:t>	</a:t>
            </a:r>
            <a:r>
              <a:rPr lang="es-ES" sz="2400">
                <a:solidFill>
                  <a:schemeClr val="dk1"/>
                </a:solidFill>
                <a:latin typeface="Calibri"/>
                <a:ea typeface="Calibri"/>
                <a:cs typeface="Calibri"/>
                <a:sym typeface="Calibri"/>
              </a:rPr>
              <a:t>Q = ΔU + W</a:t>
            </a:r>
            <a:endParaRPr/>
          </a:p>
        </p:txBody>
      </p:sp>
      <p:sp>
        <p:nvSpPr>
          <p:cNvPr id="140" name="Google Shape;140;p19"/>
          <p:cNvSpPr/>
          <p:nvPr/>
        </p:nvSpPr>
        <p:spPr>
          <a:xfrm>
            <a:off x="575556" y="5301208"/>
            <a:ext cx="7776864"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2000">
                <a:solidFill>
                  <a:schemeClr val="dk1"/>
                </a:solidFill>
                <a:latin typeface="Calibri"/>
                <a:ea typeface="Calibri"/>
                <a:cs typeface="Calibri"/>
                <a:sym typeface="Calibri"/>
              </a:rPr>
              <a:t>El </a:t>
            </a:r>
            <a:r>
              <a:rPr b="1" lang="es-ES" sz="2000">
                <a:solidFill>
                  <a:schemeClr val="dk1"/>
                </a:solidFill>
                <a:latin typeface="Calibri"/>
                <a:ea typeface="Calibri"/>
                <a:cs typeface="Calibri"/>
                <a:sym typeface="Calibri"/>
              </a:rPr>
              <a:t>criterio de signos</a:t>
            </a:r>
            <a:r>
              <a:rPr lang="es-ES" sz="2000">
                <a:solidFill>
                  <a:schemeClr val="dk1"/>
                </a:solidFill>
                <a:latin typeface="Calibri"/>
                <a:ea typeface="Calibri"/>
                <a:cs typeface="Calibri"/>
                <a:sym typeface="Calibri"/>
              </a:rPr>
              <a:t> es el siguiente:</a:t>
            </a:r>
            <a:endParaRPr/>
          </a:p>
          <a:p>
            <a:pPr indent="0" lvl="0" marL="0" marR="0" rtl="0" algn="l">
              <a:spcBef>
                <a:spcPts val="0"/>
              </a:spcBef>
              <a:spcAft>
                <a:spcPts val="0"/>
              </a:spcAft>
              <a:buNone/>
            </a:pPr>
            <a:r>
              <a:rPr lang="es-ES" sz="2000">
                <a:solidFill>
                  <a:schemeClr val="dk1"/>
                </a:solidFill>
                <a:latin typeface="Calibri"/>
                <a:ea typeface="Calibri"/>
                <a:cs typeface="Calibri"/>
                <a:sym typeface="Calibri"/>
              </a:rPr>
              <a:t>El </a:t>
            </a:r>
            <a:r>
              <a:rPr b="1" lang="es-ES" sz="2000">
                <a:solidFill>
                  <a:schemeClr val="dk1"/>
                </a:solidFill>
                <a:latin typeface="Calibri"/>
                <a:ea typeface="Calibri"/>
                <a:cs typeface="Calibri"/>
                <a:sym typeface="Calibri"/>
              </a:rPr>
              <a:t>calor es positivo si se le aporta al sistema</a:t>
            </a:r>
            <a:r>
              <a:rPr lang="es-ES" sz="2000">
                <a:solidFill>
                  <a:schemeClr val="dk1"/>
                </a:solidFill>
                <a:latin typeface="Calibri"/>
                <a:ea typeface="Calibri"/>
                <a:cs typeface="Calibri"/>
                <a:sym typeface="Calibri"/>
              </a:rPr>
              <a:t>, y negativo si se le extrae.</a:t>
            </a:r>
            <a:endParaRPr/>
          </a:p>
          <a:p>
            <a:pPr indent="0" lvl="0" marL="0" marR="0" rtl="0" algn="l">
              <a:spcBef>
                <a:spcPts val="0"/>
              </a:spcBef>
              <a:spcAft>
                <a:spcPts val="0"/>
              </a:spcAft>
              <a:buNone/>
            </a:pPr>
            <a:r>
              <a:rPr lang="es-ES" sz="2000">
                <a:solidFill>
                  <a:schemeClr val="dk1"/>
                </a:solidFill>
                <a:latin typeface="Calibri"/>
                <a:ea typeface="Calibri"/>
                <a:cs typeface="Calibri"/>
                <a:sym typeface="Calibri"/>
              </a:rPr>
              <a:t>El </a:t>
            </a:r>
            <a:r>
              <a:rPr b="1" lang="es-ES" sz="2000">
                <a:solidFill>
                  <a:schemeClr val="dk1"/>
                </a:solidFill>
                <a:latin typeface="Calibri"/>
                <a:ea typeface="Calibri"/>
                <a:cs typeface="Calibri"/>
                <a:sym typeface="Calibri"/>
              </a:rPr>
              <a:t>trabajo es positivo si lo produce el sistema</a:t>
            </a:r>
            <a:r>
              <a:rPr lang="es-ES" sz="2000">
                <a:solidFill>
                  <a:schemeClr val="dk1"/>
                </a:solidFill>
                <a:latin typeface="Calibri"/>
                <a:ea typeface="Calibri"/>
                <a:cs typeface="Calibri"/>
                <a:sym typeface="Calibri"/>
              </a:rPr>
              <a:t>, y negativo si lo consume.</a:t>
            </a:r>
            <a:endParaRPr/>
          </a:p>
        </p:txBody>
      </p:sp>
      <p:pic>
        <p:nvPicPr>
          <p:cNvPr id="141" name="Google Shape;141;p19"/>
          <p:cNvPicPr preferRelativeResize="0"/>
          <p:nvPr/>
        </p:nvPicPr>
        <p:blipFill rotWithShape="1">
          <a:blip r:embed="rId3">
            <a:alphaModFix/>
          </a:blip>
          <a:srcRect b="0" l="0" r="0" t="0"/>
          <a:stretch/>
        </p:blipFill>
        <p:spPr>
          <a:xfrm>
            <a:off x="4282635" y="2924944"/>
            <a:ext cx="4329261" cy="2682404"/>
          </a:xfrm>
          <a:prstGeom prst="rect">
            <a:avLst/>
          </a:prstGeom>
          <a:noFill/>
          <a:ln>
            <a:noFill/>
          </a:ln>
        </p:spPr>
      </p:pic>
      <p:sp>
        <p:nvSpPr>
          <p:cNvPr id="142" name="Google Shape;142;p19"/>
          <p:cNvSpPr txBox="1"/>
          <p:nvPr/>
        </p:nvSpPr>
        <p:spPr>
          <a:xfrm>
            <a:off x="539552" y="457508"/>
            <a:ext cx="806489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dk1"/>
                </a:solidFill>
                <a:latin typeface="Calibri"/>
                <a:ea typeface="Calibri"/>
                <a:cs typeface="Calibri"/>
                <a:sym typeface="Calibri"/>
              </a:rPr>
              <a:t>3. PRINCIPIO CERO DE LA TERMODINÁMICA</a:t>
            </a:r>
            <a:endParaRPr sz="28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nvSpPr>
        <p:spPr>
          <a:xfrm>
            <a:off x="539552" y="476672"/>
            <a:ext cx="7848872" cy="163121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000">
                <a:solidFill>
                  <a:schemeClr val="dk1"/>
                </a:solidFill>
                <a:latin typeface="Calibri"/>
                <a:ea typeface="Calibri"/>
                <a:cs typeface="Calibri"/>
                <a:sym typeface="Calibri"/>
              </a:rPr>
              <a:t>Es evidente que se puede realizar trabajo sobre un sistema y que éste libere calor, de tal modo que el estado final del sistema sea el mismo que el inicial: </a:t>
            </a:r>
            <a:r>
              <a:rPr b="1" lang="es-ES" sz="2000">
                <a:solidFill>
                  <a:schemeClr val="dk1"/>
                </a:solidFill>
                <a:latin typeface="Calibri"/>
                <a:ea typeface="Calibri"/>
                <a:cs typeface="Calibri"/>
                <a:sym typeface="Calibri"/>
              </a:rPr>
              <a:t>el trabajo puede convertirse en calor de forma íntegra</a:t>
            </a:r>
            <a:r>
              <a:rPr lang="es-ES" sz="2000">
                <a:solidFill>
                  <a:schemeClr val="dk1"/>
                </a:solidFill>
                <a:latin typeface="Calibri"/>
                <a:ea typeface="Calibri"/>
                <a:cs typeface="Calibri"/>
                <a:sym typeface="Calibri"/>
              </a:rPr>
              <a:t>, es decir, con un rendimiento del 100%, de modo que el sistema actúa solo como intermediario.</a:t>
            </a:r>
            <a:endParaRPr sz="2400">
              <a:solidFill>
                <a:schemeClr val="dk1"/>
              </a:solidFill>
              <a:latin typeface="Calibri"/>
              <a:ea typeface="Calibri"/>
              <a:cs typeface="Calibri"/>
              <a:sym typeface="Calibri"/>
            </a:endParaRPr>
          </a:p>
        </p:txBody>
      </p:sp>
      <p:sp>
        <p:nvSpPr>
          <p:cNvPr id="148" name="Google Shape;148;p20"/>
          <p:cNvSpPr/>
          <p:nvPr/>
        </p:nvSpPr>
        <p:spPr>
          <a:xfrm>
            <a:off x="575556" y="5301208"/>
            <a:ext cx="7776864"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2000">
                <a:solidFill>
                  <a:schemeClr val="dk1"/>
                </a:solidFill>
                <a:latin typeface="Calibri"/>
                <a:ea typeface="Calibri"/>
                <a:cs typeface="Calibri"/>
                <a:sym typeface="Calibri"/>
              </a:rPr>
              <a:t>En este experimento, toda la </a:t>
            </a:r>
            <a:r>
              <a:rPr b="1" lang="es-ES" sz="2000">
                <a:solidFill>
                  <a:schemeClr val="dk1"/>
                </a:solidFill>
                <a:latin typeface="Calibri"/>
                <a:ea typeface="Calibri"/>
                <a:cs typeface="Calibri"/>
                <a:sym typeface="Calibri"/>
              </a:rPr>
              <a:t>energía potencial </a:t>
            </a:r>
            <a:r>
              <a:rPr lang="es-ES" sz="2000">
                <a:solidFill>
                  <a:schemeClr val="dk1"/>
                </a:solidFill>
                <a:latin typeface="Calibri"/>
                <a:ea typeface="Calibri"/>
                <a:cs typeface="Calibri"/>
                <a:sym typeface="Calibri"/>
              </a:rPr>
              <a:t>de las pesas se convirtió en </a:t>
            </a:r>
            <a:r>
              <a:rPr b="1" lang="es-ES" sz="2000">
                <a:solidFill>
                  <a:schemeClr val="dk1"/>
                </a:solidFill>
                <a:latin typeface="Calibri"/>
                <a:ea typeface="Calibri"/>
                <a:cs typeface="Calibri"/>
                <a:sym typeface="Calibri"/>
              </a:rPr>
              <a:t>energía cinética</a:t>
            </a:r>
            <a:r>
              <a:rPr lang="es-ES" sz="2000">
                <a:solidFill>
                  <a:schemeClr val="dk1"/>
                </a:solidFill>
                <a:latin typeface="Calibri"/>
                <a:ea typeface="Calibri"/>
                <a:cs typeface="Calibri"/>
                <a:sym typeface="Calibri"/>
              </a:rPr>
              <a:t> de las paletas, y esta a su vez en </a:t>
            </a:r>
            <a:r>
              <a:rPr b="1" lang="es-ES" sz="2000">
                <a:solidFill>
                  <a:schemeClr val="dk1"/>
                </a:solidFill>
                <a:latin typeface="Calibri"/>
                <a:ea typeface="Calibri"/>
                <a:cs typeface="Calibri"/>
                <a:sym typeface="Calibri"/>
              </a:rPr>
              <a:t>calor</a:t>
            </a:r>
            <a:r>
              <a:rPr lang="es-ES" sz="2000">
                <a:solidFill>
                  <a:schemeClr val="dk1"/>
                </a:solidFill>
                <a:latin typeface="Calibri"/>
                <a:ea typeface="Calibri"/>
                <a:cs typeface="Calibri"/>
                <a:sym typeface="Calibri"/>
              </a:rPr>
              <a:t>, aumentando la temperatura del fluido dentro del cilindro.</a:t>
            </a:r>
            <a:endParaRPr sz="2000">
              <a:solidFill>
                <a:schemeClr val="dk1"/>
              </a:solidFill>
              <a:latin typeface="Calibri"/>
              <a:ea typeface="Calibri"/>
              <a:cs typeface="Calibri"/>
              <a:sym typeface="Calibri"/>
            </a:endParaRPr>
          </a:p>
        </p:txBody>
      </p:sp>
      <p:pic>
        <p:nvPicPr>
          <p:cNvPr id="149" name="Google Shape;149;p20"/>
          <p:cNvPicPr preferRelativeResize="0"/>
          <p:nvPr/>
        </p:nvPicPr>
        <p:blipFill rotWithShape="1">
          <a:blip r:embed="rId3">
            <a:alphaModFix/>
          </a:blip>
          <a:srcRect b="0" l="0" r="0" t="0"/>
          <a:stretch/>
        </p:blipFill>
        <p:spPr>
          <a:xfrm>
            <a:off x="2339752" y="1844824"/>
            <a:ext cx="5684689" cy="32682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nvSpPr>
        <p:spPr>
          <a:xfrm>
            <a:off x="539552" y="476672"/>
            <a:ext cx="7848872" cy="70788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000">
                <a:solidFill>
                  <a:schemeClr val="dk1"/>
                </a:solidFill>
                <a:latin typeface="Calibri"/>
                <a:ea typeface="Calibri"/>
                <a:cs typeface="Calibri"/>
                <a:sym typeface="Calibri"/>
              </a:rPr>
              <a:t>Todas las máquinas con piezas móviles degradan inevitablemente parte de su energía en calor residual.</a:t>
            </a:r>
            <a:endParaRPr sz="2400">
              <a:solidFill>
                <a:schemeClr val="dk1"/>
              </a:solidFill>
              <a:latin typeface="Calibri"/>
              <a:ea typeface="Calibri"/>
              <a:cs typeface="Calibri"/>
              <a:sym typeface="Calibri"/>
            </a:endParaRPr>
          </a:p>
        </p:txBody>
      </p:sp>
      <p:pic>
        <p:nvPicPr>
          <p:cNvPr id="155" name="Google Shape;155;p21"/>
          <p:cNvPicPr preferRelativeResize="0"/>
          <p:nvPr/>
        </p:nvPicPr>
        <p:blipFill rotWithShape="1">
          <a:blip r:embed="rId3">
            <a:alphaModFix/>
          </a:blip>
          <a:srcRect b="0" l="0" r="0" t="0"/>
          <a:stretch/>
        </p:blipFill>
        <p:spPr>
          <a:xfrm>
            <a:off x="4971256" y="1476400"/>
            <a:ext cx="3829050" cy="5000625"/>
          </a:xfrm>
          <a:prstGeom prst="rect">
            <a:avLst/>
          </a:prstGeom>
          <a:noFill/>
          <a:ln>
            <a:noFill/>
          </a:ln>
        </p:spPr>
      </p:pic>
      <p:pic>
        <p:nvPicPr>
          <p:cNvPr id="156" name="Google Shape;156;p21"/>
          <p:cNvPicPr preferRelativeResize="0"/>
          <p:nvPr/>
        </p:nvPicPr>
        <p:blipFill rotWithShape="1">
          <a:blip r:embed="rId4">
            <a:alphaModFix/>
          </a:blip>
          <a:srcRect b="0" l="0" r="0" t="0"/>
          <a:stretch/>
        </p:blipFill>
        <p:spPr>
          <a:xfrm>
            <a:off x="755576" y="2492896"/>
            <a:ext cx="3360758" cy="319907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