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513" r:id="rId4"/>
    <p:sldId id="561" r:id="rId5"/>
    <p:sldId id="575" r:id="rId6"/>
    <p:sldId id="576" r:id="rId7"/>
    <p:sldId id="577" r:id="rId8"/>
    <p:sldId id="563" r:id="rId9"/>
    <p:sldId id="578" r:id="rId10"/>
    <p:sldId id="562" r:id="rId11"/>
    <p:sldId id="579" r:id="rId12"/>
    <p:sldId id="580" r:id="rId13"/>
    <p:sldId id="581" r:id="rId14"/>
    <p:sldId id="582" r:id="rId15"/>
    <p:sldId id="583" r:id="rId16"/>
    <p:sldId id="584" r:id="rId17"/>
    <p:sldId id="586" r:id="rId18"/>
    <p:sldId id="585" r:id="rId19"/>
    <p:sldId id="587" r:id="rId20"/>
    <p:sldId id="588" r:id="rId21"/>
    <p:sldId id="590" r:id="rId22"/>
    <p:sldId id="591" r:id="rId23"/>
    <p:sldId id="589" r:id="rId24"/>
    <p:sldId id="592" r:id="rId25"/>
    <p:sldId id="593" r:id="rId26"/>
    <p:sldId id="594" r:id="rId27"/>
    <p:sldId id="595" r:id="rId28"/>
    <p:sldId id="596" r:id="rId29"/>
    <p:sldId id="597" r:id="rId30"/>
    <p:sldId id="598" r:id="rId31"/>
    <p:sldId id="599"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19DAF-3E56-4D0F-BE17-078B678EAA78}" type="datetimeFigureOut">
              <a:rPr lang="es-ES" smtClean="0"/>
              <a:t>22/01/2019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4EFAE-55D7-489C-AA4D-8D434C5357D5}" type="slidenum">
              <a:rPr lang="es-ES" smtClean="0"/>
              <a:t>‹Nº›</a:t>
            </a:fld>
            <a:endParaRPr lang="es-ES"/>
          </a:p>
        </p:txBody>
      </p:sp>
    </p:spTree>
    <p:extLst>
      <p:ext uri="{BB962C8B-B14F-4D97-AF65-F5344CB8AC3E}">
        <p14:creationId xmlns:p14="http://schemas.microsoft.com/office/powerpoint/2010/main" val="386552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391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18926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0911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10804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597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89147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64689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014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6945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05175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22/01/2019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400321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A0ADC-2B56-4BC6-B4DB-3D035330DB61}" type="datetimeFigureOut">
              <a:rPr lang="es-ES" smtClean="0"/>
              <a:t>22/01/2019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03DE-2011-4CF2-8D47-D4CDE7398454}" type="slidenum">
              <a:rPr lang="es-ES" smtClean="0"/>
              <a:t>‹Nº›</a:t>
            </a:fld>
            <a:endParaRPr lang="es-ES"/>
          </a:p>
        </p:txBody>
      </p:sp>
    </p:spTree>
    <p:extLst>
      <p:ext uri="{BB962C8B-B14F-4D97-AF65-F5344CB8AC3E}">
        <p14:creationId xmlns:p14="http://schemas.microsoft.com/office/powerpoint/2010/main" val="415854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4.xml"/><Relationship Id="rId7" Type="http://schemas.openxmlformats.org/officeDocument/2006/relationships/slide" Target="slide26.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24.xml"/><Relationship Id="rId5" Type="http://schemas.openxmlformats.org/officeDocument/2006/relationships/slide" Target="slide14.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92080" y="476672"/>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TECNOLOGÍA INDUSTRIAL II</a:t>
            </a:r>
            <a:endParaRPr lang="es-ES" dirty="0">
              <a:solidFill>
                <a:schemeClr val="bg1">
                  <a:lumMod val="75000"/>
                </a:schemeClr>
              </a:solidFill>
              <a:latin typeface="Arial" pitchFamily="34" charset="0"/>
              <a:cs typeface="Arial" pitchFamily="34" charset="0"/>
            </a:endParaRPr>
          </a:p>
        </p:txBody>
      </p:sp>
      <p:sp>
        <p:nvSpPr>
          <p:cNvPr id="5" name="4 CuadroTexto"/>
          <p:cNvSpPr txBox="1"/>
          <p:nvPr/>
        </p:nvSpPr>
        <p:spPr>
          <a:xfrm>
            <a:off x="2195736" y="3359894"/>
            <a:ext cx="4824536" cy="1077218"/>
          </a:xfrm>
          <a:prstGeom prst="rect">
            <a:avLst/>
          </a:prstGeom>
          <a:noFill/>
        </p:spPr>
        <p:txBody>
          <a:bodyPr wrap="square" rtlCol="0">
            <a:spAutoFit/>
          </a:bodyPr>
          <a:lstStyle/>
          <a:p>
            <a:pPr algn="ctr"/>
            <a:r>
              <a:rPr lang="es-ES" sz="3200" dirty="0" smtClean="0">
                <a:latin typeface="Arial" pitchFamily="34" charset="0"/>
                <a:cs typeface="Arial" pitchFamily="34" charset="0"/>
              </a:rPr>
              <a:t>MÁQUINAS </a:t>
            </a:r>
            <a:r>
              <a:rPr lang="es-ES" sz="3200" dirty="0">
                <a:latin typeface="Arial" pitchFamily="34" charset="0"/>
                <a:cs typeface="Arial" pitchFamily="34" charset="0"/>
              </a:rPr>
              <a:t> </a:t>
            </a:r>
            <a:r>
              <a:rPr lang="es-ES" sz="3200" dirty="0" smtClean="0">
                <a:latin typeface="Arial" pitchFamily="34" charset="0"/>
                <a:cs typeface="Arial" pitchFamily="34" charset="0"/>
              </a:rPr>
              <a:t>Y </a:t>
            </a:r>
            <a:r>
              <a:rPr lang="es-ES" sz="3200" dirty="0" smtClean="0">
                <a:latin typeface="Arial" pitchFamily="34" charset="0"/>
                <a:cs typeface="Arial" pitchFamily="34" charset="0"/>
              </a:rPr>
              <a:t>MOTORES TÉRMICOS.</a:t>
            </a:r>
            <a:endParaRPr lang="es-ES" sz="3200" dirty="0">
              <a:latin typeface="Arial" pitchFamily="34" charset="0"/>
              <a:cs typeface="Arial" pitchFamily="34" charset="0"/>
            </a:endParaRPr>
          </a:p>
        </p:txBody>
      </p:sp>
      <p:sp>
        <p:nvSpPr>
          <p:cNvPr id="6" name="5 CuadroTexto"/>
          <p:cNvSpPr txBox="1"/>
          <p:nvPr/>
        </p:nvSpPr>
        <p:spPr>
          <a:xfrm>
            <a:off x="1763688" y="1484784"/>
            <a:ext cx="5616624" cy="1077218"/>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BLOQUE II: PRINCIPIOS DE MÁQUINAS</a:t>
            </a:r>
            <a:endParaRPr lang="es-ES" sz="3200" dirty="0">
              <a:solidFill>
                <a:schemeClr val="tx1">
                  <a:lumMod val="50000"/>
                  <a:lumOff val="50000"/>
                </a:schemeClr>
              </a:solidFill>
              <a:latin typeface="Arial" pitchFamily="34" charset="0"/>
              <a:cs typeface="Arial" pitchFamily="34" charset="0"/>
            </a:endParaRPr>
          </a:p>
        </p:txBody>
      </p:sp>
      <p:sp>
        <p:nvSpPr>
          <p:cNvPr id="7" name="6 CuadroTexto"/>
          <p:cNvSpPr txBox="1"/>
          <p:nvPr/>
        </p:nvSpPr>
        <p:spPr>
          <a:xfrm>
            <a:off x="2195736" y="2711822"/>
            <a:ext cx="4824536" cy="584775"/>
          </a:xfrm>
          <a:prstGeom prst="rect">
            <a:avLst/>
          </a:prstGeom>
          <a:noFill/>
        </p:spPr>
        <p:txBody>
          <a:bodyPr wrap="square" rtlCol="0">
            <a:spAutoFit/>
          </a:bodyPr>
          <a:lstStyle/>
          <a:p>
            <a:pPr algn="ctr"/>
            <a:r>
              <a:rPr lang="es-ES" sz="3200" dirty="0" smtClean="0">
                <a:latin typeface="Arial" pitchFamily="34" charset="0"/>
                <a:cs typeface="Arial" pitchFamily="34" charset="0"/>
              </a:rPr>
              <a:t>TEMA </a:t>
            </a:r>
            <a:r>
              <a:rPr lang="es-ES" sz="3200" dirty="0" smtClean="0">
                <a:latin typeface="Arial" pitchFamily="34" charset="0"/>
                <a:cs typeface="Arial" pitchFamily="34" charset="0"/>
              </a:rPr>
              <a:t>8:</a:t>
            </a:r>
            <a:endParaRPr lang="es-ES" sz="3200" dirty="0">
              <a:latin typeface="Arial" pitchFamily="34" charset="0"/>
              <a:cs typeface="Arial" pitchFamily="34" charset="0"/>
            </a:endParaRPr>
          </a:p>
        </p:txBody>
      </p:sp>
      <p:sp>
        <p:nvSpPr>
          <p:cNvPr id="8" name="7 CuadroTexto"/>
          <p:cNvSpPr txBox="1"/>
          <p:nvPr/>
        </p:nvSpPr>
        <p:spPr>
          <a:xfrm>
            <a:off x="5292080" y="5939988"/>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Daniel Gallardo García</a:t>
            </a:r>
            <a:endParaRPr lang="es-ES"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3320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8568952" cy="5616624"/>
          </a:xfrm>
          <a:prstGeom prst="rect">
            <a:avLst/>
          </a:prstGeom>
          <a:noFill/>
          <a:ln>
            <a:noFill/>
          </a:ln>
        </p:spPr>
      </p:pic>
    </p:spTree>
    <p:extLst>
      <p:ext uri="{BB962C8B-B14F-4D97-AF65-F5344CB8AC3E}">
        <p14:creationId xmlns:p14="http://schemas.microsoft.com/office/powerpoint/2010/main" val="284545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39552" y="404664"/>
            <a:ext cx="7776864" cy="1323439"/>
          </a:xfrm>
          <a:prstGeom prst="rect">
            <a:avLst/>
          </a:prstGeom>
        </p:spPr>
        <p:txBody>
          <a:bodyPr wrap="square">
            <a:spAutoFit/>
          </a:bodyPr>
          <a:lstStyle/>
          <a:p>
            <a:pPr algn="just"/>
            <a:r>
              <a:rPr lang="es-ES" sz="2000" dirty="0"/>
              <a:t>El vapor entra en la cámara del cilindro empujando al émbolo. En esta situación la otra cámara estará conectada al condensador, de forma que el vapor se desaloja de dicha cámara. Cuando el final de la carrera esté próximo, el distribuidor cambiará de posición invirtiéndose la situación.</a:t>
            </a:r>
          </a:p>
        </p:txBody>
      </p:sp>
    </p:spTree>
    <p:extLst>
      <p:ext uri="{BB962C8B-B14F-4D97-AF65-F5344CB8AC3E}">
        <p14:creationId xmlns:p14="http://schemas.microsoft.com/office/powerpoint/2010/main" val="309832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39552" y="999892"/>
            <a:ext cx="7848872" cy="1938992"/>
          </a:xfrm>
          <a:prstGeom prst="rect">
            <a:avLst/>
          </a:prstGeom>
          <a:noFill/>
        </p:spPr>
        <p:txBody>
          <a:bodyPr wrap="square" rtlCol="0">
            <a:spAutoFit/>
          </a:bodyPr>
          <a:lstStyle/>
          <a:p>
            <a:pPr algn="just"/>
            <a:r>
              <a:rPr lang="es-ES" sz="2000" dirty="0"/>
              <a:t>El vapor procedente del </a:t>
            </a:r>
            <a:r>
              <a:rPr lang="es-ES" sz="2000" dirty="0" err="1"/>
              <a:t>supercalentador</a:t>
            </a:r>
            <a:r>
              <a:rPr lang="es-ES" sz="2000" dirty="0"/>
              <a:t> atraviesa una serie de toberas, equidistante y concéntricas (donde se expande adiabáticamente el vapor), enclavadas en un disco llamado distribuidor. El vapor sale con gran velocidad de las toberas incidiendo tangencialmente sobre una serie de álabes fijados en una rueda llamada rodete, produciéndose el giro de ésta.</a:t>
            </a:r>
          </a:p>
        </p:txBody>
      </p:sp>
      <p:sp>
        <p:nvSpPr>
          <p:cNvPr id="4" name="3 CuadroTexto"/>
          <p:cNvSpPr txBox="1"/>
          <p:nvPr/>
        </p:nvSpPr>
        <p:spPr>
          <a:xfrm>
            <a:off x="539552" y="548680"/>
            <a:ext cx="8064896" cy="523220"/>
          </a:xfrm>
          <a:prstGeom prst="rect">
            <a:avLst/>
          </a:prstGeom>
          <a:noFill/>
        </p:spPr>
        <p:txBody>
          <a:bodyPr wrap="square" rtlCol="0">
            <a:spAutoFit/>
          </a:bodyPr>
          <a:lstStyle/>
          <a:p>
            <a:r>
              <a:rPr lang="es-ES" sz="2800" dirty="0" smtClean="0">
                <a:cs typeface="Arial" pitchFamily="34" charset="0"/>
              </a:rPr>
              <a:t>TURBINA DE VAPOR</a:t>
            </a:r>
            <a:endParaRPr lang="es-ES" sz="2800" dirty="0">
              <a:cs typeface="Arial" pitchFamily="34" charset="0"/>
            </a:endParaRPr>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3698011" y="2852936"/>
            <a:ext cx="5006478" cy="3660230"/>
          </a:xfrm>
          <a:prstGeom prst="rect">
            <a:avLst/>
          </a:prstGeom>
          <a:noFill/>
        </p:spPr>
      </p:pic>
      <p:sp>
        <p:nvSpPr>
          <p:cNvPr id="2" name="1 Rectángulo"/>
          <p:cNvSpPr/>
          <p:nvPr/>
        </p:nvSpPr>
        <p:spPr>
          <a:xfrm>
            <a:off x="611559" y="3140968"/>
            <a:ext cx="3086451" cy="2554545"/>
          </a:xfrm>
          <a:prstGeom prst="rect">
            <a:avLst/>
          </a:prstGeom>
        </p:spPr>
        <p:txBody>
          <a:bodyPr wrap="square">
            <a:spAutoFit/>
          </a:bodyPr>
          <a:lstStyle/>
          <a:p>
            <a:r>
              <a:rPr lang="es-ES" sz="2000" dirty="0"/>
              <a:t>Este tipo de turbinas no se realizan con un solo escalonamiento, sino colocando dos ruedas de álabes, una fija a la carcasa y una segunda móvil (rodete), así hasta agotar el salto adiabático.</a:t>
            </a:r>
          </a:p>
        </p:txBody>
      </p:sp>
    </p:spTree>
    <p:extLst>
      <p:ext uri="{BB962C8B-B14F-4D97-AF65-F5344CB8AC3E}">
        <p14:creationId xmlns:p14="http://schemas.microsoft.com/office/powerpoint/2010/main" val="355465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836712"/>
            <a:ext cx="7776864" cy="3170099"/>
          </a:xfrm>
          <a:prstGeom prst="rect">
            <a:avLst/>
          </a:prstGeom>
        </p:spPr>
        <p:txBody>
          <a:bodyPr wrap="square">
            <a:spAutoFit/>
          </a:bodyPr>
          <a:lstStyle/>
          <a:p>
            <a:pPr algn="just"/>
            <a:r>
              <a:rPr lang="es-ES" sz="2000" dirty="0"/>
              <a:t>Son muy parecidas a las de vapor, con </a:t>
            </a:r>
            <a:r>
              <a:rPr lang="es-ES" sz="2000" dirty="0"/>
              <a:t>l</a:t>
            </a:r>
            <a:r>
              <a:rPr lang="es-ES" sz="2000" dirty="0" smtClean="0"/>
              <a:t>a </a:t>
            </a:r>
            <a:r>
              <a:rPr lang="es-ES" sz="2000" dirty="0"/>
              <a:t>diferencia esencial de que aquí el medio de trabajo es un </a:t>
            </a:r>
            <a:r>
              <a:rPr lang="es-ES" sz="2000" b="1" dirty="0"/>
              <a:t>gas que no cambia de fase</a:t>
            </a:r>
            <a:r>
              <a:rPr lang="es-ES" sz="2000" dirty="0"/>
              <a:t>, es decir, no condensa en ninguna parte del ciclo, y suele ser </a:t>
            </a:r>
            <a:r>
              <a:rPr lang="es-ES" sz="2000" b="1" dirty="0"/>
              <a:t>aire comprimido o helio</a:t>
            </a:r>
            <a:r>
              <a:rPr lang="es-ES" sz="2000" dirty="0"/>
              <a:t>.</a:t>
            </a:r>
          </a:p>
          <a:p>
            <a:pPr algn="just"/>
            <a:r>
              <a:rPr lang="es-ES" sz="2000" dirty="0" smtClean="0"/>
              <a:t>El </a:t>
            </a:r>
            <a:r>
              <a:rPr lang="es-ES" sz="2000" dirty="0"/>
              <a:t>gas se comprime en un grupo de compresores y se le aporta calor cuando pasa por un </a:t>
            </a:r>
            <a:r>
              <a:rPr lang="es-ES" sz="2000" b="1" dirty="0"/>
              <a:t>cambiador de calor</a:t>
            </a:r>
            <a:r>
              <a:rPr lang="es-ES" sz="2000" dirty="0"/>
              <a:t>, donde el gas absorbe el calor de la llama de un quemador</a:t>
            </a:r>
            <a:r>
              <a:rPr lang="es-ES" sz="2000" dirty="0" smtClean="0"/>
              <a:t>.</a:t>
            </a:r>
          </a:p>
          <a:p>
            <a:pPr algn="just"/>
            <a:r>
              <a:rPr lang="es-ES" sz="2000" dirty="0" smtClean="0"/>
              <a:t>Luego </a:t>
            </a:r>
            <a:r>
              <a:rPr lang="es-ES" sz="2000" dirty="0"/>
              <a:t>pasa por la </a:t>
            </a:r>
            <a:r>
              <a:rPr lang="es-ES" sz="2000" b="1" dirty="0"/>
              <a:t>turbina del grupo compresor</a:t>
            </a:r>
            <a:r>
              <a:rPr lang="es-ES" sz="2000" dirty="0"/>
              <a:t> (la que acciona a los compresores) y luego por la </a:t>
            </a:r>
            <a:r>
              <a:rPr lang="es-ES" sz="2000" b="1" dirty="0"/>
              <a:t>turbina de potencia</a:t>
            </a:r>
            <a:r>
              <a:rPr lang="es-ES" sz="2000" dirty="0"/>
              <a:t>, que es la que produce el trabajo útil. El gas pasa finalmente por un condensador donde disminuye la temperatura hasta la que tenía inicialmente.</a:t>
            </a:r>
          </a:p>
        </p:txBody>
      </p:sp>
      <p:sp>
        <p:nvSpPr>
          <p:cNvPr id="6" name="5 CuadroTexto"/>
          <p:cNvSpPr txBox="1"/>
          <p:nvPr/>
        </p:nvSpPr>
        <p:spPr>
          <a:xfrm>
            <a:off x="539552" y="332656"/>
            <a:ext cx="7848872" cy="523220"/>
          </a:xfrm>
          <a:prstGeom prst="rect">
            <a:avLst/>
          </a:prstGeom>
          <a:noFill/>
        </p:spPr>
        <p:txBody>
          <a:bodyPr wrap="square" rtlCol="0">
            <a:spAutoFit/>
          </a:bodyPr>
          <a:lstStyle/>
          <a:p>
            <a:pPr algn="just"/>
            <a:r>
              <a:rPr lang="es-ES" sz="2800" dirty="0" smtClean="0"/>
              <a:t>2.2. TURBINA DE GAS DE CIRCUITO CERRADO</a:t>
            </a:r>
            <a:endParaRPr lang="es-E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057529"/>
            <a:ext cx="4605536" cy="2692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02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a:cs typeface="Arial" pitchFamily="34" charset="0"/>
              </a:rPr>
              <a:t>3</a:t>
            </a:r>
            <a:r>
              <a:rPr lang="es-ES" sz="3200" dirty="0" smtClean="0">
                <a:cs typeface="Arial" pitchFamily="34" charset="0"/>
              </a:rPr>
              <a:t>. </a:t>
            </a:r>
            <a:r>
              <a:rPr lang="es-ES" sz="3200" dirty="0"/>
              <a:t>MÁQUINAS DE COMBUSTIÓN </a:t>
            </a:r>
            <a:r>
              <a:rPr lang="es-ES" sz="3200" dirty="0" smtClean="0"/>
              <a:t>INTERNA</a:t>
            </a:r>
            <a:endParaRPr lang="es-ES" sz="3200" dirty="0">
              <a:cs typeface="Arial" pitchFamily="34" charset="0"/>
            </a:endParaRPr>
          </a:p>
        </p:txBody>
      </p:sp>
      <p:sp>
        <p:nvSpPr>
          <p:cNvPr id="7" name="6 Rectángulo"/>
          <p:cNvSpPr/>
          <p:nvPr/>
        </p:nvSpPr>
        <p:spPr>
          <a:xfrm>
            <a:off x="611560" y="1916832"/>
            <a:ext cx="7776864" cy="3785652"/>
          </a:xfrm>
          <a:prstGeom prst="rect">
            <a:avLst/>
          </a:prstGeom>
        </p:spPr>
        <p:txBody>
          <a:bodyPr wrap="square">
            <a:spAutoFit/>
          </a:bodyPr>
          <a:lstStyle/>
          <a:p>
            <a:pPr algn="just"/>
            <a:r>
              <a:rPr lang="es-ES" sz="2000" dirty="0"/>
              <a:t>Los </a:t>
            </a:r>
            <a:r>
              <a:rPr lang="es-ES" sz="2000" b="1" dirty="0"/>
              <a:t>motores Otto</a:t>
            </a:r>
            <a:r>
              <a:rPr lang="es-ES" sz="2000" dirty="0"/>
              <a:t>, o </a:t>
            </a:r>
            <a:r>
              <a:rPr lang="es-ES" sz="2000" b="1" dirty="0"/>
              <a:t>motores de explosión con encendido por </a:t>
            </a:r>
            <a:r>
              <a:rPr lang="es-ES" sz="2000" b="1" dirty="0" smtClean="0"/>
              <a:t>chispa (gasolina)</a:t>
            </a:r>
            <a:r>
              <a:rPr lang="es-ES" sz="2000" dirty="0" smtClean="0"/>
              <a:t>, </a:t>
            </a:r>
            <a:r>
              <a:rPr lang="es-ES" sz="2000" dirty="0"/>
              <a:t>y los </a:t>
            </a:r>
            <a:r>
              <a:rPr lang="es-ES" sz="2000" b="1" dirty="0"/>
              <a:t>motores Diesel</a:t>
            </a:r>
            <a:r>
              <a:rPr lang="es-ES" sz="2000" dirty="0"/>
              <a:t>, o </a:t>
            </a:r>
            <a:r>
              <a:rPr lang="es-ES" sz="2000" b="1" dirty="0"/>
              <a:t>motores de combustión con encendido por compresión</a:t>
            </a:r>
            <a:r>
              <a:rPr lang="es-ES" sz="2000" dirty="0"/>
              <a:t>, son muy análogos. En los motores de combustión interna, el calor necesario para obtener trabajo proviene de la </a:t>
            </a:r>
            <a:r>
              <a:rPr lang="es-ES" sz="2000" b="1" dirty="0"/>
              <a:t>combustión</a:t>
            </a:r>
            <a:r>
              <a:rPr lang="es-ES" sz="2000" dirty="0"/>
              <a:t>, en su interior, de una </a:t>
            </a:r>
            <a:r>
              <a:rPr lang="es-ES" sz="2000" b="1" dirty="0"/>
              <a:t>mezcla aire-combustible</a:t>
            </a:r>
            <a:r>
              <a:rPr lang="es-ES" sz="2000" dirty="0"/>
              <a:t>.</a:t>
            </a:r>
          </a:p>
          <a:p>
            <a:r>
              <a:rPr lang="es-ES" sz="2000" dirty="0"/>
              <a:t> </a:t>
            </a:r>
          </a:p>
          <a:p>
            <a:pPr algn="just"/>
            <a:r>
              <a:rPr lang="es-ES" sz="2000" dirty="0"/>
              <a:t>El motor alternativo se </a:t>
            </a:r>
            <a:r>
              <a:rPr lang="es-ES" sz="2000" dirty="0" smtClean="0"/>
              <a:t>fundamenta </a:t>
            </a:r>
            <a:r>
              <a:rPr lang="es-ES" sz="2000" dirty="0"/>
              <a:t>en el movimiento alternativo de un </a:t>
            </a:r>
            <a:r>
              <a:rPr lang="es-ES" sz="2000" b="1" dirty="0"/>
              <a:t>pistón</a:t>
            </a:r>
            <a:r>
              <a:rPr lang="es-ES" sz="2000" dirty="0"/>
              <a:t> dentro de un </a:t>
            </a:r>
            <a:r>
              <a:rPr lang="es-ES" sz="2000" b="1" dirty="0"/>
              <a:t>cilindro</a:t>
            </a:r>
            <a:r>
              <a:rPr lang="es-ES" sz="2000" dirty="0"/>
              <a:t> entre dos posiciones extremas: punto muerto superior e inferior (</a:t>
            </a:r>
            <a:r>
              <a:rPr lang="es-ES" sz="2000" b="1" dirty="0"/>
              <a:t>PMS</a:t>
            </a:r>
            <a:r>
              <a:rPr lang="es-ES" sz="2000" dirty="0"/>
              <a:t> y </a:t>
            </a:r>
            <a:r>
              <a:rPr lang="es-ES" sz="2000" b="1" dirty="0"/>
              <a:t>PMI</a:t>
            </a:r>
            <a:r>
              <a:rPr lang="es-ES" sz="2000" dirty="0"/>
              <a:t>). Este movimiento es convertido en circular mediante un juego biela-manivela. A la distancia entre PMS y PMI se le denomina “</a:t>
            </a:r>
            <a:r>
              <a:rPr lang="es-ES" sz="2000" b="1" dirty="0"/>
              <a:t>carrera</a:t>
            </a:r>
            <a:r>
              <a:rPr lang="es-ES" sz="2000" dirty="0"/>
              <a:t>”, y a la diferencia de volúmenes en esas posiciones, “</a:t>
            </a:r>
            <a:r>
              <a:rPr lang="es-ES" sz="2000" b="1" dirty="0"/>
              <a:t>cilindrada</a:t>
            </a:r>
            <a:r>
              <a:rPr lang="es-ES" sz="2000" dirty="0"/>
              <a:t>”; y a su cociente, “</a:t>
            </a:r>
            <a:r>
              <a:rPr lang="es-ES" sz="2000" b="1" dirty="0"/>
              <a:t>relación de compresión</a:t>
            </a:r>
            <a:r>
              <a:rPr lang="es-ES" sz="2000" dirty="0"/>
              <a:t>”.</a:t>
            </a:r>
          </a:p>
        </p:txBody>
      </p:sp>
      <p:sp>
        <p:nvSpPr>
          <p:cNvPr id="6" name="5 CuadroTexto"/>
          <p:cNvSpPr txBox="1"/>
          <p:nvPr/>
        </p:nvSpPr>
        <p:spPr>
          <a:xfrm>
            <a:off x="539552" y="1311151"/>
            <a:ext cx="7848872" cy="523220"/>
          </a:xfrm>
          <a:prstGeom prst="rect">
            <a:avLst/>
          </a:prstGeom>
          <a:noFill/>
        </p:spPr>
        <p:txBody>
          <a:bodyPr wrap="square" rtlCol="0">
            <a:spAutoFit/>
          </a:bodyPr>
          <a:lstStyle/>
          <a:p>
            <a:pPr algn="just"/>
            <a:r>
              <a:rPr lang="es-ES" sz="2800" dirty="0"/>
              <a:t>3</a:t>
            </a:r>
            <a:r>
              <a:rPr lang="es-ES" sz="2800" dirty="0" smtClean="0"/>
              <a:t>.1</a:t>
            </a:r>
            <a:r>
              <a:rPr lang="es-ES" sz="2800" dirty="0" smtClean="0"/>
              <a:t>. </a:t>
            </a:r>
            <a:r>
              <a:rPr lang="es-ES" sz="2800" dirty="0" smtClean="0"/>
              <a:t>MOTOR OTTO Y DIESEL</a:t>
            </a:r>
            <a:endParaRPr lang="es-ES" sz="2800" dirty="0"/>
          </a:p>
        </p:txBody>
      </p:sp>
    </p:spTree>
    <p:extLst>
      <p:ext uri="{BB962C8B-B14F-4D97-AF65-F5344CB8AC3E}">
        <p14:creationId xmlns:p14="http://schemas.microsoft.com/office/powerpoint/2010/main" val="116022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6048672"/>
          </a:xfrm>
          <a:prstGeom prst="rect">
            <a:avLst/>
          </a:prstGeom>
          <a:noFill/>
          <a:ln>
            <a:noFill/>
          </a:ln>
        </p:spPr>
      </p:pic>
      <p:sp>
        <p:nvSpPr>
          <p:cNvPr id="3" name="2 Rectángulo"/>
          <p:cNvSpPr/>
          <p:nvPr/>
        </p:nvSpPr>
        <p:spPr>
          <a:xfrm>
            <a:off x="755576" y="116632"/>
            <a:ext cx="7560840" cy="646331"/>
          </a:xfrm>
          <a:prstGeom prst="rect">
            <a:avLst/>
          </a:prstGeom>
        </p:spPr>
        <p:txBody>
          <a:bodyPr wrap="square">
            <a:spAutoFit/>
          </a:bodyPr>
          <a:lstStyle/>
          <a:p>
            <a:r>
              <a:rPr lang="es-ES" b="1" dirty="0"/>
              <a:t>MOTOR DE CUATRO TIEMPOS (4T)</a:t>
            </a:r>
            <a:endParaRPr lang="es-ES" dirty="0"/>
          </a:p>
          <a:p>
            <a:r>
              <a:rPr lang="es-ES" dirty="0"/>
              <a:t>Los ciclos termodinámicos </a:t>
            </a:r>
            <a:r>
              <a:rPr lang="es-ES" u="sng" dirty="0"/>
              <a:t>ideales</a:t>
            </a:r>
            <a:r>
              <a:rPr lang="es-ES" dirty="0"/>
              <a:t> son los siguientes:</a:t>
            </a:r>
          </a:p>
        </p:txBody>
      </p:sp>
    </p:spTree>
    <p:extLst>
      <p:ext uri="{BB962C8B-B14F-4D97-AF65-F5344CB8AC3E}">
        <p14:creationId xmlns:p14="http://schemas.microsoft.com/office/powerpoint/2010/main" val="423464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5 Rectángulo"/>
              <p:cNvSpPr/>
              <p:nvPr/>
            </p:nvSpPr>
            <p:spPr>
              <a:xfrm>
                <a:off x="549356" y="2780928"/>
                <a:ext cx="8415131" cy="3557384"/>
              </a:xfrm>
              <a:prstGeom prst="rect">
                <a:avLst/>
              </a:prstGeom>
            </p:spPr>
            <p:txBody>
              <a:bodyPr wrap="square">
                <a:spAutoFit/>
              </a:bodyPr>
              <a:lstStyle/>
              <a:p>
                <a:r>
                  <a:rPr lang="es-ES" sz="2000" b="1" dirty="0" smtClean="0"/>
                  <a:t>PMI</a:t>
                </a:r>
                <a:r>
                  <a:rPr lang="es-ES" sz="2000" dirty="0" smtClean="0"/>
                  <a:t>: punto muerto inferior     </a:t>
                </a:r>
                <a:r>
                  <a:rPr lang="es-ES" sz="2000" dirty="0" smtClean="0">
                    <a:sym typeface="Wingdings"/>
                  </a:rPr>
                  <a:t> </a:t>
                </a:r>
                <a:r>
                  <a:rPr lang="es-ES" sz="2000" dirty="0" smtClean="0"/>
                  <a:t>V</a:t>
                </a:r>
                <a:r>
                  <a:rPr lang="es-ES" sz="2000" baseline="-25000" dirty="0" smtClean="0"/>
                  <a:t>1</a:t>
                </a:r>
                <a:r>
                  <a:rPr lang="es-ES" sz="2000" dirty="0"/>
                  <a:t>: volumen del cilindro</a:t>
                </a:r>
              </a:p>
              <a:p>
                <a:r>
                  <a:rPr lang="es-ES" sz="2000" b="1" dirty="0"/>
                  <a:t>PMS</a:t>
                </a:r>
                <a:r>
                  <a:rPr lang="es-ES" sz="2000" dirty="0"/>
                  <a:t>: punto muerto </a:t>
                </a:r>
                <a:r>
                  <a:rPr lang="es-ES" sz="2000" dirty="0" smtClean="0"/>
                  <a:t>superior  </a:t>
                </a:r>
                <a:r>
                  <a:rPr lang="es-ES" sz="2000" dirty="0" smtClean="0">
                    <a:sym typeface="Wingdings"/>
                  </a:rPr>
                  <a:t> </a:t>
                </a:r>
                <a:r>
                  <a:rPr lang="es-ES" sz="2000" dirty="0" smtClean="0"/>
                  <a:t>V</a:t>
                </a:r>
                <a:r>
                  <a:rPr lang="es-ES" sz="2000" baseline="-25000" dirty="0" smtClean="0"/>
                  <a:t>2</a:t>
                </a:r>
                <a:r>
                  <a:rPr lang="es-ES" sz="2000" dirty="0"/>
                  <a:t>: volumen de la cámara de compresión</a:t>
                </a:r>
              </a:p>
              <a:p>
                <a:endParaRPr lang="es-ES" sz="2000" dirty="0" smtClean="0"/>
              </a:p>
              <a:p>
                <a:r>
                  <a:rPr lang="es-ES" sz="2000" b="1" dirty="0" smtClean="0"/>
                  <a:t>Carrera</a:t>
                </a:r>
                <a:r>
                  <a:rPr lang="es-ES" sz="2000" dirty="0" smtClean="0"/>
                  <a:t> </a:t>
                </a:r>
                <a:r>
                  <a:rPr lang="es-ES" sz="2000" dirty="0"/>
                  <a:t>(L): distancia desde el PMI hasta el PMS (se expresa en mm</a:t>
                </a:r>
                <a:r>
                  <a:rPr lang="es-ES" sz="2000" dirty="0" smtClean="0"/>
                  <a:t>)</a:t>
                </a:r>
              </a:p>
              <a:p>
                <a:r>
                  <a:rPr lang="es-ES" sz="2000" b="1" dirty="0"/>
                  <a:t>Calibre</a:t>
                </a:r>
                <a:r>
                  <a:rPr lang="es-ES" sz="2000" dirty="0"/>
                  <a:t> (D): diámetro del cilindro (se expresa en mm)</a:t>
                </a:r>
              </a:p>
              <a:p>
                <a:pPr algn="just"/>
                <a:r>
                  <a:rPr lang="es-ES" sz="2000" b="1" dirty="0"/>
                  <a:t>Cilindrada unitaria</a:t>
                </a:r>
                <a:r>
                  <a:rPr lang="es-ES" sz="2000" dirty="0"/>
                  <a:t>: volumen barrido por el pistón (se expresa en cm</a:t>
                </a:r>
                <a:r>
                  <a:rPr lang="es-ES" sz="2000" baseline="30000" dirty="0"/>
                  <a:t>3</a:t>
                </a:r>
                <a:r>
                  <a:rPr lang="es-ES" sz="2000" dirty="0"/>
                  <a:t>): </a:t>
                </a:r>
                <a:endParaRPr lang="es-ES" sz="2000" dirty="0" smtClean="0"/>
              </a:p>
              <a:p>
                <a:pPr algn="ctr"/>
                <a14:m>
                  <m:oMathPara xmlns:m="http://schemas.openxmlformats.org/officeDocument/2006/math">
                    <m:oMathParaPr>
                      <m:jc m:val="centerGroup"/>
                    </m:oMathParaPr>
                    <m:oMath xmlns:m="http://schemas.openxmlformats.org/officeDocument/2006/math">
                      <m:r>
                        <a:rPr lang="es-ES" sz="2000" i="1"/>
                        <m:t>𝐶𝑖𝑙𝑖𝑛𝑑𝑟𝑎𝑑𝑎</m:t>
                      </m:r>
                      <m:r>
                        <a:rPr lang="es-ES" sz="2000" b="0" i="1" smtClean="0">
                          <a:latin typeface="Cambria Math"/>
                        </a:rPr>
                        <m:t> </m:t>
                      </m:r>
                      <m:r>
                        <a:rPr lang="es-ES" sz="2000" b="0" i="1" smtClean="0">
                          <a:latin typeface="Cambria Math"/>
                        </a:rPr>
                        <m:t>𝑢𝑛𝑖𝑡𝑎𝑟𝑖𝑎</m:t>
                      </m:r>
                      <m:r>
                        <a:rPr lang="es-ES" sz="2000" i="1"/>
                        <m:t>=</m:t>
                      </m:r>
                      <m:sSub>
                        <m:sSubPr>
                          <m:ctrlPr>
                            <a:rPr lang="es-ES" sz="2000" i="1"/>
                          </m:ctrlPr>
                        </m:sSubPr>
                        <m:e>
                          <m:r>
                            <a:rPr lang="es-ES" sz="2000" i="1"/>
                            <m:t>𝑉</m:t>
                          </m:r>
                        </m:e>
                        <m:sub>
                          <m:r>
                            <a:rPr lang="es-ES" sz="2000" i="1"/>
                            <m:t>1</m:t>
                          </m:r>
                        </m:sub>
                      </m:sSub>
                      <m:r>
                        <a:rPr lang="es-ES" sz="2000" i="1"/>
                        <m:t>−</m:t>
                      </m:r>
                      <m:sSub>
                        <m:sSubPr>
                          <m:ctrlPr>
                            <a:rPr lang="es-ES" sz="2000" i="1"/>
                          </m:ctrlPr>
                        </m:sSubPr>
                        <m:e>
                          <m:r>
                            <a:rPr lang="es-ES" sz="2000" i="1"/>
                            <m:t>𝑉</m:t>
                          </m:r>
                        </m:e>
                        <m:sub>
                          <m:r>
                            <a:rPr lang="es-ES" sz="2000" i="1"/>
                            <m:t>2</m:t>
                          </m:r>
                        </m:sub>
                      </m:sSub>
                      <m:r>
                        <a:rPr lang="es-ES" sz="2000" i="1"/>
                        <m:t>=</m:t>
                      </m:r>
                      <m:f>
                        <m:fPr>
                          <m:ctrlPr>
                            <a:rPr lang="es-ES" sz="2000" i="1"/>
                          </m:ctrlPr>
                        </m:fPr>
                        <m:num>
                          <m:r>
                            <a:rPr lang="es-ES" sz="2000" i="1"/>
                            <m:t>𝜋</m:t>
                          </m:r>
                        </m:num>
                        <m:den>
                          <m:r>
                            <a:rPr lang="es-ES" sz="2000" i="1"/>
                            <m:t>4</m:t>
                          </m:r>
                        </m:den>
                      </m:f>
                      <m:sSup>
                        <m:sSupPr>
                          <m:ctrlPr>
                            <a:rPr lang="es-ES" sz="2000" i="1"/>
                          </m:ctrlPr>
                        </m:sSupPr>
                        <m:e>
                          <m:r>
                            <a:rPr lang="es-ES" sz="2000" i="1"/>
                            <m:t>·</m:t>
                          </m:r>
                          <m:r>
                            <a:rPr lang="es-ES" sz="2000" i="1"/>
                            <m:t>𝐷</m:t>
                          </m:r>
                        </m:e>
                        <m:sup>
                          <m:r>
                            <a:rPr lang="es-ES" sz="2000" i="1"/>
                            <m:t>2</m:t>
                          </m:r>
                        </m:sup>
                      </m:sSup>
                      <m:r>
                        <a:rPr lang="es-ES" sz="2000" i="1"/>
                        <m:t>·</m:t>
                      </m:r>
                      <m:r>
                        <a:rPr lang="es-ES" sz="2000" i="1"/>
                        <m:t>𝐿</m:t>
                      </m:r>
                    </m:oMath>
                  </m:oMathPara>
                </a14:m>
                <a:endParaRPr lang="es-ES" sz="2000" dirty="0"/>
              </a:p>
              <a:p>
                <a:r>
                  <a:rPr lang="es-ES" sz="2000" b="1" dirty="0"/>
                  <a:t>Cilindrada</a:t>
                </a:r>
                <a:r>
                  <a:rPr lang="es-ES" sz="2000" dirty="0"/>
                  <a:t>: será el producto de (la cilindrada unitaria) x (el número de cilindros del motor).</a:t>
                </a:r>
              </a:p>
              <a:p>
                <a:r>
                  <a:rPr lang="es-ES" sz="2000" b="1" dirty="0"/>
                  <a:t>Relación de compresión</a:t>
                </a:r>
                <a:r>
                  <a:rPr lang="es-ES" sz="2000" dirty="0"/>
                  <a:t>: </a:t>
                </a:r>
                <a14:m>
                  <m:oMath xmlns:m="http://schemas.openxmlformats.org/officeDocument/2006/math">
                    <m:r>
                      <a:rPr lang="es-ES" sz="2000" i="1"/>
                      <m:t>𝑅</m:t>
                    </m:r>
                    <m:r>
                      <a:rPr lang="es-ES" sz="2000" i="1"/>
                      <m:t>=</m:t>
                    </m:r>
                    <m:f>
                      <m:fPr>
                        <m:ctrlPr>
                          <a:rPr lang="es-ES" sz="2000" i="1"/>
                        </m:ctrlPr>
                      </m:fPr>
                      <m:num>
                        <m:sSub>
                          <m:sSubPr>
                            <m:ctrlPr>
                              <a:rPr lang="es-ES" sz="2000" i="1"/>
                            </m:ctrlPr>
                          </m:sSubPr>
                          <m:e>
                            <m:r>
                              <a:rPr lang="es-ES" sz="2000" i="1"/>
                              <m:t>𝑉</m:t>
                            </m:r>
                          </m:e>
                          <m:sub>
                            <m:r>
                              <a:rPr lang="es-ES" sz="2000" i="1"/>
                              <m:t>1</m:t>
                            </m:r>
                          </m:sub>
                        </m:sSub>
                      </m:num>
                      <m:den>
                        <m:sSub>
                          <m:sSubPr>
                            <m:ctrlPr>
                              <a:rPr lang="es-ES" sz="2000" i="1"/>
                            </m:ctrlPr>
                          </m:sSubPr>
                          <m:e>
                            <m:r>
                              <a:rPr lang="es-ES" sz="2000" i="1"/>
                              <m:t>𝑉</m:t>
                            </m:r>
                          </m:e>
                          <m:sub>
                            <m:r>
                              <a:rPr lang="es-ES" sz="2000" i="1"/>
                              <m:t>2</m:t>
                            </m:r>
                          </m:sub>
                        </m:sSub>
                      </m:den>
                    </m:f>
                  </m:oMath>
                </a14:m>
                <a:endParaRPr lang="es-ES" sz="2000" dirty="0"/>
              </a:p>
            </p:txBody>
          </p:sp>
        </mc:Choice>
        <mc:Fallback>
          <p:sp>
            <p:nvSpPr>
              <p:cNvPr id="6" name="5 Rectángulo"/>
              <p:cNvSpPr>
                <a:spLocks noRot="1" noChangeAspect="1" noMove="1" noResize="1" noEditPoints="1" noAdjustHandles="1" noChangeArrowheads="1" noChangeShapeType="1" noTextEdit="1"/>
              </p:cNvSpPr>
              <p:nvPr/>
            </p:nvSpPr>
            <p:spPr>
              <a:xfrm>
                <a:off x="549356" y="2780928"/>
                <a:ext cx="8415131" cy="3557384"/>
              </a:xfrm>
              <a:prstGeom prst="rect">
                <a:avLst/>
              </a:prstGeom>
              <a:blipFill rotWithShape="1">
                <a:blip r:embed="rId2"/>
                <a:stretch>
                  <a:fillRect l="-724" t="-1027"/>
                </a:stretch>
              </a:blipFill>
            </p:spPr>
            <p:txBody>
              <a:bodyPr/>
              <a:lstStyle/>
              <a:p>
                <a:r>
                  <a:rPr lang="es-ES">
                    <a:noFill/>
                  </a:rPr>
                  <a:t> </a:t>
                </a:r>
              </a:p>
            </p:txBody>
          </p:sp>
        </mc:Fallback>
      </mc:AlternateContent>
      <p:pic>
        <p:nvPicPr>
          <p:cNvPr id="5" name="4 Imagen"/>
          <p:cNvPicPr/>
          <p:nvPr/>
        </p:nvPicPr>
        <p:blipFill rotWithShape="1">
          <a:blip r:embed="rId3">
            <a:extLst>
              <a:ext uri="{28A0092B-C50C-407E-A947-70E740481C1C}">
                <a14:useLocalDpi xmlns:a14="http://schemas.microsoft.com/office/drawing/2010/main" val="0"/>
              </a:ext>
            </a:extLst>
          </a:blip>
          <a:srcRect t="61624"/>
          <a:stretch/>
        </p:blipFill>
        <p:spPr bwMode="auto">
          <a:xfrm>
            <a:off x="827584" y="326161"/>
            <a:ext cx="7736874" cy="2448272"/>
          </a:xfrm>
          <a:prstGeom prst="rect">
            <a:avLst/>
          </a:prstGeom>
          <a:noFill/>
          <a:ln>
            <a:noFill/>
          </a:ln>
        </p:spPr>
      </p:pic>
    </p:spTree>
    <p:extLst>
      <p:ext uri="{BB962C8B-B14F-4D97-AF65-F5344CB8AC3E}">
        <p14:creationId xmlns:p14="http://schemas.microsoft.com/office/powerpoint/2010/main" val="31319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49357" y="2780928"/>
            <a:ext cx="7776864" cy="3785652"/>
          </a:xfrm>
          <a:prstGeom prst="rect">
            <a:avLst/>
          </a:prstGeom>
        </p:spPr>
        <p:txBody>
          <a:bodyPr wrap="square">
            <a:spAutoFit/>
          </a:bodyPr>
          <a:lstStyle/>
          <a:p>
            <a:pPr algn="just"/>
            <a:r>
              <a:rPr lang="es-ES" sz="2000" u="sng" dirty="0"/>
              <a:t>Analicemos los cuatro procesos (o tiempos) fundamentales</a:t>
            </a:r>
            <a:r>
              <a:rPr lang="es-ES" sz="2000" dirty="0"/>
              <a:t>:</a:t>
            </a:r>
          </a:p>
          <a:p>
            <a:pPr algn="just"/>
            <a:r>
              <a:rPr lang="es-ES" sz="2000" dirty="0"/>
              <a:t> </a:t>
            </a:r>
          </a:p>
          <a:p>
            <a:pPr algn="just"/>
            <a:r>
              <a:rPr lang="es-ES" sz="2000" dirty="0"/>
              <a:t>0 </a:t>
            </a:r>
            <a:r>
              <a:rPr lang="es-ES" sz="2000" dirty="0">
                <a:sym typeface="Wingdings"/>
              </a:rPr>
              <a:t></a:t>
            </a:r>
            <a:r>
              <a:rPr lang="es-ES" sz="2000" dirty="0"/>
              <a:t> 1: </a:t>
            </a:r>
            <a:r>
              <a:rPr lang="es-ES" sz="2000" b="1" dirty="0"/>
              <a:t>ADMISIÓN</a:t>
            </a:r>
            <a:r>
              <a:rPr lang="es-ES" sz="2000" dirty="0"/>
              <a:t> (primera carrera): la válvula de admisión está abierta, mientras el pistón va del PMS al PMI. La presión es ligeramente inferior a la presión atmosférica debido al efecto de depresión producido por el movimiento del pistón.</a:t>
            </a:r>
          </a:p>
          <a:p>
            <a:pPr algn="just"/>
            <a:r>
              <a:rPr lang="es-ES" sz="2000" dirty="0"/>
              <a:t>Mientras que en el motor Otto la admisión será de una mezcla de aire-gasolina, en el motor Diesel será exclusivamente aire.</a:t>
            </a:r>
          </a:p>
          <a:p>
            <a:pPr algn="just"/>
            <a:r>
              <a:rPr lang="es-ES" sz="2000" dirty="0"/>
              <a:t> </a:t>
            </a:r>
          </a:p>
          <a:p>
            <a:pPr algn="just"/>
            <a:r>
              <a:rPr lang="es-ES" sz="2000" dirty="0"/>
              <a:t>1 </a:t>
            </a:r>
            <a:r>
              <a:rPr lang="es-ES" sz="2000" dirty="0">
                <a:sym typeface="Wingdings"/>
              </a:rPr>
              <a:t></a:t>
            </a:r>
            <a:r>
              <a:rPr lang="es-ES" sz="2000" dirty="0"/>
              <a:t> 2: </a:t>
            </a:r>
            <a:r>
              <a:rPr lang="es-ES" sz="2000" b="1" dirty="0"/>
              <a:t>COMPRESIÓN</a:t>
            </a:r>
            <a:r>
              <a:rPr lang="es-ES" sz="2000" dirty="0"/>
              <a:t> (segunda carrera): las válvulas están cerradas, mientras el pistón va del PMI al PMS, comprimiendo el gas adiabáticamente</a:t>
            </a:r>
            <a:r>
              <a:rPr lang="es-ES" sz="2000" dirty="0" smtClean="0"/>
              <a:t>.</a:t>
            </a:r>
            <a:endParaRPr lang="es-ES" sz="2000" dirty="0"/>
          </a:p>
        </p:txBody>
      </p:sp>
      <p:pic>
        <p:nvPicPr>
          <p:cNvPr id="5" name="4 Imagen"/>
          <p:cNvPicPr/>
          <p:nvPr/>
        </p:nvPicPr>
        <p:blipFill rotWithShape="1">
          <a:blip r:embed="rId2">
            <a:extLst>
              <a:ext uri="{28A0092B-C50C-407E-A947-70E740481C1C}">
                <a14:useLocalDpi xmlns:a14="http://schemas.microsoft.com/office/drawing/2010/main" val="0"/>
              </a:ext>
            </a:extLst>
          </a:blip>
          <a:srcRect t="61624"/>
          <a:stretch/>
        </p:blipFill>
        <p:spPr bwMode="auto">
          <a:xfrm>
            <a:off x="827584" y="326161"/>
            <a:ext cx="7736874" cy="2448272"/>
          </a:xfrm>
          <a:prstGeom prst="rect">
            <a:avLst/>
          </a:prstGeom>
          <a:noFill/>
          <a:ln>
            <a:noFill/>
          </a:ln>
        </p:spPr>
      </p:pic>
    </p:spTree>
    <p:extLst>
      <p:ext uri="{BB962C8B-B14F-4D97-AF65-F5344CB8AC3E}">
        <p14:creationId xmlns:p14="http://schemas.microsoft.com/office/powerpoint/2010/main" val="195685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49357" y="3754775"/>
            <a:ext cx="7776864" cy="2554545"/>
          </a:xfrm>
          <a:prstGeom prst="rect">
            <a:avLst/>
          </a:prstGeom>
        </p:spPr>
        <p:txBody>
          <a:bodyPr wrap="square">
            <a:spAutoFit/>
          </a:bodyPr>
          <a:lstStyle/>
          <a:p>
            <a:r>
              <a:rPr lang="es-ES" sz="2000" dirty="0"/>
              <a:t>2 </a:t>
            </a:r>
            <a:r>
              <a:rPr lang="es-ES" sz="2000" dirty="0">
                <a:sym typeface="Wingdings"/>
              </a:rPr>
              <a:t></a:t>
            </a:r>
            <a:r>
              <a:rPr lang="es-ES" sz="2000" dirty="0"/>
              <a:t> 3 </a:t>
            </a:r>
            <a:r>
              <a:rPr lang="es-ES" sz="2000" dirty="0">
                <a:sym typeface="Wingdings"/>
              </a:rPr>
              <a:t></a:t>
            </a:r>
            <a:r>
              <a:rPr lang="es-ES" sz="2000" dirty="0"/>
              <a:t> 4: </a:t>
            </a:r>
            <a:r>
              <a:rPr lang="es-ES" sz="2000" b="1" dirty="0"/>
              <a:t>COMBUSTIÓN-EXPANSIÓN</a:t>
            </a:r>
            <a:r>
              <a:rPr lang="es-ES" sz="2000" dirty="0"/>
              <a:t> (tercera carrera):</a:t>
            </a:r>
          </a:p>
          <a:p>
            <a:r>
              <a:rPr lang="es-ES" sz="2000" dirty="0"/>
              <a:t>En los motores Otto, al final de la segunda carrera se enciende una chispa (gracias a una bujía) de forma que se produce una explosión y la posterior expansión adiabática.</a:t>
            </a:r>
          </a:p>
          <a:p>
            <a:r>
              <a:rPr lang="es-ES" sz="2000" dirty="0"/>
              <a:t>En los motores Diesel, al final de la segunda carrera se inyecta el combustible (gasóleo) sobre el aire comprimido. En esas condiciones de presión el combustible se inflama, provocando la posterior expansión adiabática.</a:t>
            </a:r>
          </a:p>
        </p:txBody>
      </p:sp>
      <p:pic>
        <p:nvPicPr>
          <p:cNvPr id="5" name="4 Imagen"/>
          <p:cNvPicPr/>
          <p:nvPr/>
        </p:nvPicPr>
        <p:blipFill rotWithShape="1">
          <a:blip r:embed="rId2">
            <a:extLst>
              <a:ext uri="{28A0092B-C50C-407E-A947-70E740481C1C}">
                <a14:useLocalDpi xmlns:a14="http://schemas.microsoft.com/office/drawing/2010/main" val="0"/>
              </a:ext>
            </a:extLst>
          </a:blip>
          <a:srcRect l="2118" t="1451" r="-2118" b="37995"/>
          <a:stretch/>
        </p:blipFill>
        <p:spPr bwMode="auto">
          <a:xfrm>
            <a:off x="1043608" y="508958"/>
            <a:ext cx="7088802" cy="3057563"/>
          </a:xfrm>
          <a:prstGeom prst="rect">
            <a:avLst/>
          </a:prstGeom>
          <a:noFill/>
          <a:ln>
            <a:noFill/>
          </a:ln>
        </p:spPr>
      </p:pic>
    </p:spTree>
    <p:extLst>
      <p:ext uri="{BB962C8B-B14F-4D97-AF65-F5344CB8AC3E}">
        <p14:creationId xmlns:p14="http://schemas.microsoft.com/office/powerpoint/2010/main" val="358964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49357" y="3717032"/>
            <a:ext cx="7776864" cy="1323439"/>
          </a:xfrm>
          <a:prstGeom prst="rect">
            <a:avLst/>
          </a:prstGeom>
        </p:spPr>
        <p:txBody>
          <a:bodyPr wrap="square">
            <a:spAutoFit/>
          </a:bodyPr>
          <a:lstStyle/>
          <a:p>
            <a:r>
              <a:rPr lang="es-ES" sz="2000" dirty="0"/>
              <a:t>4 </a:t>
            </a:r>
            <a:r>
              <a:rPr lang="es-ES" sz="2000" dirty="0">
                <a:sym typeface="Wingdings"/>
              </a:rPr>
              <a:t></a:t>
            </a:r>
            <a:r>
              <a:rPr lang="es-ES" sz="2000" dirty="0"/>
              <a:t> 1 </a:t>
            </a:r>
            <a:r>
              <a:rPr lang="es-ES" sz="2000" dirty="0">
                <a:sym typeface="Wingdings"/>
              </a:rPr>
              <a:t></a:t>
            </a:r>
            <a:r>
              <a:rPr lang="es-ES" sz="2000" dirty="0"/>
              <a:t> 0: </a:t>
            </a:r>
            <a:r>
              <a:rPr lang="es-ES" sz="2000" b="1" dirty="0"/>
              <a:t>ESCAPE</a:t>
            </a:r>
            <a:r>
              <a:rPr lang="es-ES" sz="2000" dirty="0"/>
              <a:t> (cuarta carrera): un poco antes del final de la tercera carrera se abrirá la válvula de escape para la expulsión de los gases quemados. La presión será algo superior a la atmosférica debido a la sobrepresión producida por el movimiento del pistón.</a:t>
            </a:r>
          </a:p>
        </p:txBody>
      </p:sp>
      <p:pic>
        <p:nvPicPr>
          <p:cNvPr id="5" name="4 Imagen"/>
          <p:cNvPicPr/>
          <p:nvPr/>
        </p:nvPicPr>
        <p:blipFill rotWithShape="1">
          <a:blip r:embed="rId2">
            <a:extLst>
              <a:ext uri="{28A0092B-C50C-407E-A947-70E740481C1C}">
                <a14:useLocalDpi xmlns:a14="http://schemas.microsoft.com/office/drawing/2010/main" val="0"/>
              </a:ext>
            </a:extLst>
          </a:blip>
          <a:srcRect l="2118" t="1451" r="-2118" b="37995"/>
          <a:stretch/>
        </p:blipFill>
        <p:spPr bwMode="auto">
          <a:xfrm>
            <a:off x="1043608" y="508958"/>
            <a:ext cx="7088802" cy="3057563"/>
          </a:xfrm>
          <a:prstGeom prst="rect">
            <a:avLst/>
          </a:prstGeom>
          <a:noFill/>
          <a:ln>
            <a:noFill/>
          </a:ln>
        </p:spPr>
      </p:pic>
    </p:spTree>
    <p:extLst>
      <p:ext uri="{BB962C8B-B14F-4D97-AF65-F5344CB8AC3E}">
        <p14:creationId xmlns:p14="http://schemas.microsoft.com/office/powerpoint/2010/main" val="136881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27584" y="1988840"/>
            <a:ext cx="7920880" cy="3724096"/>
          </a:xfrm>
          <a:prstGeom prst="rect">
            <a:avLst/>
          </a:prstGeom>
          <a:noFill/>
        </p:spPr>
        <p:txBody>
          <a:bodyPr wrap="square" rtlCol="0">
            <a:spAutoFit/>
          </a:bodyPr>
          <a:lstStyle/>
          <a:p>
            <a:pPr marL="457200" indent="-457200">
              <a:spcAft>
                <a:spcPts val="600"/>
              </a:spcAft>
              <a:buAutoNum type="arabicPeriod"/>
            </a:pPr>
            <a:r>
              <a:rPr lang="es-ES" sz="2400" dirty="0" smtClean="0">
                <a:latin typeface="Arial" pitchFamily="34" charset="0"/>
                <a:cs typeface="Arial" pitchFamily="34" charset="0"/>
                <a:hlinkClick r:id="rId2" action="ppaction://hlinksldjump"/>
              </a:rPr>
              <a:t>CLASIFICACIÓN DE MÁQUINAS TÉRMICAS</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3" action="ppaction://hlinksldjump"/>
              </a:rPr>
              <a:t>MÁQUINAS DE COMBUSTIÓN EXTERNA</a:t>
            </a:r>
            <a:endParaRPr lang="es-ES" sz="24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3" action="ppaction://hlinksldjump"/>
              </a:rPr>
              <a:t>MÁQUINA Y TURBINA DE VAPOR</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4" action="ppaction://hlinksldjump"/>
              </a:rPr>
              <a:t>TURBINA DE GAS DE CIRCUITO CERRADO</a:t>
            </a:r>
            <a:endParaRPr lang="es-ES" sz="20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5" action="ppaction://hlinksldjump"/>
              </a:rPr>
              <a:t>MÁQUINAS DE COMBUSTIÓN INTERNA</a:t>
            </a:r>
            <a:endParaRPr lang="es-ES" sz="24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5" action="ppaction://hlinksldjump"/>
              </a:rPr>
              <a:t>MOTOR OTTO Y DIESEL</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6" action="ppaction://hlinksldjump"/>
              </a:rPr>
              <a:t>MOTOR WANKEL</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7" action="ppaction://hlinksldjump"/>
              </a:rPr>
              <a:t>TURBOREACTOR</a:t>
            </a:r>
            <a:endParaRPr lang="es-ES" sz="20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8" action="ppaction://hlinksldjump"/>
              </a:rPr>
              <a:t>OTRAS CONSIDERACIONES</a:t>
            </a:r>
            <a:endParaRPr lang="es-ES" sz="2400" dirty="0" smtClean="0">
              <a:latin typeface="Arial" pitchFamily="34" charset="0"/>
              <a:cs typeface="Arial" pitchFamily="34" charset="0"/>
            </a:endParaRPr>
          </a:p>
        </p:txBody>
      </p:sp>
      <p:sp>
        <p:nvSpPr>
          <p:cNvPr id="4" name="3 CuadroTexto"/>
          <p:cNvSpPr txBox="1"/>
          <p:nvPr/>
        </p:nvSpPr>
        <p:spPr>
          <a:xfrm>
            <a:off x="1763688" y="692696"/>
            <a:ext cx="5616624" cy="584775"/>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ÍNDICE</a:t>
            </a:r>
            <a:endParaRPr lang="es-ES" sz="32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08001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49357" y="4534088"/>
            <a:ext cx="7776864" cy="1631216"/>
          </a:xfrm>
          <a:prstGeom prst="rect">
            <a:avLst/>
          </a:prstGeom>
        </p:spPr>
        <p:txBody>
          <a:bodyPr wrap="square">
            <a:spAutoFit/>
          </a:bodyPr>
          <a:lstStyle/>
          <a:p>
            <a:pPr algn="just"/>
            <a:r>
              <a:rPr lang="es-ES" sz="2000" dirty="0"/>
              <a:t>Se puede observar que un cilindro realiza un ciclo completa cada 2 revoluciones. Asimismo, se observa que solo en la tercera carrera existe trabajo útil. Si el motor es, por ejemplo, de cuatro cilindros, estarán dispuestos de forma que en cada instante haya uno trabajando útilmente.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548680"/>
            <a:ext cx="60769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098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5576" y="116632"/>
            <a:ext cx="7560840" cy="646331"/>
          </a:xfrm>
          <a:prstGeom prst="rect">
            <a:avLst/>
          </a:prstGeom>
        </p:spPr>
        <p:txBody>
          <a:bodyPr wrap="square">
            <a:spAutoFit/>
          </a:bodyPr>
          <a:lstStyle/>
          <a:p>
            <a:r>
              <a:rPr lang="es-ES" b="1" dirty="0"/>
              <a:t>MOTOR DE </a:t>
            </a:r>
            <a:r>
              <a:rPr lang="es-ES" b="1" dirty="0" smtClean="0"/>
              <a:t>DOS </a:t>
            </a:r>
            <a:r>
              <a:rPr lang="es-ES" b="1" dirty="0"/>
              <a:t>TIEMPOS </a:t>
            </a:r>
            <a:r>
              <a:rPr lang="es-ES" b="1" dirty="0" smtClean="0"/>
              <a:t>(2T</a:t>
            </a:r>
            <a:r>
              <a:rPr lang="es-ES" b="1" dirty="0"/>
              <a:t>)</a:t>
            </a:r>
            <a:endParaRPr lang="es-ES" dirty="0"/>
          </a:p>
          <a:p>
            <a:r>
              <a:rPr lang="es-ES" dirty="0"/>
              <a:t>Describiremos estos </a:t>
            </a:r>
            <a:r>
              <a:rPr lang="es-ES" dirty="0" smtClean="0"/>
              <a:t>motores </a:t>
            </a:r>
            <a:r>
              <a:rPr lang="es-ES" dirty="0"/>
              <a:t>con un motor Otto con aspiración por cárter:</a:t>
            </a: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713259" y="762963"/>
            <a:ext cx="7630127" cy="3816424"/>
          </a:xfrm>
          <a:prstGeom prst="rect">
            <a:avLst/>
          </a:prstGeom>
          <a:noFill/>
          <a:ln>
            <a:noFill/>
          </a:ln>
        </p:spPr>
      </p:pic>
      <p:sp>
        <p:nvSpPr>
          <p:cNvPr id="5" name="4 Rectángulo"/>
          <p:cNvSpPr/>
          <p:nvPr/>
        </p:nvSpPr>
        <p:spPr>
          <a:xfrm>
            <a:off x="755575" y="4802376"/>
            <a:ext cx="7632847" cy="1938992"/>
          </a:xfrm>
          <a:prstGeom prst="rect">
            <a:avLst/>
          </a:prstGeom>
        </p:spPr>
        <p:txBody>
          <a:bodyPr wrap="square">
            <a:spAutoFit/>
          </a:bodyPr>
          <a:lstStyle/>
          <a:p>
            <a:pPr algn="just"/>
            <a:r>
              <a:rPr lang="es-ES" sz="2000" dirty="0"/>
              <a:t>Cuando el </a:t>
            </a:r>
            <a:r>
              <a:rPr lang="es-ES" sz="2000" b="1" dirty="0"/>
              <a:t>pistón sube</a:t>
            </a:r>
            <a:r>
              <a:rPr lang="es-ES" sz="2000" dirty="0"/>
              <a:t>, </a:t>
            </a:r>
            <a:r>
              <a:rPr lang="es-ES" sz="2000" b="1" dirty="0"/>
              <a:t>comprime</a:t>
            </a:r>
            <a:r>
              <a:rPr lang="es-ES" sz="2000" dirty="0"/>
              <a:t> el sistema encerrado en el cilindro a la vez que se descubre la lumbrera de </a:t>
            </a:r>
            <a:r>
              <a:rPr lang="es-ES" sz="2000" b="1" dirty="0"/>
              <a:t>admisión</a:t>
            </a:r>
            <a:r>
              <a:rPr lang="es-ES" sz="2000" dirty="0"/>
              <a:t>, llenando el cárter de mezcla de aire-gasolina más aceite lubricante. En el instante conveniente se hace saltar la chispa y rápidamente se produce la </a:t>
            </a:r>
            <a:r>
              <a:rPr lang="es-ES" sz="2000" b="1" dirty="0"/>
              <a:t>explosión</a:t>
            </a:r>
            <a:r>
              <a:rPr lang="es-ES" sz="2000" dirty="0"/>
              <a:t> seguida de la expansión de los gases, produciendo el descenso del pistón. </a:t>
            </a:r>
          </a:p>
        </p:txBody>
      </p:sp>
    </p:spTree>
    <p:extLst>
      <p:ext uri="{BB962C8B-B14F-4D97-AF65-F5344CB8AC3E}">
        <p14:creationId xmlns:p14="http://schemas.microsoft.com/office/powerpoint/2010/main" val="2920392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713259" y="188640"/>
            <a:ext cx="7630127" cy="3816424"/>
          </a:xfrm>
          <a:prstGeom prst="rect">
            <a:avLst/>
          </a:prstGeom>
          <a:noFill/>
          <a:ln>
            <a:noFill/>
          </a:ln>
        </p:spPr>
      </p:pic>
      <p:sp>
        <p:nvSpPr>
          <p:cNvPr id="5" name="4 Rectángulo"/>
          <p:cNvSpPr/>
          <p:nvPr/>
        </p:nvSpPr>
        <p:spPr>
          <a:xfrm>
            <a:off x="755575" y="4005064"/>
            <a:ext cx="7632847" cy="2554545"/>
          </a:xfrm>
          <a:prstGeom prst="rect">
            <a:avLst/>
          </a:prstGeom>
        </p:spPr>
        <p:txBody>
          <a:bodyPr wrap="square">
            <a:spAutoFit/>
          </a:bodyPr>
          <a:lstStyle/>
          <a:p>
            <a:pPr algn="just"/>
            <a:r>
              <a:rPr lang="es-ES" sz="2000" dirty="0"/>
              <a:t>A partir de cierta posición del pistón, los gases de combustión comienzan a salir por la lumbrera de </a:t>
            </a:r>
            <a:r>
              <a:rPr lang="es-ES" sz="2000" b="1" dirty="0"/>
              <a:t>escape</a:t>
            </a:r>
            <a:r>
              <a:rPr lang="es-ES" sz="2000" dirty="0"/>
              <a:t> a la vez que la cámara se llena de mezcla por la lumbrera de transferencia debido a la diferencia de presiones respecto al cárter. No se puede evitar que cierta cantidad se vaya mezclada con los gases de combustión por la lumbrera de escape, lo que representa un </a:t>
            </a:r>
            <a:r>
              <a:rPr lang="es-ES" sz="2000" b="1" dirty="0"/>
              <a:t>desperdicio de combustible</a:t>
            </a:r>
            <a:r>
              <a:rPr lang="es-ES" sz="2000" dirty="0"/>
              <a:t>, lo que limita la construcción de estos motores a unidades pequeñas como ciclomotores.</a:t>
            </a:r>
          </a:p>
        </p:txBody>
      </p:sp>
    </p:spTree>
    <p:extLst>
      <p:ext uri="{BB962C8B-B14F-4D97-AF65-F5344CB8AC3E}">
        <p14:creationId xmlns:p14="http://schemas.microsoft.com/office/powerpoint/2010/main" val="356537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260648"/>
            <a:ext cx="7776864" cy="3477875"/>
          </a:xfrm>
          <a:prstGeom prst="rect">
            <a:avLst/>
          </a:prstGeom>
        </p:spPr>
        <p:txBody>
          <a:bodyPr wrap="square">
            <a:spAutoFit/>
          </a:bodyPr>
          <a:lstStyle/>
          <a:p>
            <a:pPr algn="just"/>
            <a:r>
              <a:rPr lang="es-ES" sz="2000" dirty="0"/>
              <a:t>De todas formas, poseen ciertas ventajas respecto a los motores 4T, como:</a:t>
            </a:r>
          </a:p>
          <a:p>
            <a:pPr algn="just"/>
            <a:r>
              <a:rPr lang="es-ES" sz="2000" dirty="0"/>
              <a:t>- el </a:t>
            </a:r>
            <a:r>
              <a:rPr lang="es-ES" sz="2000" b="1" dirty="0"/>
              <a:t>no llevar válvulas</a:t>
            </a:r>
            <a:r>
              <a:rPr lang="es-ES" sz="2000" dirty="0"/>
              <a:t>, ahorrándonos así elementos auxiliares como levas, elementos de distribución, etc.; </a:t>
            </a:r>
          </a:p>
          <a:p>
            <a:pPr algn="just"/>
            <a:r>
              <a:rPr lang="es-ES" sz="2000" dirty="0"/>
              <a:t>- un notable </a:t>
            </a:r>
            <a:r>
              <a:rPr lang="es-ES" sz="2000" b="1" dirty="0"/>
              <a:t>incremento de potencia</a:t>
            </a:r>
            <a:r>
              <a:rPr lang="es-ES" sz="2000" dirty="0"/>
              <a:t>, debido a que el ciclo termodinámico se realiza en cada revolución;</a:t>
            </a:r>
          </a:p>
          <a:p>
            <a:pPr algn="just"/>
            <a:r>
              <a:rPr lang="es-ES" sz="2000" dirty="0"/>
              <a:t>- para conseguir la regularidad de la marcha se necesita la </a:t>
            </a:r>
            <a:r>
              <a:rPr lang="es-ES" sz="2000" b="1" dirty="0"/>
              <a:t>mitad de cilindros</a:t>
            </a:r>
            <a:r>
              <a:rPr lang="es-ES" sz="2000" dirty="0"/>
              <a:t> que en motores de cuatro tiempos.</a:t>
            </a:r>
          </a:p>
          <a:p>
            <a:pPr algn="just"/>
            <a:r>
              <a:rPr lang="es-ES" sz="2000" dirty="0"/>
              <a:t> </a:t>
            </a:r>
          </a:p>
          <a:p>
            <a:pPr algn="just"/>
            <a:r>
              <a:rPr lang="es-ES" sz="2000" dirty="0"/>
              <a:t>Los motores Diesel de dos tiempos se utilizan más para grandes potencias, como en instalaciones fijas y barcos.</a:t>
            </a:r>
          </a:p>
        </p:txBody>
      </p:sp>
    </p:spTree>
    <p:extLst>
      <p:ext uri="{BB962C8B-B14F-4D97-AF65-F5344CB8AC3E}">
        <p14:creationId xmlns:p14="http://schemas.microsoft.com/office/powerpoint/2010/main" val="34164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764704"/>
            <a:ext cx="7776864" cy="707886"/>
          </a:xfrm>
          <a:prstGeom prst="rect">
            <a:avLst/>
          </a:prstGeom>
        </p:spPr>
        <p:txBody>
          <a:bodyPr wrap="square">
            <a:spAutoFit/>
          </a:bodyPr>
          <a:lstStyle/>
          <a:p>
            <a:r>
              <a:rPr lang="es-ES" sz="2000" dirty="0"/>
              <a:t>Es un intento para obtener movimiento circular evitándose así el sistema biela-manivela</a:t>
            </a:r>
            <a:r>
              <a:rPr lang="es-ES" sz="2000" dirty="0" smtClean="0"/>
              <a:t>:</a:t>
            </a:r>
            <a:endParaRPr lang="es-ES" sz="2000" dirty="0"/>
          </a:p>
        </p:txBody>
      </p:sp>
      <p:sp>
        <p:nvSpPr>
          <p:cNvPr id="6" name="5 CuadroTexto"/>
          <p:cNvSpPr txBox="1"/>
          <p:nvPr/>
        </p:nvSpPr>
        <p:spPr>
          <a:xfrm>
            <a:off x="539552" y="260648"/>
            <a:ext cx="7848872" cy="461665"/>
          </a:xfrm>
          <a:prstGeom prst="rect">
            <a:avLst/>
          </a:prstGeom>
          <a:noFill/>
        </p:spPr>
        <p:txBody>
          <a:bodyPr wrap="square" rtlCol="0">
            <a:spAutoFit/>
          </a:bodyPr>
          <a:lstStyle/>
          <a:p>
            <a:pPr algn="just"/>
            <a:r>
              <a:rPr lang="es-ES" sz="2400" dirty="0" smtClean="0"/>
              <a:t>3</a:t>
            </a:r>
            <a:r>
              <a:rPr lang="es-ES" sz="2400" dirty="0" smtClean="0"/>
              <a:t>.2. MOTOR WANKEL</a:t>
            </a:r>
            <a:endParaRPr lang="es-ES" sz="2400" dirty="0"/>
          </a:p>
        </p:txBody>
      </p:sp>
      <p:sp>
        <p:nvSpPr>
          <p:cNvPr id="5" name="4 Rectángulo"/>
          <p:cNvSpPr/>
          <p:nvPr/>
        </p:nvSpPr>
        <p:spPr>
          <a:xfrm>
            <a:off x="611560" y="1556792"/>
            <a:ext cx="3528392" cy="5016758"/>
          </a:xfrm>
          <a:prstGeom prst="rect">
            <a:avLst/>
          </a:prstGeom>
        </p:spPr>
        <p:txBody>
          <a:bodyPr wrap="square">
            <a:spAutoFit/>
          </a:bodyPr>
          <a:lstStyle/>
          <a:p>
            <a:pPr algn="just"/>
            <a:r>
              <a:rPr lang="es-ES" sz="2000" dirty="0"/>
              <a:t>Es un intento para obtener movimiento circular evitándose así el sistema biela-manivela:</a:t>
            </a:r>
          </a:p>
          <a:p>
            <a:pPr algn="just"/>
            <a:r>
              <a:rPr lang="es-ES" sz="2000" dirty="0" smtClean="0"/>
              <a:t>Consiste </a:t>
            </a:r>
            <a:r>
              <a:rPr lang="es-ES" sz="2000" dirty="0"/>
              <a:t>en una cámara ovalada en la cual gira un pistón triangular, que conforme va girando, </a:t>
            </a:r>
            <a:r>
              <a:rPr lang="es-ES" sz="2000" b="1" dirty="0"/>
              <a:t>comprime</a:t>
            </a:r>
            <a:r>
              <a:rPr lang="es-ES" sz="2000" dirty="0"/>
              <a:t> la mezcla que entra desde A (color azul) hasta llevarla junto a la bujía (color verde), donde salta la chispa, produciéndose la </a:t>
            </a:r>
            <a:r>
              <a:rPr lang="es-ES" sz="2000" b="1" dirty="0"/>
              <a:t>explosión</a:t>
            </a:r>
            <a:r>
              <a:rPr lang="es-ES" sz="2000" dirty="0"/>
              <a:t> y la posterior expansión adiabática (color rojo). Finalmente los gases quemados salen por la lumbrera de </a:t>
            </a:r>
            <a:r>
              <a:rPr lang="es-ES" sz="2000" b="1" dirty="0"/>
              <a:t>escape</a:t>
            </a:r>
            <a:r>
              <a:rPr lang="es-ES" sz="2000" dirty="0"/>
              <a:t> (color amarillo).</a:t>
            </a:r>
          </a:p>
        </p:txBody>
      </p:sp>
      <p:pic>
        <p:nvPicPr>
          <p:cNvPr id="8" name="7 Imagen"/>
          <p:cNvPicPr/>
          <p:nvPr/>
        </p:nvPicPr>
        <p:blipFill>
          <a:blip r:embed="rId2">
            <a:extLst>
              <a:ext uri="{28A0092B-C50C-407E-A947-70E740481C1C}">
                <a14:useLocalDpi xmlns:a14="http://schemas.microsoft.com/office/drawing/2010/main" val="0"/>
              </a:ext>
            </a:extLst>
          </a:blip>
          <a:srcRect/>
          <a:stretch>
            <a:fillRect/>
          </a:stretch>
        </p:blipFill>
        <p:spPr bwMode="auto">
          <a:xfrm>
            <a:off x="4252973" y="1645632"/>
            <a:ext cx="4871417" cy="4799409"/>
          </a:xfrm>
          <a:prstGeom prst="rect">
            <a:avLst/>
          </a:prstGeom>
          <a:noFill/>
        </p:spPr>
      </p:pic>
    </p:spTree>
    <p:extLst>
      <p:ext uri="{BB962C8B-B14F-4D97-AF65-F5344CB8AC3E}">
        <p14:creationId xmlns:p14="http://schemas.microsoft.com/office/powerpoint/2010/main" val="299975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260648"/>
            <a:ext cx="7776864" cy="1323439"/>
          </a:xfrm>
          <a:prstGeom prst="rect">
            <a:avLst/>
          </a:prstGeom>
        </p:spPr>
        <p:txBody>
          <a:bodyPr wrap="square">
            <a:spAutoFit/>
          </a:bodyPr>
          <a:lstStyle/>
          <a:p>
            <a:pPr algn="just"/>
            <a:r>
              <a:rPr lang="es-ES" sz="2000" dirty="0"/>
              <a:t>Pese a no llevar válvulas y producir </a:t>
            </a:r>
            <a:r>
              <a:rPr lang="es-ES" sz="2000" b="1" dirty="0"/>
              <a:t>trabajo útil cada tercio de revolución</a:t>
            </a:r>
            <a:r>
              <a:rPr lang="es-ES" sz="2000" dirty="0"/>
              <a:t>, los motores </a:t>
            </a:r>
            <a:r>
              <a:rPr lang="es-ES" sz="2000" dirty="0" err="1"/>
              <a:t>Wankel</a:t>
            </a:r>
            <a:r>
              <a:rPr lang="es-ES" sz="2000" dirty="0"/>
              <a:t> no han tenido aceptación debido a los malos ajustes entre pistón y cámara, lo que provoca rendimientos inferiores a los motores alternativos.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17" y="1584087"/>
            <a:ext cx="3781467" cy="277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573016"/>
            <a:ext cx="5240834" cy="301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86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764704"/>
            <a:ext cx="2592288" cy="1938992"/>
          </a:xfrm>
          <a:prstGeom prst="rect">
            <a:avLst/>
          </a:prstGeom>
        </p:spPr>
        <p:txBody>
          <a:bodyPr wrap="square">
            <a:spAutoFit/>
          </a:bodyPr>
          <a:lstStyle/>
          <a:p>
            <a:r>
              <a:rPr lang="es-ES" sz="2000" dirty="0"/>
              <a:t>Sus órganos principales son: el difusor, el compresor, las cámaras de combustión, la turbina y la tobera.</a:t>
            </a:r>
          </a:p>
        </p:txBody>
      </p:sp>
      <p:sp>
        <p:nvSpPr>
          <p:cNvPr id="6" name="5 CuadroTexto"/>
          <p:cNvSpPr txBox="1"/>
          <p:nvPr/>
        </p:nvSpPr>
        <p:spPr>
          <a:xfrm>
            <a:off x="539552" y="260648"/>
            <a:ext cx="7848872" cy="461665"/>
          </a:xfrm>
          <a:prstGeom prst="rect">
            <a:avLst/>
          </a:prstGeom>
          <a:noFill/>
        </p:spPr>
        <p:txBody>
          <a:bodyPr wrap="square" rtlCol="0">
            <a:spAutoFit/>
          </a:bodyPr>
          <a:lstStyle/>
          <a:p>
            <a:pPr algn="just"/>
            <a:r>
              <a:rPr lang="es-ES" sz="2400" dirty="0" smtClean="0"/>
              <a:t>3</a:t>
            </a:r>
            <a:r>
              <a:rPr lang="es-ES" sz="2400" dirty="0" smtClean="0"/>
              <a:t>.3. TURBOREACTOR</a:t>
            </a:r>
            <a:endParaRPr lang="es-ES" sz="2400" dirty="0"/>
          </a:p>
        </p:txBody>
      </p:sp>
      <p:sp>
        <p:nvSpPr>
          <p:cNvPr id="5" name="4 Rectángulo"/>
          <p:cNvSpPr/>
          <p:nvPr/>
        </p:nvSpPr>
        <p:spPr>
          <a:xfrm>
            <a:off x="611560" y="3429000"/>
            <a:ext cx="7848872" cy="3170099"/>
          </a:xfrm>
          <a:prstGeom prst="rect">
            <a:avLst/>
          </a:prstGeom>
        </p:spPr>
        <p:txBody>
          <a:bodyPr wrap="square">
            <a:spAutoFit/>
          </a:bodyPr>
          <a:lstStyle/>
          <a:p>
            <a:pPr algn="just"/>
            <a:r>
              <a:rPr lang="es-ES" sz="2000" dirty="0"/>
              <a:t>El aire entra por el difusor, donde sufre una primera compresión a costa de la velocidad relativa con la que entra. A continuación el aire encuentra el compresor, que aumenta aún más la presión de la corriente, para luego entrar en las cámaras de combustión, dispuestas anularmente.</a:t>
            </a:r>
          </a:p>
          <a:p>
            <a:pPr algn="just"/>
            <a:r>
              <a:rPr lang="es-ES" sz="2000" dirty="0"/>
              <a:t> </a:t>
            </a:r>
          </a:p>
          <a:p>
            <a:pPr algn="just"/>
            <a:r>
              <a:rPr lang="es-ES" sz="2000" dirty="0"/>
              <a:t>La turbina absorbe de la corriente el trabajo necesario para mover el compresor y otros mecanismos auxiliares, y luego los gases se dejan expansionar en la tobera, que no es sino un conducto convergente donde los gases se aceleran, aumentando su energía cinética a costa de su entalpía.</a:t>
            </a:r>
          </a:p>
        </p:txBody>
      </p:sp>
      <p:pic>
        <p:nvPicPr>
          <p:cNvPr id="9" name="8 Imagen"/>
          <p:cNvPicPr/>
          <p:nvPr/>
        </p:nvPicPr>
        <p:blipFill>
          <a:blip r:embed="rId2">
            <a:extLst>
              <a:ext uri="{28A0092B-C50C-407E-A947-70E740481C1C}">
                <a14:useLocalDpi xmlns:a14="http://schemas.microsoft.com/office/drawing/2010/main" val="0"/>
              </a:ext>
            </a:extLst>
          </a:blip>
          <a:srcRect/>
          <a:stretch>
            <a:fillRect/>
          </a:stretch>
        </p:blipFill>
        <p:spPr bwMode="auto">
          <a:xfrm>
            <a:off x="3482900" y="783868"/>
            <a:ext cx="4977532" cy="2232248"/>
          </a:xfrm>
          <a:prstGeom prst="rect">
            <a:avLst/>
          </a:prstGeom>
          <a:noFill/>
          <a:ln>
            <a:noFill/>
          </a:ln>
        </p:spPr>
      </p:pic>
    </p:spTree>
    <p:extLst>
      <p:ext uri="{BB962C8B-B14F-4D97-AF65-F5344CB8AC3E}">
        <p14:creationId xmlns:p14="http://schemas.microsoft.com/office/powerpoint/2010/main" val="243441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188640"/>
            <a:ext cx="8064896" cy="584775"/>
          </a:xfrm>
          <a:prstGeom prst="rect">
            <a:avLst/>
          </a:prstGeom>
          <a:noFill/>
        </p:spPr>
        <p:txBody>
          <a:bodyPr wrap="square" rtlCol="0">
            <a:spAutoFit/>
          </a:bodyPr>
          <a:lstStyle/>
          <a:p>
            <a:r>
              <a:rPr lang="es-ES" sz="3200" dirty="0">
                <a:cs typeface="Arial" pitchFamily="34" charset="0"/>
              </a:rPr>
              <a:t>4</a:t>
            </a:r>
            <a:r>
              <a:rPr lang="es-ES" sz="3200" dirty="0" smtClean="0">
                <a:cs typeface="Arial" pitchFamily="34" charset="0"/>
              </a:rPr>
              <a:t>. </a:t>
            </a:r>
            <a:r>
              <a:rPr lang="es-ES" sz="3200" dirty="0" smtClean="0"/>
              <a:t>OTRAS CONSIDERACIONES</a:t>
            </a:r>
            <a:endParaRPr lang="es-ES" sz="3200" dirty="0">
              <a:cs typeface="Arial" pitchFamily="34" charset="0"/>
            </a:endParaRPr>
          </a:p>
        </p:txBody>
      </p:sp>
      <p:sp>
        <p:nvSpPr>
          <p:cNvPr id="7" name="6 Rectángulo"/>
          <p:cNvSpPr/>
          <p:nvPr/>
        </p:nvSpPr>
        <p:spPr>
          <a:xfrm>
            <a:off x="611560" y="1509752"/>
            <a:ext cx="7776864" cy="1631216"/>
          </a:xfrm>
          <a:prstGeom prst="rect">
            <a:avLst/>
          </a:prstGeom>
        </p:spPr>
        <p:txBody>
          <a:bodyPr wrap="square">
            <a:spAutoFit/>
          </a:bodyPr>
          <a:lstStyle/>
          <a:p>
            <a:pPr algn="just"/>
            <a:r>
              <a:rPr lang="es-ES" sz="2000" dirty="0"/>
              <a:t>Para conseguir mayor potencia, habrá que conseguir mayor potencia absorbida, es decir, habrá que </a:t>
            </a:r>
            <a:r>
              <a:rPr lang="es-ES" sz="2000" b="1" dirty="0"/>
              <a:t>consumir más combustible</a:t>
            </a:r>
            <a:r>
              <a:rPr lang="es-ES" sz="2000" dirty="0"/>
              <a:t>. Para introducir mayor cantidad de combustible se debe introducir </a:t>
            </a:r>
            <a:r>
              <a:rPr lang="es-ES" sz="2000" b="1" dirty="0"/>
              <a:t>mayor cantidad de aire</a:t>
            </a:r>
            <a:r>
              <a:rPr lang="es-ES" sz="2000" dirty="0"/>
              <a:t> (para que la combustión no sea incompleta por falta de oxígeno). Para ello, la solución más eficaz es la sobrealimentación.</a:t>
            </a:r>
          </a:p>
        </p:txBody>
      </p:sp>
      <p:sp>
        <p:nvSpPr>
          <p:cNvPr id="6" name="5 CuadroTexto"/>
          <p:cNvSpPr txBox="1"/>
          <p:nvPr/>
        </p:nvSpPr>
        <p:spPr>
          <a:xfrm>
            <a:off x="539552" y="725795"/>
            <a:ext cx="7848872" cy="830997"/>
          </a:xfrm>
          <a:prstGeom prst="rect">
            <a:avLst/>
          </a:prstGeom>
          <a:noFill/>
        </p:spPr>
        <p:txBody>
          <a:bodyPr wrap="square" rtlCol="0">
            <a:spAutoFit/>
          </a:bodyPr>
          <a:lstStyle/>
          <a:p>
            <a:pPr algn="just"/>
            <a:r>
              <a:rPr lang="es-ES" sz="2400" dirty="0"/>
              <a:t>4</a:t>
            </a:r>
            <a:r>
              <a:rPr lang="es-ES" sz="2400" dirty="0" smtClean="0"/>
              <a:t>.1</a:t>
            </a:r>
            <a:r>
              <a:rPr lang="es-ES" sz="2400" dirty="0" smtClean="0"/>
              <a:t>. </a:t>
            </a:r>
            <a:r>
              <a:rPr lang="es-ES" sz="2400" dirty="0" smtClean="0"/>
              <a:t>AUMENTO DE POTENCIA. MOTOR TURBO.</a:t>
            </a:r>
          </a:p>
          <a:p>
            <a:pPr algn="just"/>
            <a:r>
              <a:rPr lang="es-ES" sz="2400" dirty="0" smtClean="0"/>
              <a:t>SISTEMA INTERCOOLER</a:t>
            </a:r>
            <a:endParaRPr lang="es-ES" sz="2400" dirty="0"/>
          </a:p>
        </p:txBody>
      </p:sp>
      <p:sp>
        <p:nvSpPr>
          <p:cNvPr id="9" name="8 Rectángulo"/>
          <p:cNvSpPr/>
          <p:nvPr/>
        </p:nvSpPr>
        <p:spPr>
          <a:xfrm>
            <a:off x="611560" y="3151996"/>
            <a:ext cx="4608512" cy="3477875"/>
          </a:xfrm>
          <a:prstGeom prst="rect">
            <a:avLst/>
          </a:prstGeom>
        </p:spPr>
        <p:txBody>
          <a:bodyPr wrap="square">
            <a:spAutoFit/>
          </a:bodyPr>
          <a:lstStyle/>
          <a:p>
            <a:pPr algn="just"/>
            <a:r>
              <a:rPr lang="es-ES" sz="2000" dirty="0"/>
              <a:t>La sobrealimentación consiste en </a:t>
            </a:r>
            <a:r>
              <a:rPr lang="es-ES" sz="2000" b="1" dirty="0"/>
              <a:t>comprimir al aire </a:t>
            </a:r>
            <a:r>
              <a:rPr lang="es-ES" sz="2000" dirty="0"/>
              <a:t>antes de introducirlo en el cilindro, con lo que se consigue disponer en un mismo volumen de una mayor cantidad de aire</a:t>
            </a:r>
            <a:r>
              <a:rPr lang="es-ES" sz="2000" dirty="0" smtClean="0"/>
              <a:t>.</a:t>
            </a:r>
          </a:p>
          <a:p>
            <a:pPr algn="just"/>
            <a:r>
              <a:rPr lang="es-ES" sz="2000" dirty="0"/>
              <a:t>¿Cómo comprimimos el aire? Se hace aprovechando la energía cinética que llevan los gases de escape a través de una turbina. Dicha turbina tendrá su eje solidario al compresor, formando el denominado “</a:t>
            </a:r>
            <a:r>
              <a:rPr lang="es-ES" sz="2000" b="1" dirty="0"/>
              <a:t>turbocompresor</a:t>
            </a:r>
            <a:r>
              <a:rPr lang="es-ES" sz="2000" dirty="0" smtClean="0"/>
              <a:t>”.</a:t>
            </a:r>
            <a:endParaRPr lang="es-E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798224"/>
            <a:ext cx="3623919" cy="218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22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332656"/>
            <a:ext cx="7776864" cy="1938992"/>
          </a:xfrm>
          <a:prstGeom prst="rect">
            <a:avLst/>
          </a:prstGeom>
        </p:spPr>
        <p:txBody>
          <a:bodyPr wrap="square">
            <a:spAutoFit/>
          </a:bodyPr>
          <a:lstStyle/>
          <a:p>
            <a:pPr algn="just"/>
            <a:r>
              <a:rPr lang="es-ES" sz="2000" dirty="0"/>
              <a:t>Existe un problema: al comprimir el aire, éste se calienta, y por lo tanto aumenta su volumen, con lo cual va en detrimento de nuestro propósito: aumentar la cantidad de aire en el cilindro. Para solucionar este inconveniente se utiliza un intercambiador de calor que enfría el aire antes de ser introducido en el cilindro. Este intercambiador es conocido como “</a:t>
            </a:r>
            <a:r>
              <a:rPr lang="es-ES" sz="2000" b="1" dirty="0" err="1"/>
              <a:t>intercooler</a:t>
            </a:r>
            <a:r>
              <a:rPr lang="es-ES" sz="20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852936"/>
            <a:ext cx="58293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1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6 Rectángulo"/>
              <p:cNvSpPr/>
              <p:nvPr/>
            </p:nvSpPr>
            <p:spPr>
              <a:xfrm>
                <a:off x="611560" y="1564481"/>
                <a:ext cx="7776864" cy="4415055"/>
              </a:xfrm>
              <a:prstGeom prst="rect">
                <a:avLst/>
              </a:prstGeom>
            </p:spPr>
            <p:txBody>
              <a:bodyPr wrap="square">
                <a:spAutoFit/>
              </a:bodyPr>
              <a:lstStyle/>
              <a:p>
                <a:pPr algn="just"/>
                <a:r>
                  <a:rPr lang="es-ES" sz="2000" dirty="0"/>
                  <a:t>Los motores térmicos solo aprovechan una parte de la energía química del combustible para la producción de trabajo útil, perdiéndose una gran parte de ella en los gases de escape, en los circuitos de refrigeración y en la radiación de calor a la atmósfera. Es también frecuente expresar el rendimiento de un motor térmico en función del poder calorífico del combustible y de la cantidad de combustible necesario para producir un determinado trabajo:</a:t>
                </a:r>
              </a:p>
              <a:p>
                <a:pPr algn="just"/>
                <a14:m>
                  <m:oMathPara xmlns:m="http://schemas.openxmlformats.org/officeDocument/2006/math">
                    <m:oMathParaPr>
                      <m:jc m:val="centerGroup"/>
                    </m:oMathParaPr>
                    <m:oMath xmlns:m="http://schemas.openxmlformats.org/officeDocument/2006/math">
                      <m:r>
                        <a:rPr lang="es-ES" sz="2800" i="1"/>
                        <m:t>𝜂</m:t>
                      </m:r>
                      <m:r>
                        <a:rPr lang="es-ES" sz="2800" i="1"/>
                        <m:t>=</m:t>
                      </m:r>
                      <m:f>
                        <m:fPr>
                          <m:ctrlPr>
                            <a:rPr lang="es-ES" sz="2800" i="1"/>
                          </m:ctrlPr>
                        </m:fPr>
                        <m:num>
                          <m:r>
                            <a:rPr lang="es-ES" sz="2800" i="1"/>
                            <m:t>1</m:t>
                          </m:r>
                        </m:num>
                        <m:den>
                          <m:sSub>
                            <m:sSubPr>
                              <m:ctrlPr>
                                <a:rPr lang="es-ES" sz="2800" i="1"/>
                              </m:ctrlPr>
                            </m:sSubPr>
                            <m:e>
                              <m:r>
                                <a:rPr lang="es-ES" sz="2800" i="1"/>
                                <m:t>𝐺</m:t>
                              </m:r>
                            </m:e>
                            <m:sub>
                              <m:r>
                                <a:rPr lang="es-ES" sz="2800" i="1"/>
                                <m:t>𝑒𝑓</m:t>
                              </m:r>
                            </m:sub>
                          </m:sSub>
                          <m:r>
                            <a:rPr lang="es-ES" sz="2800" i="1"/>
                            <m:t>·</m:t>
                          </m:r>
                          <m:sSub>
                            <m:sSubPr>
                              <m:ctrlPr>
                                <a:rPr lang="es-ES" sz="2800" i="1"/>
                              </m:ctrlPr>
                            </m:sSubPr>
                            <m:e>
                              <m:r>
                                <a:rPr lang="es-ES" sz="2800" i="1"/>
                                <m:t>𝐻</m:t>
                              </m:r>
                            </m:e>
                            <m:sub>
                              <m:r>
                                <a:rPr lang="es-ES" sz="2800" i="1"/>
                                <m:t>𝐶</m:t>
                              </m:r>
                            </m:sub>
                          </m:sSub>
                        </m:den>
                      </m:f>
                    </m:oMath>
                  </m:oMathPara>
                </a14:m>
                <a:endParaRPr lang="es-ES" sz="2800" dirty="0"/>
              </a:p>
              <a:p>
                <a:pPr algn="just"/>
                <a:endParaRPr lang="es-ES" sz="2000" dirty="0" smtClean="0"/>
              </a:p>
              <a:p>
                <a:pPr algn="just"/>
                <a:r>
                  <a:rPr lang="es-ES" sz="2000" dirty="0" err="1" smtClean="0"/>
                  <a:t>G</a:t>
                </a:r>
                <a:r>
                  <a:rPr lang="es-ES" sz="2000" baseline="-25000" dirty="0" err="1" smtClean="0"/>
                  <a:t>ef</a:t>
                </a:r>
                <a:r>
                  <a:rPr lang="es-ES" sz="2000" dirty="0"/>
                  <a:t>: consumo efectivo de combustible (se expresa en g/</a:t>
                </a:r>
                <a:r>
                  <a:rPr lang="es-ES" sz="2000" dirty="0" err="1"/>
                  <a:t>KWh</a:t>
                </a:r>
                <a:r>
                  <a:rPr lang="es-ES" sz="2000" dirty="0"/>
                  <a:t>);   </a:t>
                </a:r>
                <a:r>
                  <a:rPr lang="es-ES" sz="2000" dirty="0" err="1"/>
                  <a:t>H</a:t>
                </a:r>
                <a:r>
                  <a:rPr lang="es-ES" sz="2000" baseline="-25000" dirty="0" err="1"/>
                  <a:t>c</a:t>
                </a:r>
                <a:r>
                  <a:rPr lang="es-ES" sz="2000" dirty="0"/>
                  <a:t>: poder calorífico del combustible (se expresa en Kcal/Kg, por ejemplo).</a:t>
                </a:r>
              </a:p>
              <a:p>
                <a:pPr algn="just"/>
                <a:r>
                  <a:rPr lang="es-ES" sz="2000" b="1" dirty="0"/>
                  <a:t> </a:t>
                </a:r>
                <a:endParaRPr lang="es-ES" sz="2000" dirty="0"/>
              </a:p>
            </p:txBody>
          </p:sp>
        </mc:Choice>
        <mc:Fallback>
          <p:sp>
            <p:nvSpPr>
              <p:cNvPr id="7" name="6 Rectángulo"/>
              <p:cNvSpPr>
                <a:spLocks noRot="1" noChangeAspect="1" noMove="1" noResize="1" noEditPoints="1" noAdjustHandles="1" noChangeArrowheads="1" noChangeShapeType="1" noTextEdit="1"/>
              </p:cNvSpPr>
              <p:nvPr/>
            </p:nvSpPr>
            <p:spPr>
              <a:xfrm>
                <a:off x="611560" y="1564481"/>
                <a:ext cx="7776864" cy="4415055"/>
              </a:xfrm>
              <a:prstGeom prst="rect">
                <a:avLst/>
              </a:prstGeom>
              <a:blipFill rotWithShape="1">
                <a:blip r:embed="rId2"/>
                <a:stretch>
                  <a:fillRect l="-784" t="-691" r="-862"/>
                </a:stretch>
              </a:blipFill>
            </p:spPr>
            <p:txBody>
              <a:bodyPr/>
              <a:lstStyle/>
              <a:p>
                <a:r>
                  <a:rPr lang="es-ES">
                    <a:noFill/>
                  </a:rPr>
                  <a:t> </a:t>
                </a:r>
              </a:p>
            </p:txBody>
          </p:sp>
        </mc:Fallback>
      </mc:AlternateContent>
      <p:sp>
        <p:nvSpPr>
          <p:cNvPr id="6" name="5 CuadroTexto"/>
          <p:cNvSpPr txBox="1"/>
          <p:nvPr/>
        </p:nvSpPr>
        <p:spPr>
          <a:xfrm>
            <a:off x="539552" y="332656"/>
            <a:ext cx="7848872" cy="830997"/>
          </a:xfrm>
          <a:prstGeom prst="rect">
            <a:avLst/>
          </a:prstGeom>
          <a:noFill/>
        </p:spPr>
        <p:txBody>
          <a:bodyPr wrap="square" rtlCol="0">
            <a:spAutoFit/>
          </a:bodyPr>
          <a:lstStyle/>
          <a:p>
            <a:pPr algn="just"/>
            <a:r>
              <a:rPr lang="es-ES" sz="2400" dirty="0" smtClean="0"/>
              <a:t>4</a:t>
            </a:r>
            <a:r>
              <a:rPr lang="es-ES" sz="2400" dirty="0" smtClean="0"/>
              <a:t>.2. RENDIMIENTO DE LOS MOTORES TÉRMICOS EN FUNCIÓN DEL CONSUMO EFECTIVO DE COMBUSTIBLE</a:t>
            </a:r>
            <a:endParaRPr lang="es-ES" sz="2400" dirty="0"/>
          </a:p>
        </p:txBody>
      </p:sp>
    </p:spTree>
    <p:extLst>
      <p:ext uri="{BB962C8B-B14F-4D97-AF65-F5344CB8AC3E}">
        <p14:creationId xmlns:p14="http://schemas.microsoft.com/office/powerpoint/2010/main" val="69485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1077218"/>
          </a:xfrm>
          <a:prstGeom prst="rect">
            <a:avLst/>
          </a:prstGeom>
          <a:noFill/>
        </p:spPr>
        <p:txBody>
          <a:bodyPr wrap="square" rtlCol="0">
            <a:spAutoFit/>
          </a:bodyPr>
          <a:lstStyle/>
          <a:p>
            <a:r>
              <a:rPr lang="es-ES" sz="3200" dirty="0" smtClean="0">
                <a:cs typeface="Arial" pitchFamily="34" charset="0"/>
              </a:rPr>
              <a:t>1. </a:t>
            </a:r>
            <a:r>
              <a:rPr lang="es-ES" sz="3200" dirty="0" smtClean="0"/>
              <a:t>CLASIFICACIÓN</a:t>
            </a:r>
            <a:endParaRPr lang="es-ES" sz="3200" dirty="0"/>
          </a:p>
          <a:p>
            <a:endParaRPr lang="es-ES" sz="3200" dirty="0">
              <a:cs typeface="Arial" pitchFamily="34" charset="0"/>
            </a:endParaRPr>
          </a:p>
        </p:txBody>
      </p:sp>
      <p:sp>
        <p:nvSpPr>
          <p:cNvPr id="5" name="4 CuadroTexto"/>
          <p:cNvSpPr txBox="1"/>
          <p:nvPr/>
        </p:nvSpPr>
        <p:spPr>
          <a:xfrm>
            <a:off x="539552" y="1268760"/>
            <a:ext cx="7848872" cy="707886"/>
          </a:xfrm>
          <a:prstGeom prst="rect">
            <a:avLst/>
          </a:prstGeom>
          <a:noFill/>
        </p:spPr>
        <p:txBody>
          <a:bodyPr wrap="square" rtlCol="0">
            <a:spAutoFit/>
          </a:bodyPr>
          <a:lstStyle/>
          <a:p>
            <a:pPr algn="just"/>
            <a:r>
              <a:rPr lang="es-ES" sz="2000" dirty="0" smtClean="0"/>
              <a:t>Hay muchos tipos de máquinas térmicas, pero una clasificación de las principales máquinas podría ser el siguiente:</a:t>
            </a:r>
            <a:endParaRPr lang="es-ES" sz="2000" dirty="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927655948"/>
              </p:ext>
            </p:extLst>
          </p:nvPr>
        </p:nvGraphicFramePr>
        <p:xfrm>
          <a:off x="683569" y="2899251"/>
          <a:ext cx="7632847" cy="2804160"/>
        </p:xfrm>
        <a:graphic>
          <a:graphicData uri="http://schemas.openxmlformats.org/drawingml/2006/table">
            <a:tbl>
              <a:tblPr firstRow="1" firstCol="1" bandRow="1">
                <a:tableStyleId>{5C22544A-7EE6-4342-B048-85BDC9FD1C3A}</a:tableStyleId>
              </a:tblPr>
              <a:tblGrid>
                <a:gridCol w="1416636"/>
                <a:gridCol w="1230753"/>
                <a:gridCol w="1601082"/>
                <a:gridCol w="3384376"/>
              </a:tblGrid>
              <a:tr h="0">
                <a:tc rowSpan="4">
                  <a:txBody>
                    <a:bodyPr/>
                    <a:lstStyle/>
                    <a:p>
                      <a:pPr>
                        <a:lnSpc>
                          <a:spcPct val="115000"/>
                        </a:lnSpc>
                        <a:spcAft>
                          <a:spcPts val="0"/>
                        </a:spcAft>
                      </a:pPr>
                      <a:r>
                        <a:rPr lang="es-ES" sz="1600" dirty="0">
                          <a:effectLst/>
                        </a:rPr>
                        <a:t>Generadoras de energía mecánica</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rowSpan="2">
                  <a:txBody>
                    <a:bodyPr/>
                    <a:lstStyle/>
                    <a:p>
                      <a:pPr>
                        <a:lnSpc>
                          <a:spcPct val="115000"/>
                        </a:lnSpc>
                        <a:spcAft>
                          <a:spcPts val="0"/>
                        </a:spcAft>
                      </a:pPr>
                      <a:r>
                        <a:rPr lang="es-ES" sz="1600" dirty="0">
                          <a:effectLst/>
                        </a:rPr>
                        <a:t>De combustión externa</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nSpc>
                          <a:spcPct val="115000"/>
                        </a:lnSpc>
                        <a:spcAft>
                          <a:spcPts val="0"/>
                        </a:spcAft>
                      </a:pPr>
                      <a:r>
                        <a:rPr lang="es-ES" sz="1600" b="0" dirty="0">
                          <a:solidFill>
                            <a:sysClr val="windowText" lastClr="000000"/>
                          </a:solidFill>
                          <a:effectLst/>
                        </a:rPr>
                        <a:t>Alternativas</a:t>
                      </a:r>
                      <a:endParaRPr lang="es-ES" sz="1800" b="0" dirty="0">
                        <a:solidFill>
                          <a:sysClr val="windowText" lastClr="000000"/>
                        </a:solidFill>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0"/>
                        </a:spcAft>
                      </a:pPr>
                      <a:r>
                        <a:rPr lang="es-ES" sz="1600" b="1" dirty="0">
                          <a:solidFill>
                            <a:sysClr val="windowText" lastClr="000000"/>
                          </a:solidFill>
                          <a:effectLst/>
                        </a:rPr>
                        <a:t>Máquina de vapor</a:t>
                      </a:r>
                      <a:endParaRPr lang="es-ES" sz="1800" b="1" dirty="0">
                        <a:solidFill>
                          <a:sysClr val="windowText" lastClr="000000"/>
                        </a:solidFill>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r>
              <a:tr h="0">
                <a:tc vMerge="1">
                  <a:txBody>
                    <a:bodyPr/>
                    <a:lstStyle/>
                    <a:p>
                      <a:endParaRPr lang="es-ES"/>
                    </a:p>
                  </a:txBody>
                  <a:tcPr/>
                </a:tc>
                <a:tc vMerge="1">
                  <a:txBody>
                    <a:bodyPr/>
                    <a:lstStyle/>
                    <a:p>
                      <a:endParaRPr lang="es-ES"/>
                    </a:p>
                  </a:txBody>
                  <a:tcPr/>
                </a:tc>
                <a:tc>
                  <a:txBody>
                    <a:bodyPr/>
                    <a:lstStyle/>
                    <a:p>
                      <a:pPr>
                        <a:lnSpc>
                          <a:spcPct val="115000"/>
                        </a:lnSpc>
                        <a:spcAft>
                          <a:spcPts val="0"/>
                        </a:spcAft>
                      </a:pPr>
                      <a:r>
                        <a:rPr lang="es-ES" sz="1600" dirty="0">
                          <a:effectLst/>
                        </a:rPr>
                        <a:t>Rotativas</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15000"/>
                        </a:lnSpc>
                        <a:spcAft>
                          <a:spcPts val="0"/>
                        </a:spcAft>
                      </a:pPr>
                      <a:r>
                        <a:rPr lang="es-ES" sz="1600" b="0" dirty="0">
                          <a:effectLst/>
                        </a:rPr>
                        <a:t>Turbina de vapor</a:t>
                      </a:r>
                      <a:endParaRPr lang="es-ES" sz="1800" b="0" dirty="0">
                        <a:effectLst/>
                      </a:endParaRPr>
                    </a:p>
                    <a:p>
                      <a:pPr>
                        <a:lnSpc>
                          <a:spcPct val="115000"/>
                        </a:lnSpc>
                        <a:spcAft>
                          <a:spcPts val="0"/>
                        </a:spcAft>
                      </a:pPr>
                      <a:r>
                        <a:rPr lang="es-ES" sz="1600" dirty="0">
                          <a:effectLst/>
                        </a:rPr>
                        <a:t>Turbina de gas de circuito cerrado</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r>
              <a:tr h="0">
                <a:tc vMerge="1">
                  <a:txBody>
                    <a:bodyPr/>
                    <a:lstStyle/>
                    <a:p>
                      <a:endParaRPr lang="es-ES"/>
                    </a:p>
                  </a:txBody>
                  <a:tcPr/>
                </a:tc>
                <a:tc rowSpan="2">
                  <a:txBody>
                    <a:bodyPr/>
                    <a:lstStyle/>
                    <a:p>
                      <a:pPr>
                        <a:lnSpc>
                          <a:spcPct val="115000"/>
                        </a:lnSpc>
                        <a:spcAft>
                          <a:spcPts val="0"/>
                        </a:spcAft>
                      </a:pPr>
                      <a:r>
                        <a:rPr lang="es-ES" sz="1600" b="1" dirty="0">
                          <a:effectLst/>
                        </a:rPr>
                        <a:t>De combustión interna</a:t>
                      </a:r>
                      <a:endParaRPr lang="es-ES" sz="1800" b="1"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nSpc>
                          <a:spcPct val="115000"/>
                        </a:lnSpc>
                        <a:spcAft>
                          <a:spcPts val="0"/>
                        </a:spcAft>
                      </a:pPr>
                      <a:r>
                        <a:rPr lang="es-ES" sz="1600" dirty="0">
                          <a:effectLst/>
                        </a:rPr>
                        <a:t>Alternativas</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nSpc>
                          <a:spcPct val="115000"/>
                        </a:lnSpc>
                        <a:spcAft>
                          <a:spcPts val="0"/>
                        </a:spcAft>
                      </a:pPr>
                      <a:r>
                        <a:rPr lang="es-ES" sz="1600" b="1" dirty="0">
                          <a:effectLst/>
                        </a:rPr>
                        <a:t>Motor Otto</a:t>
                      </a:r>
                      <a:endParaRPr lang="es-ES" sz="1800" b="1" dirty="0">
                        <a:effectLst/>
                      </a:endParaRPr>
                    </a:p>
                    <a:p>
                      <a:pPr>
                        <a:lnSpc>
                          <a:spcPct val="115000"/>
                        </a:lnSpc>
                        <a:spcAft>
                          <a:spcPts val="0"/>
                        </a:spcAft>
                      </a:pPr>
                      <a:r>
                        <a:rPr lang="es-ES" sz="1600" b="1" dirty="0">
                          <a:effectLst/>
                        </a:rPr>
                        <a:t>Motor Diesel</a:t>
                      </a:r>
                      <a:endParaRPr lang="es-ES" sz="1800" b="1"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r>
              <a:tr h="0">
                <a:tc vMerge="1">
                  <a:txBody>
                    <a:bodyPr/>
                    <a:lstStyle/>
                    <a:p>
                      <a:endParaRPr lang="es-ES"/>
                    </a:p>
                  </a:txBody>
                  <a:tcPr/>
                </a:tc>
                <a:tc vMerge="1">
                  <a:txBody>
                    <a:bodyPr/>
                    <a:lstStyle/>
                    <a:p>
                      <a:endParaRPr lang="es-ES"/>
                    </a:p>
                  </a:txBody>
                  <a:tcPr/>
                </a:tc>
                <a:tc>
                  <a:txBody>
                    <a:bodyPr/>
                    <a:lstStyle/>
                    <a:p>
                      <a:pPr>
                        <a:lnSpc>
                          <a:spcPct val="115000"/>
                        </a:lnSpc>
                        <a:spcAft>
                          <a:spcPts val="0"/>
                        </a:spcAft>
                      </a:pPr>
                      <a:r>
                        <a:rPr lang="es-ES" sz="1600" dirty="0">
                          <a:effectLst/>
                        </a:rPr>
                        <a:t>Rotativas</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nSpc>
                          <a:spcPct val="115000"/>
                        </a:lnSpc>
                        <a:spcAft>
                          <a:spcPts val="0"/>
                        </a:spcAft>
                      </a:pPr>
                      <a:r>
                        <a:rPr lang="es-ES" sz="1600" dirty="0">
                          <a:effectLst/>
                        </a:rPr>
                        <a:t>Turbina de gas de circuito abierto</a:t>
                      </a:r>
                      <a:endParaRPr lang="es-ES" sz="1800" dirty="0">
                        <a:effectLst/>
                      </a:endParaRPr>
                    </a:p>
                    <a:p>
                      <a:pPr>
                        <a:lnSpc>
                          <a:spcPct val="115000"/>
                        </a:lnSpc>
                        <a:spcAft>
                          <a:spcPts val="0"/>
                        </a:spcAft>
                      </a:pPr>
                      <a:r>
                        <a:rPr lang="es-ES" sz="1600" dirty="0">
                          <a:effectLst/>
                        </a:rPr>
                        <a:t>Motor </a:t>
                      </a:r>
                      <a:r>
                        <a:rPr lang="es-ES" sz="1600" dirty="0" err="1">
                          <a:effectLst/>
                        </a:rPr>
                        <a:t>Wankel</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r>
              <a:tr h="0">
                <a:tc rowSpan="2">
                  <a:txBody>
                    <a:bodyPr/>
                    <a:lstStyle/>
                    <a:p>
                      <a:pPr>
                        <a:lnSpc>
                          <a:spcPct val="115000"/>
                        </a:lnSpc>
                        <a:spcAft>
                          <a:spcPts val="0"/>
                        </a:spcAft>
                      </a:pPr>
                      <a:r>
                        <a:rPr lang="es-ES" sz="1600" dirty="0">
                          <a:effectLst/>
                        </a:rPr>
                        <a:t>Consumidoras de energía mecánica</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nSpc>
                          <a:spcPct val="115000"/>
                        </a:lnSpc>
                        <a:spcAft>
                          <a:spcPts val="0"/>
                        </a:spcAft>
                      </a:pPr>
                      <a:r>
                        <a:rPr lang="es-ES" sz="1600" b="1" dirty="0">
                          <a:effectLst/>
                        </a:rPr>
                        <a:t>Máquinas frigoríficas</a:t>
                      </a:r>
                      <a:endParaRPr lang="es-ES" sz="1800" b="1"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c hMerge="1">
                  <a:txBody>
                    <a:bodyPr/>
                    <a:lstStyle/>
                    <a:p>
                      <a:endParaRPr lang="es-ES"/>
                    </a:p>
                  </a:txBody>
                  <a:tcPr/>
                </a:tc>
                <a:tc>
                  <a:txBody>
                    <a:bodyPr/>
                    <a:lstStyle/>
                    <a:p>
                      <a:pPr>
                        <a:lnSpc>
                          <a:spcPct val="115000"/>
                        </a:lnSpc>
                        <a:spcAft>
                          <a:spcPts val="0"/>
                        </a:spcAft>
                      </a:pPr>
                      <a:r>
                        <a:rPr lang="es-ES" sz="1600" dirty="0">
                          <a:effectLst/>
                        </a:rPr>
                        <a:t>de compresión</a:t>
                      </a:r>
                      <a:endParaRPr lang="es-ES" sz="1800" dirty="0">
                        <a:effectLst/>
                      </a:endParaRPr>
                    </a:p>
                    <a:p>
                      <a:pPr>
                        <a:lnSpc>
                          <a:spcPct val="115000"/>
                        </a:lnSpc>
                        <a:spcAft>
                          <a:spcPts val="0"/>
                        </a:spcAft>
                      </a:pPr>
                      <a:r>
                        <a:rPr lang="es-ES" sz="1600" dirty="0">
                          <a:effectLst/>
                        </a:rPr>
                        <a:t>de absorción</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r>
              <a:tr h="0">
                <a:tc vMerge="1">
                  <a:txBody>
                    <a:bodyPr/>
                    <a:lstStyle/>
                    <a:p>
                      <a:endParaRPr lang="es-ES"/>
                    </a:p>
                  </a:txBody>
                  <a:tcPr/>
                </a:tc>
                <a:tc gridSpan="3">
                  <a:txBody>
                    <a:bodyPr/>
                    <a:lstStyle/>
                    <a:p>
                      <a:pPr>
                        <a:lnSpc>
                          <a:spcPct val="115000"/>
                        </a:lnSpc>
                        <a:spcAft>
                          <a:spcPts val="0"/>
                        </a:spcAft>
                      </a:pPr>
                      <a:r>
                        <a:rPr lang="es-ES" sz="1600" b="1" dirty="0">
                          <a:effectLst/>
                        </a:rPr>
                        <a:t>Bomba de calor</a:t>
                      </a:r>
                      <a:endParaRPr lang="es-ES" sz="1800" b="1"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hMerge="1">
                  <a:txBody>
                    <a:bodyPr/>
                    <a:lstStyle/>
                    <a:p>
                      <a:endParaRPr lang="es-ES"/>
                    </a:p>
                  </a:txBody>
                  <a:tcPr/>
                </a:tc>
                <a:tc hMerge="1">
                  <a:txBody>
                    <a:bodyPr/>
                    <a:lstStyle/>
                    <a:p>
                      <a:endParaRPr lang="es-ES"/>
                    </a:p>
                  </a:txBody>
                  <a:tcPr/>
                </a:tc>
              </a:tr>
            </a:tbl>
          </a:graphicData>
        </a:graphic>
      </p:graphicFrame>
    </p:spTree>
    <p:extLst>
      <p:ext uri="{BB962C8B-B14F-4D97-AF65-F5344CB8AC3E}">
        <p14:creationId xmlns:p14="http://schemas.microsoft.com/office/powerpoint/2010/main" val="391921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6 Rectángulo"/>
              <p:cNvSpPr/>
              <p:nvPr/>
            </p:nvSpPr>
            <p:spPr>
              <a:xfrm>
                <a:off x="611560" y="1196752"/>
                <a:ext cx="7776864" cy="5184048"/>
              </a:xfrm>
              <a:prstGeom prst="rect">
                <a:avLst/>
              </a:prstGeom>
            </p:spPr>
            <p:txBody>
              <a:bodyPr wrap="square">
                <a:spAutoFit/>
              </a:bodyPr>
              <a:lstStyle/>
              <a:p>
                <a:pPr algn="just"/>
                <a:r>
                  <a:rPr lang="es-ES" sz="2000" dirty="0"/>
                  <a:t>No toda la energía que se obtiene de la “sección térmica” se emplea exclusivamente para conseguir que el automóvil se desplace. También es necesario mover la bomba del agua, la bomba de aceite, el árbol de levas, el compresor de aire acondicionado, el alternador, y todos los demás elementos mecánicos del automóvil. Tampoco se han considerado las pérdidas por rozamiento de las partes móviles, ni hemos corregido la desviación del ciclo real respecto al teórico.</a:t>
                </a:r>
              </a:p>
              <a:p>
                <a:pPr algn="just"/>
                <a:r>
                  <a:rPr lang="es-ES" sz="2000" dirty="0"/>
                  <a:t>Para tener en cuenta estos factores, se debe dividir al motor en dos bloques: uno engloba la </a:t>
                </a:r>
                <a:r>
                  <a:rPr lang="es-ES" sz="2000" b="1" dirty="0"/>
                  <a:t>sección térmica</a:t>
                </a:r>
                <a:r>
                  <a:rPr lang="es-ES" sz="2000" dirty="0"/>
                  <a:t>, de la que se obtendría el trabajo útil teórico según el ciclo termodinámico, también llamado “trabajo indicado” (</a:t>
                </a:r>
                <a:r>
                  <a:rPr lang="es-ES" sz="2000" i="1" dirty="0" err="1"/>
                  <a:t>W</a:t>
                </a:r>
                <a:r>
                  <a:rPr lang="es-ES" sz="2000" i="1" baseline="-25000" dirty="0" err="1"/>
                  <a:t>i</a:t>
                </a:r>
                <a:r>
                  <a:rPr lang="es-ES" sz="2000" dirty="0"/>
                  <a:t>), y tras éste, la </a:t>
                </a:r>
                <a:r>
                  <a:rPr lang="es-ES" sz="2000" b="1" dirty="0"/>
                  <a:t>sección mecánica </a:t>
                </a:r>
                <a:r>
                  <a:rPr lang="es-ES" sz="2000" dirty="0"/>
                  <a:t>donde se incluyen las pérdidas del funcionamiento mecánico del motor. Así pues, el rendimiento total del motor se obtendrá a partir de los rendimientos de ambos bloques: rendimiento térmico (</a:t>
                </a:r>
                <a:r>
                  <a:rPr lang="es-ES" sz="2000" dirty="0" err="1"/>
                  <a:t>η</a:t>
                </a:r>
                <a:r>
                  <a:rPr lang="es-ES" sz="2000" baseline="-25000" dirty="0" err="1"/>
                  <a:t>t</a:t>
                </a:r>
                <a:r>
                  <a:rPr lang="es-ES" sz="2000" dirty="0"/>
                  <a:t>) y rendimiento mecánico (</a:t>
                </a:r>
                <a:r>
                  <a:rPr lang="es-ES" sz="2000" dirty="0" err="1"/>
                  <a:t>η</a:t>
                </a:r>
                <a:r>
                  <a:rPr lang="es-ES" sz="2000" baseline="-25000" dirty="0" err="1"/>
                  <a:t>m</a:t>
                </a:r>
                <a:r>
                  <a:rPr lang="es-ES" sz="2000" dirty="0"/>
                  <a:t>):</a:t>
                </a:r>
              </a:p>
              <a:p>
                <a:pPr algn="just"/>
                <a14:m>
                  <m:oMathPara xmlns:m="http://schemas.openxmlformats.org/officeDocument/2006/math">
                    <m:oMathParaPr>
                      <m:jc m:val="centerGroup"/>
                    </m:oMathParaPr>
                    <m:oMath xmlns:m="http://schemas.openxmlformats.org/officeDocument/2006/math">
                      <m:sSub>
                        <m:sSubPr>
                          <m:ctrlPr>
                            <a:rPr lang="es-ES" sz="2800" i="1"/>
                          </m:ctrlPr>
                        </m:sSubPr>
                        <m:e>
                          <m:r>
                            <a:rPr lang="es-ES" sz="2800" i="1"/>
                            <m:t>𝜂</m:t>
                          </m:r>
                        </m:e>
                        <m:sub>
                          <m:r>
                            <a:rPr lang="es-ES" sz="2800" i="1"/>
                            <m:t>𝑇</m:t>
                          </m:r>
                        </m:sub>
                      </m:sSub>
                      <m:r>
                        <a:rPr lang="es-ES" sz="2800" i="1"/>
                        <m:t>=</m:t>
                      </m:r>
                      <m:sSub>
                        <m:sSubPr>
                          <m:ctrlPr>
                            <a:rPr lang="es-ES" sz="2800" i="1"/>
                          </m:ctrlPr>
                        </m:sSubPr>
                        <m:e>
                          <m:r>
                            <a:rPr lang="es-ES" sz="2800" i="1"/>
                            <m:t>𝜂</m:t>
                          </m:r>
                        </m:e>
                        <m:sub>
                          <m:r>
                            <a:rPr lang="es-ES" sz="2800" i="1"/>
                            <m:t>𝑡</m:t>
                          </m:r>
                        </m:sub>
                      </m:sSub>
                      <m:r>
                        <a:rPr lang="es-ES" sz="2800" i="1"/>
                        <m:t>·</m:t>
                      </m:r>
                      <m:sSub>
                        <m:sSubPr>
                          <m:ctrlPr>
                            <a:rPr lang="es-ES" sz="2800" i="1"/>
                          </m:ctrlPr>
                        </m:sSubPr>
                        <m:e>
                          <m:r>
                            <a:rPr lang="es-ES" sz="2800" i="1"/>
                            <m:t>𝜂</m:t>
                          </m:r>
                        </m:e>
                        <m:sub>
                          <m:r>
                            <a:rPr lang="es-ES" sz="2800" i="1"/>
                            <m:t>𝑚</m:t>
                          </m:r>
                        </m:sub>
                      </m:sSub>
                    </m:oMath>
                  </m:oMathPara>
                </a14:m>
                <a:endParaRPr lang="es-ES" sz="2800" dirty="0"/>
              </a:p>
            </p:txBody>
          </p:sp>
        </mc:Choice>
        <mc:Fallback>
          <p:sp>
            <p:nvSpPr>
              <p:cNvPr id="7" name="6 Rectángulo"/>
              <p:cNvSpPr>
                <a:spLocks noRot="1" noChangeAspect="1" noMove="1" noResize="1" noEditPoints="1" noAdjustHandles="1" noChangeArrowheads="1" noChangeShapeType="1" noTextEdit="1"/>
              </p:cNvSpPr>
              <p:nvPr/>
            </p:nvSpPr>
            <p:spPr>
              <a:xfrm>
                <a:off x="611560" y="1196752"/>
                <a:ext cx="7776864" cy="5184048"/>
              </a:xfrm>
              <a:prstGeom prst="rect">
                <a:avLst/>
              </a:prstGeom>
              <a:blipFill rotWithShape="1">
                <a:blip r:embed="rId2"/>
                <a:stretch>
                  <a:fillRect l="-784" t="-588" r="-862"/>
                </a:stretch>
              </a:blipFill>
            </p:spPr>
            <p:txBody>
              <a:bodyPr/>
              <a:lstStyle/>
              <a:p>
                <a:r>
                  <a:rPr lang="es-ES">
                    <a:noFill/>
                  </a:rPr>
                  <a:t> </a:t>
                </a:r>
              </a:p>
            </p:txBody>
          </p:sp>
        </mc:Fallback>
      </mc:AlternateContent>
      <p:sp>
        <p:nvSpPr>
          <p:cNvPr id="6" name="5 CuadroTexto"/>
          <p:cNvSpPr txBox="1"/>
          <p:nvPr/>
        </p:nvSpPr>
        <p:spPr>
          <a:xfrm>
            <a:off x="539552" y="332656"/>
            <a:ext cx="7848872" cy="830997"/>
          </a:xfrm>
          <a:prstGeom prst="rect">
            <a:avLst/>
          </a:prstGeom>
          <a:noFill/>
        </p:spPr>
        <p:txBody>
          <a:bodyPr wrap="square" rtlCol="0">
            <a:spAutoFit/>
          </a:bodyPr>
          <a:lstStyle/>
          <a:p>
            <a:pPr algn="just"/>
            <a:r>
              <a:rPr lang="es-ES" sz="2400" dirty="0" smtClean="0"/>
              <a:t>4</a:t>
            </a:r>
            <a:r>
              <a:rPr lang="es-ES" sz="2400" dirty="0" smtClean="0"/>
              <a:t>.3. BALANCE DE POTENCIA EN UN MOTOR DE COMBUSTIÓN ALTERNATIVO</a:t>
            </a:r>
            <a:endParaRPr lang="es-ES" sz="2400" dirty="0"/>
          </a:p>
        </p:txBody>
      </p:sp>
    </p:spTree>
    <p:extLst>
      <p:ext uri="{BB962C8B-B14F-4D97-AF65-F5344CB8AC3E}">
        <p14:creationId xmlns:p14="http://schemas.microsoft.com/office/powerpoint/2010/main" val="89310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6 Rectángulo"/>
              <p:cNvSpPr/>
              <p:nvPr/>
            </p:nvSpPr>
            <p:spPr>
              <a:xfrm>
                <a:off x="611560" y="1196752"/>
                <a:ext cx="7776864" cy="4268284"/>
              </a:xfrm>
              <a:prstGeom prst="rect">
                <a:avLst/>
              </a:prstGeom>
            </p:spPr>
            <p:txBody>
              <a:bodyPr wrap="square">
                <a:spAutoFit/>
              </a:bodyPr>
              <a:lstStyle/>
              <a:p>
                <a:pPr algn="just"/>
                <a:r>
                  <a:rPr lang="es-ES" sz="2000" dirty="0"/>
                  <a:t>Es el momento de la fuerza (</a:t>
                </a:r>
                <a14:m>
                  <m:oMath xmlns:m="http://schemas.openxmlformats.org/officeDocument/2006/math">
                    <m:acc>
                      <m:accPr>
                        <m:chr m:val="⃗"/>
                        <m:ctrlPr>
                          <a:rPr lang="es-ES" sz="2000" i="1"/>
                        </m:ctrlPr>
                      </m:accPr>
                      <m:e>
                        <m:r>
                          <a:rPr lang="es-ES" sz="2000" i="1"/>
                          <m:t>𝑀</m:t>
                        </m:r>
                      </m:e>
                    </m:acc>
                    <m:r>
                      <a:rPr lang="es-ES" sz="2000" i="1"/>
                      <m:t>=</m:t>
                    </m:r>
                    <m:acc>
                      <m:accPr>
                        <m:chr m:val="⃗"/>
                        <m:ctrlPr>
                          <a:rPr lang="es-ES" sz="2000" i="1"/>
                        </m:ctrlPr>
                      </m:accPr>
                      <m:e>
                        <m:r>
                          <a:rPr lang="es-ES" sz="2000" i="1"/>
                          <m:t>𝐹</m:t>
                        </m:r>
                      </m:e>
                    </m:acc>
                    <m:r>
                      <a:rPr lang="es-ES" sz="2000" i="1"/>
                      <m:t>∧</m:t>
                    </m:r>
                    <m:acc>
                      <m:accPr>
                        <m:chr m:val="⃗"/>
                        <m:ctrlPr>
                          <a:rPr lang="es-ES" sz="2000" i="1"/>
                        </m:ctrlPr>
                      </m:accPr>
                      <m:e>
                        <m:r>
                          <a:rPr lang="es-ES" sz="2000" i="1"/>
                          <m:t>𝑟</m:t>
                        </m:r>
                      </m:e>
                    </m:acc>
                  </m:oMath>
                </a14:m>
                <a:r>
                  <a:rPr lang="es-ES" sz="2000" dirty="0"/>
                  <a:t>), llamado “par motor”, que genera el cigüeñal del motor, y dependerá de la velocidad de giro</a:t>
                </a:r>
                <a:r>
                  <a:rPr lang="es-ES" sz="2000" dirty="0" smtClean="0"/>
                  <a:t>.</a:t>
                </a:r>
              </a:p>
              <a:p>
                <a:pPr algn="just"/>
                <a:endParaRPr lang="es-ES" sz="2000" dirty="0"/>
              </a:p>
              <a:p>
                <a:pPr algn="just"/>
                <a14:m>
                  <m:oMathPara xmlns:m="http://schemas.openxmlformats.org/officeDocument/2006/math">
                    <m:oMathParaPr>
                      <m:jc m:val="centerGroup"/>
                    </m:oMathParaPr>
                    <m:oMath xmlns:m="http://schemas.openxmlformats.org/officeDocument/2006/math">
                      <m:r>
                        <a:rPr lang="es-ES" sz="2400" i="1"/>
                        <m:t>𝑊</m:t>
                      </m:r>
                      <m:r>
                        <a:rPr lang="es-ES" sz="2400" i="1"/>
                        <m:t>=</m:t>
                      </m:r>
                      <m:r>
                        <a:rPr lang="es-ES" sz="2400" i="1"/>
                        <m:t>𝐹</m:t>
                      </m:r>
                      <m:r>
                        <a:rPr lang="es-ES" sz="2400" i="1"/>
                        <m:t>·</m:t>
                      </m:r>
                      <m:r>
                        <a:rPr lang="es-ES" sz="2400" i="1"/>
                        <m:t>𝑑</m:t>
                      </m:r>
                      <m:r>
                        <a:rPr lang="es-ES" sz="2400" i="1"/>
                        <m:t>=</m:t>
                      </m:r>
                      <m:r>
                        <a:rPr lang="es-ES" sz="2400" i="1"/>
                        <m:t>𝐹</m:t>
                      </m:r>
                      <m:r>
                        <a:rPr lang="es-ES" sz="2400" i="1"/>
                        <m:t>·</m:t>
                      </m:r>
                      <m:r>
                        <a:rPr lang="es-ES" sz="2400" i="1"/>
                        <m:t>𝑟</m:t>
                      </m:r>
                      <m:r>
                        <a:rPr lang="es-ES" sz="2400" i="1"/>
                        <m:t>·</m:t>
                      </m:r>
                      <m:r>
                        <a:rPr lang="es-ES" sz="2400" i="1"/>
                        <m:t>𝜃</m:t>
                      </m:r>
                      <m:r>
                        <a:rPr lang="es-ES" sz="2400" i="1"/>
                        <m:t>=</m:t>
                      </m:r>
                      <m:r>
                        <a:rPr lang="es-ES" sz="2400" i="1"/>
                        <m:t>𝑀</m:t>
                      </m:r>
                      <m:r>
                        <a:rPr lang="es-ES" sz="2400" i="1"/>
                        <m:t>·</m:t>
                      </m:r>
                      <m:r>
                        <a:rPr lang="es-ES" sz="2400" i="1"/>
                        <m:t>𝜃</m:t>
                      </m:r>
                    </m:oMath>
                  </m:oMathPara>
                </a14:m>
                <a:endParaRPr lang="es-ES" sz="2400" dirty="0"/>
              </a:p>
              <a:p>
                <a:pPr algn="just"/>
                <a:endParaRPr lang="es-ES" sz="2000" dirty="0" smtClean="0"/>
              </a:p>
              <a:p>
                <a:pPr algn="just"/>
                <a:r>
                  <a:rPr lang="es-ES" sz="2000" dirty="0" smtClean="0"/>
                  <a:t>donde </a:t>
                </a:r>
                <a:r>
                  <a:rPr lang="es-ES" sz="2000" dirty="0"/>
                  <a:t>W es el trabajo, M el momento o par (</a:t>
                </a:r>
                <a:r>
                  <a:rPr lang="es-ES" sz="2000" dirty="0" err="1"/>
                  <a:t>N·m</a:t>
                </a:r>
                <a:r>
                  <a:rPr lang="es-ES" sz="2000" dirty="0"/>
                  <a:t>), θ los radianes girados (</a:t>
                </a:r>
                <a:r>
                  <a:rPr lang="es-ES" sz="2000" dirty="0" err="1"/>
                  <a:t>rd</a:t>
                </a:r>
                <a:r>
                  <a:rPr lang="es-ES" sz="2000" dirty="0"/>
                  <a:t>) y ω la velocidad angular de giro (</a:t>
                </a:r>
                <a:r>
                  <a:rPr lang="es-ES" sz="2000" dirty="0" err="1"/>
                  <a:t>rd</a:t>
                </a:r>
                <a:r>
                  <a:rPr lang="es-ES" sz="2000" dirty="0"/>
                  <a:t>/s).</a:t>
                </a:r>
              </a:p>
              <a:p>
                <a:pPr algn="just"/>
                <a:r>
                  <a:rPr lang="es-ES" sz="2000" dirty="0"/>
                  <a:t> </a:t>
                </a:r>
              </a:p>
              <a:p>
                <a:pPr algn="just"/>
                <a:r>
                  <a:rPr lang="es-ES" sz="2000" dirty="0"/>
                  <a:t>En función de la potencia</a:t>
                </a:r>
                <a:r>
                  <a:rPr lang="es-ES" sz="2000" dirty="0" smtClean="0"/>
                  <a:t>:</a:t>
                </a:r>
              </a:p>
              <a:p>
                <a:pPr algn="just"/>
                <a:endParaRPr lang="es-ES" sz="2000" dirty="0"/>
              </a:p>
              <a:p>
                <a:pPr algn="just"/>
                <a14:m>
                  <m:oMathPara xmlns:m="http://schemas.openxmlformats.org/officeDocument/2006/math">
                    <m:oMathParaPr>
                      <m:jc m:val="centerGroup"/>
                    </m:oMathParaPr>
                    <m:oMath xmlns:m="http://schemas.openxmlformats.org/officeDocument/2006/math">
                      <m:r>
                        <a:rPr lang="es-ES" sz="2400" i="1"/>
                        <m:t>𝑃</m:t>
                      </m:r>
                      <m:r>
                        <a:rPr lang="es-ES" sz="2400" i="1"/>
                        <m:t>=</m:t>
                      </m:r>
                      <m:f>
                        <m:fPr>
                          <m:ctrlPr>
                            <a:rPr lang="es-ES" sz="2400" i="1"/>
                          </m:ctrlPr>
                        </m:fPr>
                        <m:num>
                          <m:r>
                            <a:rPr lang="es-ES" sz="2400" i="1"/>
                            <m:t>𝑊</m:t>
                          </m:r>
                        </m:num>
                        <m:den>
                          <m:r>
                            <a:rPr lang="es-ES" sz="2400" i="1"/>
                            <m:t>𝑡</m:t>
                          </m:r>
                        </m:den>
                      </m:f>
                      <m:r>
                        <a:rPr lang="es-ES" sz="2400" i="1"/>
                        <m:t>=</m:t>
                      </m:r>
                      <m:r>
                        <a:rPr lang="es-ES" sz="2400" i="1"/>
                        <m:t>𝑀</m:t>
                      </m:r>
                      <m:r>
                        <a:rPr lang="es-ES" sz="2400" i="1"/>
                        <m:t>·</m:t>
                      </m:r>
                      <m:r>
                        <a:rPr lang="es-ES" sz="2400" i="1"/>
                        <m:t>𝜔</m:t>
                      </m:r>
                      <m:r>
                        <a:rPr lang="es-ES" sz="2400" i="1"/>
                        <m:t>    ⇒    </m:t>
                      </m:r>
                      <m:r>
                        <a:rPr lang="es-ES" sz="2400" i="1"/>
                        <m:t>𝑀</m:t>
                      </m:r>
                      <m:r>
                        <a:rPr lang="es-ES" sz="2400" i="1"/>
                        <m:t>=</m:t>
                      </m:r>
                      <m:f>
                        <m:fPr>
                          <m:ctrlPr>
                            <a:rPr lang="es-ES" sz="2400" i="1"/>
                          </m:ctrlPr>
                        </m:fPr>
                        <m:num>
                          <m:r>
                            <a:rPr lang="es-ES" sz="2400" i="1"/>
                            <m:t>𝑃</m:t>
                          </m:r>
                        </m:num>
                        <m:den>
                          <m:r>
                            <a:rPr lang="es-ES" sz="2400" i="1"/>
                            <m:t>𝜔</m:t>
                          </m:r>
                        </m:den>
                      </m:f>
                    </m:oMath>
                  </m:oMathPara>
                </a14:m>
                <a:endParaRPr lang="es-ES" sz="2400" dirty="0"/>
              </a:p>
              <a:p>
                <a:pPr algn="just"/>
                <a:r>
                  <a:rPr lang="es-ES" sz="2000" dirty="0"/>
                  <a:t> </a:t>
                </a:r>
              </a:p>
            </p:txBody>
          </p:sp>
        </mc:Choice>
        <mc:Fallback>
          <p:sp>
            <p:nvSpPr>
              <p:cNvPr id="7" name="6 Rectángulo"/>
              <p:cNvSpPr>
                <a:spLocks noRot="1" noChangeAspect="1" noMove="1" noResize="1" noEditPoints="1" noAdjustHandles="1" noChangeArrowheads="1" noChangeShapeType="1" noTextEdit="1"/>
              </p:cNvSpPr>
              <p:nvPr/>
            </p:nvSpPr>
            <p:spPr>
              <a:xfrm>
                <a:off x="611560" y="1196752"/>
                <a:ext cx="7776864" cy="4268284"/>
              </a:xfrm>
              <a:prstGeom prst="rect">
                <a:avLst/>
              </a:prstGeom>
              <a:blipFill rotWithShape="1">
                <a:blip r:embed="rId2"/>
                <a:stretch>
                  <a:fillRect l="-784" r="-862"/>
                </a:stretch>
              </a:blipFill>
            </p:spPr>
            <p:txBody>
              <a:bodyPr/>
              <a:lstStyle/>
              <a:p>
                <a:r>
                  <a:rPr lang="es-ES">
                    <a:noFill/>
                  </a:rPr>
                  <a:t> </a:t>
                </a:r>
              </a:p>
            </p:txBody>
          </p:sp>
        </mc:Fallback>
      </mc:AlternateContent>
      <p:sp>
        <p:nvSpPr>
          <p:cNvPr id="6" name="5 CuadroTexto"/>
          <p:cNvSpPr txBox="1"/>
          <p:nvPr/>
        </p:nvSpPr>
        <p:spPr>
          <a:xfrm>
            <a:off x="539552" y="332656"/>
            <a:ext cx="7848872" cy="461665"/>
          </a:xfrm>
          <a:prstGeom prst="rect">
            <a:avLst/>
          </a:prstGeom>
          <a:noFill/>
        </p:spPr>
        <p:txBody>
          <a:bodyPr wrap="square" rtlCol="0">
            <a:spAutoFit/>
          </a:bodyPr>
          <a:lstStyle/>
          <a:p>
            <a:pPr algn="just"/>
            <a:r>
              <a:rPr lang="es-ES" sz="2400" dirty="0" smtClean="0"/>
              <a:t>4</a:t>
            </a:r>
            <a:r>
              <a:rPr lang="es-ES" sz="2400" dirty="0" smtClean="0"/>
              <a:t>.4. PAR MOTOR</a:t>
            </a:r>
            <a:endParaRPr lang="es-ES" sz="2400" dirty="0"/>
          </a:p>
        </p:txBody>
      </p:sp>
    </p:spTree>
    <p:extLst>
      <p:ext uri="{BB962C8B-B14F-4D97-AF65-F5344CB8AC3E}">
        <p14:creationId xmlns:p14="http://schemas.microsoft.com/office/powerpoint/2010/main" val="274404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2. </a:t>
            </a:r>
            <a:r>
              <a:rPr lang="es-ES" sz="3200" dirty="0"/>
              <a:t>MÁQUINAS DE COMBUSTIÓN EXTERNA</a:t>
            </a:r>
            <a:endParaRPr lang="es-ES" sz="3200" dirty="0">
              <a:cs typeface="Arial" pitchFamily="34" charset="0"/>
            </a:endParaRPr>
          </a:p>
        </p:txBody>
      </p:sp>
      <p:sp>
        <p:nvSpPr>
          <p:cNvPr id="7" name="6 Rectángulo"/>
          <p:cNvSpPr/>
          <p:nvPr/>
        </p:nvSpPr>
        <p:spPr>
          <a:xfrm>
            <a:off x="611560" y="1916832"/>
            <a:ext cx="7776864" cy="1323439"/>
          </a:xfrm>
          <a:prstGeom prst="rect">
            <a:avLst/>
          </a:prstGeom>
        </p:spPr>
        <p:txBody>
          <a:bodyPr wrap="square">
            <a:spAutoFit/>
          </a:bodyPr>
          <a:lstStyle/>
          <a:p>
            <a:pPr algn="just"/>
            <a:r>
              <a:rPr lang="es-ES" sz="2000" dirty="0"/>
              <a:t>Utilizan el agua, en sus fases líquida y vapor, como medio de trabajo. Las partes esenciales en la instalación de este tipo son: la bomba, la caldera, el </a:t>
            </a:r>
            <a:r>
              <a:rPr lang="es-ES" sz="2000" dirty="0" err="1"/>
              <a:t>supercalentador</a:t>
            </a:r>
            <a:r>
              <a:rPr lang="es-ES" sz="2000" dirty="0"/>
              <a:t>, la máquina propiamente dicha (cilindro o turbina) y el condensador:</a:t>
            </a:r>
          </a:p>
        </p:txBody>
      </p:sp>
      <p:sp>
        <p:nvSpPr>
          <p:cNvPr id="6" name="5 CuadroTexto"/>
          <p:cNvSpPr txBox="1"/>
          <p:nvPr/>
        </p:nvSpPr>
        <p:spPr>
          <a:xfrm>
            <a:off x="539552" y="1311151"/>
            <a:ext cx="7848872" cy="523220"/>
          </a:xfrm>
          <a:prstGeom prst="rect">
            <a:avLst/>
          </a:prstGeom>
          <a:noFill/>
        </p:spPr>
        <p:txBody>
          <a:bodyPr wrap="square" rtlCol="0">
            <a:spAutoFit/>
          </a:bodyPr>
          <a:lstStyle/>
          <a:p>
            <a:pPr algn="just"/>
            <a:r>
              <a:rPr lang="es-ES" sz="2800" dirty="0"/>
              <a:t>2</a:t>
            </a:r>
            <a:r>
              <a:rPr lang="es-ES" sz="2800" dirty="0" smtClean="0"/>
              <a:t>.1. MÁQUINA Y TURBINA DE VAPOR</a:t>
            </a:r>
            <a:endParaRPr lang="es-ES" sz="2800" dirty="0"/>
          </a:p>
        </p:txBody>
      </p:sp>
      <p:pic>
        <p:nvPicPr>
          <p:cNvPr id="8" name="7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3140968"/>
            <a:ext cx="7056784" cy="3240360"/>
          </a:xfrm>
          <a:prstGeom prst="rect">
            <a:avLst/>
          </a:prstGeom>
          <a:noFill/>
          <a:ln>
            <a:noFill/>
          </a:ln>
        </p:spPr>
      </p:pic>
    </p:spTree>
    <p:extLst>
      <p:ext uri="{BB962C8B-B14F-4D97-AF65-F5344CB8AC3E}">
        <p14:creationId xmlns:p14="http://schemas.microsoft.com/office/powerpoint/2010/main" val="349144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76672"/>
            <a:ext cx="7848872" cy="707886"/>
          </a:xfrm>
          <a:prstGeom prst="rect">
            <a:avLst/>
          </a:prstGeom>
          <a:noFill/>
        </p:spPr>
        <p:txBody>
          <a:bodyPr wrap="square" rtlCol="0">
            <a:spAutoFit/>
          </a:bodyPr>
          <a:lstStyle/>
          <a:p>
            <a:r>
              <a:rPr lang="es-ES" sz="2000" dirty="0"/>
              <a:t>El ciclo termodinámico que se sigue y que intenta aproximarse al ciclo de Carnot es el ciclo de </a:t>
            </a:r>
            <a:r>
              <a:rPr lang="es-ES" sz="2000" dirty="0" err="1"/>
              <a:t>Rankine</a:t>
            </a:r>
            <a:r>
              <a:rPr lang="es-ES" sz="2000" dirty="0"/>
              <a:t>:</a:t>
            </a:r>
          </a:p>
        </p:txBody>
      </p:sp>
      <p:pic>
        <p:nvPicPr>
          <p:cNvPr id="7" name="6 Imagen"/>
          <p:cNvPicPr/>
          <p:nvPr/>
        </p:nvPicPr>
        <p:blipFill rotWithShape="1">
          <a:blip r:embed="rId2" cstate="print">
            <a:extLst>
              <a:ext uri="{28A0092B-C50C-407E-A947-70E740481C1C}">
                <a14:useLocalDpi xmlns:a14="http://schemas.microsoft.com/office/drawing/2010/main" val="0"/>
              </a:ext>
            </a:extLst>
          </a:blip>
          <a:srcRect r="66812"/>
          <a:stretch/>
        </p:blipFill>
        <p:spPr bwMode="auto">
          <a:xfrm>
            <a:off x="1475656" y="1484784"/>
            <a:ext cx="6192688" cy="5013176"/>
          </a:xfrm>
          <a:prstGeom prst="rect">
            <a:avLst/>
          </a:prstGeom>
          <a:noFill/>
          <a:ln>
            <a:noFill/>
          </a:ln>
        </p:spPr>
      </p:pic>
    </p:spTree>
    <p:extLst>
      <p:ext uri="{BB962C8B-B14F-4D97-AF65-F5344CB8AC3E}">
        <p14:creationId xmlns:p14="http://schemas.microsoft.com/office/powerpoint/2010/main" val="147232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76672"/>
            <a:ext cx="7848872" cy="707886"/>
          </a:xfrm>
          <a:prstGeom prst="rect">
            <a:avLst/>
          </a:prstGeom>
          <a:noFill/>
        </p:spPr>
        <p:txBody>
          <a:bodyPr wrap="square" rtlCol="0">
            <a:spAutoFit/>
          </a:bodyPr>
          <a:lstStyle/>
          <a:p>
            <a:pPr algn="just"/>
            <a:r>
              <a:rPr lang="es-ES" sz="2000" dirty="0" smtClean="0"/>
              <a:t>Es más cómodo iniciar la compresión adiabática una vez que todo el fluido está en fase líquida (4).</a:t>
            </a:r>
            <a:endParaRPr lang="es-ES" sz="2000" dirty="0"/>
          </a:p>
        </p:txBody>
      </p:sp>
      <p:pic>
        <p:nvPicPr>
          <p:cNvPr id="7" name="6 Imagen"/>
          <p:cNvPicPr/>
          <p:nvPr/>
        </p:nvPicPr>
        <p:blipFill rotWithShape="1">
          <a:blip r:embed="rId2" cstate="print">
            <a:extLst>
              <a:ext uri="{28A0092B-C50C-407E-A947-70E740481C1C}">
                <a14:useLocalDpi xmlns:a14="http://schemas.microsoft.com/office/drawing/2010/main" val="0"/>
              </a:ext>
            </a:extLst>
          </a:blip>
          <a:srcRect l="34023" r="35881"/>
          <a:stretch/>
        </p:blipFill>
        <p:spPr bwMode="auto">
          <a:xfrm>
            <a:off x="1547664" y="1495454"/>
            <a:ext cx="5615796" cy="5013176"/>
          </a:xfrm>
          <a:prstGeom prst="rect">
            <a:avLst/>
          </a:prstGeom>
          <a:noFill/>
          <a:ln>
            <a:noFill/>
          </a:ln>
        </p:spPr>
      </p:pic>
    </p:spTree>
    <p:extLst>
      <p:ext uri="{BB962C8B-B14F-4D97-AF65-F5344CB8AC3E}">
        <p14:creationId xmlns:p14="http://schemas.microsoft.com/office/powerpoint/2010/main" val="303195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76672"/>
            <a:ext cx="7848872" cy="1015663"/>
          </a:xfrm>
          <a:prstGeom prst="rect">
            <a:avLst/>
          </a:prstGeom>
          <a:noFill/>
        </p:spPr>
        <p:txBody>
          <a:bodyPr wrap="square" rtlCol="0">
            <a:spAutoFit/>
          </a:bodyPr>
          <a:lstStyle/>
          <a:p>
            <a:pPr algn="just"/>
            <a:r>
              <a:rPr lang="es-ES" sz="2000" dirty="0" smtClean="0"/>
              <a:t>Al pasar el fluido por los álabes, éstos sufren más corrosión si el fluido lo hace en estado líquido. Para evitar en parte este efecto indeseado, se sobrecalienta el vapor (2’ </a:t>
            </a:r>
            <a:r>
              <a:rPr lang="es-ES" sz="2000" dirty="0" smtClean="0">
                <a:sym typeface="Wingdings" pitchFamily="2" charset="2"/>
              </a:rPr>
              <a:t> 2):</a:t>
            </a:r>
            <a:endParaRPr lang="es-ES" sz="2000" dirty="0"/>
          </a:p>
        </p:txBody>
      </p:sp>
      <p:pic>
        <p:nvPicPr>
          <p:cNvPr id="7" name="6 Imagen"/>
          <p:cNvPicPr/>
          <p:nvPr/>
        </p:nvPicPr>
        <p:blipFill rotWithShape="1">
          <a:blip r:embed="rId2" cstate="print">
            <a:extLst>
              <a:ext uri="{28A0092B-C50C-407E-A947-70E740481C1C}">
                <a14:useLocalDpi xmlns:a14="http://schemas.microsoft.com/office/drawing/2010/main" val="0"/>
              </a:ext>
            </a:extLst>
          </a:blip>
          <a:srcRect l="68788" r="25"/>
          <a:stretch/>
        </p:blipFill>
        <p:spPr bwMode="auto">
          <a:xfrm>
            <a:off x="1547664" y="1495454"/>
            <a:ext cx="5819294" cy="5013176"/>
          </a:xfrm>
          <a:prstGeom prst="rect">
            <a:avLst/>
          </a:prstGeom>
          <a:noFill/>
          <a:ln>
            <a:noFill/>
          </a:ln>
        </p:spPr>
      </p:pic>
    </p:spTree>
    <p:extLst>
      <p:ext uri="{BB962C8B-B14F-4D97-AF65-F5344CB8AC3E}">
        <p14:creationId xmlns:p14="http://schemas.microsoft.com/office/powerpoint/2010/main" val="321691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39552" y="3441940"/>
            <a:ext cx="7776864" cy="3170099"/>
          </a:xfrm>
          <a:prstGeom prst="rect">
            <a:avLst/>
          </a:prstGeom>
        </p:spPr>
        <p:txBody>
          <a:bodyPr wrap="square">
            <a:spAutoFit/>
          </a:bodyPr>
          <a:lstStyle/>
          <a:p>
            <a:pPr algn="just"/>
            <a:r>
              <a:rPr lang="es-ES" sz="2000" dirty="0" smtClean="0"/>
              <a:t>Ese </a:t>
            </a:r>
            <a:r>
              <a:rPr lang="es-ES" sz="2000" dirty="0"/>
              <a:t>vapor va </a:t>
            </a:r>
            <a:r>
              <a:rPr lang="es-ES" sz="2000" dirty="0" smtClean="0"/>
              <a:t>sobrecalentado </a:t>
            </a:r>
            <a:r>
              <a:rPr lang="es-ES" sz="2000" dirty="0"/>
              <a:t>(2’ </a:t>
            </a:r>
            <a:r>
              <a:rPr lang="es-ES" sz="2000" dirty="0">
                <a:sym typeface="Wingdings"/>
              </a:rPr>
              <a:t></a:t>
            </a:r>
            <a:r>
              <a:rPr lang="es-ES" sz="2000" dirty="0"/>
              <a:t> 2), donde se eleva aún más la temperatura del vapor, y así pasa a la máquina alternativa (cilindro) o turbina de vapor, donde al expansionarse produce un trabajo útil (2 </a:t>
            </a:r>
            <a:r>
              <a:rPr lang="es-ES" sz="2000" dirty="0">
                <a:sym typeface="Wingdings"/>
              </a:rPr>
              <a:t></a:t>
            </a:r>
            <a:r>
              <a:rPr lang="es-ES" sz="2000" dirty="0"/>
              <a:t> 3). </a:t>
            </a:r>
            <a:endParaRPr lang="es-ES" sz="2000" dirty="0" smtClean="0"/>
          </a:p>
          <a:p>
            <a:pPr algn="just"/>
            <a:endParaRPr lang="es-ES" sz="2000" dirty="0"/>
          </a:p>
          <a:p>
            <a:pPr algn="just"/>
            <a:r>
              <a:rPr lang="es-ES" sz="2000" dirty="0" smtClean="0"/>
              <a:t>A </a:t>
            </a:r>
            <a:r>
              <a:rPr lang="es-ES" sz="2000" dirty="0"/>
              <a:t>la salida aparece el agua en forma de vapor húmedo (parte ha condensado), y se consigue la total condensación gracias al condensador (3 </a:t>
            </a:r>
            <a:r>
              <a:rPr lang="es-ES" sz="2000" dirty="0">
                <a:sym typeface="Wingdings"/>
              </a:rPr>
              <a:t></a:t>
            </a:r>
            <a:r>
              <a:rPr lang="es-ES" sz="2000" dirty="0"/>
              <a:t> 4) pasando a la fase líquida.</a:t>
            </a:r>
          </a:p>
          <a:p>
            <a:pPr algn="just"/>
            <a:endParaRPr lang="es-ES" sz="2000" dirty="0" smtClean="0"/>
          </a:p>
          <a:p>
            <a:pPr algn="just"/>
            <a:r>
              <a:rPr lang="es-ES" sz="2000" dirty="0" smtClean="0"/>
              <a:t>Por </a:t>
            </a:r>
            <a:r>
              <a:rPr lang="es-ES" sz="2000" dirty="0"/>
              <a:t>último, y de nuevo, la bomba eleva adiabáticamente la presión del agua a la de la caldera (4 </a:t>
            </a:r>
            <a:r>
              <a:rPr lang="es-ES" sz="2000" dirty="0">
                <a:sym typeface="Wingdings"/>
              </a:rPr>
              <a:t></a:t>
            </a:r>
            <a:r>
              <a:rPr lang="es-ES" sz="2000" dirty="0"/>
              <a:t> 1), que será de 20 a 40 atm.</a:t>
            </a:r>
          </a:p>
        </p:txBody>
      </p:sp>
      <p:pic>
        <p:nvPicPr>
          <p:cNvPr id="11" name="10 Imagen"/>
          <p:cNvPicPr/>
          <p:nvPr/>
        </p:nvPicPr>
        <p:blipFill rotWithShape="1">
          <a:blip r:embed="rId2" cstate="print">
            <a:extLst>
              <a:ext uri="{28A0092B-C50C-407E-A947-70E740481C1C}">
                <a14:useLocalDpi xmlns:a14="http://schemas.microsoft.com/office/drawing/2010/main" val="0"/>
              </a:ext>
            </a:extLst>
          </a:blip>
          <a:srcRect l="68788" r="25"/>
          <a:stretch/>
        </p:blipFill>
        <p:spPr bwMode="auto">
          <a:xfrm>
            <a:off x="5183560" y="404664"/>
            <a:ext cx="3960440" cy="3168352"/>
          </a:xfrm>
          <a:prstGeom prst="rect">
            <a:avLst/>
          </a:prstGeom>
          <a:noFill/>
          <a:ln>
            <a:noFill/>
          </a:ln>
        </p:spPr>
      </p:pic>
      <p:sp>
        <p:nvSpPr>
          <p:cNvPr id="3" name="2 Rectángulo"/>
          <p:cNvSpPr/>
          <p:nvPr/>
        </p:nvSpPr>
        <p:spPr>
          <a:xfrm>
            <a:off x="539552" y="462757"/>
            <a:ext cx="4572000" cy="2862322"/>
          </a:xfrm>
          <a:prstGeom prst="rect">
            <a:avLst/>
          </a:prstGeom>
        </p:spPr>
        <p:txBody>
          <a:bodyPr>
            <a:spAutoFit/>
          </a:bodyPr>
          <a:lstStyle/>
          <a:p>
            <a:pPr algn="just"/>
            <a:r>
              <a:rPr lang="es-ES" sz="2000" dirty="0"/>
              <a:t>El agua se introduce en la caldera mediante una bomba (4 </a:t>
            </a:r>
            <a:r>
              <a:rPr lang="es-ES" sz="2000" dirty="0">
                <a:sym typeface="Wingdings"/>
              </a:rPr>
              <a:t></a:t>
            </a:r>
            <a:r>
              <a:rPr lang="es-ES" sz="2000" dirty="0"/>
              <a:t> 1), donde se transforma en vapor (1 </a:t>
            </a:r>
            <a:r>
              <a:rPr lang="es-ES" sz="2000" dirty="0">
                <a:sym typeface="Wingdings"/>
              </a:rPr>
              <a:t></a:t>
            </a:r>
            <a:r>
              <a:rPr lang="es-ES" sz="2000" dirty="0"/>
              <a:t> 1’ </a:t>
            </a:r>
            <a:r>
              <a:rPr lang="es-ES" sz="2000" dirty="0">
                <a:sym typeface="Wingdings"/>
              </a:rPr>
              <a:t></a:t>
            </a:r>
            <a:r>
              <a:rPr lang="es-ES" sz="2000" dirty="0"/>
              <a:t> 2). En 1 el agua se encuentra en fase líquida y a temperatura ambiente. En 1’, sin variar la presión, ha alcanzado la temperatura de ebullición y empieza a convertirse en vapor hasta 2’, donde se transforma totalmente el vapor.</a:t>
            </a:r>
          </a:p>
        </p:txBody>
      </p:sp>
    </p:spTree>
    <p:extLst>
      <p:ext uri="{BB962C8B-B14F-4D97-AF65-F5344CB8AC3E}">
        <p14:creationId xmlns:p14="http://schemas.microsoft.com/office/powerpoint/2010/main" val="393171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39552" y="404664"/>
            <a:ext cx="7776864" cy="1323439"/>
          </a:xfrm>
          <a:prstGeom prst="rect">
            <a:avLst/>
          </a:prstGeom>
        </p:spPr>
        <p:txBody>
          <a:bodyPr wrap="square">
            <a:spAutoFit/>
          </a:bodyPr>
          <a:lstStyle/>
          <a:p>
            <a:pPr algn="just"/>
            <a:r>
              <a:rPr lang="es-ES" sz="2000" dirty="0"/>
              <a:t>El </a:t>
            </a:r>
            <a:r>
              <a:rPr lang="es-ES" sz="2000" b="1" dirty="0"/>
              <a:t>rendimiento</a:t>
            </a:r>
            <a:r>
              <a:rPr lang="es-ES" sz="2000" dirty="0"/>
              <a:t> de estas máquinas ronda el 33%. El resto del calor del combustible se degrada en forma de calor cedido al condensador (55%), en pérdidas en la caldera (9%), pérdidas en las tuberías (1%), pérdidas en los mecanismos de las máquinas (1%), y otros.</a:t>
            </a:r>
          </a:p>
        </p:txBody>
      </p:sp>
      <p:sp>
        <p:nvSpPr>
          <p:cNvPr id="3" name="2 CuadroTexto"/>
          <p:cNvSpPr txBox="1"/>
          <p:nvPr/>
        </p:nvSpPr>
        <p:spPr>
          <a:xfrm>
            <a:off x="539552" y="4030032"/>
            <a:ext cx="7848872" cy="1631216"/>
          </a:xfrm>
          <a:prstGeom prst="rect">
            <a:avLst/>
          </a:prstGeom>
          <a:noFill/>
        </p:spPr>
        <p:txBody>
          <a:bodyPr wrap="square" rtlCol="0">
            <a:spAutoFit/>
          </a:bodyPr>
          <a:lstStyle/>
          <a:p>
            <a:pPr algn="just"/>
            <a:r>
              <a:rPr lang="es-ES" sz="2000" dirty="0"/>
              <a:t>Consiste en un cilindro en cuyo interior se mueve un émbolo unido a un muelle por medio de un vástago y una biela. Otro órgano fundamental es el distribuidor, que se mueve mediante una excéntrica montada sobre el volante y tiene por objeto hacer que el vapor entre y salga en el cilindro en las cámaras y momentos oportunos.</a:t>
            </a:r>
          </a:p>
        </p:txBody>
      </p:sp>
      <p:sp>
        <p:nvSpPr>
          <p:cNvPr id="4" name="3 CuadroTexto"/>
          <p:cNvSpPr txBox="1"/>
          <p:nvPr/>
        </p:nvSpPr>
        <p:spPr>
          <a:xfrm>
            <a:off x="539552" y="3578820"/>
            <a:ext cx="8064896" cy="523220"/>
          </a:xfrm>
          <a:prstGeom prst="rect">
            <a:avLst/>
          </a:prstGeom>
          <a:noFill/>
        </p:spPr>
        <p:txBody>
          <a:bodyPr wrap="square" rtlCol="0">
            <a:spAutoFit/>
          </a:bodyPr>
          <a:lstStyle/>
          <a:p>
            <a:r>
              <a:rPr lang="es-ES" sz="2800" dirty="0" smtClean="0">
                <a:cs typeface="Arial" pitchFamily="34" charset="0"/>
              </a:rPr>
              <a:t>MÁQUINA DE VAPOR</a:t>
            </a:r>
            <a:endParaRPr lang="es-ES" sz="2800" dirty="0">
              <a:cs typeface="Arial" pitchFamily="34" charset="0"/>
            </a:endParaRPr>
          </a:p>
        </p:txBody>
      </p:sp>
    </p:spTree>
    <p:extLst>
      <p:ext uri="{BB962C8B-B14F-4D97-AF65-F5344CB8AC3E}">
        <p14:creationId xmlns:p14="http://schemas.microsoft.com/office/powerpoint/2010/main" val="192352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22386</TotalTime>
  <Words>2372</Words>
  <Application>Microsoft Office PowerPoint</Application>
  <PresentationFormat>Presentación en pantalla (4:3)</PresentationFormat>
  <Paragraphs>134</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Gallardo Garcia</dc:creator>
  <cp:lastModifiedBy>Daniel Gallardo Garcia</cp:lastModifiedBy>
  <cp:revision>204</cp:revision>
  <dcterms:created xsi:type="dcterms:W3CDTF">2018-09-18T19:43:12Z</dcterms:created>
  <dcterms:modified xsi:type="dcterms:W3CDTF">2019-01-22T20:38:48Z</dcterms:modified>
</cp:coreProperties>
</file>