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513" r:id="rId4"/>
    <p:sldId id="561" r:id="rId5"/>
    <p:sldId id="575" r:id="rId6"/>
    <p:sldId id="578" r:id="rId7"/>
    <p:sldId id="600" r:id="rId8"/>
    <p:sldId id="579" r:id="rId9"/>
    <p:sldId id="580" r:id="rId10"/>
    <p:sldId id="601" r:id="rId11"/>
    <p:sldId id="602" r:id="rId12"/>
    <p:sldId id="604" r:id="rId13"/>
    <p:sldId id="603" r:id="rId14"/>
    <p:sldId id="606" r:id="rId15"/>
    <p:sldId id="605" r:id="rId1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0" d="100"/>
          <a:sy n="110" d="100"/>
        </p:scale>
        <p:origin x="-356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C19DAF-3E56-4D0F-BE17-078B678EAA78}" type="datetimeFigureOut">
              <a:rPr lang="es-ES" smtClean="0"/>
              <a:t>12/02/2019</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04EFAE-55D7-489C-AA4D-8D434C5357D5}" type="slidenum">
              <a:rPr lang="es-ES" smtClean="0"/>
              <a:t>‹Nº›</a:t>
            </a:fld>
            <a:endParaRPr lang="es-ES"/>
          </a:p>
        </p:txBody>
      </p:sp>
    </p:spTree>
    <p:extLst>
      <p:ext uri="{BB962C8B-B14F-4D97-AF65-F5344CB8AC3E}">
        <p14:creationId xmlns:p14="http://schemas.microsoft.com/office/powerpoint/2010/main" val="3865522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387A0ADC-2B56-4BC6-B4DB-3D035330DB61}" type="datetimeFigureOut">
              <a:rPr lang="es-ES" smtClean="0"/>
              <a:t>12/02/2019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73910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87A0ADC-2B56-4BC6-B4DB-3D035330DB61}" type="datetimeFigureOut">
              <a:rPr lang="es-ES" smtClean="0"/>
              <a:t>12/02/2019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1189261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87A0ADC-2B56-4BC6-B4DB-3D035330DB61}" type="datetimeFigureOut">
              <a:rPr lang="es-ES" smtClean="0"/>
              <a:t>12/02/2019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2309115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87A0ADC-2B56-4BC6-B4DB-3D035330DB61}" type="datetimeFigureOut">
              <a:rPr lang="es-ES" smtClean="0"/>
              <a:t>12/02/2019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3108048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387A0ADC-2B56-4BC6-B4DB-3D035330DB61}" type="datetimeFigureOut">
              <a:rPr lang="es-ES" smtClean="0"/>
              <a:t>12/02/2019</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759727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387A0ADC-2B56-4BC6-B4DB-3D035330DB61}" type="datetimeFigureOut">
              <a:rPr lang="es-ES" smtClean="0"/>
              <a:t>12/02/2019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189147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387A0ADC-2B56-4BC6-B4DB-3D035330DB61}" type="datetimeFigureOut">
              <a:rPr lang="es-ES" smtClean="0"/>
              <a:t>12/02/2019</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364689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387A0ADC-2B56-4BC6-B4DB-3D035330DB61}" type="datetimeFigureOut">
              <a:rPr lang="es-ES" smtClean="0"/>
              <a:t>12/02/2019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201418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87A0ADC-2B56-4BC6-B4DB-3D035330DB61}" type="datetimeFigureOut">
              <a:rPr lang="es-ES" smtClean="0"/>
              <a:t>12/02/2019</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2369458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87A0ADC-2B56-4BC6-B4DB-3D035330DB61}" type="datetimeFigureOut">
              <a:rPr lang="es-ES" smtClean="0"/>
              <a:t>12/02/2019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305175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87A0ADC-2B56-4BC6-B4DB-3D035330DB61}" type="datetimeFigureOut">
              <a:rPr lang="es-ES" smtClean="0"/>
              <a:t>12/02/2019</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4003219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A0ADC-2B56-4BC6-B4DB-3D035330DB61}" type="datetimeFigureOut">
              <a:rPr lang="es-ES" smtClean="0"/>
              <a:t>12/02/2019</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503DE-2011-4CF2-8D47-D4CDE7398454}" type="slidenum">
              <a:rPr lang="es-ES" smtClean="0"/>
              <a:t>‹Nº›</a:t>
            </a:fld>
            <a:endParaRPr lang="es-ES"/>
          </a:p>
        </p:txBody>
      </p:sp>
    </p:spTree>
    <p:extLst>
      <p:ext uri="{BB962C8B-B14F-4D97-AF65-F5344CB8AC3E}">
        <p14:creationId xmlns:p14="http://schemas.microsoft.com/office/powerpoint/2010/main" val="4158540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11.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9.xml"/><Relationship Id="rId5" Type="http://schemas.openxmlformats.org/officeDocument/2006/relationships/slide" Target="slide7.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292080" y="476672"/>
            <a:ext cx="3528392" cy="369332"/>
          </a:xfrm>
          <a:prstGeom prst="rect">
            <a:avLst/>
          </a:prstGeom>
          <a:noFill/>
        </p:spPr>
        <p:txBody>
          <a:bodyPr wrap="square" rtlCol="0">
            <a:spAutoFit/>
          </a:bodyPr>
          <a:lstStyle/>
          <a:p>
            <a:pPr algn="ctr"/>
            <a:r>
              <a:rPr lang="es-ES" dirty="0" smtClean="0">
                <a:solidFill>
                  <a:schemeClr val="bg1">
                    <a:lumMod val="75000"/>
                  </a:schemeClr>
                </a:solidFill>
                <a:latin typeface="Arial" pitchFamily="34" charset="0"/>
                <a:cs typeface="Arial" pitchFamily="34" charset="0"/>
              </a:rPr>
              <a:t>TECNOLOGÍA INDUSTRIAL II</a:t>
            </a:r>
            <a:endParaRPr lang="es-ES" dirty="0">
              <a:solidFill>
                <a:schemeClr val="bg1">
                  <a:lumMod val="75000"/>
                </a:schemeClr>
              </a:solidFill>
              <a:latin typeface="Arial" pitchFamily="34" charset="0"/>
              <a:cs typeface="Arial" pitchFamily="34" charset="0"/>
            </a:endParaRPr>
          </a:p>
        </p:txBody>
      </p:sp>
      <p:sp>
        <p:nvSpPr>
          <p:cNvPr id="5" name="4 CuadroTexto"/>
          <p:cNvSpPr txBox="1"/>
          <p:nvPr/>
        </p:nvSpPr>
        <p:spPr>
          <a:xfrm>
            <a:off x="2051720" y="3359894"/>
            <a:ext cx="5184576" cy="1077218"/>
          </a:xfrm>
          <a:prstGeom prst="rect">
            <a:avLst/>
          </a:prstGeom>
          <a:noFill/>
        </p:spPr>
        <p:txBody>
          <a:bodyPr wrap="square" rtlCol="0">
            <a:spAutoFit/>
          </a:bodyPr>
          <a:lstStyle/>
          <a:p>
            <a:pPr algn="ctr"/>
            <a:r>
              <a:rPr lang="es-ES" sz="3200" dirty="0" smtClean="0">
                <a:latin typeface="Arial" pitchFamily="34" charset="0"/>
                <a:cs typeface="Arial" pitchFamily="34" charset="0"/>
              </a:rPr>
              <a:t>MÁQUINA  </a:t>
            </a:r>
            <a:r>
              <a:rPr lang="es-ES" sz="3200" dirty="0" smtClean="0">
                <a:latin typeface="Arial" pitchFamily="34" charset="0"/>
                <a:cs typeface="Arial" pitchFamily="34" charset="0"/>
              </a:rPr>
              <a:t>FRIGORÍFICA Y BOMBA DE CALOR</a:t>
            </a:r>
            <a:endParaRPr lang="es-ES" sz="3200" dirty="0">
              <a:latin typeface="Arial" pitchFamily="34" charset="0"/>
              <a:cs typeface="Arial" pitchFamily="34" charset="0"/>
            </a:endParaRPr>
          </a:p>
        </p:txBody>
      </p:sp>
      <p:sp>
        <p:nvSpPr>
          <p:cNvPr id="6" name="5 CuadroTexto"/>
          <p:cNvSpPr txBox="1"/>
          <p:nvPr/>
        </p:nvSpPr>
        <p:spPr>
          <a:xfrm>
            <a:off x="1763688" y="1484784"/>
            <a:ext cx="5616624" cy="1077218"/>
          </a:xfrm>
          <a:prstGeom prst="rect">
            <a:avLst/>
          </a:prstGeom>
          <a:noFill/>
        </p:spPr>
        <p:txBody>
          <a:bodyPr wrap="square" rtlCol="0">
            <a:spAutoFit/>
          </a:bodyPr>
          <a:lstStyle/>
          <a:p>
            <a:pPr algn="ctr"/>
            <a:r>
              <a:rPr lang="es-ES" sz="3200" dirty="0" smtClean="0">
                <a:solidFill>
                  <a:schemeClr val="tx1">
                    <a:lumMod val="50000"/>
                    <a:lumOff val="50000"/>
                  </a:schemeClr>
                </a:solidFill>
                <a:latin typeface="Arial" pitchFamily="34" charset="0"/>
                <a:cs typeface="Arial" pitchFamily="34" charset="0"/>
              </a:rPr>
              <a:t>BLOQUE II: PRINCIPIOS DE MÁQUINAS</a:t>
            </a:r>
            <a:endParaRPr lang="es-ES" sz="3200" dirty="0">
              <a:solidFill>
                <a:schemeClr val="tx1">
                  <a:lumMod val="50000"/>
                  <a:lumOff val="50000"/>
                </a:schemeClr>
              </a:solidFill>
              <a:latin typeface="Arial" pitchFamily="34" charset="0"/>
              <a:cs typeface="Arial" pitchFamily="34" charset="0"/>
            </a:endParaRPr>
          </a:p>
        </p:txBody>
      </p:sp>
      <p:sp>
        <p:nvSpPr>
          <p:cNvPr id="7" name="6 CuadroTexto"/>
          <p:cNvSpPr txBox="1"/>
          <p:nvPr/>
        </p:nvSpPr>
        <p:spPr>
          <a:xfrm>
            <a:off x="2195736" y="2711822"/>
            <a:ext cx="4824536" cy="584775"/>
          </a:xfrm>
          <a:prstGeom prst="rect">
            <a:avLst/>
          </a:prstGeom>
          <a:noFill/>
        </p:spPr>
        <p:txBody>
          <a:bodyPr wrap="square" rtlCol="0">
            <a:spAutoFit/>
          </a:bodyPr>
          <a:lstStyle/>
          <a:p>
            <a:pPr algn="ctr"/>
            <a:r>
              <a:rPr lang="es-ES" sz="3200" dirty="0" smtClean="0">
                <a:latin typeface="Arial" pitchFamily="34" charset="0"/>
                <a:cs typeface="Arial" pitchFamily="34" charset="0"/>
              </a:rPr>
              <a:t>TEMA </a:t>
            </a:r>
            <a:r>
              <a:rPr lang="es-ES" sz="3200" dirty="0" smtClean="0">
                <a:latin typeface="Arial" pitchFamily="34" charset="0"/>
                <a:cs typeface="Arial" pitchFamily="34" charset="0"/>
              </a:rPr>
              <a:t>9:</a:t>
            </a:r>
            <a:endParaRPr lang="es-ES" sz="3200" dirty="0">
              <a:latin typeface="Arial" pitchFamily="34" charset="0"/>
              <a:cs typeface="Arial" pitchFamily="34" charset="0"/>
            </a:endParaRPr>
          </a:p>
        </p:txBody>
      </p:sp>
      <p:sp>
        <p:nvSpPr>
          <p:cNvPr id="8" name="7 CuadroTexto"/>
          <p:cNvSpPr txBox="1"/>
          <p:nvPr/>
        </p:nvSpPr>
        <p:spPr>
          <a:xfrm>
            <a:off x="5292080" y="5939988"/>
            <a:ext cx="3528392" cy="369332"/>
          </a:xfrm>
          <a:prstGeom prst="rect">
            <a:avLst/>
          </a:prstGeom>
          <a:noFill/>
        </p:spPr>
        <p:txBody>
          <a:bodyPr wrap="square" rtlCol="0">
            <a:spAutoFit/>
          </a:bodyPr>
          <a:lstStyle/>
          <a:p>
            <a:pPr algn="ctr"/>
            <a:r>
              <a:rPr lang="es-ES" dirty="0" smtClean="0">
                <a:solidFill>
                  <a:schemeClr val="bg1">
                    <a:lumMod val="75000"/>
                  </a:schemeClr>
                </a:solidFill>
                <a:latin typeface="Arial" pitchFamily="34" charset="0"/>
                <a:cs typeface="Arial" pitchFamily="34" charset="0"/>
              </a:rPr>
              <a:t>Daniel Gallardo García</a:t>
            </a:r>
            <a:endParaRPr lang="es-ES" dirty="0">
              <a:solidFill>
                <a:schemeClr val="bg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933206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539552" y="332656"/>
            <a:ext cx="7848872" cy="1938992"/>
          </a:xfrm>
          <a:prstGeom prst="rect">
            <a:avLst/>
          </a:prstGeom>
          <a:noFill/>
        </p:spPr>
        <p:txBody>
          <a:bodyPr wrap="square" rtlCol="0">
            <a:spAutoFit/>
          </a:bodyPr>
          <a:lstStyle/>
          <a:p>
            <a:pPr algn="just"/>
            <a:r>
              <a:rPr lang="es-ES" sz="2000" dirty="0" smtClean="0"/>
              <a:t>El </a:t>
            </a:r>
            <a:r>
              <a:rPr lang="es-ES" sz="2000" dirty="0"/>
              <a:t>compresor toma el refrigerante en un estado de vapor a baja presión y baja temperatura, y lo comprime, pasando a alta presión y alta temperatura (compresión adiabática. En estas condiciones, el fluido entra en un condensador, donde se produce el cambio de estado: de </a:t>
            </a:r>
            <a:r>
              <a:rPr lang="es-ES" sz="2000" b="1" dirty="0"/>
              <a:t>Gas a Líquido</a:t>
            </a:r>
            <a:r>
              <a:rPr lang="es-ES" sz="2000" dirty="0"/>
              <a:t>, cediendo calor al exterior (por eso la isoterma, también es una isobárica</a:t>
            </a:r>
            <a:r>
              <a:rPr lang="es-ES" sz="2000" dirty="0" smtClean="0"/>
              <a:t>).</a:t>
            </a:r>
            <a:endParaRPr lang="es-ES" sz="2000" dirty="0"/>
          </a:p>
        </p:txBody>
      </p:sp>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3851920" y="1988840"/>
            <a:ext cx="5184575" cy="4248472"/>
          </a:xfrm>
          <a:prstGeom prst="rect">
            <a:avLst/>
          </a:prstGeom>
          <a:noFill/>
          <a:ln>
            <a:noFill/>
          </a:ln>
        </p:spPr>
      </p:pic>
      <p:sp>
        <p:nvSpPr>
          <p:cNvPr id="6" name="5 CuadroTexto"/>
          <p:cNvSpPr txBox="1"/>
          <p:nvPr/>
        </p:nvSpPr>
        <p:spPr>
          <a:xfrm>
            <a:off x="539552" y="2348880"/>
            <a:ext cx="3312368" cy="3785652"/>
          </a:xfrm>
          <a:prstGeom prst="rect">
            <a:avLst/>
          </a:prstGeom>
          <a:noFill/>
        </p:spPr>
        <p:txBody>
          <a:bodyPr wrap="square" rtlCol="0">
            <a:spAutoFit/>
          </a:bodyPr>
          <a:lstStyle/>
          <a:p>
            <a:pPr algn="just"/>
            <a:r>
              <a:rPr lang="es-ES" sz="2000" dirty="0" smtClean="0"/>
              <a:t>Posteriormente</a:t>
            </a:r>
            <a:r>
              <a:rPr lang="es-ES" sz="2000" dirty="0"/>
              <a:t>, a través de la válvula de expansión, el fluido disminuye su presión y temperatura. En estas condiciones, el fluido entra en un evaporador, donde se produce el cambio de estado: de Líquido a Gas, absorbiendo calor del exterior (cámara a refrigerar), (por eso la isoterma también es una isobárica</a:t>
            </a:r>
            <a:r>
              <a:rPr lang="es-ES" sz="2000" dirty="0" smtClean="0"/>
              <a:t>).</a:t>
            </a:r>
            <a:endParaRPr lang="es-ES" sz="2000" dirty="0"/>
          </a:p>
        </p:txBody>
      </p:sp>
    </p:spTree>
    <p:extLst>
      <p:ext uri="{BB962C8B-B14F-4D97-AF65-F5344CB8AC3E}">
        <p14:creationId xmlns:p14="http://schemas.microsoft.com/office/powerpoint/2010/main" val="419934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539552" y="1268760"/>
            <a:ext cx="7848872" cy="1323439"/>
          </a:xfrm>
          <a:prstGeom prst="rect">
            <a:avLst/>
          </a:prstGeom>
          <a:noFill/>
        </p:spPr>
        <p:txBody>
          <a:bodyPr wrap="square" rtlCol="0">
            <a:spAutoFit/>
          </a:bodyPr>
          <a:lstStyle/>
          <a:p>
            <a:pPr algn="just"/>
            <a:r>
              <a:rPr lang="es-ES" sz="2000" dirty="0"/>
              <a:t>A diferencia de la máquina frigorífica, su objetivo es calentar un recinto. Por lo tanto, los elementos que conforman la bomba de calor, así como su ciclo de trabajo, son exactamente los mismos que en la máquina frigorífica.</a:t>
            </a:r>
          </a:p>
        </p:txBody>
      </p:sp>
      <p:sp>
        <p:nvSpPr>
          <p:cNvPr id="4" name="3 CuadroTexto"/>
          <p:cNvSpPr txBox="1"/>
          <p:nvPr/>
        </p:nvSpPr>
        <p:spPr>
          <a:xfrm>
            <a:off x="539552" y="548680"/>
            <a:ext cx="8064896" cy="523220"/>
          </a:xfrm>
          <a:prstGeom prst="rect">
            <a:avLst/>
          </a:prstGeom>
          <a:noFill/>
        </p:spPr>
        <p:txBody>
          <a:bodyPr wrap="square" rtlCol="0">
            <a:spAutoFit/>
          </a:bodyPr>
          <a:lstStyle/>
          <a:p>
            <a:r>
              <a:rPr lang="es-ES" sz="2800" dirty="0">
                <a:cs typeface="Arial" pitchFamily="34" charset="0"/>
              </a:rPr>
              <a:t>6</a:t>
            </a:r>
            <a:r>
              <a:rPr lang="es-ES" sz="2800" dirty="0" smtClean="0">
                <a:cs typeface="Arial" pitchFamily="34" charset="0"/>
              </a:rPr>
              <a:t>. FUNCIONAMIENTO DE UNA BOMBA DE CALOR</a:t>
            </a:r>
            <a:endParaRPr lang="es-ES" sz="2800" dirty="0">
              <a:cs typeface="Arial" pitchFamily="34" charset="0"/>
            </a:endParaRPr>
          </a:p>
        </p:txBody>
      </p:sp>
      <p:sp>
        <p:nvSpPr>
          <p:cNvPr id="5" name="4 CuadroTexto"/>
          <p:cNvSpPr txBox="1"/>
          <p:nvPr/>
        </p:nvSpPr>
        <p:spPr>
          <a:xfrm>
            <a:off x="539552" y="3473713"/>
            <a:ext cx="7848872" cy="2246769"/>
          </a:xfrm>
          <a:prstGeom prst="rect">
            <a:avLst/>
          </a:prstGeom>
          <a:noFill/>
        </p:spPr>
        <p:txBody>
          <a:bodyPr wrap="square" rtlCol="0">
            <a:spAutoFit/>
          </a:bodyPr>
          <a:lstStyle/>
          <a:p>
            <a:pPr algn="just"/>
            <a:r>
              <a:rPr lang="es-ES" sz="2000" dirty="0" smtClean="0"/>
              <a:t>Los </a:t>
            </a:r>
            <a:r>
              <a:rPr lang="es-ES" sz="2000" dirty="0"/>
              <a:t>elementos y el funcionamiento de una bomba de calor son los mismos que los de una máquina frigorífica. Así pues, una máquina determinada puede emplearse para refrigerar un recinto (funcionando como máquina frigorífica) o bien para calentar otro (funcionando como bomba de calor). Una bomba de calor reversible es aquella que puede funcionar de ambas maneras (como por ejemplo las máquinas de aire acondicionado) sin necesidad de invertir físicamente la disposición del </a:t>
            </a:r>
            <a:r>
              <a:rPr lang="es-ES" sz="2000" dirty="0" smtClean="0"/>
              <a:t>equipo.</a:t>
            </a:r>
            <a:endParaRPr lang="es-ES" sz="2000" dirty="0"/>
          </a:p>
        </p:txBody>
      </p:sp>
      <p:sp>
        <p:nvSpPr>
          <p:cNvPr id="7" name="6 CuadroTexto"/>
          <p:cNvSpPr txBox="1"/>
          <p:nvPr/>
        </p:nvSpPr>
        <p:spPr>
          <a:xfrm>
            <a:off x="539552" y="2977788"/>
            <a:ext cx="8064896" cy="523220"/>
          </a:xfrm>
          <a:prstGeom prst="rect">
            <a:avLst/>
          </a:prstGeom>
          <a:noFill/>
        </p:spPr>
        <p:txBody>
          <a:bodyPr wrap="square" rtlCol="0">
            <a:spAutoFit/>
          </a:bodyPr>
          <a:lstStyle/>
          <a:p>
            <a:r>
              <a:rPr lang="es-ES" sz="2800" dirty="0" smtClean="0">
                <a:cs typeface="Arial" pitchFamily="34" charset="0"/>
              </a:rPr>
              <a:t>Bomba de Calor Reversible</a:t>
            </a:r>
            <a:endParaRPr lang="es-ES" sz="2800" dirty="0">
              <a:cs typeface="Arial" pitchFamily="34" charset="0"/>
            </a:endParaRPr>
          </a:p>
        </p:txBody>
      </p:sp>
    </p:spTree>
    <p:extLst>
      <p:ext uri="{BB962C8B-B14F-4D97-AF65-F5344CB8AC3E}">
        <p14:creationId xmlns:p14="http://schemas.microsoft.com/office/powerpoint/2010/main" val="348703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descr="https://lh6.googleusercontent.com/5vCyvp1ZbtPMnO7duhP3otD38PuyeXYCPjyf364unWkLM4JTtPTv6PZ9fYTcLdlr6eZNoUZ_PkXiS8yzdN1DfMQAhH3pNG78maoLj41ngVgXg_Mr44nF_tiOSJfD2DaULwWQj1hV"/>
          <p:cNvPicPr/>
          <p:nvPr/>
        </p:nvPicPr>
        <p:blipFill>
          <a:blip r:embed="rId2">
            <a:extLst>
              <a:ext uri="{28A0092B-C50C-407E-A947-70E740481C1C}">
                <a14:useLocalDpi xmlns:a14="http://schemas.microsoft.com/office/drawing/2010/main" val="0"/>
              </a:ext>
            </a:extLst>
          </a:blip>
          <a:srcRect/>
          <a:stretch>
            <a:fillRect/>
          </a:stretch>
        </p:blipFill>
        <p:spPr bwMode="auto">
          <a:xfrm>
            <a:off x="827584" y="0"/>
            <a:ext cx="7117976" cy="3312368"/>
          </a:xfrm>
          <a:prstGeom prst="rect">
            <a:avLst/>
          </a:prstGeom>
          <a:noFill/>
          <a:ln>
            <a:noFill/>
          </a:ln>
        </p:spPr>
      </p:pic>
      <p:pic>
        <p:nvPicPr>
          <p:cNvPr id="3" name="2 Imagen" descr="https://lh3.googleusercontent.com/tGxPU_O8VpIrPzfuXXixXt4ycUkaqqdxWqTYVEBz0w88zTSG9zOUH7L-GvYCwVDcsxncoygUtieHtWSzayn0fzvez_YC9m6NCa7xByJoRdq-lBXqYYxr9yolunLUKpzu3qmAnWih"/>
          <p:cNvPicPr/>
          <p:nvPr/>
        </p:nvPicPr>
        <p:blipFill>
          <a:blip r:embed="rId3">
            <a:extLst>
              <a:ext uri="{28A0092B-C50C-407E-A947-70E740481C1C}">
                <a14:useLocalDpi xmlns:a14="http://schemas.microsoft.com/office/drawing/2010/main" val="0"/>
              </a:ext>
            </a:extLst>
          </a:blip>
          <a:srcRect/>
          <a:stretch>
            <a:fillRect/>
          </a:stretch>
        </p:blipFill>
        <p:spPr bwMode="auto">
          <a:xfrm>
            <a:off x="961511" y="3331213"/>
            <a:ext cx="6984776" cy="3148955"/>
          </a:xfrm>
          <a:prstGeom prst="rect">
            <a:avLst/>
          </a:prstGeom>
          <a:noFill/>
          <a:ln>
            <a:noFill/>
          </a:ln>
        </p:spPr>
      </p:pic>
    </p:spTree>
    <p:extLst>
      <p:ext uri="{BB962C8B-B14F-4D97-AF65-F5344CB8AC3E}">
        <p14:creationId xmlns:p14="http://schemas.microsoft.com/office/powerpoint/2010/main" val="1669048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539552" y="764704"/>
            <a:ext cx="7848872" cy="1323439"/>
          </a:xfrm>
          <a:prstGeom prst="rect">
            <a:avLst/>
          </a:prstGeom>
          <a:noFill/>
        </p:spPr>
        <p:txBody>
          <a:bodyPr wrap="square" rtlCol="0">
            <a:spAutoFit/>
          </a:bodyPr>
          <a:lstStyle/>
          <a:p>
            <a:pPr algn="just"/>
            <a:r>
              <a:rPr lang="es-ES" sz="2000" dirty="0" smtClean="0"/>
              <a:t>Es </a:t>
            </a:r>
            <a:r>
              <a:rPr lang="es-ES" sz="2000" dirty="0"/>
              <a:t>decir: cuando se desee, el fluido se condensa en el intercambiador situado en el exterior de la vivienda, cediendo calor al exterior y se evapora en el intercambiador del interior de la vivienda, extrayendo calor, </a:t>
            </a:r>
            <a:r>
              <a:rPr lang="es-ES" sz="2000" dirty="0" smtClean="0"/>
              <a:t>refrigerándola.</a:t>
            </a:r>
          </a:p>
        </p:txBody>
      </p:sp>
      <p:pic>
        <p:nvPicPr>
          <p:cNvPr id="6" name="5 Imagen" descr="https://lh6.googleusercontent.com/5vCyvp1ZbtPMnO7duhP3otD38PuyeXYCPjyf364unWkLM4JTtPTv6PZ9fYTcLdlr6eZNoUZ_PkXiS8yzdN1DfMQAhH3pNG78maoLj41ngVgXg_Mr44nF_tiOSJfD2DaULwWQj1hV"/>
          <p:cNvPicPr/>
          <p:nvPr/>
        </p:nvPicPr>
        <p:blipFill>
          <a:blip r:embed="rId2">
            <a:extLst>
              <a:ext uri="{28A0092B-C50C-407E-A947-70E740481C1C}">
                <a14:useLocalDpi xmlns:a14="http://schemas.microsoft.com/office/drawing/2010/main" val="0"/>
              </a:ext>
            </a:extLst>
          </a:blip>
          <a:srcRect/>
          <a:stretch>
            <a:fillRect/>
          </a:stretch>
        </p:blipFill>
        <p:spPr bwMode="auto">
          <a:xfrm>
            <a:off x="239170" y="2204864"/>
            <a:ext cx="8588750" cy="4248472"/>
          </a:xfrm>
          <a:prstGeom prst="rect">
            <a:avLst/>
          </a:prstGeom>
          <a:noFill/>
          <a:ln>
            <a:noFill/>
          </a:ln>
        </p:spPr>
      </p:pic>
    </p:spTree>
    <p:extLst>
      <p:ext uri="{BB962C8B-B14F-4D97-AF65-F5344CB8AC3E}">
        <p14:creationId xmlns:p14="http://schemas.microsoft.com/office/powerpoint/2010/main" val="182634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539552" y="764704"/>
            <a:ext cx="7848872" cy="1323439"/>
          </a:xfrm>
          <a:prstGeom prst="rect">
            <a:avLst/>
          </a:prstGeom>
          <a:noFill/>
        </p:spPr>
        <p:txBody>
          <a:bodyPr wrap="square" rtlCol="0">
            <a:spAutoFit/>
          </a:bodyPr>
          <a:lstStyle/>
          <a:p>
            <a:pPr algn="just"/>
            <a:r>
              <a:rPr lang="es-ES" sz="2000" dirty="0" smtClean="0"/>
              <a:t>En </a:t>
            </a:r>
            <a:r>
              <a:rPr lang="es-ES" sz="2000" dirty="0"/>
              <a:t>caso contrario, el fluido se evapora en el intercambiador situado en el exterior de la vivienda, absorbiendo calor del aire de la calle, y se condensa en el intercambiador situado en el interior de la casa, cediendo calor y calentando la sala</a:t>
            </a:r>
            <a:r>
              <a:rPr lang="es-ES" sz="2000" dirty="0" smtClean="0"/>
              <a:t>.</a:t>
            </a:r>
            <a:endParaRPr lang="es-ES" sz="2000" dirty="0"/>
          </a:p>
        </p:txBody>
      </p:sp>
      <p:pic>
        <p:nvPicPr>
          <p:cNvPr id="3" name="2 Imagen" descr="https://lh3.googleusercontent.com/tGxPU_O8VpIrPzfuXXixXt4ycUkaqqdxWqTYVEBz0w88zTSG9zOUH7L-GvYCwVDcsxncoygUtieHtWSzayn0fzvez_YC9m6NCa7xByJoRdq-lBXqYYxr9yolunLUKpzu3qmAnWih"/>
          <p:cNvPicPr/>
          <p:nvPr/>
        </p:nvPicPr>
        <p:blipFill>
          <a:blip r:embed="rId2">
            <a:extLst>
              <a:ext uri="{28A0092B-C50C-407E-A947-70E740481C1C}">
                <a14:useLocalDpi xmlns:a14="http://schemas.microsoft.com/office/drawing/2010/main" val="0"/>
              </a:ext>
            </a:extLst>
          </a:blip>
          <a:srcRect/>
          <a:stretch>
            <a:fillRect/>
          </a:stretch>
        </p:blipFill>
        <p:spPr bwMode="auto">
          <a:xfrm>
            <a:off x="0" y="2276872"/>
            <a:ext cx="8892480" cy="4203297"/>
          </a:xfrm>
          <a:prstGeom prst="rect">
            <a:avLst/>
          </a:prstGeom>
          <a:noFill/>
          <a:ln>
            <a:noFill/>
          </a:ln>
        </p:spPr>
      </p:pic>
    </p:spTree>
    <p:extLst>
      <p:ext uri="{BB962C8B-B14F-4D97-AF65-F5344CB8AC3E}">
        <p14:creationId xmlns:p14="http://schemas.microsoft.com/office/powerpoint/2010/main" val="285377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539552" y="764704"/>
            <a:ext cx="7848872" cy="1631216"/>
          </a:xfrm>
          <a:prstGeom prst="rect">
            <a:avLst/>
          </a:prstGeom>
          <a:noFill/>
        </p:spPr>
        <p:txBody>
          <a:bodyPr wrap="square" rtlCol="0">
            <a:spAutoFit/>
          </a:bodyPr>
          <a:lstStyle/>
          <a:p>
            <a:pPr algn="just"/>
            <a:r>
              <a:rPr lang="es-ES" sz="2000" dirty="0" smtClean="0"/>
              <a:t>Para </a:t>
            </a:r>
            <a:r>
              <a:rPr lang="es-ES" sz="2000" dirty="0"/>
              <a:t>poder disponer de este doble funcionamiento en una misma máquina (y sin tener que cambiarla de posición), es necesario disponer de un único camino para el fluido, pero con la posibilidad de hacerlo circular en un sentido o en el contrario. El dispositivo que permite esta inversión de giro es una válvula de cuatro vías y dos posiciones.</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780928"/>
            <a:ext cx="3835435" cy="252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559" y="2924943"/>
            <a:ext cx="3979342" cy="2515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681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467544" y="1988840"/>
            <a:ext cx="8496944" cy="2693045"/>
          </a:xfrm>
          <a:prstGeom prst="rect">
            <a:avLst/>
          </a:prstGeom>
          <a:noFill/>
        </p:spPr>
        <p:txBody>
          <a:bodyPr wrap="square" rtlCol="0">
            <a:spAutoFit/>
          </a:bodyPr>
          <a:lstStyle/>
          <a:p>
            <a:pPr marL="457200" indent="-457200">
              <a:spcAft>
                <a:spcPts val="600"/>
              </a:spcAft>
              <a:buAutoNum type="arabicPeriod"/>
            </a:pPr>
            <a:r>
              <a:rPr lang="es-ES" sz="2400" dirty="0" smtClean="0">
                <a:latin typeface="Arial" pitchFamily="34" charset="0"/>
                <a:cs typeface="Arial" pitchFamily="34" charset="0"/>
                <a:hlinkClick r:id="rId2" action="ppaction://hlinksldjump"/>
              </a:rPr>
              <a:t>CLASIFICACIÓN DE MÁQUINAS TÉRMICAS</a:t>
            </a:r>
            <a:endParaRPr lang="es-ES" sz="2400" dirty="0" smtClean="0">
              <a:latin typeface="Arial" pitchFamily="34" charset="0"/>
              <a:cs typeface="Arial" pitchFamily="34" charset="0"/>
            </a:endParaRPr>
          </a:p>
          <a:p>
            <a:pPr marL="457200" indent="-457200">
              <a:spcAft>
                <a:spcPts val="600"/>
              </a:spcAft>
              <a:buAutoNum type="arabicPeriod"/>
            </a:pPr>
            <a:r>
              <a:rPr lang="es-ES" sz="2400" dirty="0" smtClean="0">
                <a:latin typeface="Arial" pitchFamily="34" charset="0"/>
                <a:cs typeface="Arial" pitchFamily="34" charset="0"/>
                <a:hlinkClick r:id="rId3" action="ppaction://hlinksldjump"/>
              </a:rPr>
              <a:t>MÁQUINA FRIGORÍFICA Y BOMBA DE CALOR</a:t>
            </a:r>
            <a:endParaRPr lang="es-ES" sz="2400" dirty="0" smtClean="0">
              <a:latin typeface="Arial" pitchFamily="34" charset="0"/>
              <a:cs typeface="Arial" pitchFamily="34" charset="0"/>
            </a:endParaRPr>
          </a:p>
          <a:p>
            <a:pPr marL="457200" indent="-457200">
              <a:spcAft>
                <a:spcPts val="600"/>
              </a:spcAft>
              <a:buAutoNum type="arabicPeriod"/>
            </a:pPr>
            <a:r>
              <a:rPr lang="es-ES" sz="2400" dirty="0" smtClean="0">
                <a:latin typeface="Arial" pitchFamily="34" charset="0"/>
                <a:cs typeface="Arial" pitchFamily="34" charset="0"/>
                <a:hlinkClick r:id="rId4" action="ppaction://hlinksldjump"/>
              </a:rPr>
              <a:t>EFICIENCIA DE UNA MÁQUINA FRIGORÍFICA</a:t>
            </a:r>
            <a:endParaRPr lang="es-ES" sz="2400" dirty="0" smtClean="0">
              <a:latin typeface="Arial" pitchFamily="34" charset="0"/>
              <a:cs typeface="Arial" pitchFamily="34" charset="0"/>
            </a:endParaRPr>
          </a:p>
          <a:p>
            <a:pPr marL="457200" indent="-457200">
              <a:spcAft>
                <a:spcPts val="600"/>
              </a:spcAft>
              <a:buAutoNum type="arabicPeriod"/>
            </a:pPr>
            <a:r>
              <a:rPr lang="es-ES" sz="2400" dirty="0" smtClean="0">
                <a:latin typeface="Arial" pitchFamily="34" charset="0"/>
                <a:cs typeface="Arial" pitchFamily="34" charset="0"/>
                <a:hlinkClick r:id="rId5" action="ppaction://hlinksldjump"/>
              </a:rPr>
              <a:t>EFICIENCIA DE UNA BOMBA DE CALOR</a:t>
            </a:r>
            <a:endParaRPr lang="es-ES" sz="2400" dirty="0" smtClean="0">
              <a:latin typeface="Arial" pitchFamily="34" charset="0"/>
              <a:cs typeface="Arial" pitchFamily="34" charset="0"/>
            </a:endParaRPr>
          </a:p>
          <a:p>
            <a:pPr marL="457200" indent="-457200">
              <a:spcAft>
                <a:spcPts val="600"/>
              </a:spcAft>
              <a:buAutoNum type="arabicPeriod"/>
            </a:pPr>
            <a:r>
              <a:rPr lang="es-ES" sz="2400" dirty="0" smtClean="0">
                <a:latin typeface="Arial" pitchFamily="34" charset="0"/>
                <a:cs typeface="Arial" pitchFamily="34" charset="0"/>
                <a:hlinkClick r:id="rId6" action="ppaction://hlinksldjump"/>
              </a:rPr>
              <a:t>FUNCIONAMIENTO DE UNA MÁQUINA FRIGORÍFICA</a:t>
            </a:r>
            <a:endParaRPr lang="es-ES" sz="2400" dirty="0" smtClean="0">
              <a:latin typeface="Arial" pitchFamily="34" charset="0"/>
              <a:cs typeface="Arial" pitchFamily="34" charset="0"/>
            </a:endParaRPr>
          </a:p>
          <a:p>
            <a:pPr marL="457200" indent="-457200">
              <a:spcAft>
                <a:spcPts val="600"/>
              </a:spcAft>
              <a:buAutoNum type="arabicPeriod"/>
            </a:pPr>
            <a:r>
              <a:rPr lang="es-ES" sz="2400" dirty="0" smtClean="0">
                <a:latin typeface="Arial" pitchFamily="34" charset="0"/>
                <a:cs typeface="Arial" pitchFamily="34" charset="0"/>
                <a:hlinkClick r:id="rId7" action="ppaction://hlinksldjump"/>
              </a:rPr>
              <a:t>FUNCIONAMIENTO DE UNA BOMBA DE CALOR</a:t>
            </a:r>
            <a:endParaRPr lang="es-ES" sz="2400" dirty="0" smtClean="0">
              <a:latin typeface="Arial" pitchFamily="34" charset="0"/>
              <a:cs typeface="Arial" pitchFamily="34" charset="0"/>
            </a:endParaRPr>
          </a:p>
        </p:txBody>
      </p:sp>
      <p:sp>
        <p:nvSpPr>
          <p:cNvPr id="4" name="3 CuadroTexto"/>
          <p:cNvSpPr txBox="1"/>
          <p:nvPr/>
        </p:nvSpPr>
        <p:spPr>
          <a:xfrm>
            <a:off x="1763688" y="692696"/>
            <a:ext cx="5616624" cy="584775"/>
          </a:xfrm>
          <a:prstGeom prst="rect">
            <a:avLst/>
          </a:prstGeom>
          <a:noFill/>
        </p:spPr>
        <p:txBody>
          <a:bodyPr wrap="square" rtlCol="0">
            <a:spAutoFit/>
          </a:bodyPr>
          <a:lstStyle/>
          <a:p>
            <a:pPr algn="ctr"/>
            <a:r>
              <a:rPr lang="es-ES" sz="3200" dirty="0" smtClean="0">
                <a:solidFill>
                  <a:schemeClr val="tx1">
                    <a:lumMod val="50000"/>
                    <a:lumOff val="50000"/>
                  </a:schemeClr>
                </a:solidFill>
                <a:latin typeface="Arial" pitchFamily="34" charset="0"/>
                <a:cs typeface="Arial" pitchFamily="34" charset="0"/>
              </a:rPr>
              <a:t>ÍNDICE</a:t>
            </a:r>
            <a:endParaRPr lang="es-ES" sz="3200"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108001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1077218"/>
          </a:xfrm>
          <a:prstGeom prst="rect">
            <a:avLst/>
          </a:prstGeom>
          <a:noFill/>
        </p:spPr>
        <p:txBody>
          <a:bodyPr wrap="square" rtlCol="0">
            <a:spAutoFit/>
          </a:bodyPr>
          <a:lstStyle/>
          <a:p>
            <a:r>
              <a:rPr lang="es-ES" sz="3200" dirty="0" smtClean="0">
                <a:cs typeface="Arial" pitchFamily="34" charset="0"/>
              </a:rPr>
              <a:t>1. </a:t>
            </a:r>
            <a:r>
              <a:rPr lang="es-ES" sz="3200" dirty="0" smtClean="0"/>
              <a:t>CLASIFICACIÓN</a:t>
            </a:r>
            <a:endParaRPr lang="es-ES" sz="3200" dirty="0"/>
          </a:p>
          <a:p>
            <a:endParaRPr lang="es-ES" sz="3200" dirty="0">
              <a:cs typeface="Arial" pitchFamily="34" charset="0"/>
            </a:endParaRPr>
          </a:p>
        </p:txBody>
      </p:sp>
      <p:sp>
        <p:nvSpPr>
          <p:cNvPr id="5" name="4 CuadroTexto"/>
          <p:cNvSpPr txBox="1"/>
          <p:nvPr/>
        </p:nvSpPr>
        <p:spPr>
          <a:xfrm>
            <a:off x="539552" y="1268760"/>
            <a:ext cx="7848872" cy="707886"/>
          </a:xfrm>
          <a:prstGeom prst="rect">
            <a:avLst/>
          </a:prstGeom>
          <a:noFill/>
        </p:spPr>
        <p:txBody>
          <a:bodyPr wrap="square" rtlCol="0">
            <a:spAutoFit/>
          </a:bodyPr>
          <a:lstStyle/>
          <a:p>
            <a:pPr algn="just"/>
            <a:r>
              <a:rPr lang="es-ES" sz="2000" dirty="0" smtClean="0"/>
              <a:t>Hay muchos tipos de máquinas térmicas, pero una clasificación de las principales máquinas podría ser el siguiente:</a:t>
            </a:r>
            <a:endParaRPr lang="es-ES" sz="2000" dirty="0">
              <a:cs typeface="Arial" pitchFamily="34" charset="0"/>
            </a:endParaRPr>
          </a:p>
        </p:txBody>
      </p:sp>
      <p:graphicFrame>
        <p:nvGraphicFramePr>
          <p:cNvPr id="2" name="1 Tabla"/>
          <p:cNvGraphicFramePr>
            <a:graphicFrameLocks noGrp="1"/>
          </p:cNvGraphicFramePr>
          <p:nvPr>
            <p:extLst>
              <p:ext uri="{D42A27DB-BD31-4B8C-83A1-F6EECF244321}">
                <p14:modId xmlns:p14="http://schemas.microsoft.com/office/powerpoint/2010/main" val="927655948"/>
              </p:ext>
            </p:extLst>
          </p:nvPr>
        </p:nvGraphicFramePr>
        <p:xfrm>
          <a:off x="683569" y="2899251"/>
          <a:ext cx="7632847" cy="2804160"/>
        </p:xfrm>
        <a:graphic>
          <a:graphicData uri="http://schemas.openxmlformats.org/drawingml/2006/table">
            <a:tbl>
              <a:tblPr firstRow="1" firstCol="1" bandRow="1">
                <a:tableStyleId>{5C22544A-7EE6-4342-B048-85BDC9FD1C3A}</a:tableStyleId>
              </a:tblPr>
              <a:tblGrid>
                <a:gridCol w="1416636"/>
                <a:gridCol w="1230753"/>
                <a:gridCol w="1601082"/>
                <a:gridCol w="3384376"/>
              </a:tblGrid>
              <a:tr h="0">
                <a:tc rowSpan="4">
                  <a:txBody>
                    <a:bodyPr/>
                    <a:lstStyle/>
                    <a:p>
                      <a:pPr>
                        <a:lnSpc>
                          <a:spcPct val="115000"/>
                        </a:lnSpc>
                        <a:spcAft>
                          <a:spcPts val="0"/>
                        </a:spcAft>
                      </a:pPr>
                      <a:r>
                        <a:rPr lang="es-ES" sz="1600" dirty="0">
                          <a:effectLst/>
                        </a:rPr>
                        <a:t>Generadoras de energía mecánica</a:t>
                      </a:r>
                      <a:endParaRPr lang="es-ES" sz="1800" dirty="0">
                        <a:effectLst/>
                        <a:latin typeface="Times New Roman"/>
                        <a:ea typeface="Times New Roman"/>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00000"/>
                    </a:solidFill>
                  </a:tcPr>
                </a:tc>
                <a:tc rowSpan="2">
                  <a:txBody>
                    <a:bodyPr/>
                    <a:lstStyle/>
                    <a:p>
                      <a:pPr>
                        <a:lnSpc>
                          <a:spcPct val="115000"/>
                        </a:lnSpc>
                        <a:spcAft>
                          <a:spcPts val="0"/>
                        </a:spcAft>
                      </a:pPr>
                      <a:r>
                        <a:rPr lang="es-ES" sz="1600" dirty="0">
                          <a:effectLst/>
                        </a:rPr>
                        <a:t>De combustión externa</a:t>
                      </a:r>
                      <a:endParaRPr lang="es-ES" sz="1800" dirty="0">
                        <a:effectLst/>
                        <a:latin typeface="Times New Roman"/>
                        <a:ea typeface="Times New Roman"/>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75000"/>
                      </a:schemeClr>
                    </a:solidFill>
                  </a:tcPr>
                </a:tc>
                <a:tc>
                  <a:txBody>
                    <a:bodyPr/>
                    <a:lstStyle/>
                    <a:p>
                      <a:pPr>
                        <a:lnSpc>
                          <a:spcPct val="115000"/>
                        </a:lnSpc>
                        <a:spcAft>
                          <a:spcPts val="0"/>
                        </a:spcAft>
                      </a:pPr>
                      <a:r>
                        <a:rPr lang="es-ES" sz="1600" b="0" dirty="0">
                          <a:solidFill>
                            <a:sysClr val="windowText" lastClr="000000"/>
                          </a:solidFill>
                          <a:effectLst/>
                        </a:rPr>
                        <a:t>Alternativas</a:t>
                      </a:r>
                      <a:endParaRPr lang="es-ES" sz="1800" b="0" dirty="0">
                        <a:solidFill>
                          <a:sysClr val="windowText" lastClr="000000"/>
                        </a:solidFill>
                        <a:effectLst/>
                        <a:latin typeface="Times New Roman"/>
                        <a:ea typeface="Times New Roman"/>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nSpc>
                          <a:spcPct val="115000"/>
                        </a:lnSpc>
                        <a:spcAft>
                          <a:spcPts val="0"/>
                        </a:spcAft>
                      </a:pPr>
                      <a:r>
                        <a:rPr lang="es-ES" sz="1600" b="1" dirty="0">
                          <a:solidFill>
                            <a:sysClr val="windowText" lastClr="000000"/>
                          </a:solidFill>
                          <a:effectLst/>
                        </a:rPr>
                        <a:t>Máquina de vapor</a:t>
                      </a:r>
                      <a:endParaRPr lang="es-ES" sz="1800" b="1" dirty="0">
                        <a:solidFill>
                          <a:sysClr val="windowText" lastClr="000000"/>
                        </a:solidFill>
                        <a:effectLst/>
                        <a:latin typeface="Times New Roman"/>
                        <a:ea typeface="Times New Roman"/>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60000"/>
                        <a:lumOff val="40000"/>
                      </a:schemeClr>
                    </a:solidFill>
                  </a:tcPr>
                </a:tc>
              </a:tr>
              <a:tr h="0">
                <a:tc vMerge="1">
                  <a:txBody>
                    <a:bodyPr/>
                    <a:lstStyle/>
                    <a:p>
                      <a:endParaRPr lang="es-ES"/>
                    </a:p>
                  </a:txBody>
                  <a:tcPr/>
                </a:tc>
                <a:tc vMerge="1">
                  <a:txBody>
                    <a:bodyPr/>
                    <a:lstStyle/>
                    <a:p>
                      <a:endParaRPr lang="es-ES"/>
                    </a:p>
                  </a:txBody>
                  <a:tcPr/>
                </a:tc>
                <a:tc>
                  <a:txBody>
                    <a:bodyPr/>
                    <a:lstStyle/>
                    <a:p>
                      <a:pPr>
                        <a:lnSpc>
                          <a:spcPct val="115000"/>
                        </a:lnSpc>
                        <a:spcAft>
                          <a:spcPts val="0"/>
                        </a:spcAft>
                      </a:pPr>
                      <a:r>
                        <a:rPr lang="es-ES" sz="1600" dirty="0">
                          <a:effectLst/>
                        </a:rPr>
                        <a:t>Rotativas</a:t>
                      </a:r>
                      <a:endParaRPr lang="es-ES" sz="1800" dirty="0">
                        <a:effectLst/>
                        <a:latin typeface="Times New Roman"/>
                        <a:ea typeface="Times New Roman"/>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nSpc>
                          <a:spcPct val="115000"/>
                        </a:lnSpc>
                        <a:spcAft>
                          <a:spcPts val="0"/>
                        </a:spcAft>
                      </a:pPr>
                      <a:r>
                        <a:rPr lang="es-ES" sz="1600" b="0" dirty="0">
                          <a:effectLst/>
                        </a:rPr>
                        <a:t>Turbina de vapor</a:t>
                      </a:r>
                      <a:endParaRPr lang="es-ES" sz="1800" b="0" dirty="0">
                        <a:effectLst/>
                      </a:endParaRPr>
                    </a:p>
                    <a:p>
                      <a:pPr>
                        <a:lnSpc>
                          <a:spcPct val="115000"/>
                        </a:lnSpc>
                        <a:spcAft>
                          <a:spcPts val="0"/>
                        </a:spcAft>
                      </a:pPr>
                      <a:r>
                        <a:rPr lang="es-ES" sz="1600" dirty="0">
                          <a:effectLst/>
                        </a:rPr>
                        <a:t>Turbina de gas de circuito cerrado</a:t>
                      </a:r>
                      <a:endParaRPr lang="es-ES" sz="1800" dirty="0">
                        <a:effectLst/>
                        <a:latin typeface="Times New Roman"/>
                        <a:ea typeface="Times New Roman"/>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6">
                        <a:lumMod val="40000"/>
                        <a:lumOff val="60000"/>
                      </a:schemeClr>
                    </a:solidFill>
                  </a:tcPr>
                </a:tc>
              </a:tr>
              <a:tr h="0">
                <a:tc vMerge="1">
                  <a:txBody>
                    <a:bodyPr/>
                    <a:lstStyle/>
                    <a:p>
                      <a:endParaRPr lang="es-ES"/>
                    </a:p>
                  </a:txBody>
                  <a:tcPr/>
                </a:tc>
                <a:tc rowSpan="2">
                  <a:txBody>
                    <a:bodyPr/>
                    <a:lstStyle/>
                    <a:p>
                      <a:pPr>
                        <a:lnSpc>
                          <a:spcPct val="115000"/>
                        </a:lnSpc>
                        <a:spcAft>
                          <a:spcPts val="0"/>
                        </a:spcAft>
                      </a:pPr>
                      <a:r>
                        <a:rPr lang="es-ES" sz="1600" b="1" dirty="0">
                          <a:effectLst/>
                        </a:rPr>
                        <a:t>De combustión interna</a:t>
                      </a:r>
                      <a:endParaRPr lang="es-ES" sz="1800" b="1" dirty="0">
                        <a:effectLst/>
                        <a:latin typeface="Times New Roman"/>
                        <a:ea typeface="Times New Roman"/>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nSpc>
                          <a:spcPct val="115000"/>
                        </a:lnSpc>
                        <a:spcAft>
                          <a:spcPts val="0"/>
                        </a:spcAft>
                      </a:pPr>
                      <a:r>
                        <a:rPr lang="es-ES" sz="1600" dirty="0">
                          <a:effectLst/>
                        </a:rPr>
                        <a:t>Alternativas</a:t>
                      </a:r>
                      <a:endParaRPr lang="es-ES" sz="1800" dirty="0">
                        <a:effectLst/>
                        <a:latin typeface="Times New Roman"/>
                        <a:ea typeface="Times New Roman"/>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nSpc>
                          <a:spcPct val="115000"/>
                        </a:lnSpc>
                        <a:spcAft>
                          <a:spcPts val="0"/>
                        </a:spcAft>
                      </a:pPr>
                      <a:r>
                        <a:rPr lang="es-ES" sz="1600" b="1" dirty="0">
                          <a:effectLst/>
                        </a:rPr>
                        <a:t>Motor Otto</a:t>
                      </a:r>
                      <a:endParaRPr lang="es-ES" sz="1800" b="1" dirty="0">
                        <a:effectLst/>
                      </a:endParaRPr>
                    </a:p>
                    <a:p>
                      <a:pPr>
                        <a:lnSpc>
                          <a:spcPct val="115000"/>
                        </a:lnSpc>
                        <a:spcAft>
                          <a:spcPts val="0"/>
                        </a:spcAft>
                      </a:pPr>
                      <a:r>
                        <a:rPr lang="es-ES" sz="1600" b="1" dirty="0">
                          <a:effectLst/>
                        </a:rPr>
                        <a:t>Motor Diesel</a:t>
                      </a:r>
                      <a:endParaRPr lang="es-ES" sz="1800" b="1" dirty="0">
                        <a:effectLst/>
                        <a:latin typeface="Times New Roman"/>
                        <a:ea typeface="Times New Roman"/>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40000"/>
                        <a:lumOff val="60000"/>
                      </a:schemeClr>
                    </a:solidFill>
                  </a:tcPr>
                </a:tc>
              </a:tr>
              <a:tr h="0">
                <a:tc vMerge="1">
                  <a:txBody>
                    <a:bodyPr/>
                    <a:lstStyle/>
                    <a:p>
                      <a:endParaRPr lang="es-ES"/>
                    </a:p>
                  </a:txBody>
                  <a:tcPr/>
                </a:tc>
                <a:tc vMerge="1">
                  <a:txBody>
                    <a:bodyPr/>
                    <a:lstStyle/>
                    <a:p>
                      <a:endParaRPr lang="es-ES"/>
                    </a:p>
                  </a:txBody>
                  <a:tcPr/>
                </a:tc>
                <a:tc>
                  <a:txBody>
                    <a:bodyPr/>
                    <a:lstStyle/>
                    <a:p>
                      <a:pPr>
                        <a:lnSpc>
                          <a:spcPct val="115000"/>
                        </a:lnSpc>
                        <a:spcAft>
                          <a:spcPts val="0"/>
                        </a:spcAft>
                      </a:pPr>
                      <a:r>
                        <a:rPr lang="es-ES" sz="1600" dirty="0">
                          <a:effectLst/>
                        </a:rPr>
                        <a:t>Rotativas</a:t>
                      </a:r>
                      <a:endParaRPr lang="es-ES" sz="1800" dirty="0">
                        <a:effectLst/>
                        <a:latin typeface="Times New Roman"/>
                        <a:ea typeface="Times New Roman"/>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nSpc>
                          <a:spcPct val="115000"/>
                        </a:lnSpc>
                        <a:spcAft>
                          <a:spcPts val="0"/>
                        </a:spcAft>
                      </a:pPr>
                      <a:r>
                        <a:rPr lang="es-ES" sz="1600" dirty="0">
                          <a:effectLst/>
                        </a:rPr>
                        <a:t>Turbina de gas de circuito abierto</a:t>
                      </a:r>
                      <a:endParaRPr lang="es-ES" sz="1800" dirty="0">
                        <a:effectLst/>
                      </a:endParaRPr>
                    </a:p>
                    <a:p>
                      <a:pPr>
                        <a:lnSpc>
                          <a:spcPct val="115000"/>
                        </a:lnSpc>
                        <a:spcAft>
                          <a:spcPts val="0"/>
                        </a:spcAft>
                      </a:pPr>
                      <a:r>
                        <a:rPr lang="es-ES" sz="1600" dirty="0">
                          <a:effectLst/>
                        </a:rPr>
                        <a:t>Motor </a:t>
                      </a:r>
                      <a:r>
                        <a:rPr lang="es-ES" sz="1600" dirty="0" err="1">
                          <a:effectLst/>
                        </a:rPr>
                        <a:t>Wankel</a:t>
                      </a:r>
                      <a:endParaRPr lang="es-ES" sz="1800" dirty="0">
                        <a:effectLst/>
                        <a:latin typeface="Times New Roman"/>
                        <a:ea typeface="Times New Roman"/>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r>
              <a:tr h="0">
                <a:tc rowSpan="2">
                  <a:txBody>
                    <a:bodyPr/>
                    <a:lstStyle/>
                    <a:p>
                      <a:pPr>
                        <a:lnSpc>
                          <a:spcPct val="115000"/>
                        </a:lnSpc>
                        <a:spcAft>
                          <a:spcPts val="0"/>
                        </a:spcAft>
                      </a:pPr>
                      <a:r>
                        <a:rPr lang="es-ES" sz="1600" dirty="0">
                          <a:effectLst/>
                        </a:rPr>
                        <a:t>Consumidoras de energía mecánica</a:t>
                      </a:r>
                      <a:endParaRPr lang="es-ES" sz="1800" dirty="0">
                        <a:effectLst/>
                        <a:latin typeface="Times New Roman"/>
                        <a:ea typeface="Times New Roman"/>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nSpc>
                          <a:spcPct val="115000"/>
                        </a:lnSpc>
                        <a:spcAft>
                          <a:spcPts val="0"/>
                        </a:spcAft>
                      </a:pPr>
                      <a:r>
                        <a:rPr lang="es-ES" sz="1600" b="1" dirty="0">
                          <a:effectLst/>
                        </a:rPr>
                        <a:t>Máquinas frigoríficas</a:t>
                      </a:r>
                      <a:endParaRPr lang="es-ES" sz="1800" b="1" dirty="0">
                        <a:effectLst/>
                        <a:latin typeface="Times New Roman"/>
                        <a:ea typeface="Times New Roman"/>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5">
                        <a:lumMod val="60000"/>
                        <a:lumOff val="40000"/>
                      </a:schemeClr>
                    </a:solidFill>
                  </a:tcPr>
                </a:tc>
                <a:tc hMerge="1">
                  <a:txBody>
                    <a:bodyPr/>
                    <a:lstStyle/>
                    <a:p>
                      <a:endParaRPr lang="es-ES"/>
                    </a:p>
                  </a:txBody>
                  <a:tcPr/>
                </a:tc>
                <a:tc>
                  <a:txBody>
                    <a:bodyPr/>
                    <a:lstStyle/>
                    <a:p>
                      <a:pPr>
                        <a:lnSpc>
                          <a:spcPct val="115000"/>
                        </a:lnSpc>
                        <a:spcAft>
                          <a:spcPts val="0"/>
                        </a:spcAft>
                      </a:pPr>
                      <a:r>
                        <a:rPr lang="es-ES" sz="1600" dirty="0">
                          <a:effectLst/>
                        </a:rPr>
                        <a:t>de compresión</a:t>
                      </a:r>
                      <a:endParaRPr lang="es-ES" sz="1800" dirty="0">
                        <a:effectLst/>
                      </a:endParaRPr>
                    </a:p>
                    <a:p>
                      <a:pPr>
                        <a:lnSpc>
                          <a:spcPct val="115000"/>
                        </a:lnSpc>
                        <a:spcAft>
                          <a:spcPts val="0"/>
                        </a:spcAft>
                      </a:pPr>
                      <a:r>
                        <a:rPr lang="es-ES" sz="1600" dirty="0">
                          <a:effectLst/>
                        </a:rPr>
                        <a:t>de absorción</a:t>
                      </a:r>
                      <a:endParaRPr lang="es-ES" sz="1800" dirty="0">
                        <a:effectLst/>
                        <a:latin typeface="Times New Roman"/>
                        <a:ea typeface="Times New Roman"/>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5">
                        <a:lumMod val="60000"/>
                        <a:lumOff val="40000"/>
                      </a:schemeClr>
                    </a:solidFill>
                  </a:tcPr>
                </a:tc>
              </a:tr>
              <a:tr h="0">
                <a:tc vMerge="1">
                  <a:txBody>
                    <a:bodyPr/>
                    <a:lstStyle/>
                    <a:p>
                      <a:endParaRPr lang="es-ES"/>
                    </a:p>
                  </a:txBody>
                  <a:tcPr/>
                </a:tc>
                <a:tc gridSpan="3">
                  <a:txBody>
                    <a:bodyPr/>
                    <a:lstStyle/>
                    <a:p>
                      <a:pPr>
                        <a:lnSpc>
                          <a:spcPct val="115000"/>
                        </a:lnSpc>
                        <a:spcAft>
                          <a:spcPts val="0"/>
                        </a:spcAft>
                      </a:pPr>
                      <a:r>
                        <a:rPr lang="es-ES" sz="1600" b="1" dirty="0">
                          <a:effectLst/>
                        </a:rPr>
                        <a:t>Bomba de calor</a:t>
                      </a:r>
                      <a:endParaRPr lang="es-ES" sz="1800" b="1" dirty="0">
                        <a:effectLst/>
                        <a:latin typeface="Times New Roman"/>
                        <a:ea typeface="Times New Roman"/>
                        <a:cs typeface="Times New Roman"/>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FF00"/>
                    </a:solidFill>
                  </a:tcPr>
                </a:tc>
                <a:tc hMerge="1">
                  <a:txBody>
                    <a:bodyPr/>
                    <a:lstStyle/>
                    <a:p>
                      <a:endParaRPr lang="es-ES"/>
                    </a:p>
                  </a:txBody>
                  <a:tcPr/>
                </a:tc>
                <a:tc hMerge="1">
                  <a:txBody>
                    <a:bodyPr/>
                    <a:lstStyle/>
                    <a:p>
                      <a:endParaRPr lang="es-ES"/>
                    </a:p>
                  </a:txBody>
                  <a:tcPr/>
                </a:tc>
              </a:tr>
            </a:tbl>
          </a:graphicData>
        </a:graphic>
      </p:graphicFrame>
    </p:spTree>
    <p:extLst>
      <p:ext uri="{BB962C8B-B14F-4D97-AF65-F5344CB8AC3E}">
        <p14:creationId xmlns:p14="http://schemas.microsoft.com/office/powerpoint/2010/main" val="391921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584775"/>
          </a:xfrm>
          <a:prstGeom prst="rect">
            <a:avLst/>
          </a:prstGeom>
          <a:noFill/>
        </p:spPr>
        <p:txBody>
          <a:bodyPr wrap="square" rtlCol="0">
            <a:spAutoFit/>
          </a:bodyPr>
          <a:lstStyle/>
          <a:p>
            <a:r>
              <a:rPr lang="es-ES" sz="3200" dirty="0" smtClean="0">
                <a:cs typeface="Arial" pitchFamily="34" charset="0"/>
              </a:rPr>
              <a:t>2. </a:t>
            </a:r>
            <a:r>
              <a:rPr lang="es-ES" sz="3200" dirty="0" smtClean="0"/>
              <a:t>MÁQUINA FRIGORÍFICA Y BOMBA DE CALOR</a:t>
            </a:r>
            <a:endParaRPr lang="es-ES" sz="3200" dirty="0">
              <a:cs typeface="Arial" pitchFamily="34" charset="0"/>
            </a:endParaRPr>
          </a:p>
        </p:txBody>
      </p:sp>
      <p:sp>
        <p:nvSpPr>
          <p:cNvPr id="7" name="6 Rectángulo"/>
          <p:cNvSpPr/>
          <p:nvPr/>
        </p:nvSpPr>
        <p:spPr>
          <a:xfrm>
            <a:off x="611560" y="1412776"/>
            <a:ext cx="7776864" cy="3046988"/>
          </a:xfrm>
          <a:prstGeom prst="rect">
            <a:avLst/>
          </a:prstGeom>
        </p:spPr>
        <p:txBody>
          <a:bodyPr wrap="square">
            <a:spAutoFit/>
          </a:bodyPr>
          <a:lstStyle/>
          <a:p>
            <a:pPr algn="just"/>
            <a:r>
              <a:rPr lang="es-ES" sz="2000" dirty="0"/>
              <a:t>Una máquina es un motor térmico funcionando a la inversa: el fluido toma calor del foco frío y lo cede al foco caliente, consumiendo un trabajo</a:t>
            </a:r>
            <a:r>
              <a:rPr lang="es-ES" sz="2000" dirty="0" smtClean="0"/>
              <a:t>.</a:t>
            </a:r>
          </a:p>
          <a:p>
            <a:endParaRPr lang="es-ES" sz="2000" dirty="0"/>
          </a:p>
          <a:p>
            <a:r>
              <a:rPr lang="es-ES" sz="2000" dirty="0"/>
              <a:t>En las máquinas </a:t>
            </a:r>
            <a:r>
              <a:rPr lang="es-ES" sz="2000" dirty="0" smtClean="0"/>
              <a:t>frigoríficas,</a:t>
            </a:r>
          </a:p>
          <a:p>
            <a:r>
              <a:rPr lang="es-ES" sz="2000" dirty="0" smtClean="0"/>
              <a:t>en </a:t>
            </a:r>
            <a:r>
              <a:rPr lang="es-ES" sz="2000" dirty="0"/>
              <a:t>el ciclo termodinámico </a:t>
            </a:r>
            <a:r>
              <a:rPr lang="es-ES" sz="2000" dirty="0" smtClean="0"/>
              <a:t>se</a:t>
            </a:r>
          </a:p>
          <a:p>
            <a:r>
              <a:rPr lang="es-ES" sz="2000" dirty="0" smtClean="0"/>
              <a:t>cumplirá:</a:t>
            </a:r>
          </a:p>
          <a:p>
            <a:r>
              <a:rPr lang="es-ES" sz="2000" i="1" dirty="0"/>
              <a:t>	</a:t>
            </a:r>
            <a:r>
              <a:rPr lang="es-ES" sz="2000" i="1" dirty="0" smtClean="0"/>
              <a:t>		</a:t>
            </a:r>
          </a:p>
          <a:p>
            <a:r>
              <a:rPr lang="es-ES" sz="2000" i="1" dirty="0"/>
              <a:t>	</a:t>
            </a:r>
            <a:r>
              <a:rPr lang="es-ES" sz="3200" i="1" dirty="0" smtClean="0"/>
              <a:t>Q</a:t>
            </a:r>
            <a:r>
              <a:rPr lang="es-ES" sz="3200" i="1" baseline="-25000" dirty="0" smtClean="0"/>
              <a:t>C</a:t>
            </a:r>
            <a:r>
              <a:rPr lang="es-ES" sz="3200" i="1" dirty="0" smtClean="0"/>
              <a:t> </a:t>
            </a:r>
            <a:r>
              <a:rPr lang="es-ES" sz="3200" i="1" dirty="0"/>
              <a:t>= W + Q</a:t>
            </a:r>
            <a:r>
              <a:rPr lang="es-ES" sz="3200" i="1" baseline="-25000" dirty="0"/>
              <a:t>F</a:t>
            </a:r>
            <a:endParaRPr lang="es-ES" sz="3200" dirty="0"/>
          </a:p>
        </p:txBody>
      </p:sp>
      <p:pic>
        <p:nvPicPr>
          <p:cNvPr id="9" name="8 Imagen"/>
          <p:cNvPicPr/>
          <p:nvPr/>
        </p:nvPicPr>
        <p:blipFill>
          <a:blip r:embed="rId2">
            <a:extLst>
              <a:ext uri="{28A0092B-C50C-407E-A947-70E740481C1C}">
                <a14:useLocalDpi xmlns:a14="http://schemas.microsoft.com/office/drawing/2010/main" val="0"/>
              </a:ext>
            </a:extLst>
          </a:blip>
          <a:srcRect/>
          <a:stretch>
            <a:fillRect/>
          </a:stretch>
        </p:blipFill>
        <p:spPr bwMode="auto">
          <a:xfrm>
            <a:off x="4355976" y="2780928"/>
            <a:ext cx="3907879" cy="3631654"/>
          </a:xfrm>
          <a:prstGeom prst="rect">
            <a:avLst/>
          </a:prstGeom>
          <a:noFill/>
        </p:spPr>
      </p:pic>
    </p:spTree>
    <p:extLst>
      <p:ext uri="{BB962C8B-B14F-4D97-AF65-F5344CB8AC3E}">
        <p14:creationId xmlns:p14="http://schemas.microsoft.com/office/powerpoint/2010/main" val="349144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539552" y="476672"/>
            <a:ext cx="7848872" cy="707886"/>
          </a:xfrm>
          <a:prstGeom prst="rect">
            <a:avLst/>
          </a:prstGeom>
          <a:noFill/>
        </p:spPr>
        <p:txBody>
          <a:bodyPr wrap="square" rtlCol="0">
            <a:spAutoFit/>
          </a:bodyPr>
          <a:lstStyle/>
          <a:p>
            <a:r>
              <a:rPr lang="es-ES" sz="2000" dirty="0" smtClean="0"/>
              <a:t>La </a:t>
            </a:r>
            <a:r>
              <a:rPr lang="es-ES" sz="2000" b="1" dirty="0" smtClean="0"/>
              <a:t>máquina </a:t>
            </a:r>
            <a:r>
              <a:rPr lang="es-ES" sz="2000" b="1" dirty="0"/>
              <a:t>frigorífica </a:t>
            </a:r>
            <a:r>
              <a:rPr lang="es-ES" sz="2000" b="1" dirty="0" smtClean="0"/>
              <a:t>ideal</a:t>
            </a:r>
            <a:r>
              <a:rPr lang="es-ES" sz="2000" dirty="0" smtClean="0"/>
              <a:t> será </a:t>
            </a:r>
            <a:r>
              <a:rPr lang="es-ES" sz="2000" dirty="0"/>
              <a:t>aquella en la cual el fluido realice el </a:t>
            </a:r>
            <a:r>
              <a:rPr lang="es-ES" sz="2000" b="1" dirty="0"/>
              <a:t>Ciclo de Carnot en sentido inverso</a:t>
            </a:r>
            <a:r>
              <a:rPr lang="es-ES" sz="2000" dirty="0"/>
              <a:t>:</a:t>
            </a:r>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268760"/>
            <a:ext cx="6120680" cy="5040560"/>
          </a:xfrm>
          <a:prstGeom prst="rect">
            <a:avLst/>
          </a:prstGeom>
          <a:noFill/>
          <a:ln>
            <a:noFill/>
          </a:ln>
        </p:spPr>
      </p:pic>
    </p:spTree>
    <p:extLst>
      <p:ext uri="{BB962C8B-B14F-4D97-AF65-F5344CB8AC3E}">
        <p14:creationId xmlns:p14="http://schemas.microsoft.com/office/powerpoint/2010/main" val="147232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5 Rectángulo"/>
              <p:cNvSpPr/>
              <p:nvPr/>
            </p:nvSpPr>
            <p:spPr>
              <a:xfrm>
                <a:off x="539552" y="908720"/>
                <a:ext cx="7776864" cy="5463996"/>
              </a:xfrm>
              <a:prstGeom prst="rect">
                <a:avLst/>
              </a:prstGeom>
            </p:spPr>
            <p:txBody>
              <a:bodyPr wrap="square">
                <a:spAutoFit/>
              </a:bodyPr>
              <a:lstStyle/>
              <a:p>
                <a:r>
                  <a:rPr lang="es-ES" sz="2000" dirty="0"/>
                  <a:t>El rendimiento, como cociente entre lo que queremos conseguir dividido entre lo que nos cuesta </a:t>
                </a:r>
                <a:r>
                  <a:rPr lang="es-ES" sz="2000" dirty="0" smtClean="0"/>
                  <a:t>sería:</a:t>
                </a:r>
              </a:p>
              <a:p>
                <a:pPr algn="ctr"/>
                <a:r>
                  <a:rPr lang="es-ES" sz="2000" dirty="0" smtClean="0"/>
                  <a:t> </a:t>
                </a:r>
                <a14:m>
                  <m:oMath xmlns:m="http://schemas.openxmlformats.org/officeDocument/2006/math">
                    <m:f>
                      <m:fPr>
                        <m:ctrlPr>
                          <a:rPr lang="es-ES" sz="2800" i="1"/>
                        </m:ctrlPr>
                      </m:fPr>
                      <m:num>
                        <m:sSub>
                          <m:sSubPr>
                            <m:ctrlPr>
                              <a:rPr lang="es-ES" sz="2800" i="1"/>
                            </m:ctrlPr>
                          </m:sSubPr>
                          <m:e>
                            <m:r>
                              <a:rPr lang="es-ES" sz="2800" i="1"/>
                              <m:t>𝑄</m:t>
                            </m:r>
                          </m:e>
                          <m:sub>
                            <m:r>
                              <a:rPr lang="es-ES" sz="2800" i="1"/>
                              <m:t>𝐹</m:t>
                            </m:r>
                          </m:sub>
                        </m:sSub>
                      </m:num>
                      <m:den>
                        <m:r>
                          <a:rPr lang="es-ES" sz="2800" i="1"/>
                          <m:t>𝑊</m:t>
                        </m:r>
                      </m:den>
                    </m:f>
                  </m:oMath>
                </a14:m>
                <a:endParaRPr lang="es-ES" sz="2000" dirty="0" smtClean="0"/>
              </a:p>
              <a:p>
                <a:endParaRPr lang="es-ES" sz="2000" dirty="0" smtClean="0"/>
              </a:p>
              <a:p>
                <a:pPr algn="just"/>
                <a:r>
                  <a:rPr lang="es-ES" sz="2000" dirty="0" smtClean="0"/>
                  <a:t>lo </a:t>
                </a:r>
                <a:r>
                  <a:rPr lang="es-ES" sz="2000" dirty="0"/>
                  <a:t>cual daría un valor mayor que 1, lo cual contradice el concepto de “rendimiento” (que siempre será &lt; 1). Por eso, para las máquinas frigoríficas se emplea el térmico de </a:t>
                </a:r>
                <a:r>
                  <a:rPr lang="es-ES" sz="2000" b="1" dirty="0"/>
                  <a:t>eficiencia</a:t>
                </a:r>
                <a:r>
                  <a:rPr lang="es-ES" sz="2000" dirty="0"/>
                  <a:t> o </a:t>
                </a:r>
                <a:r>
                  <a:rPr lang="es-ES" sz="2000" b="1" dirty="0"/>
                  <a:t>coeficiente de operación</a:t>
                </a:r>
                <a:r>
                  <a:rPr lang="es-ES" sz="2000" dirty="0"/>
                  <a:t> (</a:t>
                </a:r>
                <a:r>
                  <a:rPr lang="es-ES" sz="2000" b="1" dirty="0"/>
                  <a:t>COP</a:t>
                </a:r>
                <a:r>
                  <a:rPr lang="es-ES" sz="2000" dirty="0"/>
                  <a:t>):</a:t>
                </a:r>
              </a:p>
              <a:p>
                <a14:m>
                  <m:oMathPara xmlns:m="http://schemas.openxmlformats.org/officeDocument/2006/math">
                    <m:oMathParaPr>
                      <m:jc m:val="centerGroup"/>
                    </m:oMathParaPr>
                    <m:oMath xmlns:m="http://schemas.openxmlformats.org/officeDocument/2006/math">
                      <m:sSub>
                        <m:sSubPr>
                          <m:ctrlPr>
                            <a:rPr lang="es-ES" sz="2000" i="1">
                              <a:latin typeface="Cambria Math"/>
                            </a:rPr>
                          </m:ctrlPr>
                        </m:sSubPr>
                        <m:e>
                          <m:r>
                            <a:rPr lang="es-ES" sz="2000" i="1">
                              <a:latin typeface="Cambria Math"/>
                            </a:rPr>
                            <m:t>𝜀</m:t>
                          </m:r>
                          <m:r>
                            <a:rPr lang="es-ES" sz="2000" i="1">
                              <a:latin typeface="Cambria Math"/>
                            </a:rPr>
                            <m:t>=</m:t>
                          </m:r>
                          <m:r>
                            <a:rPr lang="es-ES" sz="2000" i="1">
                              <a:latin typeface="Cambria Math"/>
                            </a:rPr>
                            <m:t>𝐶𝑂𝑃</m:t>
                          </m:r>
                        </m:e>
                        <m:sub>
                          <m:r>
                            <a:rPr lang="es-ES" sz="2000" i="1">
                              <a:latin typeface="Cambria Math"/>
                            </a:rPr>
                            <m:t>𝑓</m:t>
                          </m:r>
                        </m:sub>
                      </m:sSub>
                      <m:r>
                        <a:rPr lang="es-ES" sz="2000" i="1"/>
                        <m:t>=</m:t>
                      </m:r>
                      <m:f>
                        <m:fPr>
                          <m:ctrlPr>
                            <a:rPr lang="es-ES" sz="2000" i="1"/>
                          </m:ctrlPr>
                        </m:fPr>
                        <m:num>
                          <m:sSub>
                            <m:sSubPr>
                              <m:ctrlPr>
                                <a:rPr lang="es-ES" sz="2000" i="1"/>
                              </m:ctrlPr>
                            </m:sSubPr>
                            <m:e>
                              <m:r>
                                <a:rPr lang="es-ES" sz="2000" i="1"/>
                                <m:t>𝑄</m:t>
                              </m:r>
                            </m:e>
                            <m:sub>
                              <m:r>
                                <a:rPr lang="es-ES" sz="2000" i="1"/>
                                <m:t>𝐹</m:t>
                              </m:r>
                            </m:sub>
                          </m:sSub>
                        </m:num>
                        <m:den>
                          <m:r>
                            <a:rPr lang="es-ES" sz="2000" i="1"/>
                            <m:t>𝑊</m:t>
                          </m:r>
                        </m:den>
                      </m:f>
                      <m:r>
                        <a:rPr lang="es-ES" sz="2000" i="1"/>
                        <m:t>=</m:t>
                      </m:r>
                      <m:f>
                        <m:fPr>
                          <m:ctrlPr>
                            <a:rPr lang="es-ES" sz="2000" i="1"/>
                          </m:ctrlPr>
                        </m:fPr>
                        <m:num>
                          <m:sSub>
                            <m:sSubPr>
                              <m:ctrlPr>
                                <a:rPr lang="es-ES" sz="2000" i="1"/>
                              </m:ctrlPr>
                            </m:sSubPr>
                            <m:e>
                              <m:r>
                                <a:rPr lang="es-ES" sz="2000" i="1"/>
                                <m:t>𝑄</m:t>
                              </m:r>
                            </m:e>
                            <m:sub>
                              <m:r>
                                <a:rPr lang="es-ES" sz="2000" i="1"/>
                                <m:t>𝐹</m:t>
                              </m:r>
                            </m:sub>
                          </m:sSub>
                        </m:num>
                        <m:den>
                          <m:sSub>
                            <m:sSubPr>
                              <m:ctrlPr>
                                <a:rPr lang="es-ES" sz="2000" i="1"/>
                              </m:ctrlPr>
                            </m:sSubPr>
                            <m:e>
                              <m:r>
                                <a:rPr lang="es-ES" sz="2000" i="1"/>
                                <m:t>𝑄</m:t>
                              </m:r>
                            </m:e>
                            <m:sub>
                              <m:r>
                                <a:rPr lang="es-ES" sz="2000" i="1"/>
                                <m:t>𝐶</m:t>
                              </m:r>
                            </m:sub>
                          </m:sSub>
                          <m:r>
                            <a:rPr lang="es-ES" sz="2000" i="1"/>
                            <m:t>−</m:t>
                          </m:r>
                          <m:sSub>
                            <m:sSubPr>
                              <m:ctrlPr>
                                <a:rPr lang="es-ES" sz="2000" i="1"/>
                              </m:ctrlPr>
                            </m:sSubPr>
                            <m:e>
                              <m:r>
                                <a:rPr lang="es-ES" sz="2000" i="1"/>
                                <m:t>𝑄</m:t>
                              </m:r>
                            </m:e>
                            <m:sub>
                              <m:r>
                                <a:rPr lang="es-ES" sz="2000" i="1"/>
                                <m:t>𝐹</m:t>
                              </m:r>
                            </m:sub>
                          </m:sSub>
                        </m:den>
                      </m:f>
                    </m:oMath>
                  </m:oMathPara>
                </a14:m>
                <a:endParaRPr lang="es-ES" sz="2000" dirty="0"/>
              </a:p>
              <a:p>
                <a:r>
                  <a:rPr lang="es-ES" sz="2000" dirty="0"/>
                  <a:t> </a:t>
                </a:r>
              </a:p>
              <a:p>
                <a:pPr algn="just"/>
                <a:r>
                  <a:rPr lang="es-ES" sz="2000" dirty="0"/>
                  <a:t>En una máquina frigorífica ideal, que cumple el ciclo de Carnot, que </a:t>
                </a:r>
                <a:r>
                  <a:rPr lang="es-ES" sz="2000" b="1" dirty="0"/>
                  <a:t>lo que persigue es extraer calor del foco frío</a:t>
                </a:r>
                <a:r>
                  <a:rPr lang="es-ES" sz="2000" dirty="0"/>
                  <a:t>, la eficiencia queda</a:t>
                </a:r>
                <a:r>
                  <a:rPr lang="es-ES" sz="2000" dirty="0" smtClean="0"/>
                  <a:t>:</a:t>
                </a:r>
              </a:p>
              <a:p>
                <a:pPr algn="just"/>
                <a:endParaRPr lang="es-ES" sz="2000" dirty="0"/>
              </a:p>
              <a:p>
                <a14:m>
                  <m:oMathPara xmlns:m="http://schemas.openxmlformats.org/officeDocument/2006/math">
                    <m:oMathParaPr>
                      <m:jc m:val="centerGroup"/>
                    </m:oMathParaPr>
                    <m:oMath xmlns:m="http://schemas.openxmlformats.org/officeDocument/2006/math">
                      <m:sSub>
                        <m:sSubPr>
                          <m:ctrlPr>
                            <a:rPr lang="es-ES" sz="2000" i="1"/>
                          </m:ctrlPr>
                        </m:sSubPr>
                        <m:e>
                          <m:r>
                            <a:rPr lang="es-ES" sz="2000" i="1"/>
                            <m:t>𝜀</m:t>
                          </m:r>
                          <m:r>
                            <a:rPr lang="es-ES" sz="2000" i="1"/>
                            <m:t>=</m:t>
                          </m:r>
                          <m:r>
                            <a:rPr lang="es-ES" sz="2000" i="1"/>
                            <m:t>𝐶𝑂𝑃</m:t>
                          </m:r>
                        </m:e>
                        <m:sub>
                          <m:r>
                            <a:rPr lang="es-ES" sz="2000" i="1"/>
                            <m:t>𝑓</m:t>
                          </m:r>
                        </m:sub>
                      </m:sSub>
                      <m:r>
                        <a:rPr lang="es-ES" sz="2000" i="1"/>
                        <m:t>=</m:t>
                      </m:r>
                      <m:f>
                        <m:fPr>
                          <m:ctrlPr>
                            <a:rPr lang="es-ES" sz="2000" i="1"/>
                          </m:ctrlPr>
                        </m:fPr>
                        <m:num>
                          <m:sSub>
                            <m:sSubPr>
                              <m:ctrlPr>
                                <a:rPr lang="es-ES" sz="2000" i="1"/>
                              </m:ctrlPr>
                            </m:sSubPr>
                            <m:e>
                              <m:r>
                                <a:rPr lang="es-ES" sz="2000" i="1"/>
                                <m:t>𝑄</m:t>
                              </m:r>
                            </m:e>
                            <m:sub>
                              <m:r>
                                <a:rPr lang="es-ES" sz="2000" i="1"/>
                                <m:t>𝐹</m:t>
                              </m:r>
                            </m:sub>
                          </m:sSub>
                        </m:num>
                        <m:den>
                          <m:r>
                            <a:rPr lang="es-ES" sz="2000" i="1"/>
                            <m:t>𝑊</m:t>
                          </m:r>
                        </m:den>
                      </m:f>
                      <m:r>
                        <a:rPr lang="es-ES" sz="2000" i="1"/>
                        <m:t>=</m:t>
                      </m:r>
                      <m:f>
                        <m:fPr>
                          <m:ctrlPr>
                            <a:rPr lang="es-ES" sz="2000" i="1"/>
                          </m:ctrlPr>
                        </m:fPr>
                        <m:num>
                          <m:sSub>
                            <m:sSubPr>
                              <m:ctrlPr>
                                <a:rPr lang="es-ES" sz="2000" i="1"/>
                              </m:ctrlPr>
                            </m:sSubPr>
                            <m:e>
                              <m:r>
                                <a:rPr lang="es-ES" sz="2000" i="1"/>
                                <m:t>𝑄</m:t>
                              </m:r>
                            </m:e>
                            <m:sub>
                              <m:r>
                                <a:rPr lang="es-ES" sz="2000" i="1"/>
                                <m:t>𝐹</m:t>
                              </m:r>
                            </m:sub>
                          </m:sSub>
                        </m:num>
                        <m:den>
                          <m:sSub>
                            <m:sSubPr>
                              <m:ctrlPr>
                                <a:rPr lang="es-ES" sz="2000" i="1"/>
                              </m:ctrlPr>
                            </m:sSubPr>
                            <m:e>
                              <m:r>
                                <a:rPr lang="es-ES" sz="2000" i="1"/>
                                <m:t>𝑄</m:t>
                              </m:r>
                            </m:e>
                            <m:sub>
                              <m:r>
                                <a:rPr lang="es-ES" sz="2000" i="1"/>
                                <m:t>𝐶</m:t>
                              </m:r>
                            </m:sub>
                          </m:sSub>
                          <m:r>
                            <a:rPr lang="es-ES" sz="2000" i="1"/>
                            <m:t>−</m:t>
                          </m:r>
                          <m:sSub>
                            <m:sSubPr>
                              <m:ctrlPr>
                                <a:rPr lang="es-ES" sz="2000" i="1"/>
                              </m:ctrlPr>
                            </m:sSubPr>
                            <m:e>
                              <m:r>
                                <a:rPr lang="es-ES" sz="2000" i="1"/>
                                <m:t>𝑄</m:t>
                              </m:r>
                            </m:e>
                            <m:sub>
                              <m:r>
                                <a:rPr lang="es-ES" sz="2000" i="1"/>
                                <m:t>𝐹</m:t>
                              </m:r>
                            </m:sub>
                          </m:sSub>
                        </m:den>
                      </m:f>
                      <m:r>
                        <a:rPr lang="es-ES" sz="2000" i="1"/>
                        <m:t>=</m:t>
                      </m:r>
                      <m:f>
                        <m:fPr>
                          <m:ctrlPr>
                            <a:rPr lang="es-ES" sz="2000" i="1"/>
                          </m:ctrlPr>
                        </m:fPr>
                        <m:num>
                          <m:sSub>
                            <m:sSubPr>
                              <m:ctrlPr>
                                <a:rPr lang="es-ES" sz="2000" i="1"/>
                              </m:ctrlPr>
                            </m:sSubPr>
                            <m:e>
                              <m:r>
                                <a:rPr lang="es-ES" sz="2000" i="1"/>
                                <m:t>𝑇</m:t>
                              </m:r>
                            </m:e>
                            <m:sub>
                              <m:r>
                                <a:rPr lang="es-ES" sz="2000" i="1"/>
                                <m:t>𝐹</m:t>
                              </m:r>
                            </m:sub>
                          </m:sSub>
                        </m:num>
                        <m:den>
                          <m:sSub>
                            <m:sSubPr>
                              <m:ctrlPr>
                                <a:rPr lang="es-ES" sz="2000" i="1"/>
                              </m:ctrlPr>
                            </m:sSubPr>
                            <m:e>
                              <m:r>
                                <a:rPr lang="es-ES" sz="2000" i="1"/>
                                <m:t>𝑇</m:t>
                              </m:r>
                            </m:e>
                            <m:sub>
                              <m:r>
                                <a:rPr lang="es-ES" sz="2000" i="1"/>
                                <m:t>𝐶</m:t>
                              </m:r>
                            </m:sub>
                          </m:sSub>
                          <m:r>
                            <a:rPr lang="es-ES" sz="2000" i="1"/>
                            <m:t>−</m:t>
                          </m:r>
                          <m:sSub>
                            <m:sSubPr>
                              <m:ctrlPr>
                                <a:rPr lang="es-ES" sz="2000" i="1"/>
                              </m:ctrlPr>
                            </m:sSubPr>
                            <m:e>
                              <m:r>
                                <a:rPr lang="es-ES" sz="2000" i="1"/>
                                <m:t>𝑇</m:t>
                              </m:r>
                            </m:e>
                            <m:sub>
                              <m:r>
                                <a:rPr lang="es-ES" sz="2000" i="1"/>
                                <m:t>𝐹</m:t>
                              </m:r>
                            </m:sub>
                          </m:sSub>
                        </m:den>
                      </m:f>
                    </m:oMath>
                  </m:oMathPara>
                </a14:m>
                <a:endParaRPr lang="es-ES" sz="2000" dirty="0"/>
              </a:p>
            </p:txBody>
          </p:sp>
        </mc:Choice>
        <mc:Fallback>
          <p:sp>
            <p:nvSpPr>
              <p:cNvPr id="6" name="5 Rectángulo"/>
              <p:cNvSpPr>
                <a:spLocks noRot="1" noChangeAspect="1" noMove="1" noResize="1" noEditPoints="1" noAdjustHandles="1" noChangeArrowheads="1" noChangeShapeType="1" noTextEdit="1"/>
              </p:cNvSpPr>
              <p:nvPr/>
            </p:nvSpPr>
            <p:spPr>
              <a:xfrm>
                <a:off x="539552" y="908720"/>
                <a:ext cx="7776864" cy="5463996"/>
              </a:xfrm>
              <a:prstGeom prst="rect">
                <a:avLst/>
              </a:prstGeom>
              <a:blipFill rotWithShape="1">
                <a:blip r:embed="rId2"/>
                <a:stretch>
                  <a:fillRect l="-863" t="-558" r="-863"/>
                </a:stretch>
              </a:blipFill>
            </p:spPr>
            <p:txBody>
              <a:bodyPr/>
              <a:lstStyle/>
              <a:p>
                <a:r>
                  <a:rPr lang="es-ES">
                    <a:noFill/>
                  </a:rPr>
                  <a:t> </a:t>
                </a:r>
              </a:p>
            </p:txBody>
          </p:sp>
        </mc:Fallback>
      </mc:AlternateContent>
      <p:sp>
        <p:nvSpPr>
          <p:cNvPr id="4" name="3 CuadroTexto"/>
          <p:cNvSpPr txBox="1"/>
          <p:nvPr/>
        </p:nvSpPr>
        <p:spPr>
          <a:xfrm>
            <a:off x="539552" y="404664"/>
            <a:ext cx="8064896" cy="523220"/>
          </a:xfrm>
          <a:prstGeom prst="rect">
            <a:avLst/>
          </a:prstGeom>
          <a:noFill/>
        </p:spPr>
        <p:txBody>
          <a:bodyPr wrap="square" rtlCol="0">
            <a:spAutoFit/>
          </a:bodyPr>
          <a:lstStyle/>
          <a:p>
            <a:r>
              <a:rPr lang="es-ES" sz="2800" dirty="0" smtClean="0">
                <a:cs typeface="Arial" pitchFamily="34" charset="0"/>
              </a:rPr>
              <a:t>3. EFICIENCIA DE UNA MÁQUINA FRIGORÍFICA</a:t>
            </a:r>
            <a:endParaRPr lang="es-ES" sz="2800" dirty="0">
              <a:cs typeface="Arial" pitchFamily="34" charset="0"/>
            </a:endParaRPr>
          </a:p>
        </p:txBody>
      </p:sp>
    </p:spTree>
    <p:extLst>
      <p:ext uri="{BB962C8B-B14F-4D97-AF65-F5344CB8AC3E}">
        <p14:creationId xmlns:p14="http://schemas.microsoft.com/office/powerpoint/2010/main" val="1923529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5 Rectángulo"/>
              <p:cNvSpPr/>
              <p:nvPr/>
            </p:nvSpPr>
            <p:spPr>
              <a:xfrm>
                <a:off x="539552" y="1196752"/>
                <a:ext cx="7776864" cy="3561296"/>
              </a:xfrm>
              <a:prstGeom prst="rect">
                <a:avLst/>
              </a:prstGeom>
            </p:spPr>
            <p:txBody>
              <a:bodyPr wrap="square">
                <a:spAutoFit/>
              </a:bodyPr>
              <a:lstStyle/>
              <a:p>
                <a:r>
                  <a:rPr lang="es-ES" sz="2000" dirty="0"/>
                  <a:t>Si, por el contrario, </a:t>
                </a:r>
                <a:r>
                  <a:rPr lang="es-ES" sz="2000" b="1" dirty="0"/>
                  <a:t>lo que se pretende es aportar calor al foco caliente </a:t>
                </a:r>
                <a:r>
                  <a:rPr lang="es-ES" sz="2000" dirty="0"/>
                  <a:t>(</a:t>
                </a:r>
                <a:r>
                  <a:rPr lang="es-ES" sz="2000" b="1" dirty="0"/>
                  <a:t>bomba de calor</a:t>
                </a:r>
                <a:r>
                  <a:rPr lang="es-ES" sz="2000" dirty="0"/>
                  <a:t>), la eficiencia queda</a:t>
                </a:r>
                <a:r>
                  <a:rPr lang="es-ES" sz="2000" dirty="0" smtClean="0"/>
                  <a:t>:</a:t>
                </a:r>
              </a:p>
              <a:p>
                <a:endParaRPr lang="es-ES" sz="2000" dirty="0"/>
              </a:p>
              <a:p>
                <a14:m>
                  <m:oMathPara xmlns:m="http://schemas.openxmlformats.org/officeDocument/2006/math">
                    <m:oMathParaPr>
                      <m:jc m:val="centerGroup"/>
                    </m:oMathParaPr>
                    <m:oMath xmlns:m="http://schemas.openxmlformats.org/officeDocument/2006/math">
                      <m:sSub>
                        <m:sSubPr>
                          <m:ctrlPr>
                            <a:rPr lang="es-ES" sz="2000" i="1"/>
                          </m:ctrlPr>
                        </m:sSubPr>
                        <m:e>
                          <m:sSup>
                            <m:sSupPr>
                              <m:ctrlPr>
                                <a:rPr lang="es-ES" sz="2000" i="1"/>
                              </m:ctrlPr>
                            </m:sSupPr>
                            <m:e>
                              <m:r>
                                <a:rPr lang="es-ES" sz="2000" i="1"/>
                                <m:t>𝜀</m:t>
                              </m:r>
                            </m:e>
                            <m:sup>
                              <m:r>
                                <a:rPr lang="es-ES" sz="2000" i="1"/>
                                <m:t>′</m:t>
                              </m:r>
                            </m:sup>
                          </m:sSup>
                          <m:r>
                            <a:rPr lang="es-ES" sz="2000" i="1"/>
                            <m:t>=</m:t>
                          </m:r>
                          <m:r>
                            <a:rPr lang="es-ES" sz="2000" i="1"/>
                            <m:t>𝐶𝑂𝑃</m:t>
                          </m:r>
                        </m:e>
                        <m:sub>
                          <m:r>
                            <a:rPr lang="es-ES" sz="2000" i="1"/>
                            <m:t>𝑏𝑐</m:t>
                          </m:r>
                        </m:sub>
                      </m:sSub>
                      <m:r>
                        <a:rPr lang="es-ES" sz="2000" i="1"/>
                        <m:t>=</m:t>
                      </m:r>
                      <m:f>
                        <m:fPr>
                          <m:ctrlPr>
                            <a:rPr lang="es-ES" sz="2000" i="1"/>
                          </m:ctrlPr>
                        </m:fPr>
                        <m:num>
                          <m:sSub>
                            <m:sSubPr>
                              <m:ctrlPr>
                                <a:rPr lang="es-ES" sz="2000" i="1"/>
                              </m:ctrlPr>
                            </m:sSubPr>
                            <m:e>
                              <m:r>
                                <a:rPr lang="es-ES" sz="2000" i="1"/>
                                <m:t>𝑄</m:t>
                              </m:r>
                            </m:e>
                            <m:sub>
                              <m:r>
                                <a:rPr lang="es-ES" sz="2000" i="1"/>
                                <m:t>𝐶</m:t>
                              </m:r>
                            </m:sub>
                          </m:sSub>
                        </m:num>
                        <m:den>
                          <m:r>
                            <a:rPr lang="es-ES" sz="2000" i="1"/>
                            <m:t>𝑊</m:t>
                          </m:r>
                        </m:den>
                      </m:f>
                      <m:r>
                        <a:rPr lang="es-ES" sz="2000" i="1"/>
                        <m:t>=</m:t>
                      </m:r>
                      <m:f>
                        <m:fPr>
                          <m:ctrlPr>
                            <a:rPr lang="es-ES" sz="2000" i="1"/>
                          </m:ctrlPr>
                        </m:fPr>
                        <m:num>
                          <m:sSub>
                            <m:sSubPr>
                              <m:ctrlPr>
                                <a:rPr lang="es-ES" sz="2000" i="1"/>
                              </m:ctrlPr>
                            </m:sSubPr>
                            <m:e>
                              <m:r>
                                <a:rPr lang="es-ES" sz="2000" i="1"/>
                                <m:t>𝑄</m:t>
                              </m:r>
                            </m:e>
                            <m:sub>
                              <m:r>
                                <a:rPr lang="es-ES" sz="2000" i="1"/>
                                <m:t>𝐶</m:t>
                              </m:r>
                            </m:sub>
                          </m:sSub>
                        </m:num>
                        <m:den>
                          <m:sSub>
                            <m:sSubPr>
                              <m:ctrlPr>
                                <a:rPr lang="es-ES" sz="2000" i="1"/>
                              </m:ctrlPr>
                            </m:sSubPr>
                            <m:e>
                              <m:r>
                                <a:rPr lang="es-ES" sz="2000" i="1"/>
                                <m:t>𝑄</m:t>
                              </m:r>
                            </m:e>
                            <m:sub>
                              <m:r>
                                <a:rPr lang="es-ES" sz="2000" i="1"/>
                                <m:t>𝐶</m:t>
                              </m:r>
                            </m:sub>
                          </m:sSub>
                          <m:r>
                            <a:rPr lang="es-ES" sz="2000" i="1"/>
                            <m:t>−</m:t>
                          </m:r>
                          <m:sSub>
                            <m:sSubPr>
                              <m:ctrlPr>
                                <a:rPr lang="es-ES" sz="2000" i="1"/>
                              </m:ctrlPr>
                            </m:sSubPr>
                            <m:e>
                              <m:r>
                                <a:rPr lang="es-ES" sz="2000" i="1"/>
                                <m:t>𝑄</m:t>
                              </m:r>
                            </m:e>
                            <m:sub>
                              <m:r>
                                <a:rPr lang="es-ES" sz="2000" i="1"/>
                                <m:t>𝐹</m:t>
                              </m:r>
                            </m:sub>
                          </m:sSub>
                        </m:den>
                      </m:f>
                    </m:oMath>
                  </m:oMathPara>
                </a14:m>
                <a:endParaRPr lang="es-ES" sz="2000" dirty="0"/>
              </a:p>
              <a:p>
                <a:endParaRPr lang="es-ES" sz="2000" dirty="0" smtClean="0"/>
              </a:p>
              <a:p>
                <a:r>
                  <a:rPr lang="es-ES" sz="2000" dirty="0" smtClean="0"/>
                  <a:t>Y </a:t>
                </a:r>
                <a:r>
                  <a:rPr lang="es-ES" sz="2000" dirty="0"/>
                  <a:t>si la bomba de calor es ideal</a:t>
                </a:r>
                <a:r>
                  <a:rPr lang="es-ES" sz="2000" dirty="0" smtClean="0"/>
                  <a:t>:</a:t>
                </a:r>
              </a:p>
              <a:p>
                <a:endParaRPr lang="es-ES" sz="2000" dirty="0"/>
              </a:p>
              <a:p>
                <a14:m>
                  <m:oMathPara xmlns:m="http://schemas.openxmlformats.org/officeDocument/2006/math">
                    <m:oMathParaPr>
                      <m:jc m:val="centerGroup"/>
                    </m:oMathParaPr>
                    <m:oMath xmlns:m="http://schemas.openxmlformats.org/officeDocument/2006/math">
                      <m:sSub>
                        <m:sSubPr>
                          <m:ctrlPr>
                            <a:rPr lang="es-ES" sz="2000" i="1"/>
                          </m:ctrlPr>
                        </m:sSubPr>
                        <m:e>
                          <m:sSup>
                            <m:sSupPr>
                              <m:ctrlPr>
                                <a:rPr lang="es-ES" sz="2000" i="1"/>
                              </m:ctrlPr>
                            </m:sSupPr>
                            <m:e>
                              <m:r>
                                <a:rPr lang="es-ES" sz="2000" i="1"/>
                                <m:t>𝜀</m:t>
                              </m:r>
                            </m:e>
                            <m:sup>
                              <m:r>
                                <a:rPr lang="es-ES" sz="2000" i="1"/>
                                <m:t>′</m:t>
                              </m:r>
                            </m:sup>
                          </m:sSup>
                          <m:r>
                            <a:rPr lang="es-ES" sz="2000" i="1"/>
                            <m:t>=</m:t>
                          </m:r>
                          <m:r>
                            <a:rPr lang="es-ES" sz="2000" i="1"/>
                            <m:t>𝐶𝑂𝑃</m:t>
                          </m:r>
                        </m:e>
                        <m:sub>
                          <m:r>
                            <a:rPr lang="es-ES" sz="2000" i="1"/>
                            <m:t>𝑏𝑐</m:t>
                          </m:r>
                        </m:sub>
                      </m:sSub>
                      <m:r>
                        <a:rPr lang="es-ES" sz="2000" i="1"/>
                        <m:t>=</m:t>
                      </m:r>
                      <m:f>
                        <m:fPr>
                          <m:ctrlPr>
                            <a:rPr lang="es-ES" sz="2000" i="1"/>
                          </m:ctrlPr>
                        </m:fPr>
                        <m:num>
                          <m:sSub>
                            <m:sSubPr>
                              <m:ctrlPr>
                                <a:rPr lang="es-ES" sz="2000" i="1"/>
                              </m:ctrlPr>
                            </m:sSubPr>
                            <m:e>
                              <m:r>
                                <a:rPr lang="es-ES" sz="2000" i="1"/>
                                <m:t>𝑄</m:t>
                              </m:r>
                            </m:e>
                            <m:sub>
                              <m:r>
                                <a:rPr lang="es-ES" sz="2000" i="1"/>
                                <m:t>𝐶</m:t>
                              </m:r>
                            </m:sub>
                          </m:sSub>
                        </m:num>
                        <m:den>
                          <m:r>
                            <a:rPr lang="es-ES" sz="2000" i="1"/>
                            <m:t>𝑊</m:t>
                          </m:r>
                        </m:den>
                      </m:f>
                      <m:r>
                        <a:rPr lang="es-ES" sz="2000" i="1"/>
                        <m:t>=</m:t>
                      </m:r>
                      <m:f>
                        <m:fPr>
                          <m:ctrlPr>
                            <a:rPr lang="es-ES" sz="2000" i="1"/>
                          </m:ctrlPr>
                        </m:fPr>
                        <m:num>
                          <m:sSub>
                            <m:sSubPr>
                              <m:ctrlPr>
                                <a:rPr lang="es-ES" sz="2000" i="1"/>
                              </m:ctrlPr>
                            </m:sSubPr>
                            <m:e>
                              <m:r>
                                <a:rPr lang="es-ES" sz="2000" i="1"/>
                                <m:t>𝑇</m:t>
                              </m:r>
                            </m:e>
                            <m:sub>
                              <m:r>
                                <a:rPr lang="es-ES" sz="2000" i="1"/>
                                <m:t>𝐶</m:t>
                              </m:r>
                            </m:sub>
                          </m:sSub>
                        </m:num>
                        <m:den>
                          <m:sSub>
                            <m:sSubPr>
                              <m:ctrlPr>
                                <a:rPr lang="es-ES" sz="2000" i="1"/>
                              </m:ctrlPr>
                            </m:sSubPr>
                            <m:e>
                              <m:r>
                                <a:rPr lang="es-ES" sz="2000" i="1"/>
                                <m:t>𝑇</m:t>
                              </m:r>
                            </m:e>
                            <m:sub>
                              <m:r>
                                <a:rPr lang="es-ES" sz="2000" i="1"/>
                                <m:t>𝐶</m:t>
                              </m:r>
                            </m:sub>
                          </m:sSub>
                          <m:r>
                            <a:rPr lang="es-ES" sz="2000" i="1"/>
                            <m:t>−</m:t>
                          </m:r>
                          <m:sSub>
                            <m:sSubPr>
                              <m:ctrlPr>
                                <a:rPr lang="es-ES" sz="2000" i="1"/>
                              </m:ctrlPr>
                            </m:sSubPr>
                            <m:e>
                              <m:r>
                                <a:rPr lang="es-ES" sz="2000" i="1"/>
                                <m:t>𝑇</m:t>
                              </m:r>
                            </m:e>
                            <m:sub>
                              <m:r>
                                <a:rPr lang="es-ES" sz="2000" i="1"/>
                                <m:t>𝐹</m:t>
                              </m:r>
                            </m:sub>
                          </m:sSub>
                        </m:den>
                      </m:f>
                    </m:oMath>
                  </m:oMathPara>
                </a14:m>
                <a:endParaRPr lang="es-ES" sz="2000" dirty="0"/>
              </a:p>
              <a:p>
                <a:endParaRPr lang="es-ES" sz="2000" dirty="0"/>
              </a:p>
            </p:txBody>
          </p:sp>
        </mc:Choice>
        <mc:Fallback>
          <p:sp>
            <p:nvSpPr>
              <p:cNvPr id="6" name="5 Rectángulo"/>
              <p:cNvSpPr>
                <a:spLocks noRot="1" noChangeAspect="1" noMove="1" noResize="1" noEditPoints="1" noAdjustHandles="1" noChangeArrowheads="1" noChangeShapeType="1" noTextEdit="1"/>
              </p:cNvSpPr>
              <p:nvPr/>
            </p:nvSpPr>
            <p:spPr>
              <a:xfrm>
                <a:off x="539552" y="1196752"/>
                <a:ext cx="7776864" cy="3561296"/>
              </a:xfrm>
              <a:prstGeom prst="rect">
                <a:avLst/>
              </a:prstGeom>
              <a:blipFill rotWithShape="1">
                <a:blip r:embed="rId2"/>
                <a:stretch>
                  <a:fillRect l="-863" t="-855"/>
                </a:stretch>
              </a:blipFill>
            </p:spPr>
            <p:txBody>
              <a:bodyPr/>
              <a:lstStyle/>
              <a:p>
                <a:r>
                  <a:rPr lang="es-ES">
                    <a:noFill/>
                  </a:rPr>
                  <a:t> </a:t>
                </a:r>
              </a:p>
            </p:txBody>
          </p:sp>
        </mc:Fallback>
      </mc:AlternateContent>
      <p:sp>
        <p:nvSpPr>
          <p:cNvPr id="4" name="3 CuadroTexto"/>
          <p:cNvSpPr txBox="1"/>
          <p:nvPr/>
        </p:nvSpPr>
        <p:spPr>
          <a:xfrm>
            <a:off x="539552" y="404664"/>
            <a:ext cx="8064896" cy="523220"/>
          </a:xfrm>
          <a:prstGeom prst="rect">
            <a:avLst/>
          </a:prstGeom>
          <a:noFill/>
        </p:spPr>
        <p:txBody>
          <a:bodyPr wrap="square" rtlCol="0">
            <a:spAutoFit/>
          </a:bodyPr>
          <a:lstStyle/>
          <a:p>
            <a:r>
              <a:rPr lang="es-ES" sz="2800" dirty="0">
                <a:cs typeface="Arial" pitchFamily="34" charset="0"/>
              </a:rPr>
              <a:t>4</a:t>
            </a:r>
            <a:r>
              <a:rPr lang="es-ES" sz="2800" dirty="0" smtClean="0">
                <a:cs typeface="Arial" pitchFamily="34" charset="0"/>
              </a:rPr>
              <a:t>. EFICIENCIA DE UNA BOMBA DE CALOR</a:t>
            </a:r>
            <a:endParaRPr lang="es-ES" sz="2800" dirty="0">
              <a:cs typeface="Arial" pitchFamily="34" charset="0"/>
            </a:endParaRPr>
          </a:p>
        </p:txBody>
      </p:sp>
    </p:spTree>
    <p:extLst>
      <p:ext uri="{BB962C8B-B14F-4D97-AF65-F5344CB8AC3E}">
        <p14:creationId xmlns:p14="http://schemas.microsoft.com/office/powerpoint/2010/main" val="71518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5 Rectángulo"/>
              <p:cNvSpPr/>
              <p:nvPr/>
            </p:nvSpPr>
            <p:spPr>
              <a:xfrm>
                <a:off x="539552" y="1546688"/>
                <a:ext cx="7776864" cy="1810304"/>
              </a:xfrm>
              <a:prstGeom prst="rect">
                <a:avLst/>
              </a:prstGeom>
            </p:spPr>
            <p:txBody>
              <a:bodyPr wrap="square">
                <a:spAutoFit/>
              </a:bodyPr>
              <a:lstStyle/>
              <a:p>
                <a:r>
                  <a:rPr lang="es-ES" sz="2000" dirty="0"/>
                  <a:t>Teniendo en cuenta que</a:t>
                </a:r>
              </a:p>
              <a:p>
                <a:r>
                  <a:rPr lang="es-ES" sz="2000" dirty="0"/>
                  <a:t> </a:t>
                </a:r>
                <a14:m>
                  <m:oMath xmlns:m="http://schemas.openxmlformats.org/officeDocument/2006/math">
                    <m:sSub>
                      <m:sSubPr>
                        <m:ctrlPr>
                          <a:rPr lang="es-ES" sz="2000" i="1"/>
                        </m:ctrlPr>
                      </m:sSubPr>
                      <m:e>
                        <m:r>
                          <a:rPr lang="es-ES" sz="2000" i="1"/>
                          <m:t>𝑄</m:t>
                        </m:r>
                      </m:e>
                      <m:sub>
                        <m:r>
                          <a:rPr lang="es-ES" sz="2000" i="1"/>
                          <m:t>𝐶</m:t>
                        </m:r>
                      </m:sub>
                    </m:sSub>
                    <m:r>
                      <a:rPr lang="es-ES" sz="2000" i="1"/>
                      <m:t>=</m:t>
                    </m:r>
                    <m:r>
                      <a:rPr lang="es-ES" sz="2000" i="1"/>
                      <m:t>𝑊</m:t>
                    </m:r>
                    <m:r>
                      <a:rPr lang="es-ES" sz="2000" i="1"/>
                      <m:t>+</m:t>
                    </m:r>
                    <m:sSub>
                      <m:sSubPr>
                        <m:ctrlPr>
                          <a:rPr lang="es-ES" sz="2000" i="1"/>
                        </m:ctrlPr>
                      </m:sSubPr>
                      <m:e>
                        <m:r>
                          <a:rPr lang="es-ES" sz="2000" i="1"/>
                          <m:t>𝑄</m:t>
                        </m:r>
                      </m:e>
                      <m:sub>
                        <m:r>
                          <a:rPr lang="es-ES" sz="2000" i="1"/>
                          <m:t>𝐹</m:t>
                        </m:r>
                      </m:sub>
                    </m:sSub>
                  </m:oMath>
                </a14:m>
                <a:r>
                  <a:rPr lang="es-ES" sz="2000" dirty="0"/>
                  <a:t> </a:t>
                </a:r>
                <a:r>
                  <a:rPr lang="es-ES" sz="2000" dirty="0">
                    <a:sym typeface="Wingdings"/>
                  </a:rPr>
                  <a:t></a:t>
                </a:r>
                <a:r>
                  <a:rPr lang="es-ES" sz="2000" dirty="0"/>
                  <a:t> (divido todo entre W) </a:t>
                </a:r>
                <a:r>
                  <a:rPr lang="es-ES" sz="2000" dirty="0">
                    <a:sym typeface="Wingdings"/>
                  </a:rPr>
                  <a:t></a:t>
                </a:r>
                <a:r>
                  <a:rPr lang="es-ES" sz="2000" dirty="0"/>
                  <a:t> </a:t>
                </a:r>
                <a14:m>
                  <m:oMath xmlns:m="http://schemas.openxmlformats.org/officeDocument/2006/math">
                    <m:f>
                      <m:fPr>
                        <m:ctrlPr>
                          <a:rPr lang="es-ES" sz="2000" i="1"/>
                        </m:ctrlPr>
                      </m:fPr>
                      <m:num>
                        <m:sSub>
                          <m:sSubPr>
                            <m:ctrlPr>
                              <a:rPr lang="es-ES" sz="2000" i="1"/>
                            </m:ctrlPr>
                          </m:sSubPr>
                          <m:e>
                            <m:r>
                              <a:rPr lang="es-ES" sz="2000" i="1"/>
                              <m:t>𝑄</m:t>
                            </m:r>
                          </m:e>
                          <m:sub>
                            <m:r>
                              <a:rPr lang="es-ES" sz="2000" i="1"/>
                              <m:t>𝐶</m:t>
                            </m:r>
                          </m:sub>
                        </m:sSub>
                      </m:num>
                      <m:den>
                        <m:r>
                          <a:rPr lang="es-ES" sz="2000" i="1"/>
                          <m:t>𝑊</m:t>
                        </m:r>
                      </m:den>
                    </m:f>
                    <m:r>
                      <a:rPr lang="es-ES" sz="2000" i="1"/>
                      <m:t>=</m:t>
                    </m:r>
                    <m:f>
                      <m:fPr>
                        <m:ctrlPr>
                          <a:rPr lang="es-ES" sz="2000" i="1"/>
                        </m:ctrlPr>
                      </m:fPr>
                      <m:num>
                        <m:r>
                          <a:rPr lang="es-ES" sz="2000" i="1"/>
                          <m:t>𝑊</m:t>
                        </m:r>
                        <m:r>
                          <a:rPr lang="es-ES" sz="2000" i="1"/>
                          <m:t>+</m:t>
                        </m:r>
                        <m:sSub>
                          <m:sSubPr>
                            <m:ctrlPr>
                              <a:rPr lang="es-ES" sz="2000" i="1"/>
                            </m:ctrlPr>
                          </m:sSubPr>
                          <m:e>
                            <m:r>
                              <a:rPr lang="es-ES" sz="2000" i="1"/>
                              <m:t>𝑄</m:t>
                            </m:r>
                          </m:e>
                          <m:sub>
                            <m:r>
                              <a:rPr lang="es-ES" sz="2000" i="1"/>
                              <m:t>𝐹</m:t>
                            </m:r>
                          </m:sub>
                        </m:sSub>
                      </m:num>
                      <m:den>
                        <m:r>
                          <a:rPr lang="es-ES" sz="2000" i="1"/>
                          <m:t>𝑊</m:t>
                        </m:r>
                      </m:den>
                    </m:f>
                  </m:oMath>
                </a14:m>
                <a:r>
                  <a:rPr lang="es-ES" sz="2000" dirty="0"/>
                  <a:t> </a:t>
                </a:r>
                <a:r>
                  <a:rPr lang="es-ES" sz="2000" dirty="0">
                    <a:sym typeface="Wingdings"/>
                  </a:rPr>
                  <a:t></a:t>
                </a:r>
                <a:r>
                  <a:rPr lang="es-ES" sz="2000" dirty="0"/>
                  <a:t> </a:t>
                </a:r>
                <a14:m>
                  <m:oMath xmlns:m="http://schemas.openxmlformats.org/officeDocument/2006/math">
                    <m:f>
                      <m:fPr>
                        <m:ctrlPr>
                          <a:rPr lang="es-ES" sz="2000" i="1"/>
                        </m:ctrlPr>
                      </m:fPr>
                      <m:num>
                        <m:sSub>
                          <m:sSubPr>
                            <m:ctrlPr>
                              <a:rPr lang="es-ES" sz="2000" i="1"/>
                            </m:ctrlPr>
                          </m:sSubPr>
                          <m:e>
                            <m:r>
                              <a:rPr lang="es-ES" sz="2000" i="1"/>
                              <m:t>𝑄</m:t>
                            </m:r>
                          </m:e>
                          <m:sub>
                            <m:r>
                              <a:rPr lang="es-ES" sz="2000" i="1"/>
                              <m:t>𝐶</m:t>
                            </m:r>
                          </m:sub>
                        </m:sSub>
                      </m:num>
                      <m:den>
                        <m:r>
                          <a:rPr lang="es-ES" sz="2000" i="1"/>
                          <m:t>𝑊</m:t>
                        </m:r>
                      </m:den>
                    </m:f>
                    <m:r>
                      <a:rPr lang="es-ES" sz="2000" i="1"/>
                      <m:t>=1+</m:t>
                    </m:r>
                    <m:f>
                      <m:fPr>
                        <m:ctrlPr>
                          <a:rPr lang="es-ES" sz="2000" i="1"/>
                        </m:ctrlPr>
                      </m:fPr>
                      <m:num>
                        <m:sSub>
                          <m:sSubPr>
                            <m:ctrlPr>
                              <a:rPr lang="es-ES" sz="2000" i="1"/>
                            </m:ctrlPr>
                          </m:sSubPr>
                          <m:e>
                            <m:r>
                              <a:rPr lang="es-ES" sz="2000" i="1"/>
                              <m:t>𝑄</m:t>
                            </m:r>
                          </m:e>
                          <m:sub>
                            <m:r>
                              <a:rPr lang="es-ES" sz="2000" i="1"/>
                              <m:t>𝐹</m:t>
                            </m:r>
                          </m:sub>
                        </m:sSub>
                      </m:num>
                      <m:den>
                        <m:r>
                          <a:rPr lang="es-ES" sz="2000" i="1"/>
                          <m:t>𝑊</m:t>
                        </m:r>
                      </m:den>
                    </m:f>
                  </m:oMath>
                </a14:m>
                <a:r>
                  <a:rPr lang="es-ES" sz="2000" dirty="0"/>
                  <a:t>   llegamos a:</a:t>
                </a:r>
              </a:p>
              <a:p>
                <a:r>
                  <a:rPr lang="es-ES" sz="2000" dirty="0"/>
                  <a:t> </a:t>
                </a:r>
              </a:p>
              <a:p>
                <a14:m>
                  <m:oMathPara xmlns:m="http://schemas.openxmlformats.org/officeDocument/2006/math">
                    <m:oMathParaPr>
                      <m:jc m:val="centerGroup"/>
                    </m:oMathParaPr>
                    <m:oMath xmlns:m="http://schemas.openxmlformats.org/officeDocument/2006/math">
                      <m:sSub>
                        <m:sSubPr>
                          <m:ctrlPr>
                            <a:rPr lang="es-ES" sz="2000" i="1"/>
                          </m:ctrlPr>
                        </m:sSubPr>
                        <m:e>
                          <m:r>
                            <a:rPr lang="es-ES" sz="2000" i="1"/>
                            <m:t>𝐶𝑂𝑃</m:t>
                          </m:r>
                        </m:e>
                        <m:sub>
                          <m:r>
                            <a:rPr lang="es-ES" sz="2000" i="1"/>
                            <m:t>𝑏𝑐</m:t>
                          </m:r>
                        </m:sub>
                      </m:sSub>
                      <m:r>
                        <a:rPr lang="es-ES" sz="2000" i="1"/>
                        <m:t>=1+</m:t>
                      </m:r>
                      <m:sSub>
                        <m:sSubPr>
                          <m:ctrlPr>
                            <a:rPr lang="es-ES" sz="2000" i="1"/>
                          </m:ctrlPr>
                        </m:sSubPr>
                        <m:e>
                          <m:r>
                            <a:rPr lang="es-ES" sz="2000" i="1"/>
                            <m:t>𝐶𝑂𝑃</m:t>
                          </m:r>
                        </m:e>
                        <m:sub>
                          <m:r>
                            <a:rPr lang="es-ES" sz="2000" i="1"/>
                            <m:t>𝑓</m:t>
                          </m:r>
                        </m:sub>
                      </m:sSub>
                    </m:oMath>
                  </m:oMathPara>
                </a14:m>
                <a:endParaRPr lang="es-ES" sz="2000" dirty="0"/>
              </a:p>
            </p:txBody>
          </p:sp>
        </mc:Choice>
        <mc:Fallback>
          <p:sp>
            <p:nvSpPr>
              <p:cNvPr id="6" name="5 Rectángulo"/>
              <p:cNvSpPr>
                <a:spLocks noRot="1" noChangeAspect="1" noMove="1" noResize="1" noEditPoints="1" noAdjustHandles="1" noChangeArrowheads="1" noChangeShapeType="1" noTextEdit="1"/>
              </p:cNvSpPr>
              <p:nvPr/>
            </p:nvSpPr>
            <p:spPr>
              <a:xfrm>
                <a:off x="539552" y="1546688"/>
                <a:ext cx="7776864" cy="1810304"/>
              </a:xfrm>
              <a:prstGeom prst="rect">
                <a:avLst/>
              </a:prstGeom>
              <a:blipFill rotWithShape="1">
                <a:blip r:embed="rId2"/>
                <a:stretch>
                  <a:fillRect l="-863" t="-1684" b="-1684"/>
                </a:stretch>
              </a:blipFill>
            </p:spPr>
            <p:txBody>
              <a:bodyPr/>
              <a:lstStyle/>
              <a:p>
                <a:r>
                  <a:rPr lang="es-ES">
                    <a:noFill/>
                  </a:rPr>
                  <a:t> </a:t>
                </a:r>
              </a:p>
            </p:txBody>
          </p:sp>
        </mc:Fallback>
      </mc:AlternateContent>
    </p:spTree>
    <p:extLst>
      <p:ext uri="{BB962C8B-B14F-4D97-AF65-F5344CB8AC3E}">
        <p14:creationId xmlns:p14="http://schemas.microsoft.com/office/powerpoint/2010/main" val="309832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539552" y="4625841"/>
            <a:ext cx="7848872" cy="1323439"/>
          </a:xfrm>
          <a:prstGeom prst="rect">
            <a:avLst/>
          </a:prstGeom>
          <a:noFill/>
        </p:spPr>
        <p:txBody>
          <a:bodyPr wrap="square" rtlCol="0">
            <a:spAutoFit/>
          </a:bodyPr>
          <a:lstStyle/>
          <a:p>
            <a:pPr algn="just"/>
            <a:r>
              <a:rPr lang="es-ES" sz="2000" dirty="0"/>
              <a:t>Los componentes de una máquina frigorífica con: un compresor, un condensador, una válvula de expansión y un evaporador. El fluido </a:t>
            </a:r>
            <a:r>
              <a:rPr lang="es-ES" sz="2000" dirty="0" err="1"/>
              <a:t>frigorígeno</a:t>
            </a:r>
            <a:r>
              <a:rPr lang="es-ES" sz="2000" dirty="0"/>
              <a:t>, o fluido refrigerante, en una máquina frigorífica, sufre los siguientes cambios de estado</a:t>
            </a:r>
            <a:r>
              <a:rPr lang="es-ES" sz="2000" dirty="0" smtClean="0"/>
              <a:t>:</a:t>
            </a:r>
          </a:p>
        </p:txBody>
      </p:sp>
      <p:sp>
        <p:nvSpPr>
          <p:cNvPr id="4" name="3 CuadroTexto"/>
          <p:cNvSpPr txBox="1"/>
          <p:nvPr/>
        </p:nvSpPr>
        <p:spPr>
          <a:xfrm>
            <a:off x="539552" y="548680"/>
            <a:ext cx="8064896" cy="523220"/>
          </a:xfrm>
          <a:prstGeom prst="rect">
            <a:avLst/>
          </a:prstGeom>
          <a:noFill/>
        </p:spPr>
        <p:txBody>
          <a:bodyPr wrap="square" rtlCol="0">
            <a:spAutoFit/>
          </a:bodyPr>
          <a:lstStyle/>
          <a:p>
            <a:r>
              <a:rPr lang="es-ES" sz="2800" dirty="0" smtClean="0">
                <a:cs typeface="Arial" pitchFamily="34" charset="0"/>
              </a:rPr>
              <a:t>5. FUNCIONAMIENTO DE UNA MÁQUINA FRIGORÍFICA</a:t>
            </a:r>
            <a:endParaRPr lang="es-ES" sz="2800" dirty="0">
              <a:cs typeface="Arial" pitchFamily="34" charset="0"/>
            </a:endParaRPr>
          </a:p>
        </p:txBody>
      </p:sp>
      <p:pic>
        <p:nvPicPr>
          <p:cNvPr id="6" name="5 Imagen"/>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268759"/>
            <a:ext cx="6372745" cy="3160365"/>
          </a:xfrm>
          <a:prstGeom prst="rect">
            <a:avLst/>
          </a:prstGeom>
          <a:noFill/>
          <a:ln>
            <a:noFill/>
          </a:ln>
        </p:spPr>
      </p:pic>
    </p:spTree>
    <p:extLst>
      <p:ext uri="{BB962C8B-B14F-4D97-AF65-F5344CB8AC3E}">
        <p14:creationId xmlns:p14="http://schemas.microsoft.com/office/powerpoint/2010/main" val="355465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22443</TotalTime>
  <Words>930</Words>
  <Application>Microsoft Office PowerPoint</Application>
  <PresentationFormat>Presentación en pantalla (4:3)</PresentationFormat>
  <Paragraphs>75</Paragraphs>
  <Slides>15</Slides>
  <Notes>0</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Gallardo Garcia</dc:creator>
  <cp:lastModifiedBy>Daniel Gallardo Garcia</cp:lastModifiedBy>
  <cp:revision>209</cp:revision>
  <dcterms:created xsi:type="dcterms:W3CDTF">2018-09-18T19:43:12Z</dcterms:created>
  <dcterms:modified xsi:type="dcterms:W3CDTF">2019-02-12T20:26:12Z</dcterms:modified>
</cp:coreProperties>
</file>