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257" r:id="rId6"/>
    <p:sldId id="258" r:id="rId7"/>
    <p:sldId id="259" r:id="rId8"/>
    <p:sldId id="269" r:id="rId9"/>
    <p:sldId id="270" r:id="rId10"/>
    <p:sldId id="267" r:id="rId11"/>
    <p:sldId id="265" r:id="rId12"/>
    <p:sldId id="266" r:id="rId13"/>
    <p:sldId id="268" r:id="rId14"/>
    <p:sldId id="260" r:id="rId15"/>
    <p:sldId id="261" r:id="rId16"/>
    <p:sldId id="262" r:id="rId17"/>
    <p:sldId id="263" r:id="rId18"/>
    <p:sldId id="26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D36"/>
    <a:srgbClr val="B7D158"/>
    <a:srgbClr val="3157A6"/>
    <a:srgbClr val="DF9B35"/>
    <a:srgbClr val="7B3783"/>
    <a:srgbClr val="EBDB56"/>
    <a:srgbClr val="6B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5673"/>
  </p:normalViewPr>
  <p:slideViewPr>
    <p:cSldViewPr snapToGrid="0" showGuides="1">
      <p:cViewPr>
        <p:scale>
          <a:sx n="130" d="100"/>
          <a:sy n="130" d="100"/>
        </p:scale>
        <p:origin x="144" y="2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D56-08B1-4F06-8EC9-6EAEC78D6C83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6EF5-CDD4-4540-B623-59F0542AB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5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73395-568F-4B61-98AA-7ED4C8DA3395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FAAA4-2E92-4501-8577-B114152F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AAA4-2E92-4501-8577-B114152F9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AAA4-2E92-4501-8577-B114152F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45" y="1352550"/>
            <a:ext cx="19799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rgbClr val="7B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381249"/>
            <a:ext cx="6819900" cy="990601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71624-0141-477D-9EE0-83EDE9768CED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12775" cy="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Blue">
    <p:bg>
      <p:bgPr>
        <a:solidFill>
          <a:srgbClr val="6BB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381249"/>
            <a:ext cx="6819900" cy="990601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971624-0141-477D-9EE0-83EDE9768CED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0653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6900" y="1543050"/>
            <a:ext cx="2628900" cy="2857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3050"/>
            <a:ext cx="2628900" cy="2857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DC8D-D077-4AB9-B14F-23A1C6F5EFEA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6900" y="514350"/>
            <a:ext cx="6819899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style.</a:t>
            </a:r>
            <a:br>
              <a:rPr lang="en-US" dirty="0"/>
            </a:br>
            <a:r>
              <a:rPr lang="en-US" dirty="0"/>
              <a:t>2 lines here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831-F5A2-4CCF-A84D-1DF06FA5C192}" type="datetime3">
              <a:rPr lang="en-US" smtClean="0"/>
              <a:t>2 February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768B-7E4C-4BFC-87EB-602395DCD071}" type="datetime3">
              <a:rPr lang="en-US" smtClean="0"/>
              <a:t>2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315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6900" y="1854350"/>
            <a:ext cx="5410200" cy="2546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add a 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078544-77FB-4216-9B6C-239B04571436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57525"/>
            <a:ext cx="1028541" cy="628650"/>
          </a:xfrm>
        </p:spPr>
        <p:txBody>
          <a:bodyPr anchor="t"/>
          <a:lstStyle>
            <a:lvl1pPr marL="0" indent="0"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1854351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12775" cy="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6900" y="0"/>
            <a:ext cx="7277099" cy="51434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1866900" y="0"/>
            <a:ext cx="3626934" cy="2571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866900" y="2571750"/>
            <a:ext cx="3626934" cy="25717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5493834" y="2571750"/>
            <a:ext cx="3650166" cy="2571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/>
          </p:nvPr>
        </p:nvSpPr>
        <p:spPr>
          <a:xfrm>
            <a:off x="5493834" y="0"/>
            <a:ext cx="3650166" cy="25717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57900" y="0"/>
            <a:ext cx="3086099" cy="51434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6901" y="514350"/>
            <a:ext cx="4000499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1866900" y="1543050"/>
            <a:ext cx="4000500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970609"/>
            <a:ext cx="6819900" cy="1029766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3371850"/>
            <a:ext cx="4191000" cy="182880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66900" y="3371850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11DB-AEAE-45B5-8B87-5DE5F1FCC2EB}" type="datetime3">
              <a:rPr lang="en-US" smtClean="0"/>
              <a:t>2 February 2017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6901" y="514350"/>
            <a:ext cx="3992879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1866900" y="1543050"/>
            <a:ext cx="4000500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057900" y="2571750"/>
            <a:ext cx="3086100" cy="2571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/>
          </p:nvPr>
        </p:nvSpPr>
        <p:spPr>
          <a:xfrm>
            <a:off x="6057900" y="0"/>
            <a:ext cx="3086100" cy="25717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781175"/>
            <a:ext cx="5410200" cy="1581150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</p:spTree>
    <p:extLst>
      <p:ext uri="{BB962C8B-B14F-4D97-AF65-F5344CB8AC3E}">
        <p14:creationId xmlns:p14="http://schemas.microsoft.com/office/powerpoint/2010/main" val="26086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315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970609"/>
            <a:ext cx="6819900" cy="1029766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3371850"/>
            <a:ext cx="4191000" cy="182880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66900" y="3371850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12775" cy="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bg>
      <p:bgPr>
        <a:solidFill>
          <a:srgbClr val="B7D1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1970609"/>
            <a:ext cx="6819900" cy="1029766"/>
          </a:xfrm>
        </p:spPr>
        <p:txBody>
          <a:bodyPr anchor="b"/>
          <a:lstStyle>
            <a:lvl1pPr algn="l">
              <a:lnSpc>
                <a:spcPct val="85000"/>
              </a:lnSpc>
              <a:defRPr sz="3800" cap="all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goes here.</a:t>
            </a:r>
            <a:br>
              <a:rPr lang="en-US" dirty="0"/>
            </a:br>
            <a:r>
              <a:rPr lang="en-US" dirty="0"/>
              <a:t>2 lines. Keep it short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3371850"/>
            <a:ext cx="4191000" cy="182880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66900" y="3371850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350"/>
            <a:ext cx="60653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66901" y="1543368"/>
            <a:ext cx="5410199" cy="2857181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/>
          <a:lstStyle>
            <a:lvl1pPr marL="0" indent="0">
              <a:buNone/>
              <a:defRPr sz="1200">
                <a:latin typeface="Lucida Console" panose="020B0609040504020204" pitchFamily="49" charset="0"/>
              </a:defRPr>
            </a:lvl1pPr>
            <a:lvl2pPr marL="514350" indent="-1714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590800"/>
            <a:ext cx="1219200" cy="1809750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Notes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381249"/>
            <a:ext cx="6819900" cy="9906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624-0141-477D-9EE0-83EDE9768CED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4351"/>
            <a:ext cx="611024" cy="8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01" y="514350"/>
            <a:ext cx="5410200" cy="838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Title here. Two lines of text. No more, no less.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900" y="1543368"/>
            <a:ext cx="5410199" cy="28571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518" y="4591050"/>
            <a:ext cx="1218882" cy="1367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914400">
              <a:defRPr sz="800">
                <a:solidFill>
                  <a:schemeClr val="tx1"/>
                </a:solidFill>
              </a:defRPr>
            </a:lvl1pPr>
          </a:lstStyle>
          <a:p>
            <a:fld id="{66078544-77FB-4216-9B6C-239B04571436}" type="datetime3">
              <a:rPr lang="en-US" smtClean="0"/>
              <a:t>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6900" y="4591050"/>
            <a:ext cx="5410200" cy="1367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spc="2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4602411"/>
            <a:ext cx="1219200" cy="1254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7E7B291-BFD0-4467-8281-46511D78E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75" r:id="rId3"/>
    <p:sldLayoutId id="2147483666" r:id="rId4"/>
    <p:sldLayoutId id="2147483667" r:id="rId5"/>
    <p:sldLayoutId id="2147483650" r:id="rId6"/>
    <p:sldLayoutId id="2147483674" r:id="rId7"/>
    <p:sldLayoutId id="2147483672" r:id="rId8"/>
    <p:sldLayoutId id="2147483651" r:id="rId9"/>
    <p:sldLayoutId id="2147483663" r:id="rId10"/>
    <p:sldLayoutId id="2147483664" r:id="rId11"/>
    <p:sldLayoutId id="2147483652" r:id="rId12"/>
    <p:sldLayoutId id="2147483654" r:id="rId13"/>
    <p:sldLayoutId id="2147483655" r:id="rId14"/>
    <p:sldLayoutId id="2147483673" r:id="rId15"/>
    <p:sldLayoutId id="2147483668" r:id="rId16"/>
    <p:sldLayoutId id="2147483657" r:id="rId17"/>
    <p:sldLayoutId id="2147483670" r:id="rId18"/>
    <p:sldLayoutId id="2147483669" r:id="rId19"/>
    <p:sldLayoutId id="2147483671" r:id="rId2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Char char="•"/>
        <a:defRPr sz="800" kern="1200" cap="all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324" userDrawn="1">
          <p15:clr>
            <a:srgbClr val="A4A3A4"/>
          </p15:clr>
        </p15:guide>
        <p15:guide id="5" orient="horz" pos="852" userDrawn="1">
          <p15:clr>
            <a:srgbClr val="A4A3A4"/>
          </p15:clr>
        </p15:guide>
        <p15:guide id="6" orient="horz" pos="972" userDrawn="1">
          <p15:clr>
            <a:srgbClr val="A4A3A4"/>
          </p15:clr>
        </p15:guide>
        <p15:guide id="7" orient="horz" pos="1500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orient="horz" pos="2124" userDrawn="1">
          <p15:clr>
            <a:srgbClr val="A4A3A4"/>
          </p15:clr>
        </p15:guide>
        <p15:guide id="10" orient="horz" pos="2244" userDrawn="1">
          <p15:clr>
            <a:srgbClr val="A4A3A4"/>
          </p15:clr>
        </p15:guide>
        <p15:guide id="11" orient="horz" pos="2892" userDrawn="1">
          <p15:clr>
            <a:srgbClr val="A4A3A4"/>
          </p15:clr>
        </p15:guide>
        <p15:guide id="12" pos="1056" userDrawn="1">
          <p15:clr>
            <a:srgbClr val="A4A3A4"/>
          </p15:clr>
        </p15:guide>
        <p15:guide id="13" pos="1176" userDrawn="1">
          <p15:clr>
            <a:srgbClr val="A4A3A4"/>
          </p15:clr>
        </p15:guide>
        <p15:guide id="14" pos="1944" userDrawn="1">
          <p15:clr>
            <a:srgbClr val="A4A3A4"/>
          </p15:clr>
        </p15:guide>
        <p15:guide id="15" pos="2064" userDrawn="1">
          <p15:clr>
            <a:srgbClr val="A4A3A4"/>
          </p15:clr>
        </p15:guide>
        <p15:guide id="16" pos="2832" userDrawn="1">
          <p15:clr>
            <a:srgbClr val="A4A3A4"/>
          </p15:clr>
        </p15:guide>
        <p15:guide id="17" pos="2928" userDrawn="1">
          <p15:clr>
            <a:srgbClr val="A4A3A4"/>
          </p15:clr>
        </p15:guide>
        <p15:guide id="18" pos="3696" userDrawn="1">
          <p15:clr>
            <a:srgbClr val="A4A3A4"/>
          </p15:clr>
        </p15:guide>
        <p15:guide id="19" pos="3816" userDrawn="1">
          <p15:clr>
            <a:srgbClr val="A4A3A4"/>
          </p15:clr>
        </p15:guide>
        <p15:guide id="20" pos="4584" userDrawn="1">
          <p15:clr>
            <a:srgbClr val="A4A3A4"/>
          </p15:clr>
        </p15:guide>
        <p15:guide id="21" pos="4704" userDrawn="1">
          <p15:clr>
            <a:srgbClr val="A4A3A4"/>
          </p15:clr>
        </p15:guide>
        <p15:guide id="22" pos="9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activex.io/rxj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1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1" y="1543368"/>
            <a:ext cx="6483723" cy="2851200"/>
          </a:xfrm>
        </p:spPr>
        <p:txBody>
          <a:bodyPr/>
          <a:lstStyle/>
          <a:p>
            <a:r>
              <a:rPr lang="en-US" sz="1800" dirty="0" err="1" smtClean="0"/>
              <a:t>div.addEventListener</a:t>
            </a:r>
            <a:r>
              <a:rPr lang="en-US" sz="1800" dirty="0" smtClean="0"/>
              <a:t>(‘click’, (e) =&gt; {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(‘clicked’);</a:t>
            </a:r>
          </a:p>
          <a:p>
            <a:r>
              <a:rPr lang="en-US" sz="1800" dirty="0" smtClean="0"/>
              <a:t>});</a:t>
            </a:r>
          </a:p>
          <a:p>
            <a:endParaRPr lang="en-US" sz="1800" dirty="0"/>
          </a:p>
          <a:p>
            <a:r>
              <a:rPr lang="en-US" sz="1800" dirty="0" smtClean="0"/>
              <a:t>$</a:t>
            </a:r>
            <a:r>
              <a:rPr lang="en-US" sz="1800" dirty="0" err="1" smtClean="0"/>
              <a:t>div.on</a:t>
            </a:r>
            <a:r>
              <a:rPr lang="en-US" sz="1800" dirty="0" smtClean="0"/>
              <a:t>(‘click’, (e) =&gt; {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(‘clicked’);</a:t>
            </a:r>
          </a:p>
          <a:p>
            <a:r>
              <a:rPr lang="en-US" sz="1800" dirty="0" smtClean="0"/>
              <a:t>});</a:t>
            </a: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10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Callbacks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1" y="1543368"/>
            <a:ext cx="6389593" cy="2857181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arr</a:t>
            </a:r>
            <a:r>
              <a:rPr lang="en-US" sz="1800" dirty="0" smtClean="0"/>
              <a:t> = [1, 2, 3, 4, 5, 6, 7, 8, 9, 10];</a:t>
            </a:r>
          </a:p>
          <a:p>
            <a:endParaRPr lang="en-US" sz="1800" dirty="0"/>
          </a:p>
          <a:p>
            <a:r>
              <a:rPr lang="en-US" sz="1800" dirty="0" err="1" smtClean="0"/>
              <a:t>arr.filter</a:t>
            </a:r>
            <a:r>
              <a:rPr lang="en-US" sz="1800" dirty="0" smtClean="0"/>
              <a:t>((</a:t>
            </a:r>
            <a:r>
              <a:rPr lang="en-US" sz="1800" dirty="0" err="1" smtClean="0"/>
              <a:t>num</a:t>
            </a:r>
            <a:r>
              <a:rPr lang="en-US" sz="1800" dirty="0" smtClean="0"/>
              <a:t>) =&gt; {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dirty="0" err="1" smtClean="0"/>
              <a:t>num</a:t>
            </a:r>
            <a:r>
              <a:rPr lang="en-US" sz="1800" dirty="0" smtClean="0"/>
              <a:t> &gt; 5;</a:t>
            </a:r>
          </a:p>
          <a:p>
            <a:r>
              <a:rPr lang="en-US" sz="1800" dirty="0" smtClean="0"/>
              <a:t>});</a:t>
            </a: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here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11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Callbacks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694" y="1543368"/>
            <a:ext cx="7678271" cy="2857181"/>
          </a:xfrm>
        </p:spPr>
        <p:txBody>
          <a:bodyPr/>
          <a:lstStyle/>
          <a:p>
            <a:r>
              <a:rPr lang="en-US" sz="1600" dirty="0"/>
              <a:t>let promise = new Promise((resolve, reject) =&gt; </a:t>
            </a:r>
            <a:r>
              <a:rPr lang="en-US" sz="1600" dirty="0" smtClean="0"/>
              <a:t>{ </a:t>
            </a:r>
            <a:r>
              <a:rPr lang="is-IS" sz="1600" dirty="0" smtClean="0"/>
              <a:t>… </a:t>
            </a:r>
            <a:r>
              <a:rPr lang="en-US" sz="1600" dirty="0" smtClean="0"/>
              <a:t>});</a:t>
            </a:r>
          </a:p>
          <a:p>
            <a:endParaRPr lang="en-US" sz="1800" dirty="0"/>
          </a:p>
          <a:p>
            <a:r>
              <a:rPr lang="en-US" sz="1800" dirty="0" err="1" smtClean="0"/>
              <a:t>promise.then</a:t>
            </a:r>
            <a:r>
              <a:rPr lang="en-US" sz="1800" dirty="0" smtClean="0"/>
              <a:t>(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() =&gt; { 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(‘success’); },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() =&gt; { 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(‘fail’); }</a:t>
            </a:r>
          </a:p>
          <a:p>
            <a:r>
              <a:rPr lang="en-US" sz="1800" dirty="0" smtClean="0"/>
              <a:t>);</a:t>
            </a:r>
            <a:r>
              <a:rPr lang="en-US" sz="1800" dirty="0"/>
              <a:t/>
            </a:r>
            <a:br>
              <a:rPr lang="en-US" sz="1800" dirty="0"/>
            </a:b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12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4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271" y="1543368"/>
            <a:ext cx="7664823" cy="2857181"/>
          </a:xfrm>
        </p:spPr>
        <p:txBody>
          <a:bodyPr/>
          <a:lstStyle/>
          <a:p>
            <a:r>
              <a:rPr lang="en-US" sz="1800" dirty="0"/>
              <a:t>const readable = </a:t>
            </a:r>
            <a:r>
              <a:rPr lang="en-US" sz="1800" dirty="0" err="1"/>
              <a:t>getReadableStreamSomehow</a:t>
            </a:r>
            <a:r>
              <a:rPr lang="en-US" sz="1800" dirty="0"/>
              <a:t>();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readable.on</a:t>
            </a:r>
            <a:r>
              <a:rPr lang="en-US" sz="1800" dirty="0"/>
              <a:t>('data', </a:t>
            </a:r>
            <a:r>
              <a:rPr lang="en-US" sz="1800" dirty="0" smtClean="0"/>
              <a:t>() </a:t>
            </a:r>
            <a:r>
              <a:rPr lang="en-US" sz="1800" dirty="0"/>
              <a:t>=&gt; { 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(`Data`) });</a:t>
            </a:r>
          </a:p>
          <a:p>
            <a:r>
              <a:rPr lang="en-US" sz="1800" dirty="0" err="1"/>
              <a:t>readable.on</a:t>
            </a:r>
            <a:r>
              <a:rPr lang="en-US" sz="1800" dirty="0" smtClean="0"/>
              <a:t>(’end', () </a:t>
            </a:r>
            <a:r>
              <a:rPr lang="en-US" sz="1800" dirty="0"/>
              <a:t>=&gt; { </a:t>
            </a:r>
            <a:r>
              <a:rPr lang="en-US" sz="1800" dirty="0" err="1"/>
              <a:t>console.log</a:t>
            </a:r>
            <a:r>
              <a:rPr lang="en-US" sz="1800" dirty="0" smtClean="0"/>
              <a:t>(`Done`) }); </a:t>
            </a:r>
            <a:r>
              <a:rPr lang="en-US" sz="1800" dirty="0" err="1"/>
              <a:t>readable.on</a:t>
            </a:r>
            <a:r>
              <a:rPr lang="en-US" sz="1800" dirty="0" smtClean="0"/>
              <a:t>(’err', () </a:t>
            </a:r>
            <a:r>
              <a:rPr lang="en-US" sz="1800" dirty="0"/>
              <a:t>=&gt; { </a:t>
            </a:r>
            <a:r>
              <a:rPr lang="en-US" sz="1800" dirty="0" err="1"/>
              <a:t>console.log</a:t>
            </a:r>
            <a:r>
              <a:rPr lang="en-US" sz="1800" dirty="0" smtClean="0"/>
              <a:t>(`Error`) });</a:t>
            </a:r>
            <a:endParaRPr lang="en-US" sz="1800" dirty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here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1543368"/>
            <a:ext cx="7637928" cy="2857181"/>
          </a:xfrm>
        </p:spPr>
        <p:txBody>
          <a:bodyPr/>
          <a:lstStyle/>
          <a:p>
            <a:r>
              <a:rPr lang="en-US" sz="1800" dirty="0"/>
              <a:t>function </a:t>
            </a:r>
            <a:r>
              <a:rPr lang="en-US" sz="1800" dirty="0" err="1"/>
              <a:t>nextCallback</a:t>
            </a:r>
            <a:r>
              <a:rPr lang="en-US" sz="1800" dirty="0"/>
              <a:t>(data) { 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(data);}</a:t>
            </a:r>
            <a:endParaRPr lang="en-US" sz="1800" dirty="0"/>
          </a:p>
          <a:p>
            <a:r>
              <a:rPr lang="en-US" sz="1800" dirty="0" smtClean="0"/>
              <a:t>function </a:t>
            </a:r>
            <a:r>
              <a:rPr lang="en-US" sz="1800" dirty="0" err="1"/>
              <a:t>completeCallback</a:t>
            </a:r>
            <a:r>
              <a:rPr lang="en-US" sz="1800" dirty="0"/>
              <a:t>() </a:t>
            </a:r>
            <a:r>
              <a:rPr lang="en-US" sz="1800" dirty="0" smtClean="0"/>
              <a:t>{ </a:t>
            </a:r>
            <a:r>
              <a:rPr lang="en-US" sz="1800" dirty="0" err="1" smtClean="0"/>
              <a:t>console.log</a:t>
            </a:r>
            <a:r>
              <a:rPr lang="en-US" sz="1800" dirty="0"/>
              <a:t>('Done</a:t>
            </a:r>
            <a:r>
              <a:rPr lang="en-US" sz="1800" dirty="0" smtClean="0"/>
              <a:t>'); }</a:t>
            </a:r>
          </a:p>
          <a:p>
            <a:r>
              <a:rPr lang="en-US" sz="1800" dirty="0" smtClean="0"/>
              <a:t>function </a:t>
            </a:r>
            <a:r>
              <a:rPr lang="en-US" sz="1800" dirty="0" err="1"/>
              <a:t>errorCallback</a:t>
            </a:r>
            <a:r>
              <a:rPr lang="en-US" sz="1800" dirty="0"/>
              <a:t>(err) { 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(err); }</a:t>
            </a:r>
          </a:p>
          <a:p>
            <a:endParaRPr lang="en-US" sz="1800" dirty="0" smtClean="0"/>
          </a:p>
          <a:p>
            <a:r>
              <a:rPr lang="en-US" sz="1600" dirty="0" err="1"/>
              <a:t>startReceivingData</a:t>
            </a:r>
            <a:r>
              <a:rPr lang="en-US" sz="1600" dirty="0"/>
              <a:t>(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nextCallback</a:t>
            </a:r>
            <a:r>
              <a:rPr lang="en-US" sz="1600" dirty="0" smtClean="0"/>
              <a:t>,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errorCallback</a:t>
            </a:r>
            <a:r>
              <a:rPr lang="en-US" sz="1600" dirty="0" smtClean="0"/>
              <a:t>,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completeCallback</a:t>
            </a:r>
            <a:r>
              <a:rPr lang="en-US" sz="1600" dirty="0"/>
              <a:t>);</a:t>
            </a: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14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b="4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76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все эти усложнения?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Получился </a:t>
            </a:r>
            <a:r>
              <a:rPr lang="en-US" sz="2000" dirty="0" err="1" smtClean="0"/>
              <a:t>lodash</a:t>
            </a:r>
            <a:r>
              <a:rPr lang="en-US" sz="2000" dirty="0" smtClean="0"/>
              <a:t>?</a:t>
            </a:r>
            <a:endParaRPr lang="ru-RU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У меня уже есть </a:t>
            </a:r>
            <a:r>
              <a:rPr lang="en-US" sz="2000" dirty="0" smtClean="0"/>
              <a:t>Promise, </a:t>
            </a:r>
            <a:r>
              <a:rPr lang="ru-RU" sz="2000" dirty="0" smtClean="0"/>
              <a:t>зачем мне еще один такой же паттерн и сложная библиотека?</a:t>
            </a:r>
          </a:p>
          <a:p>
            <a:endParaRPr lang="ru-RU" sz="2000" dirty="0" smtClean="0"/>
          </a:p>
          <a:p>
            <a:r>
              <a:rPr lang="ru-RU" sz="2000" dirty="0" smtClean="0"/>
              <a:t>Это все так сложно, лучше по старинке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16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0" y="1543368"/>
            <a:ext cx="6322359" cy="2857181"/>
          </a:xfrm>
        </p:spPr>
        <p:txBody>
          <a:bodyPr/>
          <a:lstStyle/>
          <a:p>
            <a:r>
              <a:rPr lang="ru-RU" sz="2000" dirty="0" smtClean="0"/>
              <a:t>Единый интерфейс для любых источников данных</a:t>
            </a:r>
          </a:p>
          <a:p>
            <a:r>
              <a:rPr lang="ru-RU" sz="2000" dirty="0" smtClean="0"/>
              <a:t>Возможность объединять источники или подключать их по очереди</a:t>
            </a:r>
          </a:p>
          <a:p>
            <a:r>
              <a:rPr lang="ru-RU" sz="2000" dirty="0"/>
              <a:t>120+ операторов</a:t>
            </a:r>
            <a:endParaRPr lang="ru-RU" sz="2000" dirty="0" smtClean="0"/>
          </a:p>
          <a:p>
            <a:r>
              <a:rPr lang="ru-RU" sz="2000" dirty="0" smtClean="0"/>
              <a:t>Отмена подписки, когда данные больше не нужны</a:t>
            </a:r>
          </a:p>
          <a:p>
            <a:r>
              <a:rPr lang="en-US" sz="2000" dirty="0" smtClean="0"/>
              <a:t>Lazy - behavior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17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50024" y="87405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Ок, я готов. Что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0" y="1543368"/>
            <a:ext cx="6322359" cy="2857181"/>
          </a:xfrm>
        </p:spPr>
        <p:txBody>
          <a:bodyPr/>
          <a:lstStyle/>
          <a:p>
            <a:r>
              <a:rPr lang="ru-RU" sz="2000" dirty="0" smtClean="0"/>
              <a:t>Начните использовать</a:t>
            </a:r>
          </a:p>
          <a:p>
            <a:r>
              <a:rPr lang="ru-RU" sz="2000" dirty="0" smtClean="0"/>
              <a:t>Начинайте с операторов которые знаете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/>
              <a:t>Документация </a:t>
            </a:r>
            <a:r>
              <a:rPr lang="en-US" sz="2000" dirty="0">
                <a:hlinkClick r:id="rId2"/>
              </a:rPr>
              <a:t>http://reactivex.io/rxjs/</a:t>
            </a:r>
            <a:endParaRPr lang="ru-RU" sz="2000" dirty="0"/>
          </a:p>
          <a:p>
            <a:endParaRPr lang="ru-RU" sz="20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18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50024" y="87405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2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Начните с этих операторов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1248" y="1695767"/>
            <a:ext cx="2541493" cy="2857181"/>
          </a:xfrm>
        </p:spPr>
        <p:txBody>
          <a:bodyPr/>
          <a:lstStyle/>
          <a:p>
            <a:r>
              <a:rPr lang="en-US" sz="2000" dirty="0" smtClean="0"/>
              <a:t>scan()</a:t>
            </a:r>
          </a:p>
          <a:p>
            <a:r>
              <a:rPr lang="en-US" sz="2000" dirty="0" smtClean="0"/>
              <a:t>delay()</a:t>
            </a:r>
          </a:p>
          <a:p>
            <a:r>
              <a:rPr lang="en-US" sz="2000" dirty="0" err="1" smtClean="0"/>
              <a:t>debounceTime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mergeMap</a:t>
            </a:r>
            <a:r>
              <a:rPr lang="en-US" sz="2000" dirty="0"/>
              <a:t>()</a:t>
            </a:r>
          </a:p>
          <a:p>
            <a:r>
              <a:rPr lang="en-US" sz="2000" dirty="0" err="1" smtClean="0"/>
              <a:t>switchMap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19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50024" y="87405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019300" y="1695768"/>
            <a:ext cx="2005853" cy="28571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from()</a:t>
            </a:r>
          </a:p>
          <a:p>
            <a:r>
              <a:rPr lang="en-US" sz="2000" dirty="0" err="1" smtClean="0"/>
              <a:t>fromEvent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fromPromise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map()</a:t>
            </a:r>
          </a:p>
          <a:p>
            <a:r>
              <a:rPr lang="en-US" sz="2000" dirty="0" smtClean="0"/>
              <a:t>filter()</a:t>
            </a:r>
          </a:p>
          <a:p>
            <a:r>
              <a:rPr lang="en-US" sz="2000" dirty="0"/>
              <a:t>take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8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ru-RU" dirty="0" smtClean="0"/>
              <a:t>мифы и реальность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 smtClean="0"/>
              <a:t>Грибанов Александр</a:t>
            </a:r>
            <a:endParaRPr lang="ru-RU" sz="2000" dirty="0"/>
          </a:p>
          <a:p>
            <a:r>
              <a:rPr lang="en-US" dirty="0" smtClean="0"/>
              <a:t>Senior Frontend Developer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DataArt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1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задачи легко решать с </a:t>
            </a:r>
            <a:r>
              <a:rPr lang="en-US" dirty="0" err="1" smtClean="0"/>
              <a:t>RxJS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0" y="1543368"/>
            <a:ext cx="6322359" cy="2857181"/>
          </a:xfrm>
        </p:spPr>
        <p:txBody>
          <a:bodyPr/>
          <a:lstStyle/>
          <a:p>
            <a:r>
              <a:rPr lang="ru-RU" sz="2000" dirty="0" smtClean="0"/>
              <a:t>Объединение нескольких событий вместе</a:t>
            </a:r>
          </a:p>
          <a:p>
            <a:r>
              <a:rPr lang="ru-RU" sz="2000" dirty="0" smtClean="0"/>
              <a:t>Фильтрация событий (</a:t>
            </a:r>
            <a:r>
              <a:rPr lang="en-US" sz="2000" dirty="0" smtClean="0"/>
              <a:t>delay, </a:t>
            </a:r>
            <a:r>
              <a:rPr lang="en-US" sz="2000" dirty="0" err="1" smtClean="0"/>
              <a:t>debounce</a:t>
            </a:r>
            <a:r>
              <a:rPr lang="en-US" sz="2000" dirty="0" smtClean="0"/>
              <a:t>, throttle</a:t>
            </a:r>
            <a:r>
              <a:rPr lang="ru-RU" sz="2000" dirty="0" smtClean="0"/>
              <a:t>)</a:t>
            </a:r>
            <a:endParaRPr lang="en-US" sz="2000" dirty="0"/>
          </a:p>
          <a:p>
            <a:r>
              <a:rPr lang="ru-RU" sz="2000" dirty="0" smtClean="0"/>
              <a:t>Управление асинхронными действиями</a:t>
            </a:r>
          </a:p>
          <a:p>
            <a:r>
              <a:rPr lang="ru-RU" sz="2000" dirty="0" smtClean="0"/>
              <a:t>Когда нужна отмена запросов</a:t>
            </a:r>
            <a:endParaRPr lang="en-US" sz="20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20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50024" y="87405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задачи не нужно решать с </a:t>
            </a:r>
            <a:r>
              <a:rPr lang="en-US" dirty="0" err="1" smtClean="0"/>
              <a:t>RxJS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900" y="1543368"/>
            <a:ext cx="6322359" cy="2857181"/>
          </a:xfrm>
        </p:spPr>
        <p:txBody>
          <a:bodyPr/>
          <a:lstStyle/>
          <a:p>
            <a:r>
              <a:rPr lang="ru-RU" sz="2000" dirty="0" smtClean="0"/>
              <a:t>Используйте там где это имеет смысл</a:t>
            </a:r>
          </a:p>
          <a:p>
            <a:r>
              <a:rPr lang="en-US" sz="2000" dirty="0" err="1" smtClean="0"/>
              <a:t>RxJS</a:t>
            </a:r>
            <a:r>
              <a:rPr lang="en-US" sz="2000" dirty="0" smtClean="0"/>
              <a:t> </a:t>
            </a:r>
            <a:r>
              <a:rPr lang="ru-RU" sz="2000" dirty="0" smtClean="0"/>
              <a:t>не нужен чтобы обработать клик по кнопке</a:t>
            </a:r>
          </a:p>
          <a:p>
            <a:r>
              <a:rPr lang="en-US" sz="2000" dirty="0" err="1" smtClean="0"/>
              <a:t>RxJS</a:t>
            </a:r>
            <a:r>
              <a:rPr lang="en-US" sz="2000" dirty="0" smtClean="0"/>
              <a:t> </a:t>
            </a:r>
            <a:r>
              <a:rPr lang="ru-RU" sz="2000" dirty="0" smtClean="0"/>
              <a:t>не нужен чтобы </a:t>
            </a:r>
            <a:r>
              <a:rPr lang="ru-RU" sz="2000" dirty="0" err="1" smtClean="0"/>
              <a:t>засабмитить</a:t>
            </a:r>
            <a:r>
              <a:rPr lang="ru-RU" sz="2000" dirty="0" smtClean="0"/>
              <a:t> </a:t>
            </a:r>
            <a:r>
              <a:rPr lang="ru-RU" sz="2000" dirty="0" smtClean="0"/>
              <a:t>форму на </a:t>
            </a:r>
            <a:r>
              <a:rPr lang="ru-RU" sz="2000" dirty="0" err="1" smtClean="0"/>
              <a:t>бекенд</a:t>
            </a:r>
            <a:endParaRPr lang="ru-RU" sz="2000" dirty="0" smtClean="0"/>
          </a:p>
          <a:p>
            <a:r>
              <a:rPr lang="en-US" sz="2000" dirty="0" err="1" smtClean="0"/>
              <a:t>RxJS</a:t>
            </a:r>
            <a:r>
              <a:rPr lang="en-US" sz="2000" dirty="0" smtClean="0"/>
              <a:t> </a:t>
            </a:r>
            <a:r>
              <a:rPr lang="ru-RU" sz="2000" dirty="0" smtClean="0"/>
              <a:t>не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не нужно писать все приложение, как один </a:t>
            </a:r>
            <a:r>
              <a:rPr lang="en-US" sz="2000" dirty="0" smtClean="0"/>
              <a:t>Observable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21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50024" y="87405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6488" y="2125755"/>
            <a:ext cx="6819900" cy="990601"/>
          </a:xfrm>
        </p:spPr>
        <p:txBody>
          <a:bodyPr/>
          <a:lstStyle/>
          <a:p>
            <a:r>
              <a:rPr lang="ru-RU" sz="4500" dirty="0" smtClean="0"/>
              <a:t>Вопросы</a:t>
            </a:r>
            <a:endParaRPr lang="ru-RU" sz="45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1624-0141-477D-9EE0-83EDE9768CED}" type="datetime3">
              <a:rPr lang="en-US" smtClean="0"/>
              <a:t>2 February 2017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glow rad="127000">
              <a:srgbClr val="C00000"/>
            </a:glow>
          </a:effectLst>
        </p:spPr>
        <p:txBody>
          <a:bodyPr/>
          <a:lstStyle/>
          <a:p>
            <a:r>
              <a:rPr lang="ru-RU" i="1" dirty="0" err="1"/>
              <a:t>Rx</a:t>
            </a:r>
            <a:r>
              <a:rPr lang="ru-RU" i="1" dirty="0"/>
              <a:t> – библиотека для создания асинхронных и событийно-ориентированных программ с помощью </a:t>
            </a:r>
            <a:r>
              <a:rPr lang="en-US" i="1" dirty="0" smtClean="0"/>
              <a:t>“</a:t>
            </a:r>
            <a:r>
              <a:rPr lang="ru-RU" i="1" dirty="0" smtClean="0"/>
              <a:t>наблюдаемых</a:t>
            </a:r>
            <a:r>
              <a:rPr lang="en-US" i="1" dirty="0"/>
              <a:t> </a:t>
            </a:r>
            <a:r>
              <a:rPr lang="ru-RU" i="1" dirty="0" smtClean="0"/>
              <a:t>коллекций</a:t>
            </a:r>
            <a:r>
              <a:rPr lang="en-US" i="1" dirty="0" smtClean="0"/>
              <a:t>”</a:t>
            </a:r>
            <a:r>
              <a:rPr lang="ru-RU" i="1" dirty="0" smtClean="0"/>
              <a:t> (</a:t>
            </a:r>
            <a:r>
              <a:rPr lang="en-US" i="1" dirty="0" smtClean="0"/>
              <a:t>observable collections</a:t>
            </a:r>
            <a:r>
              <a:rPr lang="ru-RU" i="1" dirty="0" smtClean="0"/>
              <a:t>)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8544-77FB-4216-9B6C-239B04571436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1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glow rad="127000">
              <a:srgbClr val="C00000"/>
            </a:glow>
          </a:effectLst>
        </p:spPr>
        <p:txBody>
          <a:bodyPr/>
          <a:lstStyle/>
          <a:p>
            <a:r>
              <a:rPr lang="ru-RU" i="1" dirty="0" err="1"/>
              <a:t>Rx</a:t>
            </a:r>
            <a:r>
              <a:rPr lang="ru-RU" i="1" dirty="0"/>
              <a:t> – библиотека для создания </a:t>
            </a:r>
            <a:r>
              <a:rPr lang="ru-RU" i="1" dirty="0">
                <a:solidFill>
                  <a:srgbClr val="FFC000"/>
                </a:solidFill>
              </a:rPr>
              <a:t>асинхронных и событийно-ориентированных программ </a:t>
            </a:r>
            <a:r>
              <a:rPr lang="ru-RU" i="1" dirty="0"/>
              <a:t>с помощью </a:t>
            </a:r>
            <a:r>
              <a:rPr lang="en-US" i="1" dirty="0" smtClean="0">
                <a:solidFill>
                  <a:srgbClr val="FFC000"/>
                </a:solidFill>
              </a:rPr>
              <a:t>“</a:t>
            </a:r>
            <a:r>
              <a:rPr lang="ru-RU" i="1" dirty="0" smtClean="0">
                <a:solidFill>
                  <a:srgbClr val="FFC000"/>
                </a:solidFill>
              </a:rPr>
              <a:t>наблюдаемых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ru-RU" i="1" dirty="0" smtClean="0">
                <a:solidFill>
                  <a:srgbClr val="FFC000"/>
                </a:solidFill>
              </a:rPr>
              <a:t>коллекций</a:t>
            </a:r>
            <a:r>
              <a:rPr lang="en-US" i="1" dirty="0" smtClean="0">
                <a:solidFill>
                  <a:srgbClr val="FFC000"/>
                </a:solidFill>
              </a:rPr>
              <a:t>”</a:t>
            </a:r>
            <a:r>
              <a:rPr lang="ru-RU" i="1" dirty="0" smtClean="0">
                <a:solidFill>
                  <a:srgbClr val="FFC000"/>
                </a:solidFill>
              </a:rPr>
              <a:t> (</a:t>
            </a:r>
            <a:r>
              <a:rPr lang="en-US" i="1" dirty="0" smtClean="0">
                <a:solidFill>
                  <a:srgbClr val="FFC000"/>
                </a:solidFill>
              </a:rPr>
              <a:t>observable collections</a:t>
            </a:r>
            <a:r>
              <a:rPr lang="ru-RU" i="1" dirty="0" smtClean="0">
                <a:solidFill>
                  <a:srgbClr val="FFC000"/>
                </a:solidFill>
              </a:rPr>
              <a:t>)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8544-77FB-4216-9B6C-239B04571436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9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glow rad="127000">
              <a:srgbClr val="C00000"/>
            </a:glow>
          </a:effectLst>
        </p:spPr>
        <p:txBody>
          <a:bodyPr/>
          <a:lstStyle/>
          <a:p>
            <a:r>
              <a:rPr lang="ru-RU" i="1" dirty="0" err="1"/>
              <a:t>Rx</a:t>
            </a:r>
            <a:r>
              <a:rPr lang="ru-RU" i="1" dirty="0"/>
              <a:t> – библиотека для создания асинхронных и событийно-ориентированных программ с помощью </a:t>
            </a:r>
            <a:r>
              <a:rPr lang="en-US" i="1" dirty="0" smtClean="0">
                <a:solidFill>
                  <a:srgbClr val="FFC000"/>
                </a:solidFill>
              </a:rPr>
              <a:t>“</a:t>
            </a:r>
            <a:r>
              <a:rPr lang="ru-RU" i="1" dirty="0" smtClean="0">
                <a:solidFill>
                  <a:srgbClr val="FFC000"/>
                </a:solidFill>
              </a:rPr>
              <a:t>наблюдаемых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ru-RU" i="1" dirty="0" smtClean="0">
                <a:solidFill>
                  <a:srgbClr val="FFC000"/>
                </a:solidFill>
              </a:rPr>
              <a:t>коллекций</a:t>
            </a:r>
            <a:r>
              <a:rPr lang="en-US" i="1" dirty="0" smtClean="0">
                <a:solidFill>
                  <a:srgbClr val="FFC000"/>
                </a:solidFill>
              </a:rPr>
              <a:t>”</a:t>
            </a:r>
            <a:r>
              <a:rPr lang="ru-RU" i="1" dirty="0" smtClean="0">
                <a:solidFill>
                  <a:srgbClr val="FFC000"/>
                </a:solidFill>
              </a:rPr>
              <a:t> (</a:t>
            </a:r>
            <a:r>
              <a:rPr lang="en-US" i="1" dirty="0" smtClean="0">
                <a:solidFill>
                  <a:srgbClr val="FFC000"/>
                </a:solidFill>
              </a:rPr>
              <a:t>observable collections</a:t>
            </a:r>
            <a:r>
              <a:rPr lang="ru-RU" i="1" dirty="0" smtClean="0">
                <a:solidFill>
                  <a:srgbClr val="FFC000"/>
                </a:solidFill>
              </a:rPr>
              <a:t>)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8544-77FB-4216-9B6C-239B04571436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94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«Наблюдатель» (</a:t>
            </a:r>
            <a:r>
              <a:rPr lang="en-US" dirty="0" smtClean="0"/>
              <a:t>Observer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7831-F5A2-4CCF-A84D-1DF06FA5C192}" type="datetime3">
              <a:rPr lang="en-US" smtClean="0"/>
              <a:t>2 February 2017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66900" y="1571065"/>
            <a:ext cx="1398494" cy="2829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95465" y="1571703"/>
            <a:ext cx="1398494" cy="2829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18186" y="1152495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Observable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5792" y="115249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Observer</a:t>
            </a:r>
            <a:endParaRPr lang="ru-RU" sz="2000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3314108" y="1571065"/>
            <a:ext cx="2844645" cy="101973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Subscribe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3304730" y="1555952"/>
            <a:ext cx="2981357" cy="10135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Notify</a:t>
            </a:r>
            <a:endParaRPr lang="ru-RU" sz="20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3312869" y="2439100"/>
            <a:ext cx="2981357" cy="10135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Notify</a:t>
            </a:r>
            <a:endParaRPr lang="ru-RU" sz="2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3321008" y="3369686"/>
            <a:ext cx="2981357" cy="10135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Notify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9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Observable?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Это магия</a:t>
            </a:r>
          </a:p>
          <a:p>
            <a:r>
              <a:rPr lang="ru-RU" sz="1800" dirty="0" smtClean="0"/>
              <a:t>Маленькие гномики внутри вызывают нужные </a:t>
            </a:r>
            <a:r>
              <a:rPr lang="ru-RU" sz="1800" dirty="0" err="1" smtClean="0"/>
              <a:t>колбеки</a:t>
            </a:r>
            <a:endParaRPr lang="ru-RU" sz="1800" dirty="0" smtClean="0"/>
          </a:p>
          <a:p>
            <a:r>
              <a:rPr lang="ru-RU" sz="1800" dirty="0" smtClean="0"/>
              <a:t>Сложные алгоритмы, написанные специально обученными людьми</a:t>
            </a:r>
          </a:p>
          <a:p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7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Observable?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800" dirty="0" smtClean="0"/>
              <a:t>Это функция и ничего более</a:t>
            </a:r>
          </a:p>
          <a:p>
            <a:endParaRPr lang="ru-RU" sz="2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F9-8637-4ED2-996E-4F96F502FF68}" type="datetime3">
              <a:rPr lang="en-US" smtClean="0"/>
              <a:t>2 February 2017</a:t>
            </a:fld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t>8</a:t>
            </a:fld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Rx</a:t>
            </a:r>
            <a:r>
              <a:rPr lang="ru-RU" i="1" dirty="0"/>
              <a:t> – библиотека для создания </a:t>
            </a:r>
            <a:r>
              <a:rPr lang="ru-RU" b="1" i="1" dirty="0">
                <a:solidFill>
                  <a:srgbClr val="FFC000"/>
                </a:solidFill>
              </a:rPr>
              <a:t>асинхронных и событийно-ориентированных </a:t>
            </a:r>
            <a:r>
              <a:rPr lang="ru-RU" i="1" dirty="0">
                <a:solidFill>
                  <a:srgbClr val="FFC000"/>
                </a:solidFill>
              </a:rPr>
              <a:t>программ </a:t>
            </a:r>
            <a:r>
              <a:rPr lang="ru-RU" i="1" dirty="0"/>
              <a:t>с помощью </a:t>
            </a:r>
            <a:r>
              <a:rPr lang="en-US" i="1" dirty="0" smtClean="0"/>
              <a:t>“</a:t>
            </a:r>
            <a:r>
              <a:rPr lang="ru-RU" i="1" dirty="0" smtClean="0"/>
              <a:t>наблюдаемых</a:t>
            </a:r>
            <a:r>
              <a:rPr lang="en-US" i="1" dirty="0"/>
              <a:t> </a:t>
            </a:r>
            <a:r>
              <a:rPr lang="ru-RU" i="1" dirty="0" smtClean="0"/>
              <a:t>коллекций</a:t>
            </a:r>
            <a:r>
              <a:rPr lang="en-US" i="1" dirty="0" smtClean="0"/>
              <a:t>”</a:t>
            </a:r>
            <a:r>
              <a:rPr lang="ru-RU" i="1" dirty="0" smtClean="0"/>
              <a:t> (</a:t>
            </a:r>
            <a:r>
              <a:rPr lang="en-US" i="1" dirty="0" smtClean="0"/>
              <a:t>observable collections</a:t>
            </a:r>
            <a:r>
              <a:rPr lang="ru-RU" i="1" dirty="0" smtClean="0"/>
              <a:t>)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8544-77FB-4216-9B6C-239B04571436}" type="datetime3">
              <a:rPr lang="en-US" smtClean="0"/>
              <a:pPr/>
              <a:t>2 February 2017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B291-BFD0-4467-8281-46511D78E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25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taArt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157A6"/>
      </a:accent1>
      <a:accent2>
        <a:srgbClr val="DF9B35"/>
      </a:accent2>
      <a:accent3>
        <a:srgbClr val="B7D158"/>
      </a:accent3>
      <a:accent4>
        <a:srgbClr val="B93D36"/>
      </a:accent4>
      <a:accent5>
        <a:srgbClr val="6BB8DC"/>
      </a:accent5>
      <a:accent6>
        <a:srgbClr val="7B3783"/>
      </a:accent6>
      <a:hlink>
        <a:srgbClr val="3157A6"/>
      </a:hlink>
      <a:folHlink>
        <a:srgbClr val="7B3783"/>
      </a:folHlink>
    </a:clrScheme>
    <a:fontScheme name="DataArt Arial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4f1242b-5a42-4c30-bdcc-48e883a2b4f2">
      <Value>174</Value>
    </TaxCatchAll>
    <Office_x0020_Location_x0020__x0028_Mutiple_x0029_ xmlns="b4f1242b-5a42-4c30-bdcc-48e883a2b4f2"/>
    <TagsTaxHTField0 xmlns="977dc6d5-9653-4d51-8e02-f77546a274d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8b3742bb-c070-4eff-b1ba-e1b55d0082f7</TermId>
        </TermInfo>
      </Terms>
    </TagsTaxHTField0>
    <Notes0 xmlns="977dc6d5-9653-4d51-8e02-f77546a274d6" xsi:nil="true"/>
    <CategoryTaxHTField0 xmlns="977dc6d5-9653-4d51-8e02-f77546a274d6">
      <Terms xmlns="http://schemas.microsoft.com/office/infopath/2007/PartnerControls"/>
    </CategoryTaxHTField0>
    <IconOverlay xmlns="http://schemas.microsoft.com/sharepoint/v4" xsi:nil="true"/>
    <Language xmlns="a469df5b-4b06-4fa6-8c6c-5b377da7fb94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1A00D5B2C3E4C868723C3E476D66C" ma:contentTypeVersion="14" ma:contentTypeDescription="Create a new document." ma:contentTypeScope="" ma:versionID="9812caa7f7f758d6ba1b2802f812568a">
  <xsd:schema xmlns:xsd="http://www.w3.org/2001/XMLSchema" xmlns:xs="http://www.w3.org/2001/XMLSchema" xmlns:p="http://schemas.microsoft.com/office/2006/metadata/properties" xmlns:ns2="b4f1242b-5a42-4c30-bdcc-48e883a2b4f2" xmlns:ns3="977dc6d5-9653-4d51-8e02-f77546a274d6" xmlns:ns4="a469df5b-4b06-4fa6-8c6c-5b377da7fb94" xmlns:ns5="http://schemas.microsoft.com/sharepoint/v4" targetNamespace="http://schemas.microsoft.com/office/2006/metadata/properties" ma:root="true" ma:fieldsID="7ed1f01d4bc0fb915decb128a3a59261" ns2:_="" ns3:_="" ns4:_="" ns5:_="">
    <xsd:import namespace="b4f1242b-5a42-4c30-bdcc-48e883a2b4f2"/>
    <xsd:import namespace="977dc6d5-9653-4d51-8e02-f77546a274d6"/>
    <xsd:import namespace="a469df5b-4b06-4fa6-8c6c-5b377da7fb9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TaxHTField0" minOccurs="0"/>
                <xsd:element ref="ns2:TaxCatchAll" minOccurs="0"/>
                <xsd:element ref="ns3:TagsTaxHTField0" minOccurs="0"/>
                <xsd:element ref="ns2:Office_x0020_Location_x0020__x0028_Mutiple_x0029_" minOccurs="0"/>
                <xsd:element ref="ns3:Notes0" minOccurs="0"/>
                <xsd:element ref="ns4:Language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1242b-5a42-4c30-bdcc-48e883a2b4f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b9d92aa3-f798-4ae1-b07e-0720d4193a8a}" ma:internalName="TaxCatchAll" ma:showField="CatchAllData" ma:web="74eca57b-d804-4710-a591-841490b330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ffice_x0020_Location_x0020__x0028_Mutiple_x0029_" ma:index="16" nillable="true" ma:displayName="Location" ma:internalName="Office_x0020_Location_x0020__x0028_Mutiple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enos Aires"/>
                    <xsd:enumeration value="Dnepropetrovsk"/>
                    <xsd:enumeration value="Kharkov"/>
                    <xsd:enumeration value="Kherson"/>
                    <xsd:enumeration value="Kyiv"/>
                    <xsd:enumeration value="London"/>
                    <xsd:enumeration value="Lublin"/>
                    <xsd:enumeration value="Lviv"/>
                    <xsd:enumeration value="Munich"/>
                    <xsd:enumeration value="NY"/>
                    <xsd:enumeration value="Odessa"/>
                    <xsd:enumeration value="Riga"/>
                    <xsd:enumeration value="Sofia"/>
                    <xsd:enumeration value="St. Petersburg"/>
                    <xsd:enumeration value="Voronezh"/>
                    <xsd:enumeration value="Wroclaw"/>
                    <xsd:enumeration value="Zurich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dc6d5-9653-4d51-8e02-f77546a274d6" elementFormDefault="qualified">
    <xsd:import namespace="http://schemas.microsoft.com/office/2006/documentManagement/types"/>
    <xsd:import namespace="http://schemas.microsoft.com/office/infopath/2007/PartnerControls"/>
    <xsd:element name="CategoryTaxHTField0" ma:index="12" nillable="true" ma:taxonomy="true" ma:internalName="CategoryTaxHTField0" ma:taxonomyFieldName="Category" ma:displayName="Category" ma:default="" ma:fieldId="{f88bcc70-bdc8-4a87-9093-3255df0e66e2}" ma:taxonomyMulti="true" ma:sspId="ce6ef1d3-f64f-45ae-a172-333ebcbcaffe" ma:termSetId="fd1e558c-ef0a-4cb6-a42c-a6c4829dc9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gsTaxHTField0" ma:index="15" nillable="true" ma:taxonomy="true" ma:internalName="TagsTaxHTField0" ma:taxonomyFieldName="Tags" ma:displayName="Tags" ma:default="" ma:fieldId="{6929fc02-63ba-4f38-8134-fa0c2e7bed79}" ma:taxonomyMulti="true" ma:sspId="ce6ef1d3-f64f-45ae-a172-333ebcbcaffe" ma:termSetId="91034e45-11e0-41cc-8ca6-f07e846b0ba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otes0" ma:index="17" nillable="true" ma:displayName="Notes" ma:internalName="Notes0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9df5b-4b06-4fa6-8c6c-5b377da7fb94" elementFormDefault="qualified">
    <xsd:import namespace="http://schemas.microsoft.com/office/2006/documentManagement/types"/>
    <xsd:import namespace="http://schemas.microsoft.com/office/infopath/2007/PartnerControls"/>
    <xsd:element name="Language" ma:index="18" nillable="true" ma:displayName="Language" ma:internalName="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lgarian"/>
                    <xsd:enumeration value="English"/>
                    <xsd:enumeration value="Latvian"/>
                    <xsd:enumeration value="Polish"/>
                    <xsd:enumeration value="Russian"/>
                    <xsd:enumeration value="Spanish"/>
                    <xsd:enumeration value="Ukrainia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57C8E-0B43-4FAC-8153-9F43CDA808C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02F62EF-22D6-4F87-9021-3E9FAB695C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191BFA-77AD-48C1-B0A5-0EF907CC609C}">
  <ds:schemaRefs>
    <ds:schemaRef ds:uri="http://schemas.microsoft.com/office/2006/metadata/properties"/>
    <ds:schemaRef ds:uri="http://schemas.microsoft.com/office/infopath/2007/PartnerControls"/>
    <ds:schemaRef ds:uri="b4f1242b-5a42-4c30-bdcc-48e883a2b4f2"/>
    <ds:schemaRef ds:uri="977dc6d5-9653-4d51-8e02-f77546a274d6"/>
    <ds:schemaRef ds:uri="http://schemas.microsoft.com/sharepoint/v4"/>
    <ds:schemaRef ds:uri="a469df5b-4b06-4fa6-8c6c-5b377da7fb94"/>
  </ds:schemaRefs>
</ds:datastoreItem>
</file>

<file path=customXml/itemProps4.xml><?xml version="1.0" encoding="utf-8"?>
<ds:datastoreItem xmlns:ds="http://schemas.openxmlformats.org/officeDocument/2006/customXml" ds:itemID="{CDE37087-CFD0-4115-8C99-60386A5D2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f1242b-5a42-4c30-bdcc-48e883a2b4f2"/>
    <ds:schemaRef ds:uri="977dc6d5-9653-4d51-8e02-f77546a274d6"/>
    <ds:schemaRef ds:uri="a469df5b-4b06-4fa6-8c6c-5b377da7fb9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478</Words>
  <Application>Microsoft Macintosh PowerPoint</Application>
  <PresentationFormat>Экран (16:9)</PresentationFormat>
  <Paragraphs>142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 Bold</vt:lpstr>
      <vt:lpstr>Calibri</vt:lpstr>
      <vt:lpstr>Lucida Console</vt:lpstr>
      <vt:lpstr>Arial</vt:lpstr>
      <vt:lpstr>Office Theme</vt:lpstr>
      <vt:lpstr>Презентация PowerPoint</vt:lpstr>
      <vt:lpstr>RxJS мифы и реальность </vt:lpstr>
      <vt:lpstr>Rx – библиотека для создания асинхронных и событийно-ориентированных программ с помощью “наблюдаемых коллекций” (observable collections)</vt:lpstr>
      <vt:lpstr>Rx – библиотека для создания асинхронных и событийно-ориентированных программ с помощью “наблюдаемых коллекций” (observable collections)</vt:lpstr>
      <vt:lpstr>Rx – библиотека для создания асинхронных и событийно-ориентированных программ с помощью “наблюдаемых коллекций” (observable collections)</vt:lpstr>
      <vt:lpstr>Паттерн «Наблюдатель» (Observer)</vt:lpstr>
      <vt:lpstr>Как работает Observable?</vt:lpstr>
      <vt:lpstr>Как работает Observable?</vt:lpstr>
      <vt:lpstr>Rx – библиотека для создания асинхронных и событийно-ориентированных программ с помощью “наблюдаемых коллекций” (observable collections)</vt:lpstr>
      <vt:lpstr>DOM Events</vt:lpstr>
      <vt:lpstr>Iteration Callbacks</vt:lpstr>
      <vt:lpstr>Promise Callbacks</vt:lpstr>
      <vt:lpstr>Streams</vt:lpstr>
      <vt:lpstr>Common Interface</vt:lpstr>
      <vt:lpstr>Презентация PowerPoint</vt:lpstr>
      <vt:lpstr>Зачем все эти усложнения?</vt:lpstr>
      <vt:lpstr>Возможности</vt:lpstr>
      <vt:lpstr>Ок, я готов. Что делать?</vt:lpstr>
      <vt:lpstr>Начните с этих операторов</vt:lpstr>
      <vt:lpstr>Какие задачи легко решать с RxJS</vt:lpstr>
      <vt:lpstr>Какие задачи не нужно решать с RxJS</vt:lpstr>
      <vt:lpstr>Вопросы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 Osipov</dc:creator>
  <cp:lastModifiedBy>Пользователь Microsoft Office</cp:lastModifiedBy>
  <cp:revision>244</cp:revision>
  <dcterms:created xsi:type="dcterms:W3CDTF">2016-08-03T19:36:47Z</dcterms:created>
  <dcterms:modified xsi:type="dcterms:W3CDTF">2017-02-02T15:42:46Z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0x01010065B1A00D5B2C3E4C868723C3E476D66C</vt:lpwstr>
  </property>
  <property fmtid="{D5CDD505-2E9C-101B-9397-08002B2CF9AE}" pid="3" name="Category">
    <vt:lpwstr/>
  </property>
  <property fmtid="{D5CDD505-2E9C-101B-9397-08002B2CF9AE}" pid="4" name="Tags">
    <vt:lpwstr>174;#Template|8b3742bb-c070-4eff-b1ba-e1b55d0082f7</vt:lpwstr>
  </property>
</Properties>
</file>