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79" r:id="rId8"/>
    <p:sldId id="280" r:id="rId9"/>
    <p:sldId id="281" r:id="rId10"/>
    <p:sldId id="287" r:id="rId11"/>
    <p:sldId id="284" r:id="rId12"/>
    <p:sldId id="282" r:id="rId13"/>
    <p:sldId id="299" r:id="rId14"/>
    <p:sldId id="285" r:id="rId15"/>
    <p:sldId id="295" r:id="rId16"/>
    <p:sldId id="296" r:id="rId17"/>
    <p:sldId id="297" r:id="rId18"/>
    <p:sldId id="298" r:id="rId19"/>
    <p:sldId id="289" r:id="rId20"/>
    <p:sldId id="290" r:id="rId21"/>
    <p:sldId id="294" r:id="rId22"/>
    <p:sldId id="291" r:id="rId23"/>
    <p:sldId id="301" r:id="rId24"/>
    <p:sldId id="292" r:id="rId25"/>
    <p:sldId id="293" r:id="rId26"/>
    <p:sldId id="300" r:id="rId27"/>
    <p:sldId id="278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D36"/>
    <a:srgbClr val="B7D158"/>
    <a:srgbClr val="3157A6"/>
    <a:srgbClr val="DF9B35"/>
    <a:srgbClr val="7B3783"/>
    <a:srgbClr val="EBDB56"/>
    <a:srgbClr val="6B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7" autoAdjust="0"/>
    <p:restoredTop sz="50000"/>
  </p:normalViewPr>
  <p:slideViewPr>
    <p:cSldViewPr snapToGrid="0" showGuides="1">
      <p:cViewPr varScale="1">
        <p:scale>
          <a:sx n="95" d="100"/>
          <a:sy n="95" d="100"/>
        </p:scale>
        <p:origin x="192" y="9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D56-08B1-4F06-8EC9-6EAEC78D6C83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6EF5-CDD4-4540-B623-59F0542AB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5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3395-568F-4B61-98AA-7ED4C8DA3395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FAAA4-2E92-4501-8577-B114152F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45" y="1352550"/>
            <a:ext cx="19799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rgbClr val="7B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71624-0141-477D-9EE0-83EDE9768CED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Blue">
    <p:bg>
      <p:bgPr>
        <a:solidFill>
          <a:srgbClr val="6BB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971624-0141-477D-9EE0-83EDE9768CED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0653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1543050"/>
            <a:ext cx="2628900" cy="2857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3050"/>
            <a:ext cx="2628900" cy="2857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DC8D-D077-4AB9-B14F-23A1C6F5EFEA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900" y="514350"/>
            <a:ext cx="6819899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style.</a:t>
            </a:r>
            <a:br>
              <a:rPr lang="en-US" dirty="0"/>
            </a:br>
            <a:r>
              <a:rPr lang="en-US" dirty="0"/>
              <a:t>2 lines 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831-F5A2-4CCF-A84D-1DF06FA5C192}" type="datetime3">
              <a:rPr lang="en-US" smtClean="0"/>
              <a:t>2 February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768B-7E4C-4BFC-87EB-602395DCD071}" type="datetime3">
              <a:rPr lang="en-US" smtClean="0"/>
              <a:t>2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315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900" y="1854350"/>
            <a:ext cx="5410200" cy="2546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add a 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57525"/>
            <a:ext cx="1028541" cy="628650"/>
          </a:xfrm>
        </p:spPr>
        <p:txBody>
          <a:bodyPr anchor="t"/>
          <a:lstStyle>
            <a:lvl1pPr marL="0" indent="0"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854351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6900" y="0"/>
            <a:ext cx="7277099" cy="51434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1866900" y="0"/>
            <a:ext cx="3626934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866900" y="2571750"/>
            <a:ext cx="3626934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5493834" y="2571750"/>
            <a:ext cx="3650166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5493834" y="0"/>
            <a:ext cx="3650166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57900" y="0"/>
            <a:ext cx="3086099" cy="51434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4000499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866900" y="1543050"/>
            <a:ext cx="4000500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3992879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866900" y="1543050"/>
            <a:ext cx="4000500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057900" y="2571750"/>
            <a:ext cx="3086100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6057900" y="0"/>
            <a:ext cx="3086100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781175"/>
            <a:ext cx="5410200" cy="1581150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</p:spTree>
    <p:extLst>
      <p:ext uri="{BB962C8B-B14F-4D97-AF65-F5344CB8AC3E}">
        <p14:creationId xmlns:p14="http://schemas.microsoft.com/office/powerpoint/2010/main" val="26086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315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bg>
      <p:bgPr>
        <a:solidFill>
          <a:srgbClr val="B7D1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0653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6901" y="1543368"/>
            <a:ext cx="5410199" cy="2857181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/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514350" indent="-1714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624-0141-477D-9EE0-83EDE9768CED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5410200" cy="838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Title here. Two lines of text. No more, no less.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900" y="1543368"/>
            <a:ext cx="5410199" cy="2857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518" y="4591050"/>
            <a:ext cx="1218882" cy="1367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914400">
              <a:defRPr sz="800">
                <a:solidFill>
                  <a:schemeClr val="tx1"/>
                </a:solidFill>
              </a:defRPr>
            </a:lvl1pPr>
          </a:lstStyle>
          <a:p>
            <a:fld id="{66078544-77FB-4216-9B6C-239B04571436}" type="datetime3">
              <a:rPr lang="en-US" smtClean="0"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6900" y="4591050"/>
            <a:ext cx="5410200" cy="1367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spc="2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4602411"/>
            <a:ext cx="1219200" cy="1254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75" r:id="rId3"/>
    <p:sldLayoutId id="2147483666" r:id="rId4"/>
    <p:sldLayoutId id="2147483667" r:id="rId5"/>
    <p:sldLayoutId id="2147483650" r:id="rId6"/>
    <p:sldLayoutId id="2147483674" r:id="rId7"/>
    <p:sldLayoutId id="2147483672" r:id="rId8"/>
    <p:sldLayoutId id="2147483651" r:id="rId9"/>
    <p:sldLayoutId id="2147483663" r:id="rId10"/>
    <p:sldLayoutId id="2147483664" r:id="rId11"/>
    <p:sldLayoutId id="2147483652" r:id="rId12"/>
    <p:sldLayoutId id="2147483654" r:id="rId13"/>
    <p:sldLayoutId id="2147483655" r:id="rId14"/>
    <p:sldLayoutId id="2147483673" r:id="rId15"/>
    <p:sldLayoutId id="2147483668" r:id="rId16"/>
    <p:sldLayoutId id="2147483657" r:id="rId17"/>
    <p:sldLayoutId id="2147483670" r:id="rId18"/>
    <p:sldLayoutId id="2147483669" r:id="rId19"/>
    <p:sldLayoutId id="2147483671" r:id="rId2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800" kern="1200" cap="all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324" userDrawn="1">
          <p15:clr>
            <a:srgbClr val="A4A3A4"/>
          </p15:clr>
        </p15:guide>
        <p15:guide id="5" orient="horz" pos="852" userDrawn="1">
          <p15:clr>
            <a:srgbClr val="A4A3A4"/>
          </p15:clr>
        </p15:guide>
        <p15:guide id="6" orient="horz" pos="972" userDrawn="1">
          <p15:clr>
            <a:srgbClr val="A4A3A4"/>
          </p15:clr>
        </p15:guide>
        <p15:guide id="7" orient="horz" pos="1500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244" userDrawn="1">
          <p15:clr>
            <a:srgbClr val="A4A3A4"/>
          </p15:clr>
        </p15:guide>
        <p15:guide id="11" orient="horz" pos="2892" userDrawn="1">
          <p15:clr>
            <a:srgbClr val="A4A3A4"/>
          </p15:clr>
        </p15:guide>
        <p15:guide id="12" pos="1056" userDrawn="1">
          <p15:clr>
            <a:srgbClr val="A4A3A4"/>
          </p15:clr>
        </p15:guide>
        <p15:guide id="13" pos="1176" userDrawn="1">
          <p15:clr>
            <a:srgbClr val="A4A3A4"/>
          </p15:clr>
        </p15:guide>
        <p15:guide id="14" pos="1944" userDrawn="1">
          <p15:clr>
            <a:srgbClr val="A4A3A4"/>
          </p15:clr>
        </p15:guide>
        <p15:guide id="15" pos="2064" userDrawn="1">
          <p15:clr>
            <a:srgbClr val="A4A3A4"/>
          </p15:clr>
        </p15:guide>
        <p15:guide id="16" pos="2832" userDrawn="1">
          <p15:clr>
            <a:srgbClr val="A4A3A4"/>
          </p15:clr>
        </p15:guide>
        <p15:guide id="17" pos="2928" userDrawn="1">
          <p15:clr>
            <a:srgbClr val="A4A3A4"/>
          </p15:clr>
        </p15:guide>
        <p15:guide id="18" pos="3696" userDrawn="1">
          <p15:clr>
            <a:srgbClr val="A4A3A4"/>
          </p15:clr>
        </p15:guide>
        <p15:guide id="19" pos="3816" userDrawn="1">
          <p15:clr>
            <a:srgbClr val="A4A3A4"/>
          </p15:clr>
        </p15:guide>
        <p15:guide id="20" pos="4584" userDrawn="1">
          <p15:clr>
            <a:srgbClr val="A4A3A4"/>
          </p15:clr>
        </p15:guide>
        <p15:guide id="21" pos="4704" userDrawn="1">
          <p15:clr>
            <a:srgbClr val="A4A3A4"/>
          </p15:clr>
        </p15:guide>
        <p15:guide id="22" pos="9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activex.io/rxjs/manual/overview.html#marble-diagrams" TargetMode="External"/><Relationship Id="rId3" Type="http://schemas.openxmlformats.org/officeDocument/2006/relationships/hyperlink" Target="http://rxmarbles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1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</a:t>
            </a:r>
            <a:r>
              <a:rPr lang="en-US" dirty="0" err="1" smtClean="0"/>
              <a:t>switchMap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10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9" y="1543050"/>
            <a:ext cx="4942702" cy="2857500"/>
          </a:xfrm>
        </p:spPr>
      </p:pic>
    </p:spTree>
    <p:extLst>
      <p:ext uri="{BB962C8B-B14F-4D97-AF65-F5344CB8AC3E}">
        <p14:creationId xmlns:p14="http://schemas.microsoft.com/office/powerpoint/2010/main" val="8543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Leds</a:t>
            </a:r>
            <a:r>
              <a:rPr lang="en-US" dirty="0" smtClean="0"/>
              <a:t> App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913365"/>
            <a:ext cx="6844553" cy="3589909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11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delay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12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52550"/>
            <a:ext cx="6543322" cy="2760464"/>
          </a:xfrm>
        </p:spPr>
      </p:pic>
    </p:spTree>
    <p:extLst>
      <p:ext uri="{BB962C8B-B14F-4D97-AF65-F5344CB8AC3E}">
        <p14:creationId xmlns:p14="http://schemas.microsoft.com/office/powerpoint/2010/main" val="15963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merge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13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8" y="942765"/>
            <a:ext cx="5981033" cy="3457785"/>
          </a:xfrm>
        </p:spPr>
      </p:pic>
    </p:spTree>
    <p:extLst>
      <p:ext uri="{BB962C8B-B14F-4D97-AF65-F5344CB8AC3E}">
        <p14:creationId xmlns:p14="http://schemas.microsoft.com/office/powerpoint/2010/main" val="17996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</a:t>
            </a:r>
            <a:r>
              <a:rPr lang="en-US" smtClean="0"/>
              <a:t>- takeUntil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14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8" y="857250"/>
            <a:ext cx="6128951" cy="3543300"/>
          </a:xfrm>
        </p:spPr>
      </p:pic>
    </p:spTree>
    <p:extLst>
      <p:ext uri="{BB962C8B-B14F-4D97-AF65-F5344CB8AC3E}">
        <p14:creationId xmlns:p14="http://schemas.microsoft.com/office/powerpoint/2010/main" val="1667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search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913365"/>
            <a:ext cx="6844553" cy="3589909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15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map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16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52550"/>
            <a:ext cx="6543322" cy="2760464"/>
          </a:xfrm>
        </p:spPr>
      </p:pic>
    </p:spTree>
    <p:extLst>
      <p:ext uri="{BB962C8B-B14F-4D97-AF65-F5344CB8AC3E}">
        <p14:creationId xmlns:p14="http://schemas.microsoft.com/office/powerpoint/2010/main" val="159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filter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1559859"/>
            <a:ext cx="6733490" cy="2840691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17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</a:t>
            </a:r>
            <a:r>
              <a:rPr lang="en-US" dirty="0" err="1" smtClean="0"/>
              <a:t>debounceTIme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18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52550"/>
            <a:ext cx="6543322" cy="2760464"/>
          </a:xfrm>
        </p:spPr>
      </p:pic>
    </p:spTree>
    <p:extLst>
      <p:ext uri="{BB962C8B-B14F-4D97-AF65-F5344CB8AC3E}">
        <p14:creationId xmlns:p14="http://schemas.microsoft.com/office/powerpoint/2010/main" val="14426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</a:t>
            </a:r>
            <a:r>
              <a:rPr lang="en-US" dirty="0" err="1" smtClean="0"/>
              <a:t>switchMap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19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9" y="1543050"/>
            <a:ext cx="4942702" cy="2857500"/>
          </a:xfrm>
        </p:spPr>
      </p:pic>
    </p:spTree>
    <p:extLst>
      <p:ext uri="{BB962C8B-B14F-4D97-AF65-F5344CB8AC3E}">
        <p14:creationId xmlns:p14="http://schemas.microsoft.com/office/powerpoint/2010/main" val="1094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ru-RU" dirty="0" smtClean="0"/>
              <a:t>на практике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 smtClean="0"/>
              <a:t>Грибанов Александр</a:t>
            </a:r>
            <a:endParaRPr lang="ru-RU" sz="2000" dirty="0"/>
          </a:p>
          <a:p>
            <a:r>
              <a:rPr lang="en-US" dirty="0" smtClean="0"/>
              <a:t>Senior Frontend Developer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DataArt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1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pluck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20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52550"/>
            <a:ext cx="6543322" cy="2760464"/>
          </a:xfrm>
        </p:spPr>
      </p:pic>
    </p:spTree>
    <p:extLst>
      <p:ext uri="{BB962C8B-B14F-4D97-AF65-F5344CB8AC3E}">
        <p14:creationId xmlns:p14="http://schemas.microsoft.com/office/powerpoint/2010/main" val="11193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 </a:t>
            </a:r>
            <a:r>
              <a:rPr lang="ru-RU" dirty="0" smtClean="0"/>
              <a:t>в деле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Angular 2</a:t>
            </a:r>
          </a:p>
          <a:p>
            <a:r>
              <a:rPr lang="en-US" sz="2000" dirty="0" err="1" smtClean="0"/>
              <a:t>Redux</a:t>
            </a:r>
            <a:r>
              <a:rPr lang="en-US" sz="2000" dirty="0" smtClean="0"/>
              <a:t>-Observable</a:t>
            </a:r>
          </a:p>
          <a:p>
            <a:r>
              <a:rPr lang="en-US" sz="2000" dirty="0" err="1"/>
              <a:t>rxjs</a:t>
            </a:r>
            <a:r>
              <a:rPr lang="en-US" sz="2000" dirty="0"/>
              <a:t>-react-component</a:t>
            </a:r>
            <a:endParaRPr lang="ru-RU" sz="2000" dirty="0" smtClean="0"/>
          </a:p>
          <a:p>
            <a:r>
              <a:rPr lang="en-US" sz="2000" dirty="0" err="1"/>
              <a:t>RxJS</a:t>
            </a:r>
            <a:r>
              <a:rPr lang="en-US" sz="2000" dirty="0"/>
              <a:t>-jQuery</a:t>
            </a:r>
            <a:endParaRPr lang="en-US" sz="2000" dirty="0" smtClean="0"/>
          </a:p>
          <a:p>
            <a:r>
              <a:rPr lang="en-US" sz="2000" dirty="0" err="1" smtClean="0"/>
              <a:t>CycleJS</a:t>
            </a:r>
            <a:endParaRPr lang="ru-RU" sz="2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here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21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362700" cy="285718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reactivex.io/rxjs</a:t>
            </a:r>
            <a:endParaRPr lang="ru-RU" sz="2000" dirty="0" smtClean="0">
              <a:hlinkClick r:id="rId2"/>
            </a:endParaRP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reactivex.io/rxjs/manual/overview.html#marble-diagrams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http://rxmarbles.com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here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22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6488" y="2125755"/>
            <a:ext cx="6819900" cy="990601"/>
          </a:xfrm>
        </p:spPr>
        <p:txBody>
          <a:bodyPr/>
          <a:lstStyle/>
          <a:p>
            <a:r>
              <a:rPr lang="ru-RU" sz="4500" dirty="0" smtClean="0"/>
              <a:t>Вопросы</a:t>
            </a:r>
            <a:endParaRPr lang="ru-RU" sz="45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624-0141-477D-9EE0-83EDE9768CED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147547" cy="2857181"/>
          </a:xfrm>
        </p:spPr>
        <p:txBody>
          <a:bodyPr/>
          <a:lstStyle/>
          <a:p>
            <a:r>
              <a:rPr lang="ru-RU" dirty="0" smtClean="0"/>
              <a:t>Когда пользователь нажмет на ЛКМ (</a:t>
            </a:r>
            <a:r>
              <a:rPr lang="en-US" dirty="0" err="1" smtClean="0"/>
              <a:t>mousedown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 элементе</a:t>
            </a:r>
          </a:p>
          <a:p>
            <a:endParaRPr lang="en-US" dirty="0" smtClean="0"/>
          </a:p>
          <a:p>
            <a:r>
              <a:rPr lang="ru-RU" dirty="0" smtClean="0"/>
              <a:t>Начать передвигать элемент за мышкой (</a:t>
            </a:r>
            <a:r>
              <a:rPr lang="en-US" dirty="0" err="1" smtClean="0"/>
              <a:t>mousemove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До тех пор пока пользователь не отпустит кнопку (</a:t>
            </a:r>
            <a:r>
              <a:rPr lang="en-US" dirty="0" err="1" smtClean="0"/>
              <a:t>mouseup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3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1" y="215154"/>
            <a:ext cx="6577852" cy="4185396"/>
          </a:xfrm>
        </p:spPr>
        <p:txBody>
          <a:bodyPr/>
          <a:lstStyle/>
          <a:p>
            <a:r>
              <a:rPr lang="en-US" sz="1600" dirty="0" smtClean="0"/>
              <a:t>const </a:t>
            </a:r>
            <a:r>
              <a:rPr lang="en-US" sz="1600" dirty="0" err="1" smtClean="0"/>
              <a:t>targetEl</a:t>
            </a:r>
            <a:r>
              <a:rPr lang="en-US" sz="1600" dirty="0" smtClean="0"/>
              <a:t> = 	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(‘</a:t>
            </a:r>
            <a:r>
              <a:rPr lang="en-US" sz="1600" dirty="0" err="1" smtClean="0"/>
              <a:t>dragable</a:t>
            </a:r>
            <a:r>
              <a:rPr lang="en-US" sz="1600" dirty="0" smtClean="0"/>
              <a:t>’);</a:t>
            </a:r>
          </a:p>
          <a:p>
            <a:endParaRPr lang="en-US" sz="1600" dirty="0"/>
          </a:p>
          <a:p>
            <a:r>
              <a:rPr lang="en-US" sz="1600" dirty="0" smtClean="0"/>
              <a:t>const targetMousedown$ =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Observable.fromEvent</a:t>
            </a:r>
            <a:r>
              <a:rPr lang="en-US" sz="1600" dirty="0" smtClean="0"/>
              <a:t>(</a:t>
            </a:r>
            <a:r>
              <a:rPr lang="en-US" sz="1600" dirty="0" err="1" smtClean="0"/>
              <a:t>targetEl</a:t>
            </a:r>
            <a:r>
              <a:rPr lang="en-US" sz="1600" dirty="0" smtClean="0"/>
              <a:t>, ‘</a:t>
            </a:r>
            <a:r>
              <a:rPr lang="en-US" sz="1600" dirty="0" err="1" smtClean="0"/>
              <a:t>mousedown</a:t>
            </a:r>
            <a:r>
              <a:rPr lang="en-US" sz="1600" dirty="0" smtClean="0"/>
              <a:t>’)</a:t>
            </a:r>
          </a:p>
          <a:p>
            <a:endParaRPr lang="en-US" sz="1600" dirty="0"/>
          </a:p>
          <a:p>
            <a:r>
              <a:rPr lang="en-US" sz="1600" dirty="0" smtClean="0"/>
              <a:t>const docMousemove$ =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Observable.fromEvent</a:t>
            </a:r>
            <a:r>
              <a:rPr lang="en-US" sz="1600" dirty="0" smtClean="0"/>
              <a:t>(document, </a:t>
            </a:r>
            <a:r>
              <a:rPr lang="en-US" sz="1600" dirty="0"/>
              <a:t>‘</a:t>
            </a:r>
            <a:r>
              <a:rPr lang="en-US" sz="1600" dirty="0" err="1" smtClean="0"/>
              <a:t>mousemove</a:t>
            </a:r>
            <a:r>
              <a:rPr lang="en-US" sz="1600" dirty="0" smtClean="0"/>
              <a:t>’)</a:t>
            </a:r>
          </a:p>
          <a:p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docMouseup</a:t>
            </a:r>
            <a:r>
              <a:rPr lang="en-US" sz="1600" dirty="0" smtClean="0"/>
              <a:t>$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 smtClean="0"/>
              <a:t>Observable.fromEvent</a:t>
            </a:r>
            <a:r>
              <a:rPr lang="en-US" sz="1600" dirty="0" smtClean="0"/>
              <a:t>(document, </a:t>
            </a:r>
            <a:r>
              <a:rPr lang="en-US" sz="1600" dirty="0"/>
              <a:t>‘</a:t>
            </a:r>
            <a:r>
              <a:rPr lang="en-US" sz="1600" dirty="0" err="1" smtClean="0"/>
              <a:t>mouseup</a:t>
            </a:r>
            <a:r>
              <a:rPr lang="en-US" sz="1600" dirty="0" smtClean="0"/>
              <a:t>’)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4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1" y="514349"/>
            <a:ext cx="5410200" cy="1885949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 - Передвигать элемент за мышкой (</a:t>
            </a:r>
            <a:r>
              <a:rPr lang="en-US" dirty="0" err="1" smtClean="0">
                <a:latin typeface="+mn-lt"/>
              </a:rPr>
              <a:t>mousemove</a:t>
            </a:r>
            <a:r>
              <a:rPr lang="ru-RU" dirty="0" smtClean="0">
                <a:latin typeface="+mn-lt"/>
              </a:rPr>
              <a:t>)</a:t>
            </a:r>
            <a:br>
              <a:rPr lang="ru-RU" dirty="0" smtClean="0">
                <a:latin typeface="+mn-lt"/>
              </a:rPr>
            </a:br>
            <a:r>
              <a:rPr lang="ru-RU" dirty="0">
                <a:latin typeface="+mn-lt"/>
              </a:rPr>
              <a:t/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 - До тех пор пока пользователь не </a:t>
            </a:r>
            <a:r>
              <a:rPr lang="ru-RU" dirty="0">
                <a:latin typeface="+mn-lt"/>
              </a:rPr>
              <a:t>отпустит </a:t>
            </a:r>
            <a:r>
              <a:rPr lang="ru-RU" dirty="0" smtClean="0">
                <a:latin typeface="+mn-lt"/>
              </a:rPr>
              <a:t>кнопку (</a:t>
            </a:r>
            <a:r>
              <a:rPr lang="en-US" dirty="0" err="1" smtClean="0">
                <a:latin typeface="+mn-lt"/>
              </a:rPr>
              <a:t>mouseup</a:t>
            </a:r>
            <a:r>
              <a:rPr lang="ru-RU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1" y="2590800"/>
            <a:ext cx="6066864" cy="1809749"/>
          </a:xfrm>
        </p:spPr>
        <p:txBody>
          <a:bodyPr/>
          <a:lstStyle/>
          <a:p>
            <a:endParaRPr lang="ru-RU" dirty="0" smtClean="0"/>
          </a:p>
          <a:p>
            <a:r>
              <a:rPr lang="en-US" sz="2000" dirty="0" smtClean="0"/>
              <a:t>docMousemove</a:t>
            </a:r>
            <a:r>
              <a:rPr lang="en-US" sz="2000" dirty="0"/>
              <a:t>$.</a:t>
            </a:r>
            <a:r>
              <a:rPr lang="en-US" sz="2000" dirty="0" err="1"/>
              <a:t>takeUntil</a:t>
            </a:r>
            <a:r>
              <a:rPr lang="en-US" sz="2000" dirty="0"/>
              <a:t>(</a:t>
            </a:r>
            <a:r>
              <a:rPr lang="en-US" sz="2000" dirty="0" err="1"/>
              <a:t>docMouseup</a:t>
            </a:r>
            <a:r>
              <a:rPr lang="en-US" sz="2000" dirty="0"/>
              <a:t>$);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5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diagrams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1559859"/>
            <a:ext cx="6733490" cy="2840691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6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 - </a:t>
            </a:r>
            <a:r>
              <a:rPr lang="en-US" dirty="0" err="1" smtClean="0"/>
              <a:t>takeUntil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7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9" y="1113794"/>
            <a:ext cx="5685198" cy="3286756"/>
          </a:xfrm>
        </p:spPr>
      </p:pic>
    </p:spTree>
    <p:extLst>
      <p:ext uri="{BB962C8B-B14F-4D97-AF65-F5344CB8AC3E}">
        <p14:creationId xmlns:p14="http://schemas.microsoft.com/office/powerpoint/2010/main" val="19587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1" y="514349"/>
            <a:ext cx="5410200" cy="1885949"/>
          </a:xfrm>
        </p:spPr>
        <p:txBody>
          <a:bodyPr/>
          <a:lstStyle/>
          <a:p>
            <a:r>
              <a:rPr lang="ru-RU" sz="2000" dirty="0" smtClean="0">
                <a:latin typeface="+mn-lt"/>
              </a:rPr>
              <a:t> - Когда </a:t>
            </a:r>
            <a:r>
              <a:rPr lang="ru-RU" sz="2000" dirty="0">
                <a:latin typeface="+mn-lt"/>
              </a:rPr>
              <a:t>пользователь нажмет на ЛКМ (</a:t>
            </a:r>
            <a:r>
              <a:rPr lang="en-US" sz="2000" dirty="0" err="1">
                <a:latin typeface="+mn-lt"/>
              </a:rPr>
              <a:t>mousedown</a:t>
            </a:r>
            <a:r>
              <a:rPr lang="ru-RU" sz="2000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элементе</a:t>
            </a:r>
            <a:br>
              <a:rPr lang="ru-RU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ru-RU" sz="2000" dirty="0" smtClean="0">
                <a:latin typeface="+mn-lt"/>
              </a:rPr>
              <a:t> - Начать </a:t>
            </a:r>
            <a:r>
              <a:rPr lang="ru-RU" sz="2000" dirty="0">
                <a:latin typeface="+mn-lt"/>
              </a:rPr>
              <a:t>передвигать элемент за мышкой (</a:t>
            </a:r>
            <a:r>
              <a:rPr lang="en-US" sz="2000" dirty="0" err="1">
                <a:latin typeface="+mn-lt"/>
              </a:rPr>
              <a:t>mousemove</a:t>
            </a:r>
            <a:r>
              <a:rPr lang="ru-RU" sz="2000" dirty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151529"/>
            <a:ext cx="7261412" cy="2249020"/>
          </a:xfrm>
        </p:spPr>
        <p:txBody>
          <a:bodyPr/>
          <a:lstStyle/>
          <a:p>
            <a:r>
              <a:rPr lang="en-US" sz="1600" dirty="0" smtClean="0"/>
              <a:t>targetMousedown$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.</a:t>
            </a:r>
            <a:r>
              <a:rPr lang="en-US" sz="1600" dirty="0" smtClean="0"/>
              <a:t>subscribe(</a:t>
            </a:r>
            <a:r>
              <a:rPr lang="en-US" sz="1600" dirty="0" err="1" smtClean="0"/>
              <a:t>mouseEvent</a:t>
            </a:r>
            <a:r>
              <a:rPr lang="en-US" sz="1600" dirty="0" smtClean="0"/>
              <a:t> =&gt; </a:t>
            </a:r>
            <a:r>
              <a:rPr lang="en-US" sz="1600" dirty="0" err="1" smtClean="0"/>
              <a:t>moveIt</a:t>
            </a:r>
            <a:r>
              <a:rPr lang="en-US" sz="1600" dirty="0" smtClean="0"/>
              <a:t>());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8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1" y="514349"/>
            <a:ext cx="5410200" cy="1885949"/>
          </a:xfrm>
        </p:spPr>
        <p:txBody>
          <a:bodyPr/>
          <a:lstStyle/>
          <a:p>
            <a:r>
              <a:rPr lang="ru-RU" sz="2000" dirty="0" smtClean="0">
                <a:latin typeface="+mn-lt"/>
              </a:rPr>
              <a:t> - Когда </a:t>
            </a:r>
            <a:r>
              <a:rPr lang="ru-RU" sz="2000" dirty="0">
                <a:latin typeface="+mn-lt"/>
              </a:rPr>
              <a:t>пользователь нажмет на ЛКМ (</a:t>
            </a:r>
            <a:r>
              <a:rPr lang="en-US" sz="2000" dirty="0" err="1">
                <a:latin typeface="+mn-lt"/>
              </a:rPr>
              <a:t>mousedown</a:t>
            </a:r>
            <a:r>
              <a:rPr lang="ru-RU" sz="2000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элементе</a:t>
            </a:r>
            <a:br>
              <a:rPr lang="ru-RU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ru-RU" sz="2000" dirty="0" smtClean="0">
                <a:latin typeface="+mn-lt"/>
              </a:rPr>
              <a:t> - Начать </a:t>
            </a:r>
            <a:r>
              <a:rPr lang="ru-RU" sz="2000" dirty="0">
                <a:latin typeface="+mn-lt"/>
              </a:rPr>
              <a:t>передвигать элемент за мышкой (</a:t>
            </a:r>
            <a:r>
              <a:rPr lang="en-US" sz="2000" dirty="0" err="1">
                <a:latin typeface="+mn-lt"/>
              </a:rPr>
              <a:t>mousemove</a:t>
            </a:r>
            <a:r>
              <a:rPr lang="ru-RU" sz="2000" dirty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151529"/>
            <a:ext cx="7261412" cy="2249020"/>
          </a:xfrm>
        </p:spPr>
        <p:txBody>
          <a:bodyPr/>
          <a:lstStyle/>
          <a:p>
            <a:r>
              <a:rPr lang="en-US" sz="1600" dirty="0" smtClean="0"/>
              <a:t>targetMousedown$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.</a:t>
            </a:r>
            <a:r>
              <a:rPr lang="en-US" sz="1600" dirty="0" err="1" smtClean="0"/>
              <a:t>switchMap</a:t>
            </a:r>
            <a:r>
              <a:rPr lang="en-US" sz="1600" dirty="0" smtClean="0"/>
              <a:t>(() =&gt; { 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return docMousemove</a:t>
            </a:r>
            <a:r>
              <a:rPr lang="en-US" sz="1600" dirty="0"/>
              <a:t>$.</a:t>
            </a:r>
            <a:r>
              <a:rPr lang="en-US" sz="1600" dirty="0" err="1"/>
              <a:t>takeUntil</a:t>
            </a:r>
            <a:r>
              <a:rPr lang="en-US" sz="1600" dirty="0"/>
              <a:t>(</a:t>
            </a:r>
            <a:r>
              <a:rPr lang="en-US" sz="1600" dirty="0" err="1"/>
              <a:t>docMouseup</a:t>
            </a:r>
            <a:r>
              <a:rPr lang="en-US" sz="1600" dirty="0" smtClean="0"/>
              <a:t>$);</a:t>
            </a:r>
          </a:p>
          <a:p>
            <a:r>
              <a:rPr lang="en-US" sz="1600" dirty="0" smtClean="0"/>
              <a:t>  })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.subscribe(</a:t>
            </a:r>
            <a:r>
              <a:rPr lang="en-US" sz="1600" dirty="0" err="1" smtClean="0"/>
              <a:t>mouseEvent</a:t>
            </a:r>
            <a:r>
              <a:rPr lang="en-US" sz="1600" dirty="0" smtClean="0"/>
              <a:t> =&gt; </a:t>
            </a:r>
            <a:r>
              <a:rPr lang="en-US" sz="1600" dirty="0" err="1" smtClean="0"/>
              <a:t>moveIt</a:t>
            </a:r>
            <a:r>
              <a:rPr lang="en-US" sz="1600" dirty="0" smtClean="0"/>
              <a:t>());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9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taArt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57A6"/>
      </a:accent1>
      <a:accent2>
        <a:srgbClr val="DF9B35"/>
      </a:accent2>
      <a:accent3>
        <a:srgbClr val="B7D158"/>
      </a:accent3>
      <a:accent4>
        <a:srgbClr val="B93D36"/>
      </a:accent4>
      <a:accent5>
        <a:srgbClr val="6BB8DC"/>
      </a:accent5>
      <a:accent6>
        <a:srgbClr val="7B3783"/>
      </a:accent6>
      <a:hlink>
        <a:srgbClr val="3157A6"/>
      </a:hlink>
      <a:folHlink>
        <a:srgbClr val="7B3783"/>
      </a:folHlink>
    </a:clrScheme>
    <a:fontScheme name="DataArt Arial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A00D5B2C3E4C868723C3E476D66C" ma:contentTypeVersion="14" ma:contentTypeDescription="Create a new document." ma:contentTypeScope="" ma:versionID="9812caa7f7f758d6ba1b2802f812568a">
  <xsd:schema xmlns:xsd="http://www.w3.org/2001/XMLSchema" xmlns:xs="http://www.w3.org/2001/XMLSchema" xmlns:p="http://schemas.microsoft.com/office/2006/metadata/properties" xmlns:ns2="b4f1242b-5a42-4c30-bdcc-48e883a2b4f2" xmlns:ns3="977dc6d5-9653-4d51-8e02-f77546a274d6" xmlns:ns4="a469df5b-4b06-4fa6-8c6c-5b377da7fb94" xmlns:ns5="http://schemas.microsoft.com/sharepoint/v4" targetNamespace="http://schemas.microsoft.com/office/2006/metadata/properties" ma:root="true" ma:fieldsID="7ed1f01d4bc0fb915decb128a3a59261" ns2:_="" ns3:_="" ns4:_="" ns5:_="">
    <xsd:import namespace="b4f1242b-5a42-4c30-bdcc-48e883a2b4f2"/>
    <xsd:import namespace="977dc6d5-9653-4d51-8e02-f77546a274d6"/>
    <xsd:import namespace="a469df5b-4b06-4fa6-8c6c-5b377da7fb9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TaxHTField0" minOccurs="0"/>
                <xsd:element ref="ns2:TaxCatchAll" minOccurs="0"/>
                <xsd:element ref="ns3:TagsTaxHTField0" minOccurs="0"/>
                <xsd:element ref="ns2:Office_x0020_Location_x0020__x0028_Mutiple_x0029_" minOccurs="0"/>
                <xsd:element ref="ns3:Notes0" minOccurs="0"/>
                <xsd:element ref="ns4:Language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1242b-5a42-4c30-bdcc-48e883a2b4f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b9d92aa3-f798-4ae1-b07e-0720d4193a8a}" ma:internalName="TaxCatchAll" ma:showField="CatchAllData" ma:web="74eca57b-d804-4710-a591-841490b330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ffice_x0020_Location_x0020__x0028_Mutiple_x0029_" ma:index="16" nillable="true" ma:displayName="Location" ma:internalName="Office_x0020_Location_x0020__x0028_Mutipl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enos Aires"/>
                    <xsd:enumeration value="Dnepropetrovsk"/>
                    <xsd:enumeration value="Kharkov"/>
                    <xsd:enumeration value="Kherson"/>
                    <xsd:enumeration value="Kyiv"/>
                    <xsd:enumeration value="London"/>
                    <xsd:enumeration value="Lublin"/>
                    <xsd:enumeration value="Lviv"/>
                    <xsd:enumeration value="Munich"/>
                    <xsd:enumeration value="NY"/>
                    <xsd:enumeration value="Odessa"/>
                    <xsd:enumeration value="Riga"/>
                    <xsd:enumeration value="Sofia"/>
                    <xsd:enumeration value="St. Petersburg"/>
                    <xsd:enumeration value="Voronezh"/>
                    <xsd:enumeration value="Wroclaw"/>
                    <xsd:enumeration value="Zurich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dc6d5-9653-4d51-8e02-f77546a274d6" elementFormDefault="qualified">
    <xsd:import namespace="http://schemas.microsoft.com/office/2006/documentManagement/types"/>
    <xsd:import namespace="http://schemas.microsoft.com/office/infopath/2007/PartnerControls"/>
    <xsd:element name="CategoryTaxHTField0" ma:index="12" nillable="true" ma:taxonomy="true" ma:internalName="CategoryTaxHTField0" ma:taxonomyFieldName="Category" ma:displayName="Category" ma:default="" ma:fieldId="{f88bcc70-bdc8-4a87-9093-3255df0e66e2}" ma:taxonomyMulti="true" ma:sspId="ce6ef1d3-f64f-45ae-a172-333ebcbcaffe" ma:termSetId="fd1e558c-ef0a-4cb6-a42c-a6c4829dc9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gsTaxHTField0" ma:index="15" nillable="true" ma:taxonomy="true" ma:internalName="TagsTaxHTField0" ma:taxonomyFieldName="Tags" ma:displayName="Tags" ma:default="" ma:fieldId="{6929fc02-63ba-4f38-8134-fa0c2e7bed79}" ma:taxonomyMulti="true" ma:sspId="ce6ef1d3-f64f-45ae-a172-333ebcbcaffe" ma:termSetId="91034e45-11e0-41cc-8ca6-f07e846b0ba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otes0" ma:index="17" nillable="true" ma:displayName="Notes" ma:internalName="Notes0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9df5b-4b06-4fa6-8c6c-5b377da7fb94" elementFormDefault="qualified">
    <xsd:import namespace="http://schemas.microsoft.com/office/2006/documentManagement/types"/>
    <xsd:import namespace="http://schemas.microsoft.com/office/infopath/2007/PartnerControls"/>
    <xsd:element name="Language" ma:index="18" nillable="true" ma:displayName="Language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lgarian"/>
                    <xsd:enumeration value="English"/>
                    <xsd:enumeration value="Latvian"/>
                    <xsd:enumeration value="Polish"/>
                    <xsd:enumeration value="Russian"/>
                    <xsd:enumeration value="Spanish"/>
                    <xsd:enumeration value="Ukrainia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f1242b-5a42-4c30-bdcc-48e883a2b4f2">
      <Value>174</Value>
    </TaxCatchAll>
    <Office_x0020_Location_x0020__x0028_Mutiple_x0029_ xmlns="b4f1242b-5a42-4c30-bdcc-48e883a2b4f2"/>
    <TagsTaxHTField0 xmlns="977dc6d5-9653-4d51-8e02-f77546a274d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8b3742bb-c070-4eff-b1ba-e1b55d0082f7</TermId>
        </TermInfo>
      </Terms>
    </TagsTaxHTField0>
    <Notes0 xmlns="977dc6d5-9653-4d51-8e02-f77546a274d6" xsi:nil="true"/>
    <CategoryTaxHTField0 xmlns="977dc6d5-9653-4d51-8e02-f77546a274d6">
      <Terms xmlns="http://schemas.microsoft.com/office/infopath/2007/PartnerControls"/>
    </CategoryTaxHTField0>
    <IconOverlay xmlns="http://schemas.microsoft.com/sharepoint/v4" xsi:nil="true"/>
    <Language xmlns="a469df5b-4b06-4fa6-8c6c-5b377da7fb94"/>
  </documentManagement>
</p:properties>
</file>

<file path=customXml/itemProps1.xml><?xml version="1.0" encoding="utf-8"?>
<ds:datastoreItem xmlns:ds="http://schemas.openxmlformats.org/officeDocument/2006/customXml" ds:itemID="{CDE37087-CFD0-4115-8C99-60386A5D2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f1242b-5a42-4c30-bdcc-48e883a2b4f2"/>
    <ds:schemaRef ds:uri="977dc6d5-9653-4d51-8e02-f77546a274d6"/>
    <ds:schemaRef ds:uri="a469df5b-4b06-4fa6-8c6c-5b377da7fb9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57C8E-0B43-4FAC-8153-9F43CDA808C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02F62EF-22D6-4F87-9021-3E9FAB695CA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B191BFA-77AD-48C1-B0A5-0EF907CC609C}">
  <ds:schemaRefs>
    <ds:schemaRef ds:uri="http://schemas.microsoft.com/office/2006/metadata/properties"/>
    <ds:schemaRef ds:uri="http://schemas.microsoft.com/office/infopath/2007/PartnerControls"/>
    <ds:schemaRef ds:uri="b4f1242b-5a42-4c30-bdcc-48e883a2b4f2"/>
    <ds:schemaRef ds:uri="977dc6d5-9653-4d51-8e02-f77546a274d6"/>
    <ds:schemaRef ds:uri="http://schemas.microsoft.com/sharepoint/v4"/>
    <ds:schemaRef ds:uri="a469df5b-4b06-4fa6-8c6c-5b377da7fb9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209</Words>
  <Application>Microsoft Macintosh PowerPoint</Application>
  <PresentationFormat>Экран (16:9)</PresentationFormat>
  <Paragraphs>106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 Bold</vt:lpstr>
      <vt:lpstr>Calibri</vt:lpstr>
      <vt:lpstr>Lucida Console</vt:lpstr>
      <vt:lpstr>Arial</vt:lpstr>
      <vt:lpstr>Office Theme</vt:lpstr>
      <vt:lpstr>Презентация PowerPoint</vt:lpstr>
      <vt:lpstr>RxJS на практике </vt:lpstr>
      <vt:lpstr>Drag &amp; Drop</vt:lpstr>
      <vt:lpstr>Презентация PowerPoint</vt:lpstr>
      <vt:lpstr> - Передвигать элемент за мышкой (mousemove)   - До тех пор пока пользователь не отпустит кнопку (mouseup) </vt:lpstr>
      <vt:lpstr>Marble diagrams</vt:lpstr>
      <vt:lpstr>Marble diagram - takeUntil</vt:lpstr>
      <vt:lpstr> - Когда пользователь нажмет на ЛКМ (mousedown) на элементе   - Начать передвигать элемент за мышкой (mousemove)</vt:lpstr>
      <vt:lpstr> - Когда пользователь нажмет на ЛКМ (mousedown) на элементе   - Начать передвигать элемент за мышкой (mousemove)</vt:lpstr>
      <vt:lpstr>Marble diagram - switchMap</vt:lpstr>
      <vt:lpstr>Leds App</vt:lpstr>
      <vt:lpstr>Marble diagram - delay</vt:lpstr>
      <vt:lpstr>Marble diagram - merge</vt:lpstr>
      <vt:lpstr>Marble diagram - takeUntil</vt:lpstr>
      <vt:lpstr>Live search</vt:lpstr>
      <vt:lpstr>Marble diagram - map</vt:lpstr>
      <vt:lpstr>Marble diagram - filter</vt:lpstr>
      <vt:lpstr>Marble diagram - debounceTIme</vt:lpstr>
      <vt:lpstr>Marble diagram - switchMap</vt:lpstr>
      <vt:lpstr>Marble diagram - pluck</vt:lpstr>
      <vt:lpstr>RxJS  в деле</vt:lpstr>
      <vt:lpstr>Links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 Osipov</dc:creator>
  <cp:lastModifiedBy>Пользователь Microsoft Office</cp:lastModifiedBy>
  <cp:revision>266</cp:revision>
  <dcterms:created xsi:type="dcterms:W3CDTF">2016-08-03T19:36:47Z</dcterms:created>
  <dcterms:modified xsi:type="dcterms:W3CDTF">2017-02-02T15:02:06Z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0x01010065B1A00D5B2C3E4C868723C3E476D66C</vt:lpwstr>
  </property>
  <property fmtid="{D5CDD505-2E9C-101B-9397-08002B2CF9AE}" pid="3" name="Category">
    <vt:lpwstr/>
  </property>
  <property fmtid="{D5CDD505-2E9C-101B-9397-08002B2CF9AE}" pid="4" name="Tags">
    <vt:lpwstr>174;#Template|8b3742bb-c070-4eff-b1ba-e1b55d0082f7</vt:lpwstr>
  </property>
</Properties>
</file>