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dfd86e3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6dfd86e34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67812edbe_1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67812edbe_1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67812ed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767812edb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67812edbe_2_8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67812edbe_2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7812ed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67812edbe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charts: Standard template didn’t support hovering text box, less customization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Bokeh: is a python based library for visualization on the web. It enables elegant interactive plots however doesn’t timeline based visualization.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vis.js - A dynamic browser based visulization library , library is easy to use and handles large amount of dynamic data , also enables manipulation and interaction with data. It supports timeline based visualization, which is the requirement of the solution.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</a:rPr>
              <a:t>Flask is a micro web framework written in Python.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9680" y="184680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319680" y="331236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175824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31968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320" y="2129760"/>
            <a:ext cx="2807640" cy="223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320" y="2129760"/>
            <a:ext cx="2807640" cy="223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968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175824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319680" y="936720"/>
            <a:ext cx="28077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31968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175824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968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175824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319680" y="331236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9680" y="184680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319680" y="331236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175824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31968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320" y="2129760"/>
            <a:ext cx="2807640" cy="223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320" y="2129760"/>
            <a:ext cx="2807640" cy="223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31968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2" type="body"/>
          </p:nvPr>
        </p:nvSpPr>
        <p:spPr>
          <a:xfrm>
            <a:off x="175824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idx="1" type="subTitle"/>
          </p:nvPr>
        </p:nvSpPr>
        <p:spPr>
          <a:xfrm>
            <a:off x="319680" y="936720"/>
            <a:ext cx="28077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31968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175824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31968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175824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3" type="body"/>
          </p:nvPr>
        </p:nvSpPr>
        <p:spPr>
          <a:xfrm>
            <a:off x="319680" y="331236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319680" y="184680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319680" y="331236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3" type="body"/>
          </p:nvPr>
        </p:nvSpPr>
        <p:spPr>
          <a:xfrm>
            <a:off x="175824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4" type="body"/>
          </p:nvPr>
        </p:nvSpPr>
        <p:spPr>
          <a:xfrm>
            <a:off x="31968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319680" y="1846800"/>
            <a:ext cx="28077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9" name="Google Shape;15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320" y="2129760"/>
            <a:ext cx="2807640" cy="223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9320" y="2129760"/>
            <a:ext cx="2807640" cy="223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968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175824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319680" y="936720"/>
            <a:ext cx="28077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31968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175824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9680" y="1846800"/>
            <a:ext cx="1369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1758240" y="331236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319680" y="936720"/>
            <a:ext cx="2807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968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1758240" y="1846800"/>
            <a:ext cx="13698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319680" y="3312360"/>
            <a:ext cx="28077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652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477880" y="415800"/>
            <a:ext cx="62438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/>
          <p:nvPr/>
        </p:nvSpPr>
        <p:spPr>
          <a:xfrm>
            <a:off x="2477880" y="4740120"/>
            <a:ext cx="62438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1"/>
          <p:cNvSpPr/>
          <p:nvPr/>
        </p:nvSpPr>
        <p:spPr>
          <a:xfrm>
            <a:off x="425160" y="415800"/>
            <a:ext cx="1828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371680" y="630360"/>
            <a:ext cx="63312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98160" y="46886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477880" y="415800"/>
            <a:ext cx="62438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8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4"/>
          <p:cNvSpPr/>
          <p:nvPr/>
        </p:nvSpPr>
        <p:spPr>
          <a:xfrm>
            <a:off x="2477880" y="4740120"/>
            <a:ext cx="624385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4"/>
          <p:cNvSpPr/>
          <p:nvPr/>
        </p:nvSpPr>
        <p:spPr>
          <a:xfrm>
            <a:off x="425160" y="415800"/>
            <a:ext cx="1828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400120" y="576000"/>
            <a:ext cx="632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10200" y="1595880"/>
            <a:ext cx="63213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98160" y="46886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03480" y="411480"/>
            <a:ext cx="85200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98160" y="46886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1YFKTxmntM0" TargetMode="External"/><Relationship Id="rId4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jp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9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/>
        </p:nvSpPr>
        <p:spPr>
          <a:xfrm>
            <a:off x="1574280" y="630360"/>
            <a:ext cx="7128720" cy="15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Interactive Analysis Of ROS Bag Files</a:t>
            </a:r>
            <a:br>
              <a:rPr b="1" i="0" lang="en-US" sz="30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 txBox="1"/>
          <p:nvPr/>
        </p:nvSpPr>
        <p:spPr>
          <a:xfrm>
            <a:off x="2377000" y="4011169"/>
            <a:ext cx="63447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23 January 2020, </a:t>
            </a:r>
            <a:r>
              <a:rPr b="0" i="0" lang="en-US" sz="1800" u="none" cap="none" strike="noStrike">
                <a:latin typeface="Lato"/>
                <a:ea typeface="Lato"/>
                <a:cs typeface="Lato"/>
                <a:sym typeface="Lato"/>
              </a:rPr>
              <a:t>Software Development Project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 txBox="1"/>
          <p:nvPr/>
        </p:nvSpPr>
        <p:spPr>
          <a:xfrm>
            <a:off x="1574275" y="630225"/>
            <a:ext cx="71289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Interactive Analysis of ROS Bag Files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1592825" y="1724550"/>
            <a:ext cx="71289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Alan Preciado Grijalva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Devaiah Ulliyada Arun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Ragith Ayyappan Kutty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Shravanthi Arvind Patil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/>
        </p:nvSpPr>
        <p:spPr>
          <a:xfrm>
            <a:off x="303480" y="182880"/>
            <a:ext cx="85200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Technical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75" y="822251"/>
            <a:ext cx="7786150" cy="40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/>
        </p:nvSpPr>
        <p:spPr>
          <a:xfrm>
            <a:off x="303480" y="30480"/>
            <a:ext cx="85200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0"/>
          <p:cNvSpPr/>
          <p:nvPr/>
        </p:nvSpPr>
        <p:spPr>
          <a:xfrm>
            <a:off x="527400" y="762475"/>
            <a:ext cx="3522000" cy="900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Distinguished representation of nodes based on message type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latin typeface="Lato"/>
                <a:ea typeface="Lato"/>
                <a:cs typeface="Lato"/>
                <a:sym typeface="Lato"/>
              </a:rPr>
              <a:t>Solution: Modified the open-source vis.js script</a:t>
            </a:r>
            <a:endParaRPr b="1" i="0" sz="1800" u="none" cap="none" strike="noStrike"/>
          </a:p>
        </p:txBody>
      </p:sp>
      <p:sp>
        <p:nvSpPr>
          <p:cNvPr id="339" name="Google Shape;339;p50"/>
          <p:cNvSpPr/>
          <p:nvPr/>
        </p:nvSpPr>
        <p:spPr>
          <a:xfrm>
            <a:off x="527400" y="1847399"/>
            <a:ext cx="3522000" cy="9591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Uncleared Json file during consecutive visualizations.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latin typeface="Lato"/>
                <a:ea typeface="Lato"/>
                <a:cs typeface="Lato"/>
                <a:sym typeface="Lato"/>
              </a:rPr>
              <a:t>Solution: Refresh both flask app and home page simultaneously </a:t>
            </a:r>
            <a:endParaRPr b="1" i="0" sz="1800" u="none" cap="none" strike="noStrike"/>
          </a:p>
        </p:txBody>
      </p:sp>
      <p:sp>
        <p:nvSpPr>
          <p:cNvPr id="340" name="Google Shape;340;p50"/>
          <p:cNvSpPr/>
          <p:nvPr/>
        </p:nvSpPr>
        <p:spPr>
          <a:xfrm>
            <a:off x="527400" y="2991124"/>
            <a:ext cx="3522000" cy="900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Couldn't achieve Interactive visualization during live update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Solution:  Incorporated pause functionality.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41" name="Google Shape;341;p50"/>
          <p:cNvSpPr/>
          <p:nvPr/>
        </p:nvSpPr>
        <p:spPr>
          <a:xfrm>
            <a:off x="5188975" y="762475"/>
            <a:ext cx="3634500" cy="10428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Continuous back and forth communication in Flask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Solution: Sockets within Flask updates the page with new data without refreshing the page.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42" name="Google Shape;342;p50"/>
          <p:cNvSpPr/>
          <p:nvPr/>
        </p:nvSpPr>
        <p:spPr>
          <a:xfrm>
            <a:off x="5188975" y="2028600"/>
            <a:ext cx="3634500" cy="7572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Consequent action of launching the launch file and  subscribing to ROS topics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Solution:  Achieved via multi-threading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43" name="Google Shape;343;p50"/>
          <p:cNvSpPr/>
          <p:nvPr/>
        </p:nvSpPr>
        <p:spPr>
          <a:xfrm>
            <a:off x="5188975" y="3009123"/>
            <a:ext cx="3634500" cy="9003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Granularity of time from IO.sys is not accurate to nanoseconds.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Solution:  Rounded </a:t>
            </a:r>
            <a:r>
              <a:rPr b="1" i="1" lang="en-US" sz="1200">
                <a:latin typeface="Lato"/>
                <a:ea typeface="Lato"/>
                <a:cs typeface="Lato"/>
                <a:sym typeface="Lato"/>
              </a:rPr>
              <a:t>up</a:t>
            </a:r>
            <a:r>
              <a:rPr b="1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to microseconds and visualized.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44" name="Google Shape;344;p50"/>
          <p:cNvSpPr/>
          <p:nvPr/>
        </p:nvSpPr>
        <p:spPr>
          <a:xfrm>
            <a:off x="5245225" y="4068575"/>
            <a:ext cx="3634500" cy="9003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Information retrieval from rendered templates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b="1" i="1" 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of self.app.test_client().get(“/”) to get status code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345" name="Google Shape;345;p50"/>
          <p:cNvSpPr/>
          <p:nvPr/>
        </p:nvSpPr>
        <p:spPr>
          <a:xfrm>
            <a:off x="527400" y="4057199"/>
            <a:ext cx="3522000" cy="9591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Could not use sockets in live visualizer using java scripts.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b="1" i="1" lang="en-US" sz="1200">
                <a:latin typeface="Lato"/>
                <a:ea typeface="Lato"/>
                <a:cs typeface="Lato"/>
                <a:sym typeface="Lato"/>
              </a:rPr>
              <a:t>Used AJAX programming instead.</a:t>
            </a:r>
            <a:endParaRPr b="1" i="0" sz="1800" u="none" cap="none" strike="noStrike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/>
        </p:nvSpPr>
        <p:spPr>
          <a:xfrm>
            <a:off x="723722" y="118800"/>
            <a:ext cx="2039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Demo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51" title="Rosbag Visualiz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06300"/>
            <a:ext cx="8646076" cy="37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303480" y="411480"/>
            <a:ext cx="85200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Enhancements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905475" y="1425050"/>
            <a:ext cx="77265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Publish the visualizer on central server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Generalize the parser by incorporating a configuration file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Visualize actions and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Handle huge bag files faster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Visualize multiple live feeds and multiple bag files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idx="4294967295" type="ctrTitle"/>
          </p:nvPr>
        </p:nvSpPr>
        <p:spPr>
          <a:xfrm>
            <a:off x="567875" y="1989850"/>
            <a:ext cx="7290600" cy="13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674EA7"/>
                </a:solidFill>
              </a:rPr>
              <a:t>Thank You</a:t>
            </a:r>
            <a:br>
              <a:rPr b="1" lang="en-US" sz="3600">
                <a:solidFill>
                  <a:srgbClr val="666666"/>
                </a:solidFill>
              </a:rPr>
            </a:br>
            <a:r>
              <a:rPr b="1" lang="en-US" sz="3600"/>
              <a:t>For Your Attention</a:t>
            </a:r>
            <a:endParaRPr b="1" sz="3600"/>
          </a:p>
        </p:txBody>
      </p:sp>
      <p:sp>
        <p:nvSpPr>
          <p:cNvPr id="363" name="Google Shape;363;p53"/>
          <p:cNvSpPr/>
          <p:nvPr/>
        </p:nvSpPr>
        <p:spPr>
          <a:xfrm>
            <a:off x="434900" y="2218450"/>
            <a:ext cx="132900" cy="869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/>
        </p:nvSpPr>
        <p:spPr>
          <a:xfrm>
            <a:off x="2400120" y="423600"/>
            <a:ext cx="632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Motivation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 txBox="1"/>
          <p:nvPr/>
        </p:nvSpPr>
        <p:spPr>
          <a:xfrm>
            <a:off x="2368800" y="1331640"/>
            <a:ext cx="6362640" cy="32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/>
          <p:nvPr/>
        </p:nvSpPr>
        <p:spPr>
          <a:xfrm>
            <a:off x="2294175" y="1099200"/>
            <a:ext cx="67320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from the </a:t>
            </a: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RoboCup@Work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Visualization is necessary to analyze robot operation (Normal operation/ error situation)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 workaround: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Record bag file, playback rosbag to analyse problem after competition completes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Problem: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No online tools available for timeline visualization of ROS bag.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600"/>
            <a:ext cx="2294175" cy="43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Problem Analysis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/>
          <p:nvPr/>
        </p:nvSpPr>
        <p:spPr>
          <a:xfrm>
            <a:off x="2410200" y="1443400"/>
            <a:ext cx="62061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Bag files can be used to perform long-term hardware / software diagnostics logging for robots.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ROS bags are recordings of robot operations and are created by subscribing to one or more ROS topics.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Info: start and end times, topics with their types, message counts.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Contents: Timestamps, Topic names, Message data.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/>
          <p:nvPr/>
        </p:nvSpPr>
        <p:spPr>
          <a:xfrm>
            <a:off x="2400120" y="576000"/>
            <a:ext cx="632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aleway"/>
                <a:ea typeface="Raleway"/>
                <a:cs typeface="Raleway"/>
                <a:sym typeface="Raleway"/>
              </a:rPr>
              <a:t>Solution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3"/>
          <p:cNvSpPr txBox="1"/>
          <p:nvPr/>
        </p:nvSpPr>
        <p:spPr>
          <a:xfrm>
            <a:off x="2368800" y="1331640"/>
            <a:ext cx="63627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2412350" y="1211050"/>
            <a:ext cx="62040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Developed an interactive graphical interface web based solution.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Visualized the relevant information extracted from the ROS bag for efficient analysis of the interactions between the ROS topics.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Extended the visualizer to visualize live ros topics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2941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303480" y="411480"/>
            <a:ext cx="852012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Technologies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/>
          <p:nvPr/>
        </p:nvSpPr>
        <p:spPr>
          <a:xfrm>
            <a:off x="303475" y="1139850"/>
            <a:ext cx="4899600" cy="588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Front-end: HTML, CSS, JavaScript and Ajax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4"/>
          <p:cNvSpPr/>
          <p:nvPr/>
        </p:nvSpPr>
        <p:spPr>
          <a:xfrm>
            <a:off x="287150" y="3183238"/>
            <a:ext cx="3578400" cy="6393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Back-end: Flask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Since ROS bag are python based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4673" y="952305"/>
            <a:ext cx="684000" cy="96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3080" y="4382880"/>
            <a:ext cx="1045802" cy="58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5955" y="931063"/>
            <a:ext cx="1005840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0038" y="1873728"/>
            <a:ext cx="1080000" cy="110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4235" y="3327755"/>
            <a:ext cx="1315078" cy="35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4440" y="2131073"/>
            <a:ext cx="1846081" cy="75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07125" y="3123418"/>
            <a:ext cx="141552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1550" y="960245"/>
            <a:ext cx="1097280" cy="94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4"/>
          <p:cNvSpPr/>
          <p:nvPr/>
        </p:nvSpPr>
        <p:spPr>
          <a:xfrm>
            <a:off x="287150" y="1978050"/>
            <a:ext cx="1583400" cy="477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Visualization: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4"/>
          <p:cNvSpPr/>
          <p:nvPr/>
        </p:nvSpPr>
        <p:spPr>
          <a:xfrm>
            <a:off x="287150" y="4275628"/>
            <a:ext cx="4306200" cy="588300"/>
          </a:xfrm>
          <a:prstGeom prst="rect">
            <a:avLst/>
          </a:prstGeom>
          <a:gradFill>
            <a:gsLst>
              <a:gs pos="0">
                <a:srgbClr val="B7CE88"/>
              </a:gs>
              <a:gs pos="100000">
                <a:srgbClr val="768F45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Testing: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Python Unit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4"/>
          <p:cNvSpPr/>
          <p:nvPr/>
        </p:nvSpPr>
        <p:spPr>
          <a:xfrm>
            <a:off x="2039750" y="1978050"/>
            <a:ext cx="1005900" cy="477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Vis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.js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44"/>
          <p:cNvGrpSpPr/>
          <p:nvPr/>
        </p:nvGrpSpPr>
        <p:grpSpPr>
          <a:xfrm>
            <a:off x="5545950" y="2058045"/>
            <a:ext cx="1097275" cy="944232"/>
            <a:chOff x="5247350" y="1974508"/>
            <a:chExt cx="1097275" cy="944232"/>
          </a:xfrm>
        </p:grpSpPr>
        <p:pic>
          <p:nvPicPr>
            <p:cNvPr id="210" name="Google Shape;210;p4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345450" y="1974508"/>
              <a:ext cx="761040" cy="761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4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247350" y="2620749"/>
              <a:ext cx="1097275" cy="2979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/>
          <p:nvPr/>
        </p:nvSpPr>
        <p:spPr>
          <a:xfrm>
            <a:off x="-6840" y="2900880"/>
            <a:ext cx="9150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5"/>
          <p:cNvSpPr txBox="1"/>
          <p:nvPr/>
        </p:nvSpPr>
        <p:spPr>
          <a:xfrm>
            <a:off x="303480" y="411480"/>
            <a:ext cx="852012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Agile Development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5"/>
          <p:cNvSpPr/>
          <p:nvPr/>
        </p:nvSpPr>
        <p:spPr>
          <a:xfrm>
            <a:off x="421200" y="2235600"/>
            <a:ext cx="1329480" cy="132948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5"/>
          <p:cNvSpPr/>
          <p:nvPr/>
        </p:nvSpPr>
        <p:spPr>
          <a:xfrm>
            <a:off x="345000" y="2596680"/>
            <a:ext cx="1329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b="0" i="0" lang="en-US" sz="1400" u="none" cap="none" strike="noStrike">
                <a:latin typeface="Lato"/>
                <a:ea typeface="Lato"/>
                <a:cs typeface="Lato"/>
                <a:sym typeface="Lato"/>
              </a:rPr>
              <a:t>Inception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5"/>
          <p:cNvSpPr/>
          <p:nvPr/>
        </p:nvSpPr>
        <p:spPr>
          <a:xfrm>
            <a:off x="2619000" y="2091960"/>
            <a:ext cx="1698840" cy="176256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5"/>
          <p:cNvSpPr/>
          <p:nvPr/>
        </p:nvSpPr>
        <p:spPr>
          <a:xfrm>
            <a:off x="2440800" y="2587250"/>
            <a:ext cx="2065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Lato"/>
                <a:ea typeface="Lato"/>
                <a:cs typeface="Lato"/>
                <a:sym typeface="Lato"/>
              </a:rPr>
              <a:t>          Plan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&amp;</a:t>
            </a:r>
            <a:r>
              <a:rPr b="0" i="0" lang="en-US" sz="1400" u="none" cap="none" strike="noStrike">
                <a:latin typeface="Lato"/>
                <a:ea typeface="Lato"/>
                <a:cs typeface="Lato"/>
                <a:sym typeface="Lato"/>
              </a:rPr>
              <a:t>  Estimate        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5185800" y="2147400"/>
            <a:ext cx="1506240" cy="150624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5"/>
          <p:cNvSpPr/>
          <p:nvPr/>
        </p:nvSpPr>
        <p:spPr>
          <a:xfrm>
            <a:off x="5400360" y="2596680"/>
            <a:ext cx="181584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Lato"/>
                <a:ea typeface="Lato"/>
                <a:cs typeface="Lato"/>
                <a:sym typeface="Lato"/>
              </a:rPr>
              <a:t>Develop and Implement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7560000" y="2334960"/>
            <a:ext cx="1215720" cy="114408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7560000" y="2571840"/>
            <a:ext cx="1215720" cy="63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Lato"/>
                <a:ea typeface="Lato"/>
                <a:cs typeface="Lato"/>
                <a:sym typeface="Lato"/>
              </a:rPr>
              <a:t>Review Retrospect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2044090" y="1690210"/>
            <a:ext cx="25743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5"/>
          <p:cNvSpPr/>
          <p:nvPr/>
        </p:nvSpPr>
        <p:spPr>
          <a:xfrm>
            <a:off x="250200" y="1347120"/>
            <a:ext cx="1616400" cy="49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Creation of SDD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750240" y="1764360"/>
            <a:ext cx="1794600" cy="49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Design Thinking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5"/>
          <p:cNvSpPr/>
          <p:nvPr/>
        </p:nvSpPr>
        <p:spPr>
          <a:xfrm>
            <a:off x="470880" y="3718080"/>
            <a:ext cx="1551960" cy="36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Proof of concept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5"/>
          <p:cNvSpPr/>
          <p:nvPr/>
        </p:nvSpPr>
        <p:spPr>
          <a:xfrm>
            <a:off x="857160" y="4017600"/>
            <a:ext cx="779400" cy="32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Prototype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2545200" y="1355760"/>
            <a:ext cx="1616400" cy="32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user stories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3016080" y="1764360"/>
            <a:ext cx="1449000" cy="2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Commit user stories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2660760" y="3913560"/>
            <a:ext cx="1905120" cy="32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and estimate tasks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5"/>
          <p:cNvSpPr/>
          <p:nvPr/>
        </p:nvSpPr>
        <p:spPr>
          <a:xfrm>
            <a:off x="3092400" y="4264920"/>
            <a:ext cx="1616400" cy="36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sprint backlog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4965480" y="1399320"/>
            <a:ext cx="1329480" cy="36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deliverables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5343840" y="1773720"/>
            <a:ext cx="1735920" cy="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Conduct daily standups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5355360" y="3779640"/>
            <a:ext cx="2125800" cy="49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Groom prioritized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product backlog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7805160" y="2100240"/>
            <a:ext cx="1215720" cy="25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5"/>
          <p:cNvSpPr/>
          <p:nvPr/>
        </p:nvSpPr>
        <p:spPr>
          <a:xfrm>
            <a:off x="7996320" y="1773720"/>
            <a:ext cx="779400" cy="32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7518240" y="3575160"/>
            <a:ext cx="1449000" cy="36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Stakeholder feedback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/>
        </p:nvSpPr>
        <p:spPr>
          <a:xfrm>
            <a:off x="303480" y="411480"/>
            <a:ext cx="852012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Project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6"/>
          <p:cNvSpPr/>
          <p:nvPr/>
        </p:nvSpPr>
        <p:spPr>
          <a:xfrm>
            <a:off x="1008000" y="1692000"/>
            <a:ext cx="4236840" cy="87948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Frontend Developers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cap="none" strike="noStrike">
                <a:latin typeface="Lato"/>
                <a:ea typeface="Lato"/>
                <a:cs typeface="Lato"/>
                <a:sym typeface="Lato"/>
              </a:rPr>
              <a:t>Ragith Ayyappan Kutty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 </a:t>
            </a:r>
            <a:r>
              <a:rPr b="0" i="0" lang="en-US" sz="1200" cap="none" strike="noStrike">
                <a:latin typeface="Lato"/>
                <a:ea typeface="Lato"/>
                <a:cs typeface="Lato"/>
                <a:sym typeface="Lato"/>
              </a:rPr>
              <a:t>Shravanthi Arvind Patil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6"/>
          <p:cNvSpPr/>
          <p:nvPr/>
        </p:nvSpPr>
        <p:spPr>
          <a:xfrm>
            <a:off x="4018680" y="3131640"/>
            <a:ext cx="4236840" cy="87948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Backend Developers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cap="none" strike="noStrike">
                <a:latin typeface="Lato"/>
                <a:ea typeface="Lato"/>
                <a:cs typeface="Lato"/>
                <a:sym typeface="Lato"/>
              </a:rPr>
              <a:t>Alan Preciado Grijalva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and </a:t>
            </a:r>
            <a:r>
              <a:rPr b="0" i="0" lang="en-US" sz="1200" cap="none" strike="noStrike">
                <a:latin typeface="Lato"/>
                <a:ea typeface="Lato"/>
                <a:cs typeface="Lato"/>
                <a:sym typeface="Lato"/>
              </a:rPr>
              <a:t>Devaiah Ulliyada Arun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6920" y="1602360"/>
            <a:ext cx="970200" cy="98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360" y="3042720"/>
            <a:ext cx="1031760" cy="103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7560" y="3080880"/>
            <a:ext cx="991800" cy="99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1875" y="1662849"/>
            <a:ext cx="562676" cy="98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/>
        </p:nvSpPr>
        <p:spPr>
          <a:xfrm>
            <a:off x="227160" y="182880"/>
            <a:ext cx="852012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Process flow diagram: Upload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00" y="948600"/>
            <a:ext cx="1004400" cy="10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7"/>
          <p:cNvSpPr/>
          <p:nvPr/>
        </p:nvSpPr>
        <p:spPr>
          <a:xfrm>
            <a:off x="1459440" y="1051200"/>
            <a:ext cx="6179700" cy="3075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7"/>
          <p:cNvSpPr/>
          <p:nvPr/>
        </p:nvSpPr>
        <p:spPr>
          <a:xfrm>
            <a:off x="118851" y="1999800"/>
            <a:ext cx="1383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Upload Ros Bag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7"/>
          <p:cNvSpPr/>
          <p:nvPr/>
        </p:nvSpPr>
        <p:spPr>
          <a:xfrm>
            <a:off x="2463480" y="948600"/>
            <a:ext cx="4278240" cy="4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Visualizer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5800" y="1741320"/>
            <a:ext cx="1067760" cy="115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/>
          <p:nvPr/>
        </p:nvSpPr>
        <p:spPr>
          <a:xfrm>
            <a:off x="2075760" y="1457640"/>
            <a:ext cx="625680" cy="4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App.py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1680" y="1480680"/>
            <a:ext cx="524880" cy="5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6600" y="1937880"/>
            <a:ext cx="524880" cy="5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520" y="2395080"/>
            <a:ext cx="524880" cy="56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/>
          <p:nvPr/>
        </p:nvSpPr>
        <p:spPr>
          <a:xfrm>
            <a:off x="2840760" y="1779480"/>
            <a:ext cx="185400" cy="541800"/>
          </a:xfrm>
          <a:custGeom>
            <a:rect b="b" l="l" r="r" t="t"/>
            <a:pathLst>
              <a:path extrusionOk="0" h="21690" w="7428">
                <a:moveTo>
                  <a:pt x="0" y="21690"/>
                </a:moveTo>
                <a:cubicBezTo>
                  <a:pt x="1238" y="18075"/>
                  <a:pt x="6190" y="3615"/>
                  <a:pt x="742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47"/>
          <p:cNvCxnSpPr/>
          <p:nvPr/>
        </p:nvCxnSpPr>
        <p:spPr>
          <a:xfrm>
            <a:off x="2863080" y="2329200"/>
            <a:ext cx="747600" cy="3507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47"/>
          <p:cNvSpPr/>
          <p:nvPr/>
        </p:nvSpPr>
        <p:spPr>
          <a:xfrm>
            <a:off x="2863080" y="2217600"/>
            <a:ext cx="512280" cy="96120"/>
          </a:xfrm>
          <a:custGeom>
            <a:rect b="b" l="l" r="r" t="t"/>
            <a:pathLst>
              <a:path extrusionOk="0" h="3863" w="20501">
                <a:moveTo>
                  <a:pt x="0" y="3863"/>
                </a:moveTo>
                <a:cubicBezTo>
                  <a:pt x="3417" y="3219"/>
                  <a:pt x="17084" y="644"/>
                  <a:pt x="2050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47"/>
          <p:cNvCxnSpPr/>
          <p:nvPr/>
        </p:nvCxnSpPr>
        <p:spPr>
          <a:xfrm>
            <a:off x="567720" y="1801800"/>
            <a:ext cx="1197600" cy="5187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47"/>
          <p:cNvSpPr/>
          <p:nvPr/>
        </p:nvSpPr>
        <p:spPr>
          <a:xfrm>
            <a:off x="3542760" y="1456200"/>
            <a:ext cx="6980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Bag info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3771360" y="1913400"/>
            <a:ext cx="698040" cy="1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Color_gen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4092473" y="2347200"/>
            <a:ext cx="966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Bag_content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1520" y="3080880"/>
            <a:ext cx="524880" cy="56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7"/>
          <p:cNvSpPr/>
          <p:nvPr/>
        </p:nvSpPr>
        <p:spPr>
          <a:xfrm>
            <a:off x="2855880" y="2340000"/>
            <a:ext cx="806760" cy="1096560"/>
          </a:xfrm>
          <a:custGeom>
            <a:rect b="b" l="l" r="r" t="t"/>
            <a:pathLst>
              <a:path extrusionOk="0" h="43877" w="32288">
                <a:moveTo>
                  <a:pt x="0" y="0"/>
                </a:moveTo>
                <a:cubicBezTo>
                  <a:pt x="4853" y="6933"/>
                  <a:pt x="23820" y="35210"/>
                  <a:pt x="29119" y="41598"/>
                </a:cubicBezTo>
                <a:cubicBezTo>
                  <a:pt x="34418" y="47986"/>
                  <a:pt x="31347" y="38874"/>
                  <a:pt x="31793" y="38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47"/>
          <p:cNvCxnSpPr/>
          <p:nvPr/>
        </p:nvCxnSpPr>
        <p:spPr>
          <a:xfrm flipH="1" rot="-5400000">
            <a:off x="3744435" y="2976875"/>
            <a:ext cx="834900" cy="9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47"/>
          <p:cNvSpPr/>
          <p:nvPr/>
        </p:nvSpPr>
        <p:spPr>
          <a:xfrm>
            <a:off x="4136400" y="3303000"/>
            <a:ext cx="120600" cy="961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9000" y="2745000"/>
            <a:ext cx="512280" cy="5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/>
          <p:nvPr/>
        </p:nvSpPr>
        <p:spPr>
          <a:xfrm>
            <a:off x="5191920" y="2974680"/>
            <a:ext cx="81360" cy="961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6720" y="1801800"/>
            <a:ext cx="1119960" cy="1158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47"/>
          <p:cNvCxnSpPr/>
          <p:nvPr/>
        </p:nvCxnSpPr>
        <p:spPr>
          <a:xfrm rot="5400000">
            <a:off x="5737080" y="2495520"/>
            <a:ext cx="531600" cy="522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47"/>
          <p:cNvSpPr/>
          <p:nvPr/>
        </p:nvSpPr>
        <p:spPr>
          <a:xfrm>
            <a:off x="4310285" y="3436540"/>
            <a:ext cx="5847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Upload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4962126" y="2464200"/>
            <a:ext cx="966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SDP_visualize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7"/>
          <p:cNvSpPr/>
          <p:nvPr/>
        </p:nvSpPr>
        <p:spPr>
          <a:xfrm>
            <a:off x="6452640" y="1427760"/>
            <a:ext cx="119772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Index.html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4720" y="1100880"/>
            <a:ext cx="1004400" cy="100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7"/>
          <p:cNvCxnSpPr/>
          <p:nvPr/>
        </p:nvCxnSpPr>
        <p:spPr>
          <a:xfrm flipH="1" rot="10800000">
            <a:off x="7366685" y="1918132"/>
            <a:ext cx="1227300" cy="445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47"/>
          <p:cNvCxnSpPr/>
          <p:nvPr/>
        </p:nvCxnSpPr>
        <p:spPr>
          <a:xfrm flipH="1" rot="-5400000">
            <a:off x="8321400" y="2144520"/>
            <a:ext cx="463200" cy="672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47"/>
          <p:cNvSpPr/>
          <p:nvPr/>
        </p:nvSpPr>
        <p:spPr>
          <a:xfrm>
            <a:off x="7859176" y="2985850"/>
            <a:ext cx="1119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matic SC"/>
                <a:ea typeface="Amatic SC"/>
                <a:cs typeface="Amatic SC"/>
                <a:sym typeface="Amatic SC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Visualization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47"/>
          <p:cNvCxnSpPr/>
          <p:nvPr/>
        </p:nvCxnSpPr>
        <p:spPr>
          <a:xfrm flipH="1" rot="10800000">
            <a:off x="4276800" y="3030720"/>
            <a:ext cx="934800" cy="3120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9" name="Google Shape;28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7825" y="2295660"/>
            <a:ext cx="1383001" cy="61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/>
        </p:nvSpPr>
        <p:spPr>
          <a:xfrm>
            <a:off x="227160" y="182880"/>
            <a:ext cx="8520120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Process flow diagram: Live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1459440" y="1203600"/>
            <a:ext cx="6179700" cy="3075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8"/>
          <p:cNvSpPr/>
          <p:nvPr/>
        </p:nvSpPr>
        <p:spPr>
          <a:xfrm>
            <a:off x="291600" y="2152080"/>
            <a:ext cx="1210320" cy="54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Live connection Ros Bag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8"/>
          <p:cNvSpPr/>
          <p:nvPr/>
        </p:nvSpPr>
        <p:spPr>
          <a:xfrm>
            <a:off x="2463480" y="948600"/>
            <a:ext cx="4278240" cy="4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Visualizer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800" y="1741320"/>
            <a:ext cx="1067760" cy="115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8"/>
          <p:cNvSpPr/>
          <p:nvPr/>
        </p:nvSpPr>
        <p:spPr>
          <a:xfrm>
            <a:off x="2075760" y="1457640"/>
            <a:ext cx="625680" cy="4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App.py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6600" y="1937880"/>
            <a:ext cx="524880" cy="56952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8"/>
          <p:cNvSpPr/>
          <p:nvPr/>
        </p:nvSpPr>
        <p:spPr>
          <a:xfrm>
            <a:off x="2840760" y="1779480"/>
            <a:ext cx="185400" cy="541800"/>
          </a:xfrm>
          <a:custGeom>
            <a:rect b="b" l="l" r="r" t="t"/>
            <a:pathLst>
              <a:path extrusionOk="0" h="21690" w="7428">
                <a:moveTo>
                  <a:pt x="0" y="21690"/>
                </a:moveTo>
                <a:cubicBezTo>
                  <a:pt x="1238" y="18075"/>
                  <a:pt x="6190" y="3615"/>
                  <a:pt x="742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48"/>
          <p:cNvCxnSpPr/>
          <p:nvPr/>
        </p:nvCxnSpPr>
        <p:spPr>
          <a:xfrm>
            <a:off x="2863080" y="2329200"/>
            <a:ext cx="747600" cy="3507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48"/>
          <p:cNvSpPr/>
          <p:nvPr/>
        </p:nvSpPr>
        <p:spPr>
          <a:xfrm>
            <a:off x="2863080" y="2217600"/>
            <a:ext cx="512280" cy="96120"/>
          </a:xfrm>
          <a:custGeom>
            <a:rect b="b" l="l" r="r" t="t"/>
            <a:pathLst>
              <a:path extrusionOk="0" h="3863" w="20501">
                <a:moveTo>
                  <a:pt x="0" y="3863"/>
                </a:moveTo>
                <a:cubicBezTo>
                  <a:pt x="3417" y="3219"/>
                  <a:pt x="17084" y="644"/>
                  <a:pt x="2050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48"/>
          <p:cNvCxnSpPr/>
          <p:nvPr/>
        </p:nvCxnSpPr>
        <p:spPr>
          <a:xfrm>
            <a:off x="567720" y="1801800"/>
            <a:ext cx="1197600" cy="5187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48"/>
          <p:cNvSpPr/>
          <p:nvPr/>
        </p:nvSpPr>
        <p:spPr>
          <a:xfrm>
            <a:off x="3542760" y="1456200"/>
            <a:ext cx="6980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latin typeface="Amatic SC"/>
                <a:ea typeface="Amatic SC"/>
                <a:cs typeface="Amatic SC"/>
                <a:sym typeface="Amatic SC"/>
              </a:rPr>
              <a:t>Subscriber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3771360" y="1913400"/>
            <a:ext cx="698040" cy="1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Color_gen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4092480" y="2347200"/>
            <a:ext cx="698040" cy="241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latin typeface="Amatic SC"/>
                <a:ea typeface="Amatic SC"/>
                <a:cs typeface="Amatic SC"/>
                <a:sym typeface="Amatic SC"/>
              </a:rPr>
              <a:t>ROS Nodes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2855880" y="2340000"/>
            <a:ext cx="806760" cy="1096560"/>
          </a:xfrm>
          <a:custGeom>
            <a:rect b="b" l="l" r="r" t="t"/>
            <a:pathLst>
              <a:path extrusionOk="0" h="43877" w="32288">
                <a:moveTo>
                  <a:pt x="0" y="0"/>
                </a:moveTo>
                <a:cubicBezTo>
                  <a:pt x="4853" y="6933"/>
                  <a:pt x="23820" y="35210"/>
                  <a:pt x="29119" y="41598"/>
                </a:cubicBezTo>
                <a:cubicBezTo>
                  <a:pt x="34418" y="47986"/>
                  <a:pt x="31347" y="38874"/>
                  <a:pt x="31793" y="38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/>
          <p:nvPr/>
        </p:nvSpPr>
        <p:spPr>
          <a:xfrm>
            <a:off x="4136400" y="3303000"/>
            <a:ext cx="120600" cy="961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000" y="2745000"/>
            <a:ext cx="512280" cy="5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/>
          <p:nvPr/>
        </p:nvSpPr>
        <p:spPr>
          <a:xfrm>
            <a:off x="5191920" y="2974680"/>
            <a:ext cx="81360" cy="961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6720" y="1801800"/>
            <a:ext cx="1119960" cy="1158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8"/>
          <p:cNvCxnSpPr/>
          <p:nvPr/>
        </p:nvCxnSpPr>
        <p:spPr>
          <a:xfrm rot="5400000">
            <a:off x="5737080" y="2495520"/>
            <a:ext cx="531600" cy="522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48"/>
          <p:cNvSpPr/>
          <p:nvPr/>
        </p:nvSpPr>
        <p:spPr>
          <a:xfrm>
            <a:off x="4129560" y="3455640"/>
            <a:ext cx="584640" cy="2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latin typeface="Amatic SC"/>
                <a:ea typeface="Amatic SC"/>
                <a:cs typeface="Amatic SC"/>
                <a:sym typeface="Amatic SC"/>
              </a:rPr>
              <a:t>Socket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5180400" y="2464200"/>
            <a:ext cx="850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latin typeface="Amatic SC"/>
                <a:ea typeface="Amatic SC"/>
                <a:cs typeface="Amatic SC"/>
                <a:sym typeface="Amatic SC"/>
              </a:rPr>
              <a:t>Live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_visualizer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6452640" y="1427760"/>
            <a:ext cx="119772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Index.html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17" name="Google Shape;317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74720" y="1100880"/>
            <a:ext cx="1004400" cy="100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8"/>
          <p:cNvCxnSpPr/>
          <p:nvPr/>
        </p:nvCxnSpPr>
        <p:spPr>
          <a:xfrm flipH="1" rot="10800000">
            <a:off x="7292098" y="1955520"/>
            <a:ext cx="1227300" cy="445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48"/>
          <p:cNvCxnSpPr/>
          <p:nvPr/>
        </p:nvCxnSpPr>
        <p:spPr>
          <a:xfrm flipH="1" rot="-5400000">
            <a:off x="8321400" y="2144520"/>
            <a:ext cx="463200" cy="672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48"/>
          <p:cNvSpPr/>
          <p:nvPr/>
        </p:nvSpPr>
        <p:spPr>
          <a:xfrm>
            <a:off x="8044560" y="2985840"/>
            <a:ext cx="934560" cy="3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Visualization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48"/>
          <p:cNvCxnSpPr/>
          <p:nvPr/>
        </p:nvCxnSpPr>
        <p:spPr>
          <a:xfrm flipH="1" rot="10800000">
            <a:off x="4276800" y="3030720"/>
            <a:ext cx="934800" cy="3120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2" name="Google Shape;322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4640" y="1060560"/>
            <a:ext cx="850680" cy="109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3700" y="3098825"/>
            <a:ext cx="662696" cy="4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22422" y="2650934"/>
            <a:ext cx="934576" cy="24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1800" y="1480680"/>
            <a:ext cx="524880" cy="56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57725" y="2405857"/>
            <a:ext cx="1197600" cy="53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