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93" r:id="rId5"/>
    <p:sldId id="296" r:id="rId6"/>
    <p:sldId id="297" r:id="rId7"/>
    <p:sldId id="298" r:id="rId8"/>
    <p:sldId id="299" r:id="rId9"/>
    <p:sldId id="300"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7222DC-BB3B-4EAB-A530-D4CB0EDF34BB}" type="datetime1">
              <a:rPr lang="en-GB" smtClean="0"/>
              <a:t>02/05/2024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600D8-5BEA-4731-9914-C29D83A4E837}" type="slidenum">
              <a:rPr lang="en-GB" smtClean="0"/>
              <a:t>‹#›</a:t>
            </a:fld>
            <a:endParaRPr lang="en-GB" dirty="0"/>
          </a:p>
        </p:txBody>
      </p:sp>
    </p:spTree>
    <p:extLst>
      <p:ext uri="{BB962C8B-B14F-4D97-AF65-F5344CB8AC3E}">
        <p14:creationId xmlns:p14="http://schemas.microsoft.com/office/powerpoint/2010/main" val="8671430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5EA7F-45B2-41F2-963A-5B1F16B48934}" type="datetime1">
              <a:rPr lang="en-GB" noProof="0" smtClean="0"/>
              <a:t>02/05/2024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CB8C7-CF05-40CE-A629-FB548A4C69CE}" type="slidenum">
              <a:rPr lang="en-GB" noProof="0" smtClean="0"/>
              <a:t>‹#›</a:t>
            </a:fld>
            <a:endParaRPr lang="en-GB" noProof="0" dirty="0"/>
          </a:p>
        </p:txBody>
      </p:sp>
    </p:spTree>
    <p:extLst>
      <p:ext uri="{BB962C8B-B14F-4D97-AF65-F5344CB8AC3E}">
        <p14:creationId xmlns:p14="http://schemas.microsoft.com/office/powerpoint/2010/main" val="40401113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0CB8C7-CF05-40CE-A629-FB548A4C69CE}" type="slidenum">
              <a:rPr lang="en-GB" smtClean="0"/>
              <a:t>1</a:t>
            </a:fld>
            <a:endParaRPr lang="en-GB" dirty="0"/>
          </a:p>
        </p:txBody>
      </p:sp>
    </p:spTree>
    <p:extLst>
      <p:ext uri="{BB962C8B-B14F-4D97-AF65-F5344CB8AC3E}">
        <p14:creationId xmlns:p14="http://schemas.microsoft.com/office/powerpoint/2010/main" val="35834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EE2DB92-2ED9-44BF-A314-22FF23ABB36A}" type="datetime1">
              <a:rPr lang="en-GB" noProof="0" smtClean="0"/>
              <a:t>02/05/2024</a:t>
            </a:fld>
            <a:endParaRPr lang="en-GB" noProof="0"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GB" noProof="0"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3533FA86-1F5B-4474-9F6F-09B77857AF20}" type="datetime1">
              <a:rPr lang="en-GB" noProof="0" smtClean="0"/>
              <a:t>02/05/2024</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035D5CD7-4906-4F10-A238-983AEDAF5674}" type="datetime1">
              <a:rPr lang="en-GB" noProof="0" smtClean="0"/>
              <a:t>02/05/2024</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3D4F6B30-6E16-4FB0-9188-F2D72FF680F7}" type="datetime1">
              <a:rPr lang="en-GB" noProof="0" smtClean="0"/>
              <a:t>02/05/2024</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97F937D6-5551-46D4-8E77-BAA7984A42CE}" type="datetime1">
              <a:rPr lang="en-GB" noProof="0" smtClean="0"/>
              <a:t>02/05/2024</a:t>
            </a:fld>
            <a:endParaRPr lang="en-GB" noProof="0"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GB" noProof="0"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8E601298-AC89-48E6-807E-3225CAE2AEEF}" type="datetime1">
              <a:rPr lang="en-GB" noProof="0" smtClean="0"/>
              <a:t>02/05/2024</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E6AD6623-7A6F-40D5-9E52-18E2C77E389A}" type="datetime1">
              <a:rPr lang="en-GB" noProof="0" smtClean="0"/>
              <a:t>02/05/2024</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AC09B691-77C1-4645-925C-C504074BF398}" type="datetime1">
              <a:rPr lang="en-GB" noProof="0" smtClean="0"/>
              <a:t>02/05/2024</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B0E66BF6-71D4-4D2A-B2B1-CC09BAC0C600}" type="datetime1">
              <a:rPr lang="en-GB" noProof="0" smtClean="0"/>
              <a:t>02/05/2024</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75A670E3-DF1D-4C68-B5BF-19BBB4595F36}" type="datetime1">
              <a:rPr lang="en-GB" noProof="0" smtClean="0"/>
              <a:t>02/05/2024</a:t>
            </a:fld>
            <a:endParaRPr lang="en-GB" noProof="0" dirty="0"/>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GB" noProof="0" dirty="0"/>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A7568E6B-F834-4FB6-9ED5-2AF531337282}" type="datetime1">
              <a:rPr lang="en-GB" noProof="0" smtClean="0"/>
              <a:t>02/05/2024</a:t>
            </a:fld>
            <a:endParaRPr lang="en-GB" noProof="0"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GB" noProof="0"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GB" noProof="0" smtClean="0"/>
              <a:t>‹#›</a:t>
            </a:fld>
            <a:endParaRPr lang="en-GB" noProof="0"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F09528AD-1995-459A-8E8C-55675F90F978}" type="datetime1">
              <a:rPr lang="en-GB" noProof="0" smtClean="0"/>
              <a:t>02/05/2024</a:t>
            </a:fld>
            <a:endParaRPr lang="en-GB" noProof="0"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GB" noProof="0"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GB" noProof="0" smtClean="0"/>
              <a:t>‹#›</a:t>
            </a:fld>
            <a:endParaRPr lang="en-GB" noProof="0"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GB" sz="4400" dirty="0">
                <a:solidFill>
                  <a:schemeClr val="tx1"/>
                </a:solidFill>
              </a:rPr>
              <a:t>FisCalc</a:t>
            </a:r>
            <a:br>
              <a:rPr lang="en-GB" sz="4400" dirty="0">
                <a:solidFill>
                  <a:schemeClr val="tx1"/>
                </a:solidFill>
              </a:rPr>
            </a:br>
            <a:endParaRPr lang="en-GB"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IN" dirty="0">
                <a:solidFill>
                  <a:schemeClr val="tx1"/>
                </a:solidFill>
              </a:rPr>
              <a:t>I</a:t>
            </a:r>
            <a:r>
              <a:rPr lang="en-GB" dirty="0">
                <a:solidFill>
                  <a:schemeClr val="tx1"/>
                </a:solidFill>
              </a:rPr>
              <a:t>P Project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13DB-C48D-5D5F-0CB0-6DDC15FD5B20}"/>
              </a:ext>
            </a:extLst>
          </p:cNvPr>
          <p:cNvSpPr>
            <a:spLocks noGrp="1"/>
          </p:cNvSpPr>
          <p:nvPr>
            <p:ph type="title"/>
          </p:nvPr>
        </p:nvSpPr>
        <p:spPr/>
        <p:txBody>
          <a:bodyPr/>
          <a:lstStyle/>
          <a:p>
            <a:r>
              <a:rPr lang="en-IN" dirty="0"/>
              <a:t>Objectives </a:t>
            </a:r>
            <a:endParaRPr lang="en-GB" dirty="0"/>
          </a:p>
        </p:txBody>
      </p:sp>
      <p:sp>
        <p:nvSpPr>
          <p:cNvPr id="3" name="Content Placeholder 2">
            <a:extLst>
              <a:ext uri="{FF2B5EF4-FFF2-40B4-BE49-F238E27FC236}">
                <a16:creationId xmlns:a16="http://schemas.microsoft.com/office/drawing/2014/main" id="{2F7C2287-3B55-CF3D-B064-040AF55C80A5}"/>
              </a:ext>
            </a:extLst>
          </p:cNvPr>
          <p:cNvSpPr>
            <a:spLocks noGrp="1"/>
          </p:cNvSpPr>
          <p:nvPr>
            <p:ph idx="1"/>
          </p:nvPr>
        </p:nvSpPr>
        <p:spPr/>
        <p:txBody>
          <a:bodyPr/>
          <a:lstStyle/>
          <a:p>
            <a:r>
              <a:rPr lang="en-IN" dirty="0"/>
              <a:t>This website aims at maintaining a clients financial calculations , Providing estimates and accurate monthly expenditure.</a:t>
            </a:r>
          </a:p>
          <a:p>
            <a:r>
              <a:rPr lang="en-GB" dirty="0"/>
              <a:t>Our intuitive financial calculator website offers a range of tools to help you make informed decisions with confidence. </a:t>
            </a:r>
          </a:p>
          <a:p>
            <a:r>
              <a:rPr lang="en-GB" dirty="0"/>
              <a:t>From calculating car loan payments to navigating the complexities of mortgages and student loans, our user-friendly interface empowers you to take control of your financial future.</a:t>
            </a:r>
          </a:p>
        </p:txBody>
      </p:sp>
    </p:spTree>
    <p:extLst>
      <p:ext uri="{BB962C8B-B14F-4D97-AF65-F5344CB8AC3E}">
        <p14:creationId xmlns:p14="http://schemas.microsoft.com/office/powerpoint/2010/main" val="362326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13DB-C48D-5D5F-0CB0-6DDC15FD5B20}"/>
              </a:ext>
            </a:extLst>
          </p:cNvPr>
          <p:cNvSpPr>
            <a:spLocks noGrp="1"/>
          </p:cNvSpPr>
          <p:nvPr>
            <p:ph type="title"/>
          </p:nvPr>
        </p:nvSpPr>
        <p:spPr/>
        <p:txBody>
          <a:bodyPr/>
          <a:lstStyle/>
          <a:p>
            <a:r>
              <a:rPr lang="en-IN" dirty="0"/>
              <a:t>Features </a:t>
            </a:r>
            <a:endParaRPr lang="en-GB" dirty="0"/>
          </a:p>
        </p:txBody>
      </p:sp>
      <p:sp>
        <p:nvSpPr>
          <p:cNvPr id="3" name="Content Placeholder 2">
            <a:extLst>
              <a:ext uri="{FF2B5EF4-FFF2-40B4-BE49-F238E27FC236}">
                <a16:creationId xmlns:a16="http://schemas.microsoft.com/office/drawing/2014/main" id="{2F7C2287-3B55-CF3D-B064-040AF55C80A5}"/>
              </a:ext>
            </a:extLst>
          </p:cNvPr>
          <p:cNvSpPr>
            <a:spLocks noGrp="1"/>
          </p:cNvSpPr>
          <p:nvPr>
            <p:ph idx="1"/>
          </p:nvPr>
        </p:nvSpPr>
        <p:spPr/>
        <p:txBody>
          <a:bodyPr/>
          <a:lstStyle/>
          <a:p>
            <a:r>
              <a:rPr lang="en-GB" dirty="0"/>
              <a:t>Car Loan Page: Calculate your dream car's affordability with ease. Our car loan calculator helps you estimate monthly payments, total interest, and more, tailored to your specific terms and conditions.</a:t>
            </a:r>
          </a:p>
          <a:p>
            <a:r>
              <a:rPr lang="en-GB" dirty="0"/>
              <a:t>Mortgage Page: Navigate the complexities of home buying confidently. Our mortgage calculator empowers you to forecast mortgage payments, compare loan options, and grasp the financial implications of your home investment.</a:t>
            </a:r>
          </a:p>
          <a:p>
            <a:r>
              <a:rPr lang="en-GB" dirty="0"/>
              <a:t>Student Loan Page: Plan your educational journey without financial stress. Our student loan calculator assists you in understanding repayment strategies, estimating future payments, and managing student debt effectively.</a:t>
            </a:r>
          </a:p>
        </p:txBody>
      </p:sp>
    </p:spTree>
    <p:extLst>
      <p:ext uri="{BB962C8B-B14F-4D97-AF65-F5344CB8AC3E}">
        <p14:creationId xmlns:p14="http://schemas.microsoft.com/office/powerpoint/2010/main" val="249187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496A-5339-D1BC-DE5D-64840D5A796F}"/>
              </a:ext>
            </a:extLst>
          </p:cNvPr>
          <p:cNvSpPr>
            <a:spLocks noGrp="1"/>
          </p:cNvSpPr>
          <p:nvPr>
            <p:ph type="title"/>
          </p:nvPr>
        </p:nvSpPr>
        <p:spPr/>
        <p:txBody>
          <a:bodyPr/>
          <a:lstStyle/>
          <a:p>
            <a:r>
              <a:rPr lang="en-IN" dirty="0"/>
              <a:t>Additional Efforts</a:t>
            </a:r>
            <a:endParaRPr lang="en-GB" dirty="0"/>
          </a:p>
        </p:txBody>
      </p:sp>
      <p:sp>
        <p:nvSpPr>
          <p:cNvPr id="3" name="Content Placeholder 2">
            <a:extLst>
              <a:ext uri="{FF2B5EF4-FFF2-40B4-BE49-F238E27FC236}">
                <a16:creationId xmlns:a16="http://schemas.microsoft.com/office/drawing/2014/main" id="{6E375C7B-1E61-81C9-B28F-6055D93A7956}"/>
              </a:ext>
            </a:extLst>
          </p:cNvPr>
          <p:cNvSpPr>
            <a:spLocks noGrp="1"/>
          </p:cNvSpPr>
          <p:nvPr>
            <p:ph idx="1"/>
          </p:nvPr>
        </p:nvSpPr>
        <p:spPr/>
        <p:txBody>
          <a:bodyPr/>
          <a:lstStyle/>
          <a:p>
            <a:r>
              <a:rPr lang="en-GB" dirty="0"/>
              <a:t>FAQ Page: Find answers to your burning questions effortlessly. Our FAQ section provides comprehensive explanations on various financial topics, ensuring clarity and guidance every step of the way.</a:t>
            </a:r>
          </a:p>
          <a:p>
            <a:r>
              <a:rPr lang="en-GB" dirty="0"/>
              <a:t>Contact Us Page: Connect with us for personalized assistance. Our dedicated support team is ready to address your inquiries, offer expert advice, and provide tailored solutions to meet your financial needs.</a:t>
            </a:r>
          </a:p>
        </p:txBody>
      </p:sp>
    </p:spTree>
    <p:extLst>
      <p:ext uri="{BB962C8B-B14F-4D97-AF65-F5344CB8AC3E}">
        <p14:creationId xmlns:p14="http://schemas.microsoft.com/office/powerpoint/2010/main" val="363772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A765-6385-63A5-4C72-7D761176E58F}"/>
              </a:ext>
            </a:extLst>
          </p:cNvPr>
          <p:cNvSpPr>
            <a:spLocks noGrp="1"/>
          </p:cNvSpPr>
          <p:nvPr>
            <p:ph type="title"/>
          </p:nvPr>
        </p:nvSpPr>
        <p:spPr/>
        <p:txBody>
          <a:bodyPr/>
          <a:lstStyle/>
          <a:p>
            <a:r>
              <a:rPr lang="en-IN" dirty="0"/>
              <a:t>Components Involved</a:t>
            </a:r>
            <a:endParaRPr lang="en-GB" dirty="0"/>
          </a:p>
        </p:txBody>
      </p:sp>
      <p:sp>
        <p:nvSpPr>
          <p:cNvPr id="3" name="Content Placeholder 2">
            <a:extLst>
              <a:ext uri="{FF2B5EF4-FFF2-40B4-BE49-F238E27FC236}">
                <a16:creationId xmlns:a16="http://schemas.microsoft.com/office/drawing/2014/main" id="{A85C5941-0A05-2C48-22A9-BBC3C048D189}"/>
              </a:ext>
            </a:extLst>
          </p:cNvPr>
          <p:cNvSpPr>
            <a:spLocks noGrp="1"/>
          </p:cNvSpPr>
          <p:nvPr>
            <p:ph idx="1"/>
          </p:nvPr>
        </p:nvSpPr>
        <p:spPr/>
        <p:txBody>
          <a:bodyPr/>
          <a:lstStyle/>
          <a:p>
            <a:r>
              <a:rPr lang="en-GB" dirty="0"/>
              <a:t>Building FisCalc involved integrating several key components to ensure a seamless user experience:</a:t>
            </a:r>
          </a:p>
          <a:p>
            <a:endParaRPr lang="en-GB" dirty="0"/>
          </a:p>
          <a:p>
            <a:r>
              <a:rPr lang="en-GB" dirty="0"/>
              <a:t>HTML (Hypertext Markup Language): HTML forms the backbone of the website, providing the structure and content. It's used to create the layout of each page, including the car loan, mortgage, student loan, FAQ, and contact us pages.</a:t>
            </a:r>
          </a:p>
          <a:p>
            <a:r>
              <a:rPr lang="en-GB" dirty="0"/>
              <a:t>CSS (Cascading Style Sheets): CSS is employed to style the HTML elements, ensuring visual consistency and enhancing the overall design. It's responsible for defining the colours, fonts, layout, and other stylistic aspects of the website.</a:t>
            </a:r>
          </a:p>
          <a:p>
            <a:r>
              <a:rPr lang="en-GB" dirty="0"/>
              <a:t>JavaScript: JavaScript adds interactivity and functionality to the website. It powers the financial calculators, allowing users to input data and receive real-time calculations for car loans, mortgages, and student loans. Additionally, JavaScript is used to implement dynamic features such as form validation and interactive elements on the FAQ and contact us pages.</a:t>
            </a:r>
          </a:p>
        </p:txBody>
      </p:sp>
    </p:spTree>
    <p:extLst>
      <p:ext uri="{BB962C8B-B14F-4D97-AF65-F5344CB8AC3E}">
        <p14:creationId xmlns:p14="http://schemas.microsoft.com/office/powerpoint/2010/main" val="302170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12940-F78F-F38D-EBD5-EF7CDCD6DA66}"/>
              </a:ext>
            </a:extLst>
          </p:cNvPr>
          <p:cNvSpPr txBox="1"/>
          <p:nvPr/>
        </p:nvSpPr>
        <p:spPr>
          <a:xfrm>
            <a:off x="581025" y="561975"/>
            <a:ext cx="11125200" cy="6186309"/>
          </a:xfrm>
          <a:prstGeom prst="rect">
            <a:avLst/>
          </a:prstGeom>
          <a:noFill/>
        </p:spPr>
        <p:txBody>
          <a:bodyPr wrap="square" rtlCol="0">
            <a:spAutoFit/>
          </a:bodyPr>
          <a:lstStyle/>
          <a:p>
            <a:r>
              <a:rPr lang="en-IN" dirty="0"/>
              <a:t>Team Members involved in Project </a:t>
            </a:r>
          </a:p>
          <a:p>
            <a:endParaRPr lang="en-IN" dirty="0"/>
          </a:p>
          <a:p>
            <a:r>
              <a:rPr lang="en-IN" dirty="0"/>
              <a:t>1. </a:t>
            </a:r>
            <a:r>
              <a:rPr lang="en-IN" dirty="0" err="1"/>
              <a:t>Amarbir</a:t>
            </a:r>
            <a:r>
              <a:rPr lang="en-IN" dirty="0"/>
              <a:t> Singh : 2110990159</a:t>
            </a:r>
            <a:br>
              <a:rPr lang="en-IN" dirty="0"/>
            </a:br>
            <a:r>
              <a:rPr lang="en-IN" dirty="0"/>
              <a:t>2. Agrim Chaudhary : 2110990106</a:t>
            </a:r>
          </a:p>
          <a:p>
            <a:r>
              <a:rPr lang="en-IN" dirty="0"/>
              <a:t>3. Aman Dhamija : 2110990147</a:t>
            </a:r>
          </a:p>
          <a:p>
            <a:r>
              <a:rPr lang="en-IN" dirty="0"/>
              <a:t>4. </a:t>
            </a:r>
            <a:r>
              <a:rPr lang="en-IN"/>
              <a:t>Aditya Kapoor: 2110990092</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p:txBody>
      </p:sp>
    </p:spTree>
    <p:extLst>
      <p:ext uri="{BB962C8B-B14F-4D97-AF65-F5344CB8AC3E}">
        <p14:creationId xmlns:p14="http://schemas.microsoft.com/office/powerpoint/2010/main" val="1718144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4286128_TF56219246.potx" id="{05D48922-61F8-4BBA-9FDE-0B656A8ACC70}" vid="{6836DCE6-29EE-4A0E-AB65-5502047856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{0337D302-97F6-4F7C-9625-10D0B21F5276}tf56219246_win32</Template>
  <TotalTime>14</TotalTime>
  <Words>442</Words>
  <Application>Microsoft Office PowerPoint</Application>
  <PresentationFormat>Widescreen</PresentationFormat>
  <Paragraphs>39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Avenir Next LT Pro</vt:lpstr>
      <vt:lpstr>Avenir Next LT Pro Light</vt:lpstr>
      <vt:lpstr>Calibri</vt:lpstr>
      <vt:lpstr>Garamond</vt:lpstr>
      <vt:lpstr>SavonVTI</vt:lpstr>
      <vt:lpstr>FisCalc </vt:lpstr>
      <vt:lpstr>Objectives </vt:lpstr>
      <vt:lpstr>Features </vt:lpstr>
      <vt:lpstr>Additional Efforts</vt:lpstr>
      <vt:lpstr>Components Involved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FisCalc </dc:title>
  <dc:creator>AGRIM CHAUDHARY</dc:creator>
  <cp:lastModifiedBy>AGRIM CHAUDHARY</cp:lastModifiedBy>
  <cp:revision>1</cp:revision>
  <dcterms:created xsi:type="dcterms:W3CDTF">2024-05-02T05:01:46Z</dcterms:created>
  <dcterms:modified xsi:type="dcterms:W3CDTF">2024-05-02T05:15:50Z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