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319" r:id="rId8"/>
    <p:sldId id="263" r:id="rId9"/>
    <p:sldId id="264" r:id="rId10"/>
    <p:sldId id="265" r:id="rId11"/>
    <p:sldId id="266" r:id="rId12"/>
    <p:sldId id="267" r:id="rId13"/>
    <p:sldId id="268" r:id="rId14"/>
    <p:sldId id="320" r:id="rId15"/>
    <p:sldId id="273" r:id="rId16"/>
    <p:sldId id="274" r:id="rId17"/>
    <p:sldId id="275" r:id="rId18"/>
    <p:sldId id="276" r:id="rId19"/>
    <p:sldId id="321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pen Sans Light" panose="020B0604020202020204" charset="0"/>
      <p:regular r:id="rId37"/>
      <p:bold r:id="rId38"/>
      <p:italic r:id="rId39"/>
      <p:boldItalic r:id="rId40"/>
    </p:embeddedFont>
    <p:embeddedFont>
      <p:font typeface="Open Sans" panose="020B0604020202020204" charset="0"/>
      <p:regular r:id="rId41"/>
      <p:bold r:id="rId42"/>
      <p:italic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Jurg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B994D3-E15D-427C-8298-C798FC31913F}">
  <a:tblStyle styleId="{AEB994D3-E15D-427C-8298-C798FC3191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8" autoAdjust="0"/>
  </p:normalViewPr>
  <p:slideViewPr>
    <p:cSldViewPr snapToGrid="0">
      <p:cViewPr varScale="1">
        <p:scale>
          <a:sx n="80" d="100"/>
          <a:sy n="80" d="100"/>
        </p:scale>
        <p:origin x="8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b19f6e419da343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b19f6e419da343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19f6e419da343d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19f6e419da343d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802308bc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802308bc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11c33626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311c33626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57dcc0d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57dcc0d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0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ecd3df6a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ecd3df6a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19f6e419da343d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b19f6e419da343d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b19f6e419da343d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b19f6e419da343d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19f6e419da343d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b19f6e419da343d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57dcc0d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57dcc0d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6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d8bfb660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d8bfb660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311f81660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311f81660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b19f6e419da343d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b19f6e419da343d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f0eb98620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f0eb98620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f0eb98620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2f0eb98620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f0eb98620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2f0eb98620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ecd3df6a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ecd3df6a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5857dcc1e0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5857dcc1e0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857dcc1e0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5857dcc1e0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5857dcc1e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5857dcc1e0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57a1895c0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57a1895c0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a890d88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a890d88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311c3362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311c3362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f0eb9862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f0eb9862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cceb7f5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cceb7f5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57dcc0d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57dcc0d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57dcc0d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57dcc0d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19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d8bfb660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d8bfb660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802308bc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802308bc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6238" y="0"/>
            <a:ext cx="8191500" cy="14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FF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spouse needs professional help</a:t>
            </a:r>
            <a:r>
              <a:rPr lang="en" sz="2700" dirty="0">
                <a:latin typeface="Open Sans Light"/>
                <a:ea typeface="Open Sans Light"/>
                <a:cs typeface="Open Sans Light"/>
                <a:sym typeface="Open Sans Light"/>
              </a:rPr>
              <a:t>: Determining the Contextual Appropriateness of Messages through Modeling Social Relationships</a:t>
            </a:r>
            <a:endParaRPr sz="27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3955"/>
            <a:ext cx="1095225" cy="9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75" y="1456875"/>
            <a:ext cx="1490200" cy="14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81300" y="2864438"/>
            <a:ext cx="208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David Jurgens*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jurgens@umich.edu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300" y="1456875"/>
            <a:ext cx="1324950" cy="14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528738" y="2864438"/>
            <a:ext cx="208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Agrima Seth*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agrima@umich.edu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849275" y="2864438"/>
            <a:ext cx="208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Jackson Sargent</a:t>
            </a:r>
            <a:r>
              <a:rPr lang="en" sz="1500" baseline="30000">
                <a:latin typeface="Open Sans Light"/>
                <a:ea typeface="Open Sans Light"/>
                <a:cs typeface="Open Sans Light"/>
                <a:sym typeface="Open Sans Light"/>
              </a:rPr>
              <a:t>†</a:t>
            </a:r>
            <a:endParaRPr sz="1500" baseline="30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jacsarge@umich.edu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818650" y="4393788"/>
            <a:ext cx="222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Athena Aghighi</a:t>
            </a:r>
            <a:r>
              <a:rPr lang="en" sz="1500" baseline="30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†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aaghighi@ucdavis.edu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7850" y="3641984"/>
            <a:ext cx="1324950" cy="13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5092300" y="4393800"/>
            <a:ext cx="233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Michael Geraci</a:t>
            </a:r>
            <a:r>
              <a:rPr lang="en" sz="1500" baseline="30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†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megeraci@buffalo.edu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2875" y="3728217"/>
            <a:ext cx="1178025" cy="132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5400" y="1456873"/>
            <a:ext cx="1434236" cy="1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24625" y="4193960"/>
            <a:ext cx="791301" cy="94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1574011" y="2911549"/>
            <a:ext cx="1887600" cy="839700"/>
          </a:xfrm>
          <a:prstGeom prst="roundRect">
            <a:avLst>
              <a:gd name="adj" fmla="val 19571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Conversational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&amp;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Controversial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3234650" y="1717300"/>
            <a:ext cx="1503600" cy="731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Phase 1 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classifier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4548512" y="2911562"/>
            <a:ext cx="2153400" cy="83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Interesting data to label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l="9923" t="13010" r="13979" b="16012"/>
          <a:stretch/>
        </p:blipFill>
        <p:spPr>
          <a:xfrm>
            <a:off x="7579850" y="2730610"/>
            <a:ext cx="1503600" cy="120157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 idx="4294967295"/>
          </p:nvPr>
        </p:nvSpPr>
        <p:spPr>
          <a:xfrm>
            <a:off x="311700" y="18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40">
                <a:latin typeface="Open Sans Light"/>
                <a:ea typeface="Open Sans Light"/>
                <a:cs typeface="Open Sans Light"/>
                <a:sym typeface="Open Sans Light"/>
              </a:rPr>
              <a:t>Dataset Creation (Phase 2) </a:t>
            </a: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2200"/>
            <a:ext cx="1018400" cy="101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2"/>
          <p:cNvCxnSpPr>
            <a:stCxn id="242" idx="3"/>
            <a:endCxn id="237" idx="1"/>
          </p:cNvCxnSpPr>
          <p:nvPr/>
        </p:nvCxnSpPr>
        <p:spPr>
          <a:xfrm>
            <a:off x="1018400" y="3331400"/>
            <a:ext cx="555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2"/>
          <p:cNvCxnSpPr>
            <a:stCxn id="237" idx="3"/>
            <a:endCxn id="239" idx="1"/>
          </p:cNvCxnSpPr>
          <p:nvPr/>
        </p:nvCxnSpPr>
        <p:spPr>
          <a:xfrm>
            <a:off x="3461611" y="3331399"/>
            <a:ext cx="1086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2"/>
          <p:cNvCxnSpPr>
            <a:stCxn id="239" idx="3"/>
            <a:endCxn id="240" idx="1"/>
          </p:cNvCxnSpPr>
          <p:nvPr/>
        </p:nvCxnSpPr>
        <p:spPr>
          <a:xfrm>
            <a:off x="6701912" y="3331412"/>
            <a:ext cx="87780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2"/>
          <p:cNvCxnSpPr>
            <a:stCxn id="238" idx="2"/>
          </p:cNvCxnSpPr>
          <p:nvPr/>
        </p:nvCxnSpPr>
        <p:spPr>
          <a:xfrm flipH="1">
            <a:off x="3976850" y="2449000"/>
            <a:ext cx="9600" cy="86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2"/>
          <p:cNvSpPr txBox="1"/>
          <p:nvPr/>
        </p:nvSpPr>
        <p:spPr>
          <a:xfrm>
            <a:off x="6444500" y="1856350"/>
            <a:ext cx="139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Annotate</a:t>
            </a:r>
            <a:endParaRPr sz="2000">
              <a:solidFill>
                <a:srgbClr val="D9D9D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48" name="Google Shape;248;p22"/>
          <p:cNvCxnSpPr>
            <a:stCxn id="247" idx="2"/>
          </p:cNvCxnSpPr>
          <p:nvPr/>
        </p:nvCxnSpPr>
        <p:spPr>
          <a:xfrm>
            <a:off x="7140800" y="2348950"/>
            <a:ext cx="17100" cy="9519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574011" y="2911549"/>
            <a:ext cx="1887600" cy="839700"/>
          </a:xfrm>
          <a:prstGeom prst="roundRect">
            <a:avLst>
              <a:gd name="adj" fmla="val 19571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Conversational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&amp;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Controversial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3234650" y="1717300"/>
            <a:ext cx="1503600" cy="731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Phase 1 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classifier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548512" y="2911562"/>
            <a:ext cx="2153400" cy="83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Interesting data to label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57" name="Google Shape;257;p23"/>
          <p:cNvPicPr preferRelativeResize="0"/>
          <p:nvPr/>
        </p:nvPicPr>
        <p:blipFill rotWithShape="1">
          <a:blip r:embed="rId3">
            <a:alphaModFix/>
          </a:blip>
          <a:srcRect l="9923" t="13010" r="13979" b="16012"/>
          <a:stretch/>
        </p:blipFill>
        <p:spPr>
          <a:xfrm>
            <a:off x="7579850" y="2730610"/>
            <a:ext cx="1503600" cy="120157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3"/>
          <p:cNvSpPr txBox="1">
            <a:spLocks noGrp="1"/>
          </p:cNvSpPr>
          <p:nvPr>
            <p:ph type="title" idx="4294967295"/>
          </p:nvPr>
        </p:nvSpPr>
        <p:spPr>
          <a:xfrm>
            <a:off x="311700" y="18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40">
                <a:latin typeface="Open Sans Light"/>
                <a:ea typeface="Open Sans Light"/>
                <a:cs typeface="Open Sans Light"/>
                <a:sym typeface="Open Sans Light"/>
              </a:rPr>
              <a:t>Dataset Creation (Phase 2) </a:t>
            </a: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59" name="Google Shape;2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2200"/>
            <a:ext cx="1018400" cy="101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3"/>
          <p:cNvCxnSpPr>
            <a:stCxn id="259" idx="3"/>
            <a:endCxn id="254" idx="1"/>
          </p:cNvCxnSpPr>
          <p:nvPr/>
        </p:nvCxnSpPr>
        <p:spPr>
          <a:xfrm>
            <a:off x="1018400" y="3331400"/>
            <a:ext cx="555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23"/>
          <p:cNvCxnSpPr>
            <a:stCxn id="254" idx="3"/>
            <a:endCxn id="256" idx="1"/>
          </p:cNvCxnSpPr>
          <p:nvPr/>
        </p:nvCxnSpPr>
        <p:spPr>
          <a:xfrm>
            <a:off x="3461611" y="3331399"/>
            <a:ext cx="1086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23"/>
          <p:cNvCxnSpPr>
            <a:stCxn id="256" idx="3"/>
            <a:endCxn id="257" idx="1"/>
          </p:cNvCxnSpPr>
          <p:nvPr/>
        </p:nvCxnSpPr>
        <p:spPr>
          <a:xfrm>
            <a:off x="6701912" y="3331412"/>
            <a:ext cx="87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23"/>
          <p:cNvCxnSpPr>
            <a:stCxn id="255" idx="2"/>
          </p:cNvCxnSpPr>
          <p:nvPr/>
        </p:nvCxnSpPr>
        <p:spPr>
          <a:xfrm flipH="1">
            <a:off x="3976850" y="2449000"/>
            <a:ext cx="9600" cy="86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23"/>
          <p:cNvSpPr txBox="1"/>
          <p:nvPr/>
        </p:nvSpPr>
        <p:spPr>
          <a:xfrm>
            <a:off x="6444500" y="1856350"/>
            <a:ext cx="139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Annotate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5" name="Google Shape;265;p23"/>
          <p:cNvCxnSpPr>
            <a:stCxn id="264" idx="2"/>
          </p:cNvCxnSpPr>
          <p:nvPr/>
        </p:nvCxnSpPr>
        <p:spPr>
          <a:xfrm>
            <a:off x="7140800" y="2348950"/>
            <a:ext cx="17100" cy="95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71" name="Google Shape;2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75" y="786900"/>
            <a:ext cx="8726852" cy="42699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2" name="Google Shape;272;p24"/>
          <p:cNvSpPr txBox="1"/>
          <p:nvPr/>
        </p:nvSpPr>
        <p:spPr>
          <a:xfrm>
            <a:off x="673200" y="207450"/>
            <a:ext cx="600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4"/>
          <p:cNvSpPr txBox="1">
            <a:spLocks noGrp="1"/>
          </p:cNvSpPr>
          <p:nvPr>
            <p:ph type="title" idx="4294967295"/>
          </p:nvPr>
        </p:nvSpPr>
        <p:spPr>
          <a:xfrm>
            <a:off x="414825" y="12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40">
                <a:latin typeface="Open Sans Light"/>
                <a:ea typeface="Open Sans Light"/>
                <a:cs typeface="Open Sans Light"/>
                <a:sym typeface="Open Sans Light"/>
              </a:rPr>
              <a:t>Annotating appropriate is complex!</a:t>
            </a: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311700" y="21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240">
                <a:latin typeface="Open Sans Light"/>
                <a:ea typeface="Open Sans Light"/>
                <a:cs typeface="Open Sans Light"/>
                <a:sym typeface="Open Sans Light"/>
              </a:rPr>
              <a:t>Measuring Annotation Quality</a:t>
            </a: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body" idx="1"/>
          </p:nvPr>
        </p:nvSpPr>
        <p:spPr>
          <a:xfrm>
            <a:off x="311700" y="786525"/>
            <a:ext cx="8520600" cy="4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Two trained annotators labeled 41 contexts, making 2,159 initial appropriateness judgments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Initial agreement: Kripperdoff’s 𝛼 = 0.46 😰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Why did annotators disagree? (in order)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358298" algn="l" rtl="0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○"/>
            </a:pPr>
            <a:r>
              <a:rPr lang="en" sz="2208">
                <a:latin typeface="Open Sans Light"/>
                <a:ea typeface="Open Sans Light"/>
                <a:cs typeface="Open Sans Light"/>
                <a:sym typeface="Open Sans Light"/>
              </a:rPr>
              <a:t>Disagreement on message meaning (most cases)</a:t>
            </a:r>
            <a:endParaRPr sz="2208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358298" algn="l" rtl="0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○"/>
            </a:pPr>
            <a:r>
              <a:rPr lang="en" sz="2208">
                <a:latin typeface="Open Sans Light"/>
                <a:ea typeface="Open Sans Light"/>
                <a:cs typeface="Open Sans Light"/>
                <a:sym typeface="Open Sans Light"/>
              </a:rPr>
              <a:t>Mistakes</a:t>
            </a:r>
            <a:endParaRPr sz="2208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358298" algn="l" rtl="0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○"/>
            </a:pPr>
            <a:r>
              <a:rPr lang="en" sz="2208">
                <a:latin typeface="Open Sans Light"/>
                <a:ea typeface="Open Sans Light"/>
                <a:cs typeface="Open Sans Light"/>
                <a:sym typeface="Open Sans Light"/>
              </a:rPr>
              <a:t>Disagreement on appropriateness</a:t>
            </a:r>
            <a:endParaRPr sz="2208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">
                <a:solidFill>
                  <a:srgbClr val="6AA84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Solution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: Annotators adjudicate the meaning of each message and then re-annotated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○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Final agreement 𝛼 = 0.92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">
                <a:solidFill>
                  <a:srgbClr val="A64D7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Caveat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: One dataset—not necessarily expected to generalize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684616" y="951138"/>
            <a:ext cx="33486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Apply the model to understand</a:t>
            </a:r>
            <a:endParaRPr sz="2800" dirty="0">
              <a:solidFill>
                <a:srgbClr val="6AA84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41951" y="2424275"/>
            <a:ext cx="2066796" cy="2179710"/>
          </a:xfrm>
          <a:prstGeom prst="flowChartMultidocumen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l="9923" t="13010" r="13979" b="16012"/>
          <a:stretch/>
        </p:blipFill>
        <p:spPr>
          <a:xfrm>
            <a:off x="447553" y="2899764"/>
            <a:ext cx="1531865" cy="1228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3730888" y="2571738"/>
            <a:ext cx="435600" cy="4383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403240" y="2571738"/>
            <a:ext cx="435600" cy="4383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94713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05514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816302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105514" y="4084851"/>
            <a:ext cx="435600" cy="4383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18"/>
          <p:cNvCxnSpPr>
            <a:stCxn id="143" idx="4"/>
            <a:endCxn id="145" idx="0"/>
          </p:cNvCxnSpPr>
          <p:nvPr/>
        </p:nvCxnSpPr>
        <p:spPr>
          <a:xfrm flipH="1">
            <a:off x="3612388" y="3010038"/>
            <a:ext cx="3363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8"/>
          <p:cNvCxnSpPr>
            <a:stCxn id="143" idx="4"/>
            <a:endCxn id="146" idx="0"/>
          </p:cNvCxnSpPr>
          <p:nvPr/>
        </p:nvCxnSpPr>
        <p:spPr>
          <a:xfrm>
            <a:off x="3948688" y="3010038"/>
            <a:ext cx="374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8"/>
          <p:cNvCxnSpPr>
            <a:stCxn id="143" idx="4"/>
            <a:endCxn id="147" idx="0"/>
          </p:cNvCxnSpPr>
          <p:nvPr/>
        </p:nvCxnSpPr>
        <p:spPr>
          <a:xfrm>
            <a:off x="3948688" y="3010038"/>
            <a:ext cx="10854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44" idx="4"/>
            <a:endCxn id="146" idx="0"/>
          </p:cNvCxnSpPr>
          <p:nvPr/>
        </p:nvCxnSpPr>
        <p:spPr>
          <a:xfrm flipH="1">
            <a:off x="4323440" y="3010038"/>
            <a:ext cx="2976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>
            <a:stCxn id="144" idx="4"/>
            <a:endCxn id="145" idx="0"/>
          </p:cNvCxnSpPr>
          <p:nvPr/>
        </p:nvCxnSpPr>
        <p:spPr>
          <a:xfrm flipH="1">
            <a:off x="3612440" y="3010038"/>
            <a:ext cx="10086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>
            <a:stCxn id="144" idx="4"/>
            <a:endCxn id="147" idx="0"/>
          </p:cNvCxnSpPr>
          <p:nvPr/>
        </p:nvCxnSpPr>
        <p:spPr>
          <a:xfrm>
            <a:off x="4621040" y="3010038"/>
            <a:ext cx="4131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>
            <a:stCxn id="145" idx="4"/>
            <a:endCxn id="148" idx="0"/>
          </p:cNvCxnSpPr>
          <p:nvPr/>
        </p:nvCxnSpPr>
        <p:spPr>
          <a:xfrm>
            <a:off x="3612513" y="3733279"/>
            <a:ext cx="7107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8"/>
          <p:cNvCxnSpPr>
            <a:stCxn id="146" idx="4"/>
            <a:endCxn id="148" idx="0"/>
          </p:cNvCxnSpPr>
          <p:nvPr/>
        </p:nvCxnSpPr>
        <p:spPr>
          <a:xfrm>
            <a:off x="4323314" y="3733279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8"/>
          <p:cNvCxnSpPr>
            <a:stCxn id="147" idx="4"/>
            <a:endCxn id="148" idx="0"/>
          </p:cNvCxnSpPr>
          <p:nvPr/>
        </p:nvCxnSpPr>
        <p:spPr>
          <a:xfrm flipH="1">
            <a:off x="4323402" y="3733279"/>
            <a:ext cx="7107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6728800" y="2433300"/>
            <a:ext cx="264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much of the conversations are context-sensitive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728800" y="3579763"/>
            <a:ext cx="24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Its usefulness to model other language behavior in conversations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316" y="2571750"/>
            <a:ext cx="725705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927" y="3802150"/>
            <a:ext cx="725700" cy="73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38;p18"/>
          <p:cNvSpPr/>
          <p:nvPr/>
        </p:nvSpPr>
        <p:spPr>
          <a:xfrm>
            <a:off x="145274" y="954150"/>
            <a:ext cx="27501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Dataset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Creation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" name="Google Shape;139;p18"/>
          <p:cNvSpPr/>
          <p:nvPr/>
        </p:nvSpPr>
        <p:spPr>
          <a:xfrm>
            <a:off x="2914945" y="974992"/>
            <a:ext cx="27501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Building a Model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" name="Google Shape;193;p19"/>
          <p:cNvSpPr/>
          <p:nvPr/>
        </p:nvSpPr>
        <p:spPr>
          <a:xfrm>
            <a:off x="5684616" y="941366"/>
            <a:ext cx="3348600" cy="1374862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91;p19"/>
          <p:cNvSpPr/>
          <p:nvPr/>
        </p:nvSpPr>
        <p:spPr>
          <a:xfrm>
            <a:off x="5901316" y="2417401"/>
            <a:ext cx="3119842" cy="2369284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7;p29"/>
          <p:cNvSpPr/>
          <p:nvPr/>
        </p:nvSpPr>
        <p:spPr>
          <a:xfrm>
            <a:off x="79513" y="951138"/>
            <a:ext cx="2835432" cy="1423887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0;p29"/>
          <p:cNvSpPr/>
          <p:nvPr/>
        </p:nvSpPr>
        <p:spPr>
          <a:xfrm>
            <a:off x="79513" y="2302143"/>
            <a:ext cx="2835431" cy="2361074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5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284100" y="207975"/>
            <a:ext cx="8575800" cy="9351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computational models identify contextual appropriateness?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230650" y="1143075"/>
            <a:ext cx="85758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Task: Given the social relationship identify if it would be appropriate to say a particular message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Example: Would asking “Is English your first language?”  be considered appropriate between </a:t>
            </a:r>
            <a:r>
              <a:rPr lang="en" sz="20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 colleagues</a:t>
            </a:r>
            <a:endParaRPr sz="20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99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Prompt-based: ‘Is it appropriate for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person1 </a:t>
            </a: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to say "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" to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person2</a:t>
            </a: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, "yes" or "no"? [mask]’ 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Positive class: Inappropriate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Fine-tuning: Person1  saying “Quote" to person2  is inappropriate. </a:t>
            </a:r>
            <a:r>
              <a:rPr lang="en" sz="2000" i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Label (1/0)</a:t>
            </a:r>
            <a:endParaRPr sz="2100"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284100" y="207975"/>
            <a:ext cx="8575800" cy="9351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computational models identify contextual appropriateness?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6736950" y="3775413"/>
            <a:ext cx="251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Baseline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7015750" y="3688275"/>
            <a:ext cx="366300" cy="666900"/>
          </a:xfrm>
          <a:prstGeom prst="rightBrace">
            <a:avLst>
              <a:gd name="adj1" fmla="val 8333"/>
              <a:gd name="adj2" fmla="val 47883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00" y="1143075"/>
            <a:ext cx="6841150" cy="4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84100" y="207975"/>
            <a:ext cx="8575800" cy="9351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computational models identify contextual appropriateness?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6736950" y="3775413"/>
            <a:ext cx="251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Baseline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7015750" y="3688275"/>
            <a:ext cx="366300" cy="666900"/>
          </a:xfrm>
          <a:prstGeom prst="rightBrace">
            <a:avLst>
              <a:gd name="adj1" fmla="val 8333"/>
              <a:gd name="adj2" fmla="val 47883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7015750" y="2921150"/>
            <a:ext cx="366300" cy="666900"/>
          </a:xfrm>
          <a:prstGeom prst="rightBrace">
            <a:avLst>
              <a:gd name="adj1" fmla="val 8333"/>
              <a:gd name="adj2" fmla="val 47883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6967500" y="3016100"/>
            <a:ext cx="251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Fine-Tuning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67" name="Google Shape;36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00" y="1143075"/>
            <a:ext cx="6841150" cy="4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284100" y="207975"/>
            <a:ext cx="8575800" cy="9351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computational models identify contextual appropriateness?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6736950" y="3775413"/>
            <a:ext cx="251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Baseline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015750" y="3688275"/>
            <a:ext cx="366300" cy="666900"/>
          </a:xfrm>
          <a:prstGeom prst="rightBrace">
            <a:avLst>
              <a:gd name="adj1" fmla="val 8333"/>
              <a:gd name="adj2" fmla="val 47883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7015750" y="2921150"/>
            <a:ext cx="366300" cy="666900"/>
          </a:xfrm>
          <a:prstGeom prst="rightBrace">
            <a:avLst>
              <a:gd name="adj1" fmla="val 8333"/>
              <a:gd name="adj2" fmla="val 47883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3"/>
          <p:cNvSpPr txBox="1"/>
          <p:nvPr/>
        </p:nvSpPr>
        <p:spPr>
          <a:xfrm>
            <a:off x="6967500" y="3016100"/>
            <a:ext cx="251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Fine-Tuning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8" name="Google Shape;378;p33"/>
          <p:cNvSpPr/>
          <p:nvPr/>
        </p:nvSpPr>
        <p:spPr>
          <a:xfrm>
            <a:off x="7015750" y="1475447"/>
            <a:ext cx="366300" cy="1465800"/>
          </a:xfrm>
          <a:prstGeom prst="rightBrace">
            <a:avLst>
              <a:gd name="adj1" fmla="val 8333"/>
              <a:gd name="adj2" fmla="val 47883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7198050" y="1971613"/>
            <a:ext cx="2050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    Prompt-based 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80" name="Google Shape;38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00" y="1143075"/>
            <a:ext cx="6841150" cy="4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684616" y="951138"/>
            <a:ext cx="33486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Apply the model to understand</a:t>
            </a:r>
            <a:endParaRPr sz="2800" dirty="0">
              <a:solidFill>
                <a:srgbClr val="6AA84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41951" y="2424275"/>
            <a:ext cx="2066796" cy="2179710"/>
          </a:xfrm>
          <a:prstGeom prst="flowChartMultidocumen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l="9923" t="13010" r="13979" b="16012"/>
          <a:stretch/>
        </p:blipFill>
        <p:spPr>
          <a:xfrm>
            <a:off x="447553" y="2899764"/>
            <a:ext cx="1531865" cy="1228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3730888" y="2571738"/>
            <a:ext cx="435600" cy="4383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403240" y="2571738"/>
            <a:ext cx="435600" cy="4383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94713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05514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816302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105514" y="4084851"/>
            <a:ext cx="435600" cy="4383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18"/>
          <p:cNvCxnSpPr>
            <a:stCxn id="143" idx="4"/>
            <a:endCxn id="145" idx="0"/>
          </p:cNvCxnSpPr>
          <p:nvPr/>
        </p:nvCxnSpPr>
        <p:spPr>
          <a:xfrm flipH="1">
            <a:off x="3612388" y="3010038"/>
            <a:ext cx="3363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8"/>
          <p:cNvCxnSpPr>
            <a:stCxn id="143" idx="4"/>
            <a:endCxn id="146" idx="0"/>
          </p:cNvCxnSpPr>
          <p:nvPr/>
        </p:nvCxnSpPr>
        <p:spPr>
          <a:xfrm>
            <a:off x="3948688" y="3010038"/>
            <a:ext cx="374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8"/>
          <p:cNvCxnSpPr>
            <a:stCxn id="143" idx="4"/>
            <a:endCxn id="147" idx="0"/>
          </p:cNvCxnSpPr>
          <p:nvPr/>
        </p:nvCxnSpPr>
        <p:spPr>
          <a:xfrm>
            <a:off x="3948688" y="3010038"/>
            <a:ext cx="10854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44" idx="4"/>
            <a:endCxn id="146" idx="0"/>
          </p:cNvCxnSpPr>
          <p:nvPr/>
        </p:nvCxnSpPr>
        <p:spPr>
          <a:xfrm flipH="1">
            <a:off x="4323440" y="3010038"/>
            <a:ext cx="2976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>
            <a:stCxn id="144" idx="4"/>
            <a:endCxn id="145" idx="0"/>
          </p:cNvCxnSpPr>
          <p:nvPr/>
        </p:nvCxnSpPr>
        <p:spPr>
          <a:xfrm flipH="1">
            <a:off x="3612440" y="3010038"/>
            <a:ext cx="10086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>
            <a:stCxn id="144" idx="4"/>
            <a:endCxn id="147" idx="0"/>
          </p:cNvCxnSpPr>
          <p:nvPr/>
        </p:nvCxnSpPr>
        <p:spPr>
          <a:xfrm>
            <a:off x="4621040" y="3010038"/>
            <a:ext cx="4131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>
            <a:stCxn id="145" idx="4"/>
            <a:endCxn id="148" idx="0"/>
          </p:cNvCxnSpPr>
          <p:nvPr/>
        </p:nvCxnSpPr>
        <p:spPr>
          <a:xfrm>
            <a:off x="3612513" y="3733279"/>
            <a:ext cx="7107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8"/>
          <p:cNvCxnSpPr>
            <a:stCxn id="146" idx="4"/>
            <a:endCxn id="148" idx="0"/>
          </p:cNvCxnSpPr>
          <p:nvPr/>
        </p:nvCxnSpPr>
        <p:spPr>
          <a:xfrm>
            <a:off x="4323314" y="3733279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8"/>
          <p:cNvCxnSpPr>
            <a:stCxn id="147" idx="4"/>
            <a:endCxn id="148" idx="0"/>
          </p:cNvCxnSpPr>
          <p:nvPr/>
        </p:nvCxnSpPr>
        <p:spPr>
          <a:xfrm flipH="1">
            <a:off x="4323402" y="3733279"/>
            <a:ext cx="7107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6728800" y="2433300"/>
            <a:ext cx="264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much of the conversations are context-sensitive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728800" y="3579763"/>
            <a:ext cx="24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Its usefulness to model other language behavior in conversations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316" y="2571750"/>
            <a:ext cx="725705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927" y="3802150"/>
            <a:ext cx="725700" cy="73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38;p18"/>
          <p:cNvSpPr/>
          <p:nvPr/>
        </p:nvSpPr>
        <p:spPr>
          <a:xfrm>
            <a:off x="145274" y="954150"/>
            <a:ext cx="27501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Dataset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Creation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" name="Google Shape;139;p18"/>
          <p:cNvSpPr/>
          <p:nvPr/>
        </p:nvSpPr>
        <p:spPr>
          <a:xfrm>
            <a:off x="2914945" y="974992"/>
            <a:ext cx="27501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Building a Model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" name="Google Shape;193;p19"/>
          <p:cNvSpPr/>
          <p:nvPr/>
        </p:nvSpPr>
        <p:spPr>
          <a:xfrm>
            <a:off x="2914944" y="951234"/>
            <a:ext cx="2750101" cy="1374862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7;p29"/>
          <p:cNvSpPr/>
          <p:nvPr/>
        </p:nvSpPr>
        <p:spPr>
          <a:xfrm>
            <a:off x="79513" y="951138"/>
            <a:ext cx="2835432" cy="1423887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0;p29"/>
          <p:cNvSpPr/>
          <p:nvPr/>
        </p:nvSpPr>
        <p:spPr>
          <a:xfrm>
            <a:off x="79513" y="2302143"/>
            <a:ext cx="2835431" cy="2361074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1;p19"/>
          <p:cNvSpPr/>
          <p:nvPr/>
        </p:nvSpPr>
        <p:spPr>
          <a:xfrm>
            <a:off x="2844769" y="2270657"/>
            <a:ext cx="2886836" cy="2369284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5" y="1355523"/>
            <a:ext cx="1417425" cy="16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898" y="1355525"/>
            <a:ext cx="1743018" cy="16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4166550" y="292650"/>
            <a:ext cx="2554800" cy="771000"/>
          </a:xfrm>
          <a:prstGeom prst="cloudCallout">
            <a:avLst>
              <a:gd name="adj1" fmla="val 62286"/>
              <a:gd name="adj2" fmla="val 9476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Appropriate?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721350" y="0"/>
            <a:ext cx="2352900" cy="1063500"/>
          </a:xfrm>
          <a:prstGeom prst="wedgeRoundRectCallout">
            <a:avLst>
              <a:gd name="adj1" fmla="val 2117"/>
              <a:gd name="adj2" fmla="val 65774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Is English your first language?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284100" y="194625"/>
            <a:ext cx="8575800" cy="9351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much of the conversations are sensitive to relationship-context?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420" name="Google Shape;4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75" y="1709075"/>
            <a:ext cx="2893901" cy="191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150" y="1709076"/>
            <a:ext cx="2833126" cy="19104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/>
          <p:nvPr/>
        </p:nvSpPr>
        <p:spPr>
          <a:xfrm>
            <a:off x="3843513" y="3227688"/>
            <a:ext cx="1482000" cy="2448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 txBox="1"/>
          <p:nvPr/>
        </p:nvSpPr>
        <p:spPr>
          <a:xfrm>
            <a:off x="625925" y="3654300"/>
            <a:ext cx="3000000" cy="11082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“When you die do you want to be buried or cremated?”</a:t>
            </a:r>
            <a:endParaRPr/>
          </a:p>
        </p:txBody>
      </p:sp>
      <p:sp>
        <p:nvSpPr>
          <p:cNvPr id="424" name="Google Shape;424;p35"/>
          <p:cNvSpPr txBox="1"/>
          <p:nvPr/>
        </p:nvSpPr>
        <p:spPr>
          <a:xfrm>
            <a:off x="3771963" y="2535350"/>
            <a:ext cx="1625100" cy="6156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if we switch context?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5512713" y="3654300"/>
            <a:ext cx="3000000" cy="11082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“When you die do you want to be buried or cremated?”</a:t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4225050" y="1280725"/>
            <a:ext cx="1989900" cy="746100"/>
          </a:xfrm>
          <a:prstGeom prst="cloudCallout">
            <a:avLst>
              <a:gd name="adj1" fmla="val 38120"/>
              <a:gd name="adj2" fmla="val 7243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Still appropriate?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284100" y="194625"/>
            <a:ext cx="8575800" cy="9351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much of the conversations are sensitive to relationship-context? (PRIDE; Tigunova et al 2021)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284100" y="1473050"/>
            <a:ext cx="8575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●"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Dialogue dataset with a known relationship between speaker and spoken to.</a:t>
            </a:r>
            <a:b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●"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Based on movie dialog but filtered down to generic messages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use a dataset of 47,801 messages across 18 relationships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391225" y="4162450"/>
            <a:ext cx="30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0" name="Google Shape;440;p37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0" y="0"/>
            <a:ext cx="9144000" cy="446253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7"/>
          <p:cNvSpPr txBox="1"/>
          <p:nvPr/>
        </p:nvSpPr>
        <p:spPr>
          <a:xfrm>
            <a:off x="2114250" y="1984950"/>
            <a:ext cx="690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“When you die do you want to be buried or cremated ?”</a:t>
            </a:r>
            <a:endParaRPr sz="20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47" name="Google Shape;447;p38"/>
          <p:cNvSpPr txBox="1"/>
          <p:nvPr/>
        </p:nvSpPr>
        <p:spPr>
          <a:xfrm>
            <a:off x="391225" y="4162450"/>
            <a:ext cx="30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8" name="Google Shape;448;p38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0" y="0"/>
            <a:ext cx="9144000" cy="446253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8"/>
          <p:cNvSpPr txBox="1"/>
          <p:nvPr/>
        </p:nvSpPr>
        <p:spPr>
          <a:xfrm>
            <a:off x="2114250" y="1984950"/>
            <a:ext cx="690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“When you die do you want to be buried or cremated ?”</a:t>
            </a:r>
            <a:endParaRPr sz="20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5" name="Google Shape;455;p39"/>
          <p:cNvSpPr txBox="1"/>
          <p:nvPr/>
        </p:nvSpPr>
        <p:spPr>
          <a:xfrm>
            <a:off x="391225" y="4162450"/>
            <a:ext cx="30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6" name="Google Shape;456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462533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9"/>
          <p:cNvSpPr txBox="1"/>
          <p:nvPr/>
        </p:nvSpPr>
        <p:spPr>
          <a:xfrm>
            <a:off x="1026800" y="4075050"/>
            <a:ext cx="6800700" cy="8004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44474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~1/5th </a:t>
            </a:r>
            <a:r>
              <a:rPr lang="en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 the conversations </a:t>
            </a:r>
            <a:endParaRPr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change their appropriateness with context </a:t>
            </a:r>
            <a:endParaRPr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284100" y="114250"/>
            <a:ext cx="8575800" cy="93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appropriateness helpful for modeling other language behaviors? (Talkdown; Wang and Potts 2019)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437700" y="1285825"/>
            <a:ext cx="84222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●"/>
            </a:pPr>
            <a:r>
              <a:rPr lang="en" sz="2700">
                <a:latin typeface="Open Sans Light"/>
                <a:ea typeface="Open Sans Light"/>
                <a:cs typeface="Open Sans Light"/>
                <a:sym typeface="Open Sans Light"/>
              </a:rPr>
              <a:t>Aim: Detect condescending utterances.</a:t>
            </a:r>
            <a:endParaRPr sz="27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Open Sans Light"/>
              <a:buChar char="●"/>
            </a:pPr>
            <a:r>
              <a:rPr lang="en" sz="2700">
                <a:latin typeface="Open Sans Light"/>
                <a:ea typeface="Open Sans Light"/>
                <a:cs typeface="Open Sans Light"/>
                <a:sym typeface="Open Sans Light"/>
              </a:rPr>
              <a:t>Binary Classification task.</a:t>
            </a:r>
            <a:endParaRPr sz="27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Open Sans Light"/>
              <a:buChar char="●"/>
            </a:pPr>
            <a:r>
              <a:rPr lang="en" sz="2700">
                <a:latin typeface="Open Sans Light"/>
                <a:ea typeface="Open Sans Light"/>
                <a:cs typeface="Open Sans Light"/>
                <a:sym typeface="Open Sans Light"/>
              </a:rPr>
              <a:t>Why: </a:t>
            </a:r>
            <a:endParaRPr sz="27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Open Sans Light"/>
              <a:buChar char="○"/>
            </a:pPr>
            <a:r>
              <a:rPr lang="en" sz="2700">
                <a:latin typeface="Open Sans Light"/>
                <a:ea typeface="Open Sans Light"/>
                <a:cs typeface="Open Sans Light"/>
                <a:sym typeface="Open Sans Light"/>
              </a:rPr>
              <a:t>Appropriateness and condescension are related</a:t>
            </a:r>
            <a:endParaRPr sz="27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Open Sans Light"/>
              <a:buChar char="○"/>
            </a:pPr>
            <a:r>
              <a:rPr lang="en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Condescension is inappropriate in hierarchical relationships.</a:t>
            </a:r>
            <a:endParaRPr sz="27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“Bro, calm down and come back to real life.”</a:t>
            </a:r>
            <a:endParaRPr sz="28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284100" y="111000"/>
            <a:ext cx="8575800" cy="93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appropriateness helpful for modeling other language behaviors?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1" name="Google Shape;47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495000" y="3749775"/>
            <a:ext cx="8154000" cy="57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Contextually appropriate trained FLAN-T5-XL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495000" y="2412750"/>
            <a:ext cx="8154000" cy="57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LOGISTIC REGRESSION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90075" y="4340575"/>
            <a:ext cx="4482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“Bro, calm down and come back to real life.”</a:t>
            </a:r>
            <a:endParaRPr sz="21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 rot="10800000">
            <a:off x="8339975" y="2987550"/>
            <a:ext cx="0" cy="7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1"/>
          <p:cNvCxnSpPr/>
          <p:nvPr/>
        </p:nvCxnSpPr>
        <p:spPr>
          <a:xfrm rot="10800000">
            <a:off x="2577350" y="2987550"/>
            <a:ext cx="0" cy="7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" name="Google Shape;477;p41"/>
          <p:cNvSpPr txBox="1"/>
          <p:nvPr/>
        </p:nvSpPr>
        <p:spPr>
          <a:xfrm>
            <a:off x="0" y="2971925"/>
            <a:ext cx="248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Judgement of inappropriateness for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8" name="Google Shape;478;p41"/>
          <p:cNvSpPr txBox="1"/>
          <p:nvPr/>
        </p:nvSpPr>
        <p:spPr>
          <a:xfrm>
            <a:off x="2577350" y="3272063"/>
            <a:ext cx="186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Relationship 1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9" name="Google Shape;479;p41"/>
          <p:cNvSpPr txBox="1"/>
          <p:nvPr/>
        </p:nvSpPr>
        <p:spPr>
          <a:xfrm>
            <a:off x="6480027" y="3272075"/>
            <a:ext cx="186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Relationship 49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80" name="Google Shape;480;p41"/>
          <p:cNvCxnSpPr/>
          <p:nvPr/>
        </p:nvCxnSpPr>
        <p:spPr>
          <a:xfrm rot="10800000">
            <a:off x="4572000" y="4340575"/>
            <a:ext cx="0" cy="7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" name="Google Shape;481;p41"/>
          <p:cNvSpPr txBox="1"/>
          <p:nvPr/>
        </p:nvSpPr>
        <p:spPr>
          <a:xfrm>
            <a:off x="3187800" y="1189063"/>
            <a:ext cx="2768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pen Sans Light"/>
                <a:ea typeface="Open Sans Light"/>
                <a:cs typeface="Open Sans Light"/>
                <a:sym typeface="Open Sans Light"/>
              </a:rPr>
              <a:t>Condescending / </a:t>
            </a:r>
            <a:endParaRPr lang="en" sz="1800" dirty="0" smtClean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Open Sans Light"/>
                <a:ea typeface="Open Sans Light"/>
                <a:cs typeface="Open Sans Light"/>
                <a:sym typeface="Open Sans Light"/>
              </a:rPr>
              <a:t>Not-condescending</a:t>
            </a:r>
            <a:endParaRPr sz="1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82" name="Google Shape;482;p41"/>
          <p:cNvCxnSpPr>
            <a:endCxn id="481" idx="2"/>
          </p:cNvCxnSpPr>
          <p:nvPr/>
        </p:nvCxnSpPr>
        <p:spPr>
          <a:xfrm rot="10800000">
            <a:off x="4572000" y="1927963"/>
            <a:ext cx="0" cy="42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p41"/>
          <p:cNvCxnSpPr/>
          <p:nvPr/>
        </p:nvCxnSpPr>
        <p:spPr>
          <a:xfrm rot="10800000">
            <a:off x="5956200" y="2987550"/>
            <a:ext cx="0" cy="7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41"/>
          <p:cNvCxnSpPr/>
          <p:nvPr/>
        </p:nvCxnSpPr>
        <p:spPr>
          <a:xfrm rot="10800000">
            <a:off x="5743825" y="2987550"/>
            <a:ext cx="0" cy="7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p41"/>
          <p:cNvCxnSpPr/>
          <p:nvPr/>
        </p:nvCxnSpPr>
        <p:spPr>
          <a:xfrm rot="10800000">
            <a:off x="5531450" y="2987550"/>
            <a:ext cx="0" cy="7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86" name="Google Shape;486;p41"/>
          <p:cNvSpPr txBox="1"/>
          <p:nvPr/>
        </p:nvSpPr>
        <p:spPr>
          <a:xfrm>
            <a:off x="4218675" y="3218225"/>
            <a:ext cx="110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pen Sans Light"/>
                <a:ea typeface="Open Sans Light"/>
                <a:cs typeface="Open Sans Light"/>
                <a:sym typeface="Open Sans Light"/>
              </a:rPr>
              <a:t>… … …</a:t>
            </a:r>
            <a:endParaRPr sz="2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87" name="Google Shape;487;p41"/>
          <p:cNvSpPr txBox="1"/>
          <p:nvPr/>
        </p:nvSpPr>
        <p:spPr>
          <a:xfrm>
            <a:off x="6168575" y="3218213"/>
            <a:ext cx="110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pen Sans Light"/>
                <a:ea typeface="Open Sans Light"/>
                <a:cs typeface="Open Sans Light"/>
                <a:sym typeface="Open Sans Light"/>
              </a:rPr>
              <a:t>…</a:t>
            </a:r>
            <a:endParaRPr sz="2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284100" y="111000"/>
            <a:ext cx="8575800" cy="93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appropriateness helpful for modeling other language behaviors?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5879400" y="4465225"/>
            <a:ext cx="214800" cy="1863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3"/>
          <p:cNvSpPr txBox="1"/>
          <p:nvPr/>
        </p:nvSpPr>
        <p:spPr>
          <a:xfrm>
            <a:off x="6174375" y="4358275"/>
            <a:ext cx="20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Balanced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8" name="Google Shape;508;p43"/>
          <p:cNvPicPr preferRelativeResize="0"/>
          <p:nvPr/>
        </p:nvPicPr>
        <p:blipFill rotWithShape="1">
          <a:blip r:embed="rId3">
            <a:alphaModFix/>
          </a:blip>
          <a:srcRect l="19" r="19"/>
          <a:stretch/>
        </p:blipFill>
        <p:spPr>
          <a:xfrm>
            <a:off x="0" y="1046100"/>
            <a:ext cx="7347500" cy="33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3"/>
          <p:cNvSpPr/>
          <p:nvPr/>
        </p:nvSpPr>
        <p:spPr>
          <a:xfrm>
            <a:off x="7274900" y="2729150"/>
            <a:ext cx="297600" cy="807900"/>
          </a:xfrm>
          <a:prstGeom prst="rightBrace">
            <a:avLst>
              <a:gd name="adj1" fmla="val 8333"/>
              <a:gd name="adj2" fmla="val 47469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7274900" y="1907925"/>
            <a:ext cx="297600" cy="807900"/>
          </a:xfrm>
          <a:prstGeom prst="rightBrace">
            <a:avLst>
              <a:gd name="adj1" fmla="val 8333"/>
              <a:gd name="adj2" fmla="val 47469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7631400" y="20810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Fine-Tuning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7769100" y="2902250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Baseline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0" y="4189200"/>
            <a:ext cx="5435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“Bro, calm down and come back to </a:t>
            </a:r>
            <a:endParaRPr sz="25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real life.”</a:t>
            </a:r>
            <a:endParaRPr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19" name="Google Shape;519;p44"/>
          <p:cNvSpPr/>
          <p:nvPr/>
        </p:nvSpPr>
        <p:spPr>
          <a:xfrm>
            <a:off x="284100" y="111000"/>
            <a:ext cx="8575800" cy="93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appropriateness helpful for modeling other language behaviors?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5879400" y="4465225"/>
            <a:ext cx="214800" cy="1863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4"/>
          <p:cNvSpPr txBox="1"/>
          <p:nvPr/>
        </p:nvSpPr>
        <p:spPr>
          <a:xfrm>
            <a:off x="6174375" y="4358275"/>
            <a:ext cx="20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Balanced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2" name="Google Shape;522;p4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6100"/>
            <a:ext cx="7347501" cy="33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4"/>
          <p:cNvSpPr/>
          <p:nvPr/>
        </p:nvSpPr>
        <p:spPr>
          <a:xfrm>
            <a:off x="7274900" y="2729150"/>
            <a:ext cx="297600" cy="807900"/>
          </a:xfrm>
          <a:prstGeom prst="rightBrace">
            <a:avLst>
              <a:gd name="adj1" fmla="val 8333"/>
              <a:gd name="adj2" fmla="val 47469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4"/>
          <p:cNvSpPr/>
          <p:nvPr/>
        </p:nvSpPr>
        <p:spPr>
          <a:xfrm>
            <a:off x="7274900" y="1907925"/>
            <a:ext cx="297600" cy="807900"/>
          </a:xfrm>
          <a:prstGeom prst="rightBrace">
            <a:avLst>
              <a:gd name="adj1" fmla="val 8333"/>
              <a:gd name="adj2" fmla="val 47469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7274900" y="1100013"/>
            <a:ext cx="297600" cy="807900"/>
          </a:xfrm>
          <a:prstGeom prst="rightBrace">
            <a:avLst>
              <a:gd name="adj1" fmla="val 8333"/>
              <a:gd name="adj2" fmla="val 47469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7631400" y="20810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Fine-Tuning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27" name="Google Shape;527;p44"/>
          <p:cNvSpPr txBox="1"/>
          <p:nvPr/>
        </p:nvSpPr>
        <p:spPr>
          <a:xfrm>
            <a:off x="7769100" y="2902250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Baseline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28" name="Google Shape;528;p44"/>
          <p:cNvSpPr txBox="1"/>
          <p:nvPr/>
        </p:nvSpPr>
        <p:spPr>
          <a:xfrm>
            <a:off x="7572500" y="1246163"/>
            <a:ext cx="1512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Logistic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Regression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>
            <a:off x="0" y="4189200"/>
            <a:ext cx="5435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“Bro, calm down and come back to </a:t>
            </a:r>
            <a:endParaRPr sz="25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real life.”</a:t>
            </a:r>
            <a:endParaRPr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35" name="Google Shape;535;p45"/>
          <p:cNvSpPr/>
          <p:nvPr/>
        </p:nvSpPr>
        <p:spPr>
          <a:xfrm>
            <a:off x="290650" y="3604275"/>
            <a:ext cx="4369800" cy="84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Individual level characteristics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6" name="Google Shape;536;p45"/>
          <p:cNvSpPr/>
          <p:nvPr/>
        </p:nvSpPr>
        <p:spPr>
          <a:xfrm>
            <a:off x="290650" y="2409925"/>
            <a:ext cx="4369800" cy="8454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Relationship between individuals</a:t>
            </a:r>
            <a:endParaRPr sz="20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7" name="Google Shape;537;p45"/>
          <p:cNvSpPr/>
          <p:nvPr/>
        </p:nvSpPr>
        <p:spPr>
          <a:xfrm>
            <a:off x="290650" y="1158250"/>
            <a:ext cx="4369800" cy="84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Group norms, culture, ideologies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538" name="Google Shape;538;p45"/>
          <p:cNvCxnSpPr>
            <a:stCxn id="535" idx="0"/>
            <a:endCxn id="536" idx="2"/>
          </p:cNvCxnSpPr>
          <p:nvPr/>
        </p:nvCxnSpPr>
        <p:spPr>
          <a:xfrm rot="10800000">
            <a:off x="2475550" y="3255375"/>
            <a:ext cx="0" cy="34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45"/>
          <p:cNvCxnSpPr>
            <a:stCxn id="536" idx="0"/>
            <a:endCxn id="537" idx="2"/>
          </p:cNvCxnSpPr>
          <p:nvPr/>
        </p:nvCxnSpPr>
        <p:spPr>
          <a:xfrm rot="10800000">
            <a:off x="2475550" y="2003725"/>
            <a:ext cx="0" cy="40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45"/>
          <p:cNvCxnSpPr>
            <a:stCxn id="537" idx="3"/>
            <a:endCxn id="535" idx="3"/>
          </p:cNvCxnSpPr>
          <p:nvPr/>
        </p:nvCxnSpPr>
        <p:spPr>
          <a:xfrm>
            <a:off x="4660450" y="1580950"/>
            <a:ext cx="600" cy="2445900"/>
          </a:xfrm>
          <a:prstGeom prst="curvedConnector3">
            <a:avLst>
              <a:gd name="adj1" fmla="val 396875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45"/>
          <p:cNvCxnSpPr>
            <a:stCxn id="537" idx="3"/>
            <a:endCxn id="536" idx="3"/>
          </p:cNvCxnSpPr>
          <p:nvPr/>
        </p:nvCxnSpPr>
        <p:spPr>
          <a:xfrm>
            <a:off x="4660450" y="1580950"/>
            <a:ext cx="600" cy="1251600"/>
          </a:xfrm>
          <a:prstGeom prst="curvedConnector3">
            <a:avLst>
              <a:gd name="adj1" fmla="val 81191667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45"/>
          <p:cNvCxnSpPr>
            <a:stCxn id="536" idx="3"/>
            <a:endCxn id="535" idx="3"/>
          </p:cNvCxnSpPr>
          <p:nvPr/>
        </p:nvCxnSpPr>
        <p:spPr>
          <a:xfrm>
            <a:off x="4660450" y="2832625"/>
            <a:ext cx="600" cy="1194300"/>
          </a:xfrm>
          <a:prstGeom prst="curvedConnector3">
            <a:avLst>
              <a:gd name="adj1" fmla="val 76416667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3" name="Google Shape;543;p45"/>
          <p:cNvSpPr txBox="1">
            <a:spLocks noGrp="1"/>
          </p:cNvSpPr>
          <p:nvPr>
            <p:ph type="title"/>
          </p:nvPr>
        </p:nvSpPr>
        <p:spPr>
          <a:xfrm>
            <a:off x="311700" y="11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40">
                <a:latin typeface="Open Sans Light"/>
                <a:ea typeface="Open Sans Light"/>
                <a:cs typeface="Open Sans Light"/>
                <a:sym typeface="Open Sans Light"/>
              </a:rPr>
              <a:t>Limitations</a:t>
            </a: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5735025" y="2601775"/>
            <a:ext cx="298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Open Sans Light"/>
              <a:buChar char="●"/>
            </a:pPr>
            <a:r>
              <a:rPr lang="en" sz="20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work focuses on this aspect</a:t>
            </a:r>
            <a:endParaRPr sz="20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545" name="Google Shape;545;p45"/>
          <p:cNvCxnSpPr/>
          <p:nvPr/>
        </p:nvCxnSpPr>
        <p:spPr>
          <a:xfrm flipH="1">
            <a:off x="5047225" y="2830600"/>
            <a:ext cx="730800" cy="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6" name="Google Shape;546;p45"/>
          <p:cNvSpPr txBox="1"/>
          <p:nvPr/>
        </p:nvSpPr>
        <p:spPr>
          <a:xfrm>
            <a:off x="5505825" y="896138"/>
            <a:ext cx="3209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●"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More relationships to be analyzed; each with more nuance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●"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More #annotators; diverse viewpoints.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133975" y="4029725"/>
            <a:ext cx="8520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Communication between individuals are a complex functions of multiple factors. </a:t>
            </a:r>
            <a:endParaRPr sz="2800"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102250" y="2963550"/>
            <a:ext cx="1508700" cy="771000"/>
          </a:xfrm>
          <a:prstGeom prst="ellipse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pen Sans Light"/>
                <a:ea typeface="Open Sans Light"/>
                <a:cs typeface="Open Sans Light"/>
                <a:sym typeface="Open Sans Light"/>
              </a:rPr>
              <a:t>Gender</a:t>
            </a:r>
            <a:endParaRPr sz="1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790075" y="2963550"/>
            <a:ext cx="1376100" cy="7710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Age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345250" y="2963550"/>
            <a:ext cx="1376100" cy="771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Value System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120988" y="3038600"/>
            <a:ext cx="400800" cy="494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flipH="1">
            <a:off x="1202350" y="3036863"/>
            <a:ext cx="400800" cy="494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166550" y="292650"/>
            <a:ext cx="2554800" cy="771000"/>
          </a:xfrm>
          <a:prstGeom prst="cloudCallout">
            <a:avLst>
              <a:gd name="adj1" fmla="val 62286"/>
              <a:gd name="adj2" fmla="val 9476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pen Sans Light"/>
                <a:ea typeface="Open Sans Light"/>
                <a:cs typeface="Open Sans Light"/>
                <a:sym typeface="Open Sans Light"/>
              </a:rPr>
              <a:t>Appropriate?</a:t>
            </a:r>
            <a:endParaRPr sz="1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721350" y="0"/>
            <a:ext cx="2352900" cy="1063500"/>
          </a:xfrm>
          <a:prstGeom prst="wedgeRoundRectCallout">
            <a:avLst>
              <a:gd name="adj1" fmla="val 2117"/>
              <a:gd name="adj2" fmla="val 65774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pen Sans Light"/>
                <a:ea typeface="Open Sans Light"/>
                <a:cs typeface="Open Sans Light"/>
                <a:sym typeface="Open Sans Light"/>
              </a:rPr>
              <a:t>Is English your first language?</a:t>
            </a:r>
            <a:endParaRPr sz="1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5" y="1355523"/>
            <a:ext cx="1417425" cy="16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898" y="1355525"/>
            <a:ext cx="1743018" cy="16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1979875" y="2745975"/>
            <a:ext cx="4996500" cy="11544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52" name="Google Shape;552;p46"/>
          <p:cNvSpPr txBox="1"/>
          <p:nvPr/>
        </p:nvSpPr>
        <p:spPr>
          <a:xfrm>
            <a:off x="216900" y="2832638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p46"/>
          <p:cNvSpPr txBox="1"/>
          <p:nvPr/>
        </p:nvSpPr>
        <p:spPr>
          <a:xfrm>
            <a:off x="0" y="2355650"/>
            <a:ext cx="9144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pen Sans Light"/>
              <a:buChar char="●"/>
            </a:pPr>
            <a:r>
              <a:rPr lang="en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introduce a new dataset of </a:t>
            </a:r>
            <a:r>
              <a:rPr lang="en" sz="17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12K appropriateness</a:t>
            </a:r>
            <a:r>
              <a:rPr lang="en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judgments across 49 relationships.</a:t>
            </a:r>
            <a:endParaRPr sz="17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pen Sans Light"/>
              <a:buChar char="●"/>
            </a:pPr>
            <a:r>
              <a:rPr lang="en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 estimated </a:t>
            </a:r>
            <a:r>
              <a:rPr lang="en" sz="17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 in 5</a:t>
            </a:r>
            <a:r>
              <a:rPr lang="en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messages change their appropriateness in a new context</a:t>
            </a:r>
            <a:endParaRPr sz="17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 Light"/>
              <a:buChar char="●"/>
            </a:pPr>
            <a:r>
              <a:rPr lang="en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Incorporating contextuality helps understand other antisocial behaviors</a:t>
            </a:r>
            <a:endParaRPr sz="17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54" name="Google Shape;554;p46"/>
          <p:cNvSpPr txBox="1"/>
          <p:nvPr/>
        </p:nvSpPr>
        <p:spPr>
          <a:xfrm>
            <a:off x="2927625" y="1404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you!!</a:t>
            </a:r>
            <a:endParaRPr/>
          </a:p>
        </p:txBody>
      </p:sp>
      <p:pic>
        <p:nvPicPr>
          <p:cNvPr id="555" name="Google Shape;5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26" y="3664475"/>
            <a:ext cx="800400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6"/>
          <p:cNvSpPr txBox="1"/>
          <p:nvPr/>
        </p:nvSpPr>
        <p:spPr>
          <a:xfrm>
            <a:off x="2613388" y="4456520"/>
            <a:ext cx="130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 Light"/>
                <a:ea typeface="Open Sans Light"/>
                <a:cs typeface="Open Sans Light"/>
                <a:sym typeface="Open Sans Light"/>
              </a:rPr>
              <a:t>David Jurgens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jurgens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@umich.edu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7" name="Google Shape;5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857" y="3664474"/>
            <a:ext cx="699576" cy="786828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6"/>
          <p:cNvSpPr txBox="1"/>
          <p:nvPr/>
        </p:nvSpPr>
        <p:spPr>
          <a:xfrm>
            <a:off x="3866043" y="4456520"/>
            <a:ext cx="130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 Light"/>
                <a:ea typeface="Open Sans Light"/>
                <a:cs typeface="Open Sans Light"/>
                <a:sym typeface="Open Sans Light"/>
              </a:rPr>
              <a:t>Agrima Seth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agrima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@umich.edu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59" name="Google Shape;559;p46"/>
          <p:cNvSpPr txBox="1"/>
          <p:nvPr/>
        </p:nvSpPr>
        <p:spPr>
          <a:xfrm>
            <a:off x="4989670" y="4456520"/>
            <a:ext cx="130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 Light"/>
                <a:ea typeface="Open Sans Light"/>
                <a:cs typeface="Open Sans Light"/>
                <a:sym typeface="Open Sans Light"/>
              </a:rPr>
              <a:t>Jackson Sargent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jacsarge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@umich.edu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6009043" y="4456520"/>
            <a:ext cx="1388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 Light"/>
                <a:ea typeface="Open Sans Light"/>
                <a:cs typeface="Open Sans Light"/>
                <a:sym typeface="Open Sans Light"/>
              </a:rPr>
              <a:t>Athena Aghighi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aaghighi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@ucdavis.edu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1" name="Google Shape;56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900" y="3664475"/>
            <a:ext cx="758392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6"/>
          <p:cNvSpPr txBox="1"/>
          <p:nvPr/>
        </p:nvSpPr>
        <p:spPr>
          <a:xfrm>
            <a:off x="7017760" y="4456520"/>
            <a:ext cx="1454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 Light"/>
                <a:ea typeface="Open Sans Light"/>
                <a:cs typeface="Open Sans Light"/>
                <a:sym typeface="Open Sans Light"/>
              </a:rPr>
              <a:t>Michael Geraci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megeraci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@buffalo.edu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3" name="Google Shape;56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3495" y="3664475"/>
            <a:ext cx="699575" cy="78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264" y="3664475"/>
            <a:ext cx="800400" cy="83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550" y="3716580"/>
            <a:ext cx="1095225" cy="9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8175" y="3716585"/>
            <a:ext cx="791301" cy="94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26675" y="609028"/>
            <a:ext cx="9197348" cy="183229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6"/>
          <p:cNvSpPr txBox="1"/>
          <p:nvPr/>
        </p:nvSpPr>
        <p:spPr>
          <a:xfrm>
            <a:off x="323550" y="3315575"/>
            <a:ext cx="810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https://github.com/davidjurgens/contextual-appropriateness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133975" y="4029725"/>
            <a:ext cx="8520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Communication between individuals are a complex functions of multiple factors. </a:t>
            </a:r>
            <a:endParaRPr sz="280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102250" y="2963550"/>
            <a:ext cx="1508700" cy="771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  <a:endParaRPr sz="18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790075" y="2963550"/>
            <a:ext cx="1376100" cy="771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18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345250" y="2963550"/>
            <a:ext cx="1376100" cy="771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Value System</a:t>
            </a:r>
            <a:endParaRPr sz="18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2182135" y="2264395"/>
            <a:ext cx="406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stealth" w="med" len="med"/>
            <a:tailEnd type="stealth" w="med" len="med"/>
          </a:ln>
        </p:spPr>
      </p:cxnSp>
      <p:sp>
        <p:nvSpPr>
          <p:cNvPr id="103" name="Google Shape;103;p16"/>
          <p:cNvSpPr/>
          <p:nvPr/>
        </p:nvSpPr>
        <p:spPr>
          <a:xfrm>
            <a:off x="3158875" y="1268700"/>
            <a:ext cx="2470800" cy="8433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Relationship shared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979875" y="2771850"/>
            <a:ext cx="4996500" cy="11544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120988" y="3038600"/>
            <a:ext cx="400800" cy="494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 flipH="1">
            <a:off x="1202350" y="3036863"/>
            <a:ext cx="400800" cy="494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166550" y="292650"/>
            <a:ext cx="2554800" cy="771000"/>
          </a:xfrm>
          <a:prstGeom prst="cloudCallout">
            <a:avLst>
              <a:gd name="adj1" fmla="val 62286"/>
              <a:gd name="adj2" fmla="val 9476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Appropriate?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721350" y="0"/>
            <a:ext cx="2352900" cy="1063500"/>
          </a:xfrm>
          <a:prstGeom prst="wedgeRoundRectCallout">
            <a:avLst>
              <a:gd name="adj1" fmla="val 2117"/>
              <a:gd name="adj2" fmla="val 65774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Is English your first language?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5" y="1355523"/>
            <a:ext cx="1417425" cy="16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898" y="1355525"/>
            <a:ext cx="1743018" cy="16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00" y="1308527"/>
            <a:ext cx="1323575" cy="1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475" y="1234621"/>
            <a:ext cx="953914" cy="1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438" y="1308526"/>
            <a:ext cx="1576402" cy="11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25" y="3101075"/>
            <a:ext cx="1323575" cy="14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9813" y="3101075"/>
            <a:ext cx="1728825" cy="125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5050" y="3101075"/>
            <a:ext cx="1136127" cy="1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86350" y="3101075"/>
            <a:ext cx="1323576" cy="141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5050" y="1234618"/>
            <a:ext cx="1136125" cy="13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57088" y="2559300"/>
            <a:ext cx="152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Family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535125" y="2559300"/>
            <a:ext cx="152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Social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895088" y="2559300"/>
            <a:ext cx="152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Romance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958663" y="2559300"/>
            <a:ext cx="172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Para-Social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4813" y="4485725"/>
            <a:ext cx="213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Organizational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282525" y="4485725"/>
            <a:ext cx="213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Peer-group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738625" y="4485725"/>
            <a:ext cx="213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Role-based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757513" y="4485725"/>
            <a:ext cx="213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Antagonist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4294967295"/>
          </p:nvPr>
        </p:nvSpPr>
        <p:spPr>
          <a:xfrm>
            <a:off x="69750" y="57925"/>
            <a:ext cx="90045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Open Sans Light"/>
                <a:ea typeface="Open Sans Light"/>
                <a:cs typeface="Open Sans Light"/>
                <a:sym typeface="Open Sans Light"/>
              </a:rPr>
              <a:t>Language has many ways to describe our relationship to others. </a:t>
            </a:r>
            <a:r>
              <a:rPr lang="en" sz="2800">
                <a:solidFill>
                  <a:srgbClr val="FF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Each relationship has its own norms!</a:t>
            </a:r>
            <a:endParaRPr sz="2800">
              <a:solidFill>
                <a:srgbClr val="FF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684616" y="951138"/>
            <a:ext cx="33486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Apply the model to understand</a:t>
            </a:r>
            <a:endParaRPr sz="2800" dirty="0">
              <a:solidFill>
                <a:srgbClr val="6AA84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41951" y="2424275"/>
            <a:ext cx="2066796" cy="2179710"/>
          </a:xfrm>
          <a:prstGeom prst="flowChartMultidocumen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l="9923" t="13010" r="13979" b="16012"/>
          <a:stretch/>
        </p:blipFill>
        <p:spPr>
          <a:xfrm>
            <a:off x="447553" y="2899764"/>
            <a:ext cx="1531865" cy="1228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3730888" y="2571738"/>
            <a:ext cx="435600" cy="4383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403240" y="2571738"/>
            <a:ext cx="435600" cy="4383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94713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05514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816302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105514" y="4084851"/>
            <a:ext cx="435600" cy="4383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18"/>
          <p:cNvCxnSpPr>
            <a:stCxn id="143" idx="4"/>
            <a:endCxn id="145" idx="0"/>
          </p:cNvCxnSpPr>
          <p:nvPr/>
        </p:nvCxnSpPr>
        <p:spPr>
          <a:xfrm flipH="1">
            <a:off x="3612388" y="3010038"/>
            <a:ext cx="3363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8"/>
          <p:cNvCxnSpPr>
            <a:stCxn id="143" idx="4"/>
            <a:endCxn id="146" idx="0"/>
          </p:cNvCxnSpPr>
          <p:nvPr/>
        </p:nvCxnSpPr>
        <p:spPr>
          <a:xfrm>
            <a:off x="3948688" y="3010038"/>
            <a:ext cx="374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8"/>
          <p:cNvCxnSpPr>
            <a:stCxn id="143" idx="4"/>
            <a:endCxn id="147" idx="0"/>
          </p:cNvCxnSpPr>
          <p:nvPr/>
        </p:nvCxnSpPr>
        <p:spPr>
          <a:xfrm>
            <a:off x="3948688" y="3010038"/>
            <a:ext cx="10854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44" idx="4"/>
            <a:endCxn id="146" idx="0"/>
          </p:cNvCxnSpPr>
          <p:nvPr/>
        </p:nvCxnSpPr>
        <p:spPr>
          <a:xfrm flipH="1">
            <a:off x="4323440" y="3010038"/>
            <a:ext cx="2976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>
            <a:stCxn id="144" idx="4"/>
            <a:endCxn id="145" idx="0"/>
          </p:cNvCxnSpPr>
          <p:nvPr/>
        </p:nvCxnSpPr>
        <p:spPr>
          <a:xfrm flipH="1">
            <a:off x="3612440" y="3010038"/>
            <a:ext cx="10086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>
            <a:stCxn id="144" idx="4"/>
            <a:endCxn id="147" idx="0"/>
          </p:cNvCxnSpPr>
          <p:nvPr/>
        </p:nvCxnSpPr>
        <p:spPr>
          <a:xfrm>
            <a:off x="4621040" y="3010038"/>
            <a:ext cx="4131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>
            <a:stCxn id="145" idx="4"/>
            <a:endCxn id="148" idx="0"/>
          </p:cNvCxnSpPr>
          <p:nvPr/>
        </p:nvCxnSpPr>
        <p:spPr>
          <a:xfrm>
            <a:off x="3612513" y="3733279"/>
            <a:ext cx="7107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8"/>
          <p:cNvCxnSpPr>
            <a:stCxn id="146" idx="4"/>
            <a:endCxn id="148" idx="0"/>
          </p:cNvCxnSpPr>
          <p:nvPr/>
        </p:nvCxnSpPr>
        <p:spPr>
          <a:xfrm>
            <a:off x="4323314" y="3733279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8"/>
          <p:cNvCxnSpPr>
            <a:stCxn id="147" idx="4"/>
            <a:endCxn id="148" idx="0"/>
          </p:cNvCxnSpPr>
          <p:nvPr/>
        </p:nvCxnSpPr>
        <p:spPr>
          <a:xfrm flipH="1">
            <a:off x="4323402" y="3733279"/>
            <a:ext cx="7107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6728800" y="2433300"/>
            <a:ext cx="264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much of the conversations are context-sensitive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728800" y="3579763"/>
            <a:ext cx="24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Its usefulness to model other language behavior in conversations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316" y="2571750"/>
            <a:ext cx="725705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927" y="3802150"/>
            <a:ext cx="725700" cy="73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38;p18"/>
          <p:cNvSpPr/>
          <p:nvPr/>
        </p:nvSpPr>
        <p:spPr>
          <a:xfrm>
            <a:off x="145274" y="954150"/>
            <a:ext cx="27501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Dataset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Creation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" name="Google Shape;139;p18"/>
          <p:cNvSpPr/>
          <p:nvPr/>
        </p:nvSpPr>
        <p:spPr>
          <a:xfrm>
            <a:off x="2914945" y="951138"/>
            <a:ext cx="27501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Building a Model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684616" y="951138"/>
            <a:ext cx="33486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Apply the model to understand</a:t>
            </a:r>
            <a:endParaRPr sz="2800" dirty="0">
              <a:solidFill>
                <a:srgbClr val="6AA84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41951" y="2424275"/>
            <a:ext cx="2066796" cy="2179710"/>
          </a:xfrm>
          <a:prstGeom prst="flowChartMultidocumen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l="9923" t="13010" r="13979" b="16012"/>
          <a:stretch/>
        </p:blipFill>
        <p:spPr>
          <a:xfrm>
            <a:off x="447553" y="2899764"/>
            <a:ext cx="1531865" cy="1228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3730888" y="2571738"/>
            <a:ext cx="435600" cy="4383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403240" y="2571738"/>
            <a:ext cx="435600" cy="4383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94713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05514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816302" y="3294979"/>
            <a:ext cx="435600" cy="438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105514" y="4084851"/>
            <a:ext cx="435600" cy="4383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18"/>
          <p:cNvCxnSpPr>
            <a:stCxn id="143" idx="4"/>
            <a:endCxn id="145" idx="0"/>
          </p:cNvCxnSpPr>
          <p:nvPr/>
        </p:nvCxnSpPr>
        <p:spPr>
          <a:xfrm flipH="1">
            <a:off x="3612388" y="3010038"/>
            <a:ext cx="3363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8"/>
          <p:cNvCxnSpPr>
            <a:stCxn id="143" idx="4"/>
            <a:endCxn id="146" idx="0"/>
          </p:cNvCxnSpPr>
          <p:nvPr/>
        </p:nvCxnSpPr>
        <p:spPr>
          <a:xfrm>
            <a:off x="3948688" y="3010038"/>
            <a:ext cx="374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8"/>
          <p:cNvCxnSpPr>
            <a:stCxn id="143" idx="4"/>
            <a:endCxn id="147" idx="0"/>
          </p:cNvCxnSpPr>
          <p:nvPr/>
        </p:nvCxnSpPr>
        <p:spPr>
          <a:xfrm>
            <a:off x="3948688" y="3010038"/>
            <a:ext cx="10854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44" idx="4"/>
            <a:endCxn id="146" idx="0"/>
          </p:cNvCxnSpPr>
          <p:nvPr/>
        </p:nvCxnSpPr>
        <p:spPr>
          <a:xfrm flipH="1">
            <a:off x="4323440" y="3010038"/>
            <a:ext cx="2976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>
            <a:stCxn id="144" idx="4"/>
            <a:endCxn id="145" idx="0"/>
          </p:cNvCxnSpPr>
          <p:nvPr/>
        </p:nvCxnSpPr>
        <p:spPr>
          <a:xfrm flipH="1">
            <a:off x="3612440" y="3010038"/>
            <a:ext cx="10086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>
            <a:stCxn id="144" idx="4"/>
            <a:endCxn id="147" idx="0"/>
          </p:cNvCxnSpPr>
          <p:nvPr/>
        </p:nvCxnSpPr>
        <p:spPr>
          <a:xfrm>
            <a:off x="4621040" y="3010038"/>
            <a:ext cx="4131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>
            <a:stCxn id="145" idx="4"/>
            <a:endCxn id="148" idx="0"/>
          </p:cNvCxnSpPr>
          <p:nvPr/>
        </p:nvCxnSpPr>
        <p:spPr>
          <a:xfrm>
            <a:off x="3612513" y="3733279"/>
            <a:ext cx="7107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8"/>
          <p:cNvCxnSpPr>
            <a:stCxn id="146" idx="4"/>
            <a:endCxn id="148" idx="0"/>
          </p:cNvCxnSpPr>
          <p:nvPr/>
        </p:nvCxnSpPr>
        <p:spPr>
          <a:xfrm>
            <a:off x="4323314" y="3733279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8"/>
          <p:cNvCxnSpPr>
            <a:stCxn id="147" idx="4"/>
            <a:endCxn id="148" idx="0"/>
          </p:cNvCxnSpPr>
          <p:nvPr/>
        </p:nvCxnSpPr>
        <p:spPr>
          <a:xfrm flipH="1">
            <a:off x="4323402" y="3733279"/>
            <a:ext cx="7107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6728800" y="2433300"/>
            <a:ext cx="264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much of the conversations are context-sensitive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728800" y="3579763"/>
            <a:ext cx="24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Its usefulness to model other language behavior in conversations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316" y="2571750"/>
            <a:ext cx="725705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927" y="3802150"/>
            <a:ext cx="725700" cy="73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38;p18"/>
          <p:cNvSpPr/>
          <p:nvPr/>
        </p:nvSpPr>
        <p:spPr>
          <a:xfrm>
            <a:off x="145274" y="954150"/>
            <a:ext cx="27501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Dataset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Creation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" name="Google Shape;139;p18"/>
          <p:cNvSpPr/>
          <p:nvPr/>
        </p:nvSpPr>
        <p:spPr>
          <a:xfrm>
            <a:off x="2914945" y="974992"/>
            <a:ext cx="2750100" cy="1335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 Light"/>
                <a:ea typeface="Open Sans Light"/>
                <a:cs typeface="Open Sans Light"/>
                <a:sym typeface="Open Sans Light"/>
              </a:rPr>
              <a:t>Building a Model</a:t>
            </a:r>
            <a:endParaRPr sz="2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" name="Google Shape;193;p19"/>
          <p:cNvSpPr/>
          <p:nvPr/>
        </p:nvSpPr>
        <p:spPr>
          <a:xfrm>
            <a:off x="2924731" y="984244"/>
            <a:ext cx="2750100" cy="1335600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3;p19"/>
          <p:cNvSpPr/>
          <p:nvPr/>
        </p:nvSpPr>
        <p:spPr>
          <a:xfrm>
            <a:off x="5684616" y="941366"/>
            <a:ext cx="3348600" cy="1374862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1;p19"/>
          <p:cNvSpPr/>
          <p:nvPr/>
        </p:nvSpPr>
        <p:spPr>
          <a:xfrm>
            <a:off x="2897725" y="2334538"/>
            <a:ext cx="2750100" cy="2359200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91;p19"/>
          <p:cNvSpPr/>
          <p:nvPr/>
        </p:nvSpPr>
        <p:spPr>
          <a:xfrm>
            <a:off x="5901316" y="2417401"/>
            <a:ext cx="3119842" cy="2369284"/>
          </a:xfrm>
          <a:prstGeom prst="roundRect">
            <a:avLst>
              <a:gd name="adj" fmla="val 16667"/>
            </a:avLst>
          </a:prstGeom>
          <a:solidFill>
            <a:srgbClr val="EEEEE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title"/>
          </p:nvPr>
        </p:nvSpPr>
        <p:spPr>
          <a:xfrm>
            <a:off x="311700" y="17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40">
                <a:latin typeface="Open Sans Light"/>
                <a:ea typeface="Open Sans Light"/>
                <a:cs typeface="Open Sans Light"/>
                <a:sym typeface="Open Sans Light"/>
              </a:rPr>
              <a:t>Dataset Creation (Phase 1)</a:t>
            </a: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1" name="Google Shape;20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25" y="832850"/>
            <a:ext cx="828324" cy="99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25" y="1912825"/>
            <a:ext cx="828324" cy="99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44" y="2992800"/>
            <a:ext cx="501480" cy="9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25" y="4072775"/>
            <a:ext cx="828324" cy="99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/>
          <p:nvPr/>
        </p:nvSpPr>
        <p:spPr>
          <a:xfrm>
            <a:off x="1246125" y="832849"/>
            <a:ext cx="628200" cy="4062300"/>
          </a:xfrm>
          <a:prstGeom prst="rightBrace">
            <a:avLst>
              <a:gd name="adj1" fmla="val 8333"/>
              <a:gd name="adj2" fmla="val 47883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1873363" y="2182100"/>
            <a:ext cx="36249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 Light"/>
                <a:ea typeface="Open Sans Light"/>
                <a:cs typeface="Open Sans Light"/>
                <a:sym typeface="Open Sans Light"/>
              </a:rPr>
              <a:t>Manually generated </a:t>
            </a:r>
            <a:r>
              <a:rPr lang="en" sz="2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401 sentences</a:t>
            </a:r>
            <a:r>
              <a:rPr lang="en" sz="2200">
                <a:latin typeface="Open Sans Light"/>
                <a:ea typeface="Open Sans Light"/>
                <a:cs typeface="Open Sans Light"/>
                <a:sym typeface="Open Sans Light"/>
              </a:rPr>
              <a:t> such that their </a:t>
            </a:r>
            <a:r>
              <a:rPr lang="en" sz="2200">
                <a:solidFill>
                  <a:srgbClr val="99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appropriateness differs across relationships</a:t>
            </a:r>
            <a:endParaRPr sz="2200">
              <a:solidFill>
                <a:srgbClr val="9900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09" name="Google Shape;209;p20"/>
          <p:cNvCxnSpPr/>
          <p:nvPr/>
        </p:nvCxnSpPr>
        <p:spPr>
          <a:xfrm>
            <a:off x="5498275" y="2816450"/>
            <a:ext cx="121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20"/>
          <p:cNvSpPr/>
          <p:nvPr/>
        </p:nvSpPr>
        <p:spPr>
          <a:xfrm>
            <a:off x="6763825" y="2118425"/>
            <a:ext cx="2092800" cy="1469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 Light"/>
                <a:ea typeface="Open Sans Light"/>
                <a:cs typeface="Open Sans Light"/>
                <a:sym typeface="Open Sans Light"/>
              </a:rPr>
              <a:t>Phase 1 classifier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421" y="1912825"/>
            <a:ext cx="82832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1873375" y="3772625"/>
            <a:ext cx="2490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“You look super cute today”</a:t>
            </a:r>
            <a:endParaRPr sz="2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4364275" y="3687538"/>
            <a:ext cx="383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☺️ Parent to their child</a:t>
            </a:r>
            <a:endParaRPr sz="2400">
              <a:solidFill>
                <a:srgbClr val="6AA84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4364275" y="4264850"/>
            <a:ext cx="39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0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😬 Boss to their employee</a:t>
            </a:r>
            <a:endParaRPr sz="2400">
              <a:solidFill>
                <a:srgbClr val="E0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574011" y="2911549"/>
            <a:ext cx="1887600" cy="839700"/>
          </a:xfrm>
          <a:prstGeom prst="roundRect">
            <a:avLst>
              <a:gd name="adj" fmla="val 19571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Conversational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&amp;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Controversial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3234650" y="1717300"/>
            <a:ext cx="1503600" cy="731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Phase 1 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classifier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4548512" y="2911562"/>
            <a:ext cx="2153400" cy="83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Interesting data to label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l="9923" t="13010" r="13979" b="16012"/>
          <a:stretch/>
        </p:blipFill>
        <p:spPr>
          <a:xfrm>
            <a:off x="7579850" y="2730610"/>
            <a:ext cx="1503600" cy="1201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>
            <a:spLocks noGrp="1"/>
          </p:cNvSpPr>
          <p:nvPr>
            <p:ph type="title" idx="4294967295"/>
          </p:nvPr>
        </p:nvSpPr>
        <p:spPr>
          <a:xfrm>
            <a:off x="311700" y="18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40">
                <a:latin typeface="Open Sans Light"/>
                <a:ea typeface="Open Sans Light"/>
                <a:cs typeface="Open Sans Light"/>
                <a:sym typeface="Open Sans Light"/>
              </a:rPr>
              <a:t>Dataset Creation (Phase 2) </a:t>
            </a: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4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2200"/>
            <a:ext cx="1018400" cy="101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1"/>
          <p:cNvCxnSpPr>
            <a:stCxn id="225" idx="3"/>
            <a:endCxn id="220" idx="1"/>
          </p:cNvCxnSpPr>
          <p:nvPr/>
        </p:nvCxnSpPr>
        <p:spPr>
          <a:xfrm>
            <a:off x="1018400" y="3331400"/>
            <a:ext cx="555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1"/>
          <p:cNvCxnSpPr>
            <a:stCxn id="220" idx="3"/>
            <a:endCxn id="222" idx="1"/>
          </p:cNvCxnSpPr>
          <p:nvPr/>
        </p:nvCxnSpPr>
        <p:spPr>
          <a:xfrm>
            <a:off x="3461611" y="3331399"/>
            <a:ext cx="1086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1"/>
          <p:cNvCxnSpPr>
            <a:stCxn id="222" idx="3"/>
            <a:endCxn id="223" idx="1"/>
          </p:cNvCxnSpPr>
          <p:nvPr/>
        </p:nvCxnSpPr>
        <p:spPr>
          <a:xfrm>
            <a:off x="6701912" y="3331412"/>
            <a:ext cx="87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1"/>
          <p:cNvCxnSpPr>
            <a:stCxn id="221" idx="2"/>
          </p:cNvCxnSpPr>
          <p:nvPr/>
        </p:nvCxnSpPr>
        <p:spPr>
          <a:xfrm flipH="1">
            <a:off x="3976850" y="2449000"/>
            <a:ext cx="9600" cy="86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1"/>
          <p:cNvSpPr txBox="1"/>
          <p:nvPr/>
        </p:nvSpPr>
        <p:spPr>
          <a:xfrm>
            <a:off x="6444500" y="1856350"/>
            <a:ext cx="139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Annotate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31" name="Google Shape;231;p21"/>
          <p:cNvCxnSpPr>
            <a:stCxn id="230" idx="2"/>
          </p:cNvCxnSpPr>
          <p:nvPr/>
        </p:nvCxnSpPr>
        <p:spPr>
          <a:xfrm>
            <a:off x="7140800" y="2348950"/>
            <a:ext cx="17100" cy="95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915</Words>
  <Application>Microsoft Office PowerPoint</Application>
  <PresentationFormat>On-screen Show (16:9)</PresentationFormat>
  <Paragraphs>219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Open Sans Light</vt:lpstr>
      <vt:lpstr>Open Sans</vt:lpstr>
      <vt:lpstr>Proxima Nova</vt:lpstr>
      <vt:lpstr>Courier New</vt:lpstr>
      <vt:lpstr>Simple Light</vt:lpstr>
      <vt:lpstr>Your spouse needs professional help: Determining the Contextual Appropriateness of Messages through Modeling Social Relationships</vt:lpstr>
      <vt:lpstr>PowerPoint Presentation</vt:lpstr>
      <vt:lpstr>PowerPoint Presentation</vt:lpstr>
      <vt:lpstr>PowerPoint Presentation</vt:lpstr>
      <vt:lpstr>Language has many ways to describe our relationship to others. Each relationship has its own norms!</vt:lpstr>
      <vt:lpstr>PowerPoint Presentation</vt:lpstr>
      <vt:lpstr>PowerPoint Presentation</vt:lpstr>
      <vt:lpstr>Dataset Creation (Phase 1)</vt:lpstr>
      <vt:lpstr>Dataset Creation (Phase 2)  </vt:lpstr>
      <vt:lpstr>Dataset Creation (Phase 2)  </vt:lpstr>
      <vt:lpstr>Dataset Creation (Phase 2)  </vt:lpstr>
      <vt:lpstr>Annotating appropriate is complex!</vt:lpstr>
      <vt:lpstr>Measuring Annotation Quality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spouse needs professional help: Determining the Contextual Appropriateness of Messages through Modeling Social Relationships</dc:title>
  <cp:lastModifiedBy>Seth, Agrima</cp:lastModifiedBy>
  <cp:revision>10</cp:revision>
  <dcterms:modified xsi:type="dcterms:W3CDTF">2023-10-21T14:15:26Z</dcterms:modified>
</cp:coreProperties>
</file>