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3" r:id="rId6"/>
    <p:sldId id="264"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Library Management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92500" lnSpcReduction="20000"/>
          </a:bodyPr>
          <a:lstStyle/>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Agrim Deswal</a:t>
            </a: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Vipul Chitral</a:t>
            </a:r>
          </a:p>
          <a:p>
            <a:pPr algn="ctr">
              <a:lnSpc>
                <a:spcPct val="107000"/>
              </a:lnSpc>
              <a:spcAft>
                <a:spcPts val="800"/>
              </a:spcAft>
            </a:pP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Prabhjot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Singh</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22CD-7943-53A2-BD52-D1F05510D4A5}"/>
              </a:ext>
            </a:extLst>
          </p:cNvPr>
          <p:cNvSpPr>
            <a:spLocks noGrp="1"/>
          </p:cNvSpPr>
          <p:nvPr>
            <p:ph type="title"/>
          </p:nvPr>
        </p:nvSpPr>
        <p:spPr/>
        <p:txBody>
          <a:bodyPr>
            <a:normAutofit fontScale="90000"/>
          </a:bodyPr>
          <a:lstStyle/>
          <a:p>
            <a:br>
              <a:rPr lang="en-IN" dirty="0"/>
            </a:br>
            <a:br>
              <a:rPr lang="en-IN" dirty="0"/>
            </a:br>
            <a:r>
              <a:rPr lang="en-IN" sz="4900" dirty="0"/>
              <a:t>What is LMS?</a:t>
            </a:r>
            <a:br>
              <a:rPr lang="en-IN" sz="4900" dirty="0"/>
            </a:br>
            <a:endParaRPr lang="en-IN" dirty="0"/>
          </a:p>
        </p:txBody>
      </p:sp>
      <p:sp>
        <p:nvSpPr>
          <p:cNvPr id="3" name="Content Placeholder 2">
            <a:extLst>
              <a:ext uri="{FF2B5EF4-FFF2-40B4-BE49-F238E27FC236}">
                <a16:creationId xmlns:a16="http://schemas.microsoft.com/office/drawing/2014/main" id="{FF55E96B-63CE-0914-E4AE-20ADD3E59966}"/>
              </a:ext>
            </a:extLst>
          </p:cNvPr>
          <p:cNvSpPr>
            <a:spLocks noGrp="1"/>
          </p:cNvSpPr>
          <p:nvPr>
            <p:ph idx="1"/>
          </p:nvPr>
        </p:nvSpPr>
        <p:spPr/>
        <p:txBody>
          <a:bodyPr>
            <a:norm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This Information management system implements a library management system application that solves a real-world problem.</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Library management system is an automated system that allows librarians to manage the resources and services provided by a library. It is a crucial tool for libraries to maintain accurate records, monitor and manage resources, and offer efficient services to users. </a:t>
            </a:r>
          </a:p>
        </p:txBody>
      </p:sp>
    </p:spTree>
    <p:extLst>
      <p:ext uri="{BB962C8B-B14F-4D97-AF65-F5344CB8AC3E}">
        <p14:creationId xmlns:p14="http://schemas.microsoft.com/office/powerpoint/2010/main" val="162527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7C74-39EA-79A6-C718-B078AD178D0A}"/>
              </a:ext>
            </a:extLst>
          </p:cNvPr>
          <p:cNvSpPr>
            <a:spLocks noGrp="1"/>
          </p:cNvSpPr>
          <p:nvPr>
            <p:ph type="title"/>
          </p:nvPr>
        </p:nvSpPr>
        <p:spPr/>
        <p:txBody>
          <a:bodyPr>
            <a:noAutofit/>
          </a:bodyPr>
          <a:lstStyle/>
          <a:p>
            <a:r>
              <a:rPr lang="en-IN" sz="4800" dirty="0">
                <a:effectLst/>
                <a:latin typeface="Calibri" panose="020F0502020204030204" pitchFamily="34" charset="0"/>
                <a:ea typeface="Calibri" panose="020F0502020204030204" pitchFamily="34" charset="0"/>
                <a:cs typeface="Times New Roman" panose="02020603050405020304" pitchFamily="18" charset="0"/>
              </a:rPr>
              <a:t>Features of Library Management System</a:t>
            </a:r>
            <a:endParaRPr lang="en-IN" sz="4800" dirty="0"/>
          </a:p>
        </p:txBody>
      </p:sp>
      <p:sp>
        <p:nvSpPr>
          <p:cNvPr id="3" name="Content Placeholder 2">
            <a:extLst>
              <a:ext uri="{FF2B5EF4-FFF2-40B4-BE49-F238E27FC236}">
                <a16:creationId xmlns:a16="http://schemas.microsoft.com/office/drawing/2014/main" id="{DCD5C50E-B0F4-0592-A554-2A28A57BD0ED}"/>
              </a:ext>
            </a:extLst>
          </p:cNvPr>
          <p:cNvSpPr>
            <a:spLocks noGrp="1"/>
          </p:cNvSpPr>
          <p:nvPr>
            <p:ph idx="1"/>
          </p:nvPr>
        </p:nvSpPr>
        <p:spPr/>
        <p:txBody>
          <a:bodyPr>
            <a:normAutofit fontScale="92500"/>
          </a:bodyPr>
          <a:lstStyle/>
          <a:p>
            <a:pPr marL="342900" marR="960755" lvl="0" indent="-342900">
              <a:lnSpc>
                <a:spcPct val="107000"/>
              </a:lnSpc>
              <a:buFont typeface="Calibri" panose="020F0502020204030204" pitchFamily="34" charset="0"/>
              <a:buChar char="-"/>
              <a:tabLst>
                <a:tab pos="1332230" algn="l"/>
              </a:tabLst>
            </a:pP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Cataloging</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Library management systems provide a centralized database for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cataloging</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library resources, including books, periodicals, and other materials.</a:t>
            </a:r>
          </a:p>
          <a:p>
            <a:pPr marL="342900" marR="960755" lvl="0" indent="-342900">
              <a:lnSpc>
                <a:spcPct val="107000"/>
              </a:lnSpc>
              <a:spcAft>
                <a:spcPts val="800"/>
              </a:spcAft>
              <a:buFont typeface="Calibri" panose="020F0502020204030204" pitchFamily="34" charset="0"/>
              <a:buChar char="-"/>
              <a:tabLst>
                <a:tab pos="133223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Circulation: Library management systems automate the process of checking books in and out of the library, reducing errors and improving efficiency. </a:t>
            </a:r>
          </a:p>
          <a:p>
            <a:pPr marL="342900" marR="960755" lvl="0" indent="-342900">
              <a:lnSpc>
                <a:spcPct val="107000"/>
              </a:lnSpc>
              <a:spcAft>
                <a:spcPts val="800"/>
              </a:spcAft>
              <a:buFont typeface="Calibri" panose="020F0502020204030204" pitchFamily="34" charset="0"/>
              <a:buChar char="-"/>
              <a:tabLst>
                <a:tab pos="133223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Reports: Library management systems generate reports on resource usage, circulation, and other key metrics that librarians can use to make informed decisions.</a:t>
            </a:r>
          </a:p>
          <a:p>
            <a:endParaRPr lang="en-IN" dirty="0"/>
          </a:p>
        </p:txBody>
      </p:sp>
    </p:spTree>
    <p:extLst>
      <p:ext uri="{BB962C8B-B14F-4D97-AF65-F5344CB8AC3E}">
        <p14:creationId xmlns:p14="http://schemas.microsoft.com/office/powerpoint/2010/main" val="168160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94AF-58D8-BAA4-AAE2-46690488CF9A}"/>
              </a:ext>
            </a:extLst>
          </p:cNvPr>
          <p:cNvSpPr>
            <a:spLocks noGrp="1"/>
          </p:cNvSpPr>
          <p:nvPr>
            <p:ph type="title"/>
          </p:nvPr>
        </p:nvSpPr>
        <p:spPr/>
        <p:txBody>
          <a:bodyPr>
            <a:normAutofit/>
          </a:bodyPr>
          <a:lstStyle/>
          <a:p>
            <a:r>
              <a:rPr lang="en-IN" sz="6000" dirty="0">
                <a:effectLst/>
                <a:latin typeface="Calibri" panose="020F0502020204030204" pitchFamily="34" charset="0"/>
                <a:ea typeface="Calibri" panose="020F0502020204030204" pitchFamily="34" charset="0"/>
                <a:cs typeface="Times New Roman" panose="02020603050405020304" pitchFamily="18" charset="0"/>
              </a:rPr>
              <a:t>DESIGN </a:t>
            </a:r>
            <a:endParaRPr lang="en-IN" sz="6000" dirty="0"/>
          </a:p>
        </p:txBody>
      </p:sp>
      <p:sp>
        <p:nvSpPr>
          <p:cNvPr id="3" name="Content Placeholder 2">
            <a:extLst>
              <a:ext uri="{FF2B5EF4-FFF2-40B4-BE49-F238E27FC236}">
                <a16:creationId xmlns:a16="http://schemas.microsoft.com/office/drawing/2014/main" id="{EB139A71-7863-6343-FA45-30B5DDFF7BBF}"/>
              </a:ext>
            </a:extLst>
          </p:cNvPr>
          <p:cNvSpPr>
            <a:spLocks noGrp="1"/>
          </p:cNvSpPr>
          <p:nvPr>
            <p:ph idx="1"/>
          </p:nvPr>
        </p:nvSpPr>
        <p:spPr/>
        <p:txBody>
          <a:bodyPr>
            <a:normAutofit/>
          </a:bodyPr>
          <a:lstStyle/>
          <a:p>
            <a:pPr marL="0" lvl="0" indent="0">
              <a:lnSpc>
                <a:spcPct val="107000"/>
              </a:lnSpc>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business model folder (BLL) consists of 3 internal classes for books, author, and client.</a:t>
            </a:r>
          </a:p>
          <a:p>
            <a:pPr marL="342900" lvl="0" indent="-342900">
              <a:lnSpc>
                <a:spcPct val="107000"/>
              </a:lnSpc>
              <a:spcAft>
                <a:spcPts val="800"/>
              </a:spcAft>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These classes contain get/set for their respective fields.</a:t>
            </a:r>
          </a:p>
          <a:p>
            <a:pPr marL="0" lvl="0" indent="0">
              <a:lnSpc>
                <a:spcPct val="107000"/>
              </a:lnSpc>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 folder (DLL) holds methods for various CRUD operations and connection to database.</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List</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Save</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Search </a:t>
            </a:r>
          </a:p>
          <a:p>
            <a:pPr marL="342900" lvl="0" indent="-342900">
              <a:lnSpc>
                <a:spcPct val="107000"/>
              </a:lnSpc>
              <a:spcAft>
                <a:spcPts val="800"/>
              </a:spcAft>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Exit</a:t>
            </a:r>
          </a:p>
          <a:p>
            <a:endParaRPr lang="en-IN" dirty="0"/>
          </a:p>
        </p:txBody>
      </p:sp>
    </p:spTree>
    <p:extLst>
      <p:ext uri="{BB962C8B-B14F-4D97-AF65-F5344CB8AC3E}">
        <p14:creationId xmlns:p14="http://schemas.microsoft.com/office/powerpoint/2010/main" val="333160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CDBCA58-EBC8-3197-5AD3-8B83E206AA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3599" y="1272988"/>
            <a:ext cx="6254542" cy="524148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a:extLst>
              <a:ext uri="{FF2B5EF4-FFF2-40B4-BE49-F238E27FC236}">
                <a16:creationId xmlns:a16="http://schemas.microsoft.com/office/drawing/2014/main" id="{1F68DB69-B802-F266-E221-65FC58DC90AA}"/>
              </a:ext>
            </a:extLst>
          </p:cNvPr>
          <p:cNvSpPr>
            <a:spLocks noGrp="1" noChangeAspect="1" noChangeArrowheads="1"/>
          </p:cNvSpPr>
          <p:nvPr>
            <p:ph type="title"/>
          </p:nvPr>
        </p:nvSpPr>
        <p:spPr bwMode="auto">
          <a:xfrm>
            <a:off x="1021976" y="286603"/>
            <a:ext cx="10133704" cy="8339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t>State Machine Diagram</a:t>
            </a:r>
          </a:p>
        </p:txBody>
      </p:sp>
    </p:spTree>
    <p:extLst>
      <p:ext uri="{BB962C8B-B14F-4D97-AF65-F5344CB8AC3E}">
        <p14:creationId xmlns:p14="http://schemas.microsoft.com/office/powerpoint/2010/main" val="417586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816B-A610-7EA8-23A2-8A76DB26ADE4}"/>
              </a:ext>
            </a:extLst>
          </p:cNvPr>
          <p:cNvSpPr>
            <a:spLocks noGrp="1"/>
          </p:cNvSpPr>
          <p:nvPr>
            <p:ph type="title"/>
          </p:nvPr>
        </p:nvSpPr>
        <p:spPr>
          <a:xfrm>
            <a:off x="1097280" y="286603"/>
            <a:ext cx="10058400" cy="702305"/>
          </a:xfrm>
        </p:spPr>
        <p:txBody>
          <a:bodyPr>
            <a:normAutofit fontScale="90000"/>
          </a:bodyPr>
          <a:lstStyle/>
          <a:p>
            <a:r>
              <a:rPr lang="en-IN" dirty="0"/>
              <a:t>Sequence Diagram</a:t>
            </a:r>
          </a:p>
        </p:txBody>
      </p:sp>
      <p:pic>
        <p:nvPicPr>
          <p:cNvPr id="5" name="Content Placeholder 4">
            <a:extLst>
              <a:ext uri="{FF2B5EF4-FFF2-40B4-BE49-F238E27FC236}">
                <a16:creationId xmlns:a16="http://schemas.microsoft.com/office/drawing/2014/main" id="{19B7E006-CE9E-485B-4191-EFFDF6768F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8446" y="1183341"/>
            <a:ext cx="9844024" cy="5020235"/>
          </a:xfrm>
        </p:spPr>
      </p:pic>
    </p:spTree>
    <p:extLst>
      <p:ext uri="{BB962C8B-B14F-4D97-AF65-F5344CB8AC3E}">
        <p14:creationId xmlns:p14="http://schemas.microsoft.com/office/powerpoint/2010/main" val="395448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2E134-25F7-B562-49B0-97F091C4B2CC}"/>
              </a:ext>
            </a:extLst>
          </p:cNvPr>
          <p:cNvSpPr>
            <a:spLocks noGrp="1"/>
          </p:cNvSpPr>
          <p:nvPr>
            <p:ph type="title"/>
          </p:nvPr>
        </p:nvSpPr>
        <p:spPr/>
        <p:txBody>
          <a:bodyPr>
            <a:normAutofit/>
          </a:bodyPr>
          <a:lstStyle/>
          <a:p>
            <a:r>
              <a:rPr lang="en-IN" sz="6000" dirty="0">
                <a:latin typeface="Calibri" panose="020F0502020204030204" pitchFamily="34" charset="0"/>
                <a:ea typeface="Calibri" panose="020F0502020204030204" pitchFamily="34" charset="0"/>
                <a:cs typeface="Times New Roman" panose="02020603050405020304" pitchFamily="18" charset="0"/>
              </a:rPr>
              <a:t>V</a:t>
            </a:r>
            <a:r>
              <a:rPr lang="en-IN" sz="6000" dirty="0">
                <a:effectLst/>
                <a:latin typeface="Calibri" panose="020F0502020204030204" pitchFamily="34" charset="0"/>
                <a:ea typeface="Calibri" panose="020F0502020204030204" pitchFamily="34" charset="0"/>
                <a:cs typeface="Times New Roman" panose="02020603050405020304" pitchFamily="18" charset="0"/>
              </a:rPr>
              <a:t>alidation </a:t>
            </a:r>
            <a:endParaRPr lang="en-IN" sz="13800" dirty="0"/>
          </a:p>
        </p:txBody>
      </p:sp>
      <p:sp>
        <p:nvSpPr>
          <p:cNvPr id="3" name="Content Placeholder 2">
            <a:extLst>
              <a:ext uri="{FF2B5EF4-FFF2-40B4-BE49-F238E27FC236}">
                <a16:creationId xmlns:a16="http://schemas.microsoft.com/office/drawing/2014/main" id="{D56A1E5B-9F12-C17E-41DA-A91ACF8800F5}"/>
              </a:ext>
            </a:extLst>
          </p:cNvPr>
          <p:cNvSpPr>
            <a:spLocks noGrp="1"/>
          </p:cNvSpPr>
          <p:nvPr>
            <p:ph idx="1"/>
          </p:nvPr>
        </p:nvSpPr>
        <p:spPr/>
        <p:txBody>
          <a:bodyPr>
            <a:normAutofit/>
          </a:bodyPr>
          <a:lstStyle/>
          <a:p>
            <a:pPr marL="0" lvl="0" indent="0">
              <a:lnSpc>
                <a:spcPct val="107000"/>
              </a:lnSpc>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validation folder carries various validation methods for different methods.</a:t>
            </a:r>
          </a:p>
          <a:p>
            <a:pPr marL="457200">
              <a:lnSpc>
                <a:spcPct val="107000"/>
              </a:lnSpc>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Calibri" panose="020F0502020204030204" pitchFamily="34" charset="0"/>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Valid ID should be 3-digit number or string</a:t>
            </a:r>
          </a:p>
          <a:p>
            <a:pPr marL="342900" lvl="0" indent="-342900">
              <a:lnSpc>
                <a:spcPct val="107000"/>
              </a:lnSpc>
              <a:buFont typeface="Calibri" panose="020F0502020204030204" pitchFamily="34" charset="0"/>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No numbers in name.</a:t>
            </a:r>
          </a:p>
          <a:p>
            <a:pPr marL="342900" lvl="0" indent="-342900">
              <a:lnSpc>
                <a:spcPct val="107000"/>
              </a:lnSpc>
              <a:spcAft>
                <a:spcPts val="800"/>
              </a:spcAft>
              <a:buFont typeface="Calibri" panose="020F0502020204030204" pitchFamily="34" charset="0"/>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ID should be unique</a:t>
            </a:r>
          </a:p>
        </p:txBody>
      </p:sp>
    </p:spTree>
    <p:extLst>
      <p:ext uri="{BB962C8B-B14F-4D97-AF65-F5344CB8AC3E}">
        <p14:creationId xmlns:p14="http://schemas.microsoft.com/office/powerpoint/2010/main" val="164271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5C25-790C-9997-7B47-692F060F404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F382E59-B7C1-0424-7F93-5E5D8E915813}"/>
              </a:ext>
            </a:extLst>
          </p:cNvPr>
          <p:cNvSpPr>
            <a:spLocks noGrp="1"/>
          </p:cNvSpPr>
          <p:nvPr>
            <p:ph idx="1"/>
          </p:nvPr>
        </p:nvSpPr>
        <p:spPr/>
        <p:txBody>
          <a:bodyPr/>
          <a:lstStyle/>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Library Management System is an essential tool for libraries to manage their resources and offer efficient services to their patrons. The system will be a desktop application built on Visual Studio using C#. The system will offer features such as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cataloging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circulation, reservations, user management, and reporting. The implementation of the system will involve requirements gathering, system design, development, testing, deployment, and training. By implementing the LMS, the library staff will be able to manage resources and offer efficient services to their patrons, improving their overall operations.</a:t>
            </a:r>
          </a:p>
          <a:p>
            <a:endParaRPr lang="en-IN" dirty="0"/>
          </a:p>
        </p:txBody>
      </p:sp>
    </p:spTree>
    <p:extLst>
      <p:ext uri="{BB962C8B-B14F-4D97-AF65-F5344CB8AC3E}">
        <p14:creationId xmlns:p14="http://schemas.microsoft.com/office/powerpoint/2010/main" val="387425740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{F5F077B7-4A78-44B3-B75C-E82CBF78DEAB}tf56160789_win32</Template>
  <TotalTime>94</TotalTime>
  <Words>348</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Library Management System</vt:lpstr>
      <vt:lpstr>  What is LMS? </vt:lpstr>
      <vt:lpstr>Features of Library Management System</vt:lpstr>
      <vt:lpstr>DESIGN </vt:lpstr>
      <vt:lpstr>State Machine Diagram</vt:lpstr>
      <vt:lpstr>Sequence Diagram</vt:lpstr>
      <vt:lpstr>Validation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Agrim Deswal</dc:creator>
  <cp:lastModifiedBy>Agrim Deswal</cp:lastModifiedBy>
  <cp:revision>2</cp:revision>
  <dcterms:created xsi:type="dcterms:W3CDTF">2023-04-04T14:59:23Z</dcterms:created>
  <dcterms:modified xsi:type="dcterms:W3CDTF">2023-04-05T02:27:50Z</dcterms:modified>
</cp:coreProperties>
</file>