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stellar" panose="020A0402060406010301" pitchFamily="18" charset="0"/>
      <p:regular r:id="rId20"/>
    </p:embeddedFont>
    <p:embeddedFont>
      <p:font typeface="HK Grotesk Bold" panose="020B0604020202020204" charset="0"/>
      <p:regular r:id="rId21"/>
    </p:embeddedFont>
    <p:embeddedFont>
      <p:font typeface="HK Grotesk Medium" panose="020B0604020202020204" charset="0"/>
      <p:regular r:id="rId22"/>
    </p:embeddedFont>
    <p:embeddedFont>
      <p:font typeface="HK Grotesk Medium Bold" panose="020B0604020202020204" charset="0"/>
      <p:regular r:id="rId23"/>
    </p:embeddedFont>
    <p:embeddedFont>
      <p:font typeface="Montserrat Classic Bold" panose="020B0604020202020204" charset="0"/>
      <p:regular r:id="rId24"/>
    </p:embeddedFont>
    <p:embeddedFont>
      <p:font typeface="Roboto" panose="02000000000000000000" pitchFamily="2" charset="0"/>
      <p:regular r:id="rId25"/>
      <p:bold r:id="rId26"/>
    </p:embeddedFont>
    <p:embeddedFont>
      <p:font typeface="Shrikhan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37383" b="-37383"/>
            </a:stretch>
          </a:blipFill>
        </p:spPr>
      </p:sp>
      <p:sp>
        <p:nvSpPr>
          <p:cNvPr id="3" name="AutoShape 3"/>
          <p:cNvSpPr/>
          <p:nvPr/>
        </p:nvSpPr>
        <p:spPr>
          <a:xfrm>
            <a:off x="17223649" y="1028700"/>
            <a:ext cx="35651" cy="1142120"/>
          </a:xfrm>
          <a:prstGeom prst="rect">
            <a:avLst/>
          </a:prstGeom>
          <a:solidFill>
            <a:srgbClr val="FFFFFF"/>
          </a:solidFill>
        </p:spPr>
      </p:sp>
      <p:sp>
        <p:nvSpPr>
          <p:cNvPr id="4" name="TextBox 4"/>
          <p:cNvSpPr txBox="1"/>
          <p:nvPr/>
        </p:nvSpPr>
        <p:spPr>
          <a:xfrm>
            <a:off x="2558029" y="1448723"/>
            <a:ext cx="13078075" cy="3545205"/>
          </a:xfrm>
          <a:prstGeom prst="rect">
            <a:avLst/>
          </a:prstGeom>
        </p:spPr>
        <p:txBody>
          <a:bodyPr lIns="0" tIns="0" rIns="0" bIns="0" rtlCol="0" anchor="t">
            <a:spAutoFit/>
          </a:bodyPr>
          <a:lstStyle/>
          <a:p>
            <a:pPr>
              <a:lnSpc>
                <a:spcPts val="9360"/>
              </a:lnSpc>
            </a:pPr>
            <a:r>
              <a:rPr lang="en-US" sz="8000" spc="176">
                <a:solidFill>
                  <a:srgbClr val="FFFFFF"/>
                </a:solidFill>
                <a:latin typeface="Shrikhand"/>
              </a:rPr>
              <a:t>AN INTRODUCTION TO CODING THEORY WITH LINEAR ALGEBRA</a:t>
            </a:r>
          </a:p>
        </p:txBody>
      </p:sp>
      <p:sp>
        <p:nvSpPr>
          <p:cNvPr id="5" name="TextBox 5"/>
          <p:cNvSpPr txBox="1"/>
          <p:nvPr/>
        </p:nvSpPr>
        <p:spPr>
          <a:xfrm>
            <a:off x="13207962" y="7743825"/>
            <a:ext cx="4856285" cy="2462530"/>
          </a:xfrm>
          <a:prstGeom prst="rect">
            <a:avLst/>
          </a:prstGeom>
        </p:spPr>
        <p:txBody>
          <a:bodyPr lIns="0" tIns="0" rIns="0" bIns="0" rtlCol="0" anchor="t">
            <a:spAutoFit/>
          </a:bodyPr>
          <a:lstStyle/>
          <a:p>
            <a:pPr algn="ctr">
              <a:lnSpc>
                <a:spcPts val="3919"/>
              </a:lnSpc>
            </a:pPr>
            <a:r>
              <a:rPr lang="en-US" sz="2799">
                <a:solidFill>
                  <a:srgbClr val="FFFFFF"/>
                </a:solidFill>
                <a:latin typeface="HK Grotesk Medium"/>
              </a:rPr>
              <a:t>Team 17:</a:t>
            </a:r>
          </a:p>
          <a:p>
            <a:pPr algn="just">
              <a:lnSpc>
                <a:spcPts val="3919"/>
              </a:lnSpc>
            </a:pPr>
            <a:r>
              <a:rPr lang="en-US" sz="2799">
                <a:solidFill>
                  <a:srgbClr val="FFFFFF"/>
                </a:solidFill>
                <a:latin typeface="HK Grotesk Medium"/>
              </a:rPr>
              <a:t>•Agrim Mittal (2022101040)</a:t>
            </a:r>
          </a:p>
          <a:p>
            <a:pPr algn="just">
              <a:lnSpc>
                <a:spcPts val="3919"/>
              </a:lnSpc>
            </a:pPr>
            <a:r>
              <a:rPr lang="en-US" sz="2799">
                <a:solidFill>
                  <a:srgbClr val="FFFFFF"/>
                </a:solidFill>
                <a:latin typeface="HK Grotesk Medium"/>
              </a:rPr>
              <a:t>•Bipasha Garg (2022111006)</a:t>
            </a:r>
          </a:p>
          <a:p>
            <a:pPr algn="just">
              <a:lnSpc>
                <a:spcPts val="3919"/>
              </a:lnSpc>
            </a:pPr>
            <a:r>
              <a:rPr lang="en-US" sz="2799">
                <a:solidFill>
                  <a:srgbClr val="FFFFFF"/>
                </a:solidFill>
                <a:latin typeface="HK Grotesk Medium"/>
              </a:rPr>
              <a:t>•Palle Sreeja (2022101081)</a:t>
            </a:r>
          </a:p>
          <a:p>
            <a:pPr algn="just">
              <a:lnSpc>
                <a:spcPts val="3919"/>
              </a:lnSpc>
              <a:spcBef>
                <a:spcPct val="0"/>
              </a:spcBef>
            </a:pPr>
            <a:endParaRPr lang="en-US" sz="2799">
              <a:solidFill>
                <a:srgbClr val="FFFFFF"/>
              </a:solidFill>
              <a:latin typeface="HK Grotesk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347474"/>
          </a:xfrm>
          <a:prstGeom prst="rect">
            <a:avLst/>
          </a:prstGeom>
          <a:solidFill>
            <a:srgbClr val="FFFFFF"/>
          </a:solidFill>
        </p:spPr>
      </p:sp>
      <p:sp>
        <p:nvSpPr>
          <p:cNvPr id="3" name="TextBox 3"/>
          <p:cNvSpPr txBox="1"/>
          <p:nvPr/>
        </p:nvSpPr>
        <p:spPr>
          <a:xfrm>
            <a:off x="1028700" y="3631506"/>
            <a:ext cx="6572328" cy="2042796"/>
          </a:xfrm>
          <a:prstGeom prst="rect">
            <a:avLst/>
          </a:prstGeom>
        </p:spPr>
        <p:txBody>
          <a:bodyPr lIns="0" tIns="0" rIns="0" bIns="0" rtlCol="0" anchor="t">
            <a:spAutoFit/>
          </a:bodyPr>
          <a:lstStyle/>
          <a:p>
            <a:pPr algn="just">
              <a:lnSpc>
                <a:spcPts val="7840"/>
              </a:lnSpc>
            </a:pPr>
            <a:r>
              <a:rPr lang="en-US" sz="8000">
                <a:solidFill>
                  <a:srgbClr val="000000"/>
                </a:solidFill>
                <a:latin typeface="HK Grotesk Bold"/>
              </a:rPr>
              <a:t>HAMMING CODES</a:t>
            </a:r>
          </a:p>
        </p:txBody>
      </p:sp>
      <p:sp>
        <p:nvSpPr>
          <p:cNvPr id="4" name="TextBox 4"/>
          <p:cNvSpPr txBox="1"/>
          <p:nvPr/>
        </p:nvSpPr>
        <p:spPr>
          <a:xfrm>
            <a:off x="9331248" y="1684477"/>
            <a:ext cx="8571694" cy="6277855"/>
          </a:xfrm>
          <a:prstGeom prst="rect">
            <a:avLst/>
          </a:prstGeom>
        </p:spPr>
        <p:txBody>
          <a:bodyPr lIns="0" tIns="0" rIns="0" bIns="0" rtlCol="0" anchor="t">
            <a:spAutoFit/>
          </a:bodyPr>
          <a:lstStyle/>
          <a:p>
            <a:pPr algn="just">
              <a:lnSpc>
                <a:spcPts val="4151"/>
              </a:lnSpc>
            </a:pPr>
            <a:r>
              <a:rPr lang="en-US" sz="2965">
                <a:solidFill>
                  <a:srgbClr val="FFFFFF"/>
                </a:solidFill>
                <a:latin typeface="HK Grotesk Medium"/>
              </a:rPr>
              <a:t>The general idea for achieving error detection and correction is to add some extra data with the message, which receivers can use to check consistency of the delivered message, and to recover data determined to be corrupted . Hamming code can only correct single bit errors.</a:t>
            </a:r>
          </a:p>
          <a:p>
            <a:pPr algn="just">
              <a:lnSpc>
                <a:spcPts val="4151"/>
              </a:lnSpc>
            </a:pPr>
            <a:r>
              <a:rPr lang="en-US" sz="2965">
                <a:solidFill>
                  <a:srgbClr val="FFFFFF"/>
                </a:solidFill>
                <a:latin typeface="HK Grotesk Medium"/>
              </a:rPr>
              <a:t>The process involves:</a:t>
            </a:r>
          </a:p>
          <a:p>
            <a:pPr marL="640224" lvl="1" indent="-320112" algn="just">
              <a:lnSpc>
                <a:spcPts val="4151"/>
              </a:lnSpc>
              <a:buFont typeface="Arial"/>
              <a:buChar char="•"/>
            </a:pPr>
            <a:r>
              <a:rPr lang="en-US" sz="2965">
                <a:solidFill>
                  <a:srgbClr val="FFFFFF"/>
                </a:solidFill>
                <a:latin typeface="HK Grotesk Medium"/>
              </a:rPr>
              <a:t>Checking the parity bits</a:t>
            </a:r>
          </a:p>
          <a:p>
            <a:pPr marL="640224" lvl="1" indent="-320112" algn="just">
              <a:lnSpc>
                <a:spcPts val="4151"/>
              </a:lnSpc>
              <a:buFont typeface="Arial"/>
              <a:buChar char="•"/>
            </a:pPr>
            <a:r>
              <a:rPr lang="en-US" sz="2965">
                <a:solidFill>
                  <a:srgbClr val="FFFFFF"/>
                </a:solidFill>
                <a:latin typeface="HK Grotesk Medium"/>
              </a:rPr>
              <a:t>Finding the incorrect bit</a:t>
            </a:r>
          </a:p>
          <a:p>
            <a:pPr marL="640224" lvl="1" indent="-320112" algn="just">
              <a:lnSpc>
                <a:spcPts val="4151"/>
              </a:lnSpc>
              <a:buFont typeface="Arial"/>
              <a:buChar char="•"/>
            </a:pPr>
            <a:r>
              <a:rPr lang="en-US" sz="2965">
                <a:solidFill>
                  <a:srgbClr val="FFFFFF"/>
                </a:solidFill>
                <a:latin typeface="HK Grotesk Medium"/>
              </a:rPr>
              <a:t>Error correction</a:t>
            </a:r>
          </a:p>
          <a:p>
            <a:pPr algn="just">
              <a:lnSpc>
                <a:spcPts val="4151"/>
              </a:lnSpc>
            </a:pPr>
            <a:endParaRPr lang="en-US" sz="2965">
              <a:solidFill>
                <a:srgbClr val="FFFFFF"/>
              </a:solidFill>
              <a:latin typeface="HK Grotesk Medium"/>
            </a:endParaRPr>
          </a:p>
          <a:p>
            <a:pPr algn="just">
              <a:lnSpc>
                <a:spcPts val="4151"/>
              </a:lnSpc>
              <a:spcBef>
                <a:spcPct val="0"/>
              </a:spcBef>
            </a:pPr>
            <a:endParaRPr lang="en-US" sz="2965">
              <a:solidFill>
                <a:srgbClr val="FFFFFF"/>
              </a:solidFill>
              <a:latin typeface="HK Grotesk Medium"/>
            </a:endParaRPr>
          </a:p>
        </p:txBody>
      </p:sp>
      <p:sp>
        <p:nvSpPr>
          <p:cNvPr id="5" name="AutoShape 5"/>
          <p:cNvSpPr/>
          <p:nvPr/>
        </p:nvSpPr>
        <p:spPr>
          <a:xfrm rot="-5400000">
            <a:off x="7789476" y="475466"/>
            <a:ext cx="35651" cy="1142120"/>
          </a:xfrm>
          <a:prstGeom prst="rect">
            <a:avLst/>
          </a:prstGeom>
          <a:solidFill>
            <a:srgbClr val="000000"/>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28700" y="4142590"/>
            <a:ext cx="6718243" cy="2042796"/>
          </a:xfrm>
          <a:prstGeom prst="rect">
            <a:avLst/>
          </a:prstGeom>
        </p:spPr>
        <p:txBody>
          <a:bodyPr lIns="0" tIns="0" rIns="0" bIns="0" rtlCol="0" anchor="t">
            <a:spAutoFit/>
          </a:bodyPr>
          <a:lstStyle/>
          <a:p>
            <a:pPr>
              <a:lnSpc>
                <a:spcPts val="7840"/>
              </a:lnSpc>
            </a:pPr>
            <a:r>
              <a:rPr lang="en-US" sz="8000">
                <a:solidFill>
                  <a:srgbClr val="FFFFFF"/>
                </a:solidFill>
                <a:latin typeface="HK Grotesk Bold"/>
              </a:rPr>
              <a:t>Reed-Solomon Codes</a:t>
            </a:r>
          </a:p>
        </p:txBody>
      </p:sp>
      <p:sp>
        <p:nvSpPr>
          <p:cNvPr id="3" name="AutoShape 3"/>
          <p:cNvSpPr/>
          <p:nvPr/>
        </p:nvSpPr>
        <p:spPr>
          <a:xfrm>
            <a:off x="9144000" y="-60474"/>
            <a:ext cx="9144000" cy="10347474"/>
          </a:xfrm>
          <a:prstGeom prst="rect">
            <a:avLst/>
          </a:prstGeom>
          <a:solidFill>
            <a:srgbClr val="FFFFFF"/>
          </a:solidFill>
        </p:spPr>
      </p:sp>
      <p:sp>
        <p:nvSpPr>
          <p:cNvPr id="4" name="TextBox 4"/>
          <p:cNvSpPr txBox="1"/>
          <p:nvPr/>
        </p:nvSpPr>
        <p:spPr>
          <a:xfrm>
            <a:off x="10398272" y="3261319"/>
            <a:ext cx="6635456" cy="5366790"/>
          </a:xfrm>
          <a:prstGeom prst="rect">
            <a:avLst/>
          </a:prstGeom>
        </p:spPr>
        <p:txBody>
          <a:bodyPr lIns="0" tIns="0" rIns="0" bIns="0" rtlCol="0" anchor="t">
            <a:spAutoFit/>
          </a:bodyPr>
          <a:lstStyle/>
          <a:p>
            <a:pPr algn="ctr">
              <a:lnSpc>
                <a:spcPts val="4200"/>
              </a:lnSpc>
            </a:pPr>
            <a:r>
              <a:rPr lang="en-US" sz="3000" dirty="0">
                <a:solidFill>
                  <a:srgbClr val="171717"/>
                </a:solidFill>
                <a:latin typeface="HK Grotesk Medium"/>
              </a:rPr>
              <a:t>Reed-Solomon Codes are used to correct multiple errors from </a:t>
            </a:r>
            <a:r>
              <a:rPr lang="en-US" sz="3000">
                <a:solidFill>
                  <a:srgbClr val="171717"/>
                </a:solidFill>
                <a:latin typeface="HK Grotesk Medium"/>
              </a:rPr>
              <a:t>the code. </a:t>
            </a:r>
            <a:r>
              <a:rPr lang="en-US" sz="3000" dirty="0">
                <a:solidFill>
                  <a:srgbClr val="171717"/>
                </a:solidFill>
                <a:latin typeface="HK Grotesk Medium"/>
              </a:rPr>
              <a:t>They are used to protect data from defects in the storage or transmission media. The Reed-Solomon code is crucial to the success of the audio CD, allowing CD players to interpolate data lost due to scratches or dust on the disks</a:t>
            </a:r>
          </a:p>
          <a:p>
            <a:pPr algn="ctr">
              <a:lnSpc>
                <a:spcPts val="4200"/>
              </a:lnSpc>
              <a:spcBef>
                <a:spcPct val="0"/>
              </a:spcBef>
            </a:pPr>
            <a:endParaRPr lang="en-US" sz="3000" dirty="0">
              <a:solidFill>
                <a:srgbClr val="171717"/>
              </a:solidFill>
              <a:latin typeface="HK Grotesk Medium"/>
            </a:endParaRPr>
          </a:p>
        </p:txBody>
      </p:sp>
      <p:sp>
        <p:nvSpPr>
          <p:cNvPr id="5" name="AutoShape 5"/>
          <p:cNvSpPr/>
          <p:nvPr/>
        </p:nvSpPr>
        <p:spPr>
          <a:xfrm rot="-5400000">
            <a:off x="7583203" y="616657"/>
            <a:ext cx="35651" cy="1142120"/>
          </a:xfrm>
          <a:prstGeom prst="rect">
            <a:avLst/>
          </a:prstGeom>
          <a:solidFill>
            <a:srgbClr val="FFFFFF"/>
          </a:solid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0" y="-60474"/>
            <a:ext cx="9144000" cy="10347474"/>
          </a:xfrm>
          <a:prstGeom prst="rect">
            <a:avLst/>
          </a:prstGeom>
          <a:solidFill>
            <a:srgbClr val="FFFFFF"/>
          </a:solidFill>
        </p:spPr>
      </p:sp>
      <p:sp>
        <p:nvSpPr>
          <p:cNvPr id="3" name="TextBox 3"/>
          <p:cNvSpPr txBox="1"/>
          <p:nvPr/>
        </p:nvSpPr>
        <p:spPr>
          <a:xfrm>
            <a:off x="91118" y="3631506"/>
            <a:ext cx="8866254" cy="1997345"/>
          </a:xfrm>
          <a:prstGeom prst="rect">
            <a:avLst/>
          </a:prstGeom>
        </p:spPr>
        <p:txBody>
          <a:bodyPr lIns="0" tIns="0" rIns="0" bIns="0" rtlCol="0" anchor="t">
            <a:spAutoFit/>
          </a:bodyPr>
          <a:lstStyle/>
          <a:p>
            <a:pPr algn="just">
              <a:lnSpc>
                <a:spcPts val="7678"/>
              </a:lnSpc>
            </a:pPr>
            <a:r>
              <a:rPr lang="en-US" sz="7835">
                <a:solidFill>
                  <a:srgbClr val="000000"/>
                </a:solidFill>
                <a:latin typeface="HK Grotesk Bold"/>
              </a:rPr>
              <a:t>NETWORK COMMIUNICATION</a:t>
            </a:r>
          </a:p>
        </p:txBody>
      </p:sp>
      <p:sp>
        <p:nvSpPr>
          <p:cNvPr id="4" name="TextBox 4"/>
          <p:cNvSpPr txBox="1"/>
          <p:nvPr/>
        </p:nvSpPr>
        <p:spPr>
          <a:xfrm>
            <a:off x="9700707" y="1324137"/>
            <a:ext cx="7786253" cy="7530626"/>
          </a:xfrm>
          <a:prstGeom prst="rect">
            <a:avLst/>
          </a:prstGeom>
        </p:spPr>
        <p:txBody>
          <a:bodyPr lIns="0" tIns="0" rIns="0" bIns="0" rtlCol="0" anchor="t">
            <a:spAutoFit/>
          </a:bodyPr>
          <a:lstStyle/>
          <a:p>
            <a:pPr algn="ctr">
              <a:lnSpc>
                <a:spcPts val="3351"/>
              </a:lnSpc>
            </a:pPr>
            <a:r>
              <a:rPr lang="en-US" sz="2393">
                <a:solidFill>
                  <a:srgbClr val="FFFFFF"/>
                </a:solidFill>
                <a:latin typeface="HK Grotesk Medium"/>
              </a:rPr>
              <a:t>The process of network communication using coding theory involves encoding the data at the source, transmitting the code-word over the channel, and decoding the code-word at the destination to recover the original data. The use of error-correcting codes helps ensure that the transmitted data is reliable and accurate, even in the presence of errors introduced by the channel.</a:t>
            </a:r>
          </a:p>
          <a:p>
            <a:pPr>
              <a:lnSpc>
                <a:spcPts val="3351"/>
              </a:lnSpc>
            </a:pPr>
            <a:endParaRPr lang="en-US" sz="2393">
              <a:solidFill>
                <a:srgbClr val="FFFFFF"/>
              </a:solidFill>
              <a:latin typeface="HK Grotesk Medium"/>
            </a:endParaRPr>
          </a:p>
          <a:p>
            <a:pPr>
              <a:lnSpc>
                <a:spcPts val="3351"/>
              </a:lnSpc>
            </a:pPr>
            <a:r>
              <a:rPr lang="en-US" sz="2393">
                <a:solidFill>
                  <a:srgbClr val="FFFFFF"/>
                </a:solidFill>
                <a:latin typeface="HK Grotesk Medium"/>
              </a:rPr>
              <a:t>Methodology:</a:t>
            </a:r>
          </a:p>
          <a:p>
            <a:pPr marL="516790" lvl="1" indent="-258395">
              <a:lnSpc>
                <a:spcPts val="3351"/>
              </a:lnSpc>
              <a:buFont typeface="Arial"/>
              <a:buChar char="•"/>
            </a:pPr>
            <a:r>
              <a:rPr lang="en-US" sz="2393">
                <a:solidFill>
                  <a:srgbClr val="FFFFFF"/>
                </a:solidFill>
                <a:latin typeface="HK Grotesk Medium"/>
              </a:rPr>
              <a:t>Code Selection</a:t>
            </a:r>
          </a:p>
          <a:p>
            <a:pPr marL="516790" lvl="1" indent="-258395">
              <a:lnSpc>
                <a:spcPts val="3351"/>
              </a:lnSpc>
              <a:buFont typeface="Arial"/>
              <a:buChar char="•"/>
            </a:pPr>
            <a:r>
              <a:rPr lang="en-US" sz="2393">
                <a:solidFill>
                  <a:srgbClr val="FFFFFF"/>
                </a:solidFill>
                <a:latin typeface="HK Grotesk Medium"/>
              </a:rPr>
              <a:t>Encoding</a:t>
            </a:r>
          </a:p>
          <a:p>
            <a:pPr marL="516790" lvl="1" indent="-258395">
              <a:lnSpc>
                <a:spcPts val="3351"/>
              </a:lnSpc>
              <a:buFont typeface="Arial"/>
              <a:buChar char="•"/>
            </a:pPr>
            <a:r>
              <a:rPr lang="en-US" sz="2393">
                <a:solidFill>
                  <a:srgbClr val="FFFFFF"/>
                </a:solidFill>
                <a:latin typeface="HK Grotesk Medium"/>
              </a:rPr>
              <a:t>Modulation and Channel Coding</a:t>
            </a:r>
          </a:p>
          <a:p>
            <a:pPr marL="516790" lvl="1" indent="-258395">
              <a:lnSpc>
                <a:spcPts val="3351"/>
              </a:lnSpc>
              <a:buFont typeface="Arial"/>
              <a:buChar char="•"/>
            </a:pPr>
            <a:r>
              <a:rPr lang="en-US" sz="2393">
                <a:solidFill>
                  <a:srgbClr val="FFFFFF"/>
                </a:solidFill>
                <a:latin typeface="HK Grotesk Medium"/>
              </a:rPr>
              <a:t>Transmission</a:t>
            </a:r>
          </a:p>
          <a:p>
            <a:pPr marL="516790" lvl="1" indent="-258395">
              <a:lnSpc>
                <a:spcPts val="3351"/>
              </a:lnSpc>
              <a:buFont typeface="Arial"/>
              <a:buChar char="•"/>
            </a:pPr>
            <a:r>
              <a:rPr lang="en-US" sz="2393">
                <a:solidFill>
                  <a:srgbClr val="FFFFFF"/>
                </a:solidFill>
                <a:latin typeface="HK Grotesk Medium"/>
              </a:rPr>
              <a:t>Reception</a:t>
            </a:r>
          </a:p>
          <a:p>
            <a:pPr marL="516790" lvl="1" indent="-258395">
              <a:lnSpc>
                <a:spcPts val="3351"/>
              </a:lnSpc>
              <a:buFont typeface="Arial"/>
              <a:buChar char="•"/>
            </a:pPr>
            <a:r>
              <a:rPr lang="en-US" sz="2393">
                <a:solidFill>
                  <a:srgbClr val="FFFFFF"/>
                </a:solidFill>
                <a:latin typeface="HK Grotesk Medium"/>
              </a:rPr>
              <a:t>Decoding</a:t>
            </a:r>
          </a:p>
          <a:p>
            <a:pPr marL="516790" lvl="1" indent="-258395">
              <a:lnSpc>
                <a:spcPts val="3351"/>
              </a:lnSpc>
              <a:buFont typeface="Arial"/>
              <a:buChar char="•"/>
            </a:pPr>
            <a:r>
              <a:rPr lang="en-US" sz="2393">
                <a:solidFill>
                  <a:srgbClr val="FFFFFF"/>
                </a:solidFill>
                <a:latin typeface="HK Grotesk Medium"/>
              </a:rPr>
              <a:t>Error detection and Correction</a:t>
            </a:r>
          </a:p>
          <a:p>
            <a:pPr marL="516790" lvl="1" indent="-258395">
              <a:lnSpc>
                <a:spcPts val="3351"/>
              </a:lnSpc>
              <a:buFont typeface="Arial"/>
              <a:buChar char="•"/>
            </a:pPr>
            <a:r>
              <a:rPr lang="en-US" sz="2393">
                <a:solidFill>
                  <a:srgbClr val="FFFFFF"/>
                </a:solidFill>
                <a:latin typeface="HK Grotesk Medium"/>
              </a:rPr>
              <a:t>Extraction</a:t>
            </a:r>
          </a:p>
          <a:p>
            <a:pPr>
              <a:lnSpc>
                <a:spcPts val="3351"/>
              </a:lnSpc>
              <a:spcBef>
                <a:spcPct val="0"/>
              </a:spcBef>
            </a:pPr>
            <a:endParaRPr lang="en-US" sz="2393">
              <a:solidFill>
                <a:srgbClr val="FFFFFF"/>
              </a:solidFill>
              <a:latin typeface="HK Grotesk Medium"/>
            </a:endParaRPr>
          </a:p>
        </p:txBody>
      </p:sp>
      <p:sp>
        <p:nvSpPr>
          <p:cNvPr id="5" name="AutoShape 5"/>
          <p:cNvSpPr/>
          <p:nvPr/>
        </p:nvSpPr>
        <p:spPr>
          <a:xfrm rot="-5400000">
            <a:off x="7789476" y="475466"/>
            <a:ext cx="35651" cy="1142120"/>
          </a:xfrm>
          <a:prstGeom prst="rect">
            <a:avLst/>
          </a:prstGeom>
          <a:solidFill>
            <a:srgbClr val="000000"/>
          </a:solid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3"/>
          <p:cNvSpPr txBox="1"/>
          <p:nvPr/>
        </p:nvSpPr>
        <p:spPr>
          <a:xfrm>
            <a:off x="1996632" y="848608"/>
            <a:ext cx="14618824" cy="16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dirty="0">
                <a:solidFill>
                  <a:schemeClr val="bg1"/>
                </a:solidFill>
                <a:latin typeface="Castellar" panose="020A0402060406010301" pitchFamily="18" charset="0"/>
                <a:ea typeface="+mj-ea"/>
                <a:cs typeface="Cavolini" panose="020B0502040204020203" pitchFamily="66" charset="0"/>
              </a:rPr>
              <a:t>THANK YOU</a:t>
            </a:r>
          </a:p>
        </p:txBody>
      </p:sp>
      <p:sp>
        <p:nvSpPr>
          <p:cNvPr id="14" name="Freeform: Shape 13">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21555"/>
            <a:ext cx="1755441" cy="411944"/>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4103"/>
            <a:ext cx="1755441" cy="411944"/>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5149" y="3384640"/>
            <a:ext cx="16282924" cy="5945097"/>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300" y="3384640"/>
            <a:ext cx="16280773" cy="5932514"/>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659" y="3188422"/>
            <a:ext cx="16282924" cy="59621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8054516" y="4475822"/>
            <a:ext cx="1885042" cy="419282"/>
          </a:xfrm>
          <a:prstGeom prst="rect">
            <a:avLst/>
          </a:prstGeom>
        </p:spPr>
        <p:txBody>
          <a:bodyPr lIns="0" tIns="0" rIns="0" bIns="0" rtlCol="0" anchor="t">
            <a:spAutoFit/>
          </a:bodyPr>
          <a:lstStyle/>
          <a:p>
            <a:pPr algn="ctr" defTabSz="731520">
              <a:lnSpc>
                <a:spcPts val="3360"/>
              </a:lnSpc>
              <a:spcBef>
                <a:spcPct val="0"/>
              </a:spcBef>
              <a:spcAft>
                <a:spcPts val="600"/>
              </a:spcAft>
            </a:pPr>
            <a:r>
              <a:rPr lang="en-US" sz="2400" kern="1200">
                <a:solidFill>
                  <a:srgbClr val="171717"/>
                </a:solidFill>
                <a:latin typeface="HK Grotesk Medium"/>
                <a:ea typeface="+mn-ea"/>
                <a:cs typeface="+mn-cs"/>
              </a:rPr>
              <a:t>TEAM 17</a:t>
            </a:r>
            <a:endParaRPr lang="en-US" sz="3000">
              <a:solidFill>
                <a:srgbClr val="171717"/>
              </a:solidFill>
              <a:latin typeface="HK Grotesk Medium"/>
            </a:endParaRPr>
          </a:p>
        </p:txBody>
      </p:sp>
      <p:sp>
        <p:nvSpPr>
          <p:cNvPr id="5" name="AutoShape 5"/>
          <p:cNvSpPr/>
          <p:nvPr/>
        </p:nvSpPr>
        <p:spPr>
          <a:xfrm rot="16200000">
            <a:off x="2418107" y="4250607"/>
            <a:ext cx="28542" cy="1583674"/>
          </a:xfrm>
          <a:prstGeom prst="rect">
            <a:avLst/>
          </a:prstGeom>
          <a:solidFill>
            <a:srgbClr val="FFFFFF"/>
          </a:solidFill>
        </p:spPr>
      </p:sp>
      <p:sp>
        <p:nvSpPr>
          <p:cNvPr id="6" name="AutoShape 6"/>
          <p:cNvSpPr/>
          <p:nvPr/>
        </p:nvSpPr>
        <p:spPr>
          <a:xfrm rot="16200000">
            <a:off x="16224592" y="4222065"/>
            <a:ext cx="28542" cy="1583674"/>
          </a:xfrm>
          <a:prstGeom prst="rect">
            <a:avLst/>
          </a:prstGeom>
          <a:solidFill>
            <a:srgbClr val="FFFFFF"/>
          </a:solidFill>
        </p:spPr>
      </p:sp>
      <p:sp>
        <p:nvSpPr>
          <p:cNvPr id="7" name="TextBox 6">
            <a:extLst>
              <a:ext uri="{FF2B5EF4-FFF2-40B4-BE49-F238E27FC236}">
                <a16:creationId xmlns:a16="http://schemas.microsoft.com/office/drawing/2014/main" id="{131F8CA5-4104-CA52-D0E1-5CCC579C1EEB}"/>
              </a:ext>
            </a:extLst>
          </p:cNvPr>
          <p:cNvSpPr txBox="1"/>
          <p:nvPr/>
        </p:nvSpPr>
        <p:spPr>
          <a:xfrm>
            <a:off x="7543538" y="4901515"/>
            <a:ext cx="8060220" cy="3951851"/>
          </a:xfrm>
          <a:prstGeom prst="rect">
            <a:avLst/>
          </a:prstGeom>
          <a:noFill/>
        </p:spPr>
        <p:txBody>
          <a:bodyPr wrap="square" rtlCol="0">
            <a:spAutoFit/>
          </a:bodyPr>
          <a:lstStyle/>
          <a:p>
            <a:pPr marL="365760" algn="just" defTabSz="731520" fontAlgn="base">
              <a:spcAft>
                <a:spcPts val="600"/>
              </a:spcAft>
              <a:buFont typeface="+mj-lt"/>
              <a:buAutoNum type="arabicPeriod"/>
            </a:pPr>
            <a:r>
              <a:rPr lang="en-US" sz="1440" b="1" kern="1200" dirty="0">
                <a:solidFill>
                  <a:srgbClr val="000000"/>
                </a:solidFill>
                <a:latin typeface="Roboto Serif"/>
                <a:ea typeface="+mn-ea"/>
                <a:cs typeface="+mn-cs"/>
              </a:rPr>
              <a:t>AGRIM MITTAL [2022101040]</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Generator Matrices and its implementation using example</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Correction of multiple errors using syndrome decoding</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Reed Solomon Codes and its application</a:t>
            </a:r>
          </a:p>
          <a:p>
            <a:pPr marL="365760" algn="just" defTabSz="731520" fontAlgn="base">
              <a:spcAft>
                <a:spcPts val="600"/>
              </a:spcAft>
              <a:buFont typeface="+mj-lt"/>
              <a:buAutoNum type="arabicPeriod" startAt="2"/>
            </a:pPr>
            <a:r>
              <a:rPr lang="en-US" sz="1440" b="1" kern="1200" dirty="0">
                <a:solidFill>
                  <a:srgbClr val="000000"/>
                </a:solidFill>
                <a:latin typeface="Roboto Serif"/>
                <a:ea typeface="+mn-ea"/>
                <a:cs typeface="+mn-cs"/>
              </a:rPr>
              <a:t>PALLE SREEJA [2022101081]</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Introduction of coding theory</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Parity-Check Matrix and its procedure to encode data</a:t>
            </a:r>
          </a:p>
          <a:p>
            <a:pPr marL="731520" algn="just"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Perfect codes </a:t>
            </a:r>
          </a:p>
          <a:p>
            <a:pPr marL="365760" algn="just" defTabSz="731520" fontAlgn="base">
              <a:spcAft>
                <a:spcPts val="600"/>
              </a:spcAft>
              <a:buFont typeface="+mj-lt"/>
              <a:buAutoNum type="arabicPeriod" startAt="3"/>
            </a:pPr>
            <a:r>
              <a:rPr lang="en-US" sz="1440" b="1" kern="1200" dirty="0">
                <a:solidFill>
                  <a:srgbClr val="000000"/>
                </a:solidFill>
                <a:latin typeface="Roboto Serif"/>
                <a:ea typeface="+mn-ea"/>
                <a:cs typeface="+mn-cs"/>
              </a:rPr>
              <a:t>BIPASHA GARG [2022111006]</a:t>
            </a:r>
          </a:p>
          <a:p>
            <a:pPr marL="731520"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Coset array decoding and the method to use it</a:t>
            </a:r>
          </a:p>
          <a:p>
            <a:pPr marL="731520"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Study of Hamming code and it’s working</a:t>
            </a:r>
          </a:p>
          <a:p>
            <a:pPr marL="731520" defTabSz="731520" fontAlgn="base">
              <a:spcAft>
                <a:spcPts val="600"/>
              </a:spcAft>
              <a:buFont typeface="Arial" panose="020B0604020202020204" pitchFamily="34" charset="0"/>
              <a:buChar char="•"/>
            </a:pPr>
            <a:r>
              <a:rPr lang="en-US" sz="1440" b="1" kern="1200" dirty="0">
                <a:solidFill>
                  <a:srgbClr val="666666"/>
                </a:solidFill>
                <a:latin typeface="Roboto" panose="02000000000000000000" pitchFamily="2" charset="0"/>
                <a:ea typeface="+mn-ea"/>
                <a:cs typeface="+mn-cs"/>
              </a:rPr>
              <a:t>Implementation of coding theory in making network communication reliable and secure</a:t>
            </a:r>
          </a:p>
          <a:p>
            <a:pPr>
              <a:spcAft>
                <a:spcPts val="600"/>
              </a:spcAft>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588226"/>
            <a:ext cx="15267253" cy="7039246"/>
          </a:xfrm>
          <a:prstGeom prst="rect">
            <a:avLst/>
          </a:prstGeom>
          <a:solidFill>
            <a:srgbClr val="FFFFFF">
              <a:alpha val="4706"/>
            </a:srgbClr>
          </a:solidFill>
        </p:spPr>
      </p:sp>
      <p:sp>
        <p:nvSpPr>
          <p:cNvPr id="3" name="TextBox 3"/>
          <p:cNvSpPr txBox="1"/>
          <p:nvPr/>
        </p:nvSpPr>
        <p:spPr>
          <a:xfrm>
            <a:off x="3038436" y="1750151"/>
            <a:ext cx="12211128" cy="1041666"/>
          </a:xfrm>
          <a:prstGeom prst="rect">
            <a:avLst/>
          </a:prstGeom>
        </p:spPr>
        <p:txBody>
          <a:bodyPr lIns="0" tIns="0" rIns="0" bIns="0" rtlCol="0" anchor="t">
            <a:spAutoFit/>
          </a:bodyPr>
          <a:lstStyle/>
          <a:p>
            <a:pPr algn="ctr">
              <a:lnSpc>
                <a:spcPts val="7840"/>
              </a:lnSpc>
            </a:pPr>
            <a:r>
              <a:rPr lang="en-US" sz="8000">
                <a:solidFill>
                  <a:srgbClr val="FFFFFF"/>
                </a:solidFill>
                <a:latin typeface="HK Grotesk Bold"/>
              </a:rPr>
              <a:t>INTRODUCTION</a:t>
            </a:r>
          </a:p>
        </p:txBody>
      </p:sp>
      <p:sp>
        <p:nvSpPr>
          <p:cNvPr id="4" name="TextBox 4"/>
          <p:cNvSpPr txBox="1"/>
          <p:nvPr/>
        </p:nvSpPr>
        <p:spPr>
          <a:xfrm>
            <a:off x="9528515" y="3186080"/>
            <a:ext cx="6585552" cy="4563621"/>
          </a:xfrm>
          <a:prstGeom prst="rect">
            <a:avLst/>
          </a:prstGeom>
        </p:spPr>
        <p:txBody>
          <a:bodyPr lIns="0" tIns="0" rIns="0" bIns="0" rtlCol="0" anchor="t">
            <a:spAutoFit/>
          </a:bodyPr>
          <a:lstStyle/>
          <a:p>
            <a:pPr algn="ctr">
              <a:lnSpc>
                <a:spcPts val="3371"/>
              </a:lnSpc>
            </a:pPr>
            <a:r>
              <a:rPr lang="en-US" sz="2408">
                <a:solidFill>
                  <a:srgbClr val="FFFFFF"/>
                </a:solidFill>
                <a:latin typeface="HK Grotesk Medium"/>
              </a:rPr>
              <a:t>In coding theory, linear codes are a type of error-correcting codes defined as subsets of a vector space over a finite field. The vectors in the code are n-dimensional and represent the code-words, while k represents the dimension or the number of information symbols in each code-word. The vectors in a linear code can be represented as binary strings or sequences of symbols from the finite field F. </a:t>
            </a:r>
          </a:p>
          <a:p>
            <a:pPr algn="ctr">
              <a:lnSpc>
                <a:spcPts val="3371"/>
              </a:lnSpc>
            </a:pPr>
            <a:endParaRPr lang="en-US" sz="2408">
              <a:solidFill>
                <a:srgbClr val="FFFFFF"/>
              </a:solidFill>
              <a:latin typeface="HK Grotesk Medium"/>
            </a:endParaRPr>
          </a:p>
          <a:p>
            <a:pPr marL="0" lvl="0" indent="0" algn="ctr">
              <a:lnSpc>
                <a:spcPts val="3371"/>
              </a:lnSpc>
              <a:spcBef>
                <a:spcPct val="0"/>
              </a:spcBef>
            </a:pPr>
            <a:endParaRPr lang="en-US" sz="2408">
              <a:solidFill>
                <a:srgbClr val="FFFFFF"/>
              </a:solidFill>
              <a:latin typeface="HK Grotesk Medium"/>
            </a:endParaRPr>
          </a:p>
        </p:txBody>
      </p:sp>
      <p:sp>
        <p:nvSpPr>
          <p:cNvPr id="5" name="TextBox 5"/>
          <p:cNvSpPr txBox="1"/>
          <p:nvPr/>
        </p:nvSpPr>
        <p:spPr>
          <a:xfrm>
            <a:off x="2467312" y="3186080"/>
            <a:ext cx="6075019" cy="4933738"/>
          </a:xfrm>
          <a:prstGeom prst="rect">
            <a:avLst/>
          </a:prstGeom>
        </p:spPr>
        <p:txBody>
          <a:bodyPr lIns="0" tIns="0" rIns="0" bIns="0" rtlCol="0" anchor="t">
            <a:spAutoFit/>
          </a:bodyPr>
          <a:lstStyle/>
          <a:p>
            <a:pPr algn="ctr">
              <a:lnSpc>
                <a:spcPts val="3340"/>
              </a:lnSpc>
            </a:pPr>
            <a:r>
              <a:rPr lang="en-US" sz="2386">
                <a:solidFill>
                  <a:srgbClr val="FFFFFF"/>
                </a:solidFill>
                <a:latin typeface="HK Grotesk Medium"/>
              </a:rPr>
              <a:t>Linear Algebra plays a fundamental role in coding theory, particularly in the design and analysis of error-correcting codes. The project explores concepts like linear codes, parity check matrices, and syndromes, and investigates how linear algebraic tools can be used to encode and decode messages in the presence of noise or transmission errors. The project emphasizes the application of linear algebra in ensuring reliable and secure communication.</a:t>
            </a:r>
          </a:p>
          <a:p>
            <a:pPr marL="0" lvl="0" indent="0" algn="ctr">
              <a:lnSpc>
                <a:spcPts val="3340"/>
              </a:lnSpc>
              <a:spcBef>
                <a:spcPct val="0"/>
              </a:spcBef>
            </a:pPr>
            <a:endParaRPr lang="en-US" sz="2386">
              <a:solidFill>
                <a:srgbClr val="FFFFFF"/>
              </a:solidFill>
              <a:latin typeface="HK Grotesk Medium"/>
            </a:endParaRPr>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TextBox 3"/>
          <p:cNvSpPr txBox="1"/>
          <p:nvPr/>
        </p:nvSpPr>
        <p:spPr>
          <a:xfrm>
            <a:off x="9368936" y="2332777"/>
            <a:ext cx="6983105" cy="3453130"/>
          </a:xfrm>
          <a:prstGeom prst="rect">
            <a:avLst/>
          </a:prstGeom>
        </p:spPr>
        <p:txBody>
          <a:bodyPr lIns="0" tIns="0" rIns="0" bIns="0" rtlCol="0" anchor="t">
            <a:spAutoFit/>
          </a:bodyPr>
          <a:lstStyle/>
          <a:p>
            <a:pPr algn="ctr">
              <a:lnSpc>
                <a:spcPts val="3920"/>
              </a:lnSpc>
            </a:pPr>
            <a:r>
              <a:rPr lang="en-US" sz="2800">
                <a:solidFill>
                  <a:srgbClr val="FFFFFF"/>
                </a:solidFill>
                <a:latin typeface="HK Grotesk Medium"/>
              </a:rPr>
              <a:t>The code is characterized by the following properties:</a:t>
            </a:r>
          </a:p>
          <a:p>
            <a:pPr algn="ctr">
              <a:lnSpc>
                <a:spcPts val="3920"/>
              </a:lnSpc>
            </a:pPr>
            <a:r>
              <a:rPr lang="en-US" sz="2800">
                <a:solidFill>
                  <a:srgbClr val="FFFFFF"/>
                </a:solidFill>
                <a:latin typeface="HK Grotesk Medium"/>
              </a:rPr>
              <a:t>•Closure under vector addition</a:t>
            </a:r>
          </a:p>
          <a:p>
            <a:pPr algn="ctr">
              <a:lnSpc>
                <a:spcPts val="3920"/>
              </a:lnSpc>
            </a:pPr>
            <a:r>
              <a:rPr lang="en-US" sz="2800">
                <a:solidFill>
                  <a:srgbClr val="FFFFFF"/>
                </a:solidFill>
                <a:latin typeface="HK Grotesk Medium"/>
              </a:rPr>
              <a:t>•Closure under scalar multiplication</a:t>
            </a:r>
          </a:p>
          <a:p>
            <a:pPr algn="ctr">
              <a:lnSpc>
                <a:spcPts val="3920"/>
              </a:lnSpc>
            </a:pPr>
            <a:endParaRPr lang="en-US" sz="2800">
              <a:solidFill>
                <a:srgbClr val="FFFFFF"/>
              </a:solidFill>
              <a:latin typeface="HK Grotesk Medium"/>
            </a:endParaRPr>
          </a:p>
          <a:p>
            <a:pPr algn="ctr">
              <a:lnSpc>
                <a:spcPts val="3920"/>
              </a:lnSpc>
            </a:pPr>
            <a:endParaRPr lang="en-US" sz="2800">
              <a:solidFill>
                <a:srgbClr val="FFFFFF"/>
              </a:solidFill>
              <a:latin typeface="HK Grotesk Medium"/>
            </a:endParaRPr>
          </a:p>
          <a:p>
            <a:pPr marL="0" lvl="0" indent="0" algn="ctr">
              <a:lnSpc>
                <a:spcPts val="3920"/>
              </a:lnSpc>
              <a:spcBef>
                <a:spcPct val="0"/>
              </a:spcBef>
            </a:pPr>
            <a:endParaRPr lang="en-US" sz="2800">
              <a:solidFill>
                <a:srgbClr val="FFFFFF"/>
              </a:solidFill>
              <a:latin typeface="HK Grotesk Medium"/>
            </a:endParaRPr>
          </a:p>
        </p:txBody>
      </p:sp>
      <p:sp>
        <p:nvSpPr>
          <p:cNvPr id="4" name="TextBox 4"/>
          <p:cNvSpPr txBox="1"/>
          <p:nvPr/>
        </p:nvSpPr>
        <p:spPr>
          <a:xfrm>
            <a:off x="2106583" y="2224816"/>
            <a:ext cx="6662279" cy="3453127"/>
          </a:xfrm>
          <a:prstGeom prst="rect">
            <a:avLst/>
          </a:prstGeom>
        </p:spPr>
        <p:txBody>
          <a:bodyPr lIns="0" tIns="0" rIns="0" bIns="0" rtlCol="0" anchor="t">
            <a:spAutoFit/>
          </a:bodyPr>
          <a:lstStyle/>
          <a:p>
            <a:pPr algn="ctr">
              <a:lnSpc>
                <a:spcPts val="3920"/>
              </a:lnSpc>
            </a:pPr>
            <a:r>
              <a:rPr lang="en-US" sz="2800">
                <a:solidFill>
                  <a:srgbClr val="FFFFFF"/>
                </a:solidFill>
                <a:latin typeface="HK Grotesk Medium"/>
              </a:rPr>
              <a:t>The code-words are obtained by applying a linear transformation or encoding function to the information symbols, often represented by a generator matrix. Linearity is a crucial property of linear codes.</a:t>
            </a:r>
          </a:p>
          <a:p>
            <a:pPr marL="0" lvl="0" indent="0" algn="ctr">
              <a:lnSpc>
                <a:spcPts val="3920"/>
              </a:lnSpc>
              <a:spcBef>
                <a:spcPct val="0"/>
              </a:spcBef>
            </a:pPr>
            <a:endParaRPr lang="en-US" sz="2800">
              <a:solidFill>
                <a:srgbClr val="FFFFFF"/>
              </a:solidFill>
              <a:latin typeface="HK Grotesk Medium"/>
            </a:endParaRPr>
          </a:p>
        </p:txBody>
      </p:sp>
      <p:sp>
        <p:nvSpPr>
          <p:cNvPr id="5" name="AutoShape 5"/>
          <p:cNvSpPr/>
          <p:nvPr/>
        </p:nvSpPr>
        <p:spPr>
          <a:xfrm rot="-5400000">
            <a:off x="503481" y="4172259"/>
            <a:ext cx="35651" cy="1978134"/>
          </a:xfrm>
          <a:prstGeom prst="rect">
            <a:avLst/>
          </a:prstGeom>
          <a:solidFill>
            <a:srgbClr val="FFFFFF"/>
          </a:solidFill>
        </p:spPr>
      </p:sp>
      <p:sp>
        <p:nvSpPr>
          <p:cNvPr id="6" name="AutoShape 6"/>
          <p:cNvSpPr/>
          <p:nvPr/>
        </p:nvSpPr>
        <p:spPr>
          <a:xfrm rot="-5400000">
            <a:off x="17748868" y="4136608"/>
            <a:ext cx="35651" cy="1978134"/>
          </a:xfrm>
          <a:prstGeom prst="rect">
            <a:avLst/>
          </a:prstGeom>
          <a:solidFill>
            <a:srgbClr val="FFFFFF"/>
          </a:solidFill>
        </p:spPr>
      </p:sp>
      <p:sp>
        <p:nvSpPr>
          <p:cNvPr id="7" name="TextBox 7"/>
          <p:cNvSpPr txBox="1"/>
          <p:nvPr/>
        </p:nvSpPr>
        <p:spPr>
          <a:xfrm>
            <a:off x="1935959" y="5825902"/>
            <a:ext cx="14416083" cy="4780915"/>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Linear codes are particularly useful for error detection and correction. By designing the generator matrix or parity check matrix of a linear code, it is possible to detect and correct a certain number of errors or erasures that may occur during message transmission</a:t>
            </a:r>
          </a:p>
          <a:p>
            <a:pPr algn="ctr">
              <a:lnSpc>
                <a:spcPts val="4759"/>
              </a:lnSpc>
            </a:pPr>
            <a:endParaRPr lang="en-US" sz="3399">
              <a:solidFill>
                <a:srgbClr val="FFFFFF"/>
              </a:solidFill>
              <a:latin typeface="Canva Sans"/>
            </a:endParaRPr>
          </a:p>
          <a:p>
            <a:pPr algn="ctr">
              <a:lnSpc>
                <a:spcPts val="4759"/>
              </a:lnSpc>
            </a:pPr>
            <a:endParaRPr lang="en-US" sz="3399">
              <a:solidFill>
                <a:srgbClr val="FFFFFF"/>
              </a:solidFill>
              <a:latin typeface="Canva Sans"/>
            </a:endParaRPr>
          </a:p>
          <a:p>
            <a:pPr algn="ctr">
              <a:lnSpc>
                <a:spcPts val="4759"/>
              </a:lnSpc>
            </a:pPr>
            <a:endParaRPr lang="en-US" sz="3399">
              <a:solidFill>
                <a:srgbClr val="FFFFFF"/>
              </a:solidFill>
              <a:latin typeface="Canva Sans"/>
            </a:endParaRPr>
          </a:p>
          <a:p>
            <a:pPr algn="ctr">
              <a:lnSpc>
                <a:spcPts val="4759"/>
              </a:lnSpc>
            </a:pPr>
            <a:endParaRPr lang="en-US" sz="3399">
              <a:solidFill>
                <a:srgbClr val="FFFFF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a:off x="10117430" y="3676650"/>
            <a:ext cx="355600" cy="2933700"/>
            <a:chOff x="0" y="0"/>
            <a:chExt cx="93656" cy="772662"/>
          </a:xfrm>
        </p:grpSpPr>
        <p:sp>
          <p:nvSpPr>
            <p:cNvPr id="3" name="Freeform 3"/>
            <p:cNvSpPr/>
            <p:nvPr/>
          </p:nvSpPr>
          <p:spPr>
            <a:xfrm>
              <a:off x="0" y="0"/>
              <a:ext cx="93656" cy="772662"/>
            </a:xfrm>
            <a:custGeom>
              <a:avLst/>
              <a:gdLst/>
              <a:ahLst/>
              <a:cxnLst/>
              <a:rect l="l" t="t" r="r" b="b"/>
              <a:pathLst>
                <a:path w="93656" h="772662">
                  <a:moveTo>
                    <a:pt x="0" y="0"/>
                  </a:moveTo>
                  <a:lnTo>
                    <a:pt x="93656" y="0"/>
                  </a:lnTo>
                  <a:lnTo>
                    <a:pt x="93656" y="772662"/>
                  </a:lnTo>
                  <a:lnTo>
                    <a:pt x="0" y="772662"/>
                  </a:lnTo>
                  <a:close/>
                </a:path>
              </a:pathLst>
            </a:custGeom>
            <a:solidFill>
              <a:srgbClr val="FFFFF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028700" y="4691055"/>
            <a:ext cx="8115300" cy="841582"/>
          </a:xfrm>
          <a:prstGeom prst="rect">
            <a:avLst/>
          </a:prstGeom>
        </p:spPr>
        <p:txBody>
          <a:bodyPr lIns="0" tIns="0" rIns="0" bIns="0" rtlCol="0" anchor="t">
            <a:spAutoFit/>
          </a:bodyPr>
          <a:lstStyle/>
          <a:p>
            <a:pPr>
              <a:lnSpc>
                <a:spcPts val="6035"/>
              </a:lnSpc>
            </a:pPr>
            <a:r>
              <a:rPr lang="en-US" sz="7018" spc="-70">
                <a:solidFill>
                  <a:srgbClr val="FFFFFF"/>
                </a:solidFill>
                <a:latin typeface="Montserrat Classic Bold"/>
              </a:rPr>
              <a:t>TOPICS COVERED</a:t>
            </a:r>
          </a:p>
        </p:txBody>
      </p:sp>
      <p:sp>
        <p:nvSpPr>
          <p:cNvPr id="6" name="TextBox 6"/>
          <p:cNvSpPr txBox="1"/>
          <p:nvPr/>
        </p:nvSpPr>
        <p:spPr>
          <a:xfrm>
            <a:off x="10670138" y="2447804"/>
            <a:ext cx="7340915" cy="5324717"/>
          </a:xfrm>
          <a:prstGeom prst="rect">
            <a:avLst/>
          </a:prstGeom>
        </p:spPr>
        <p:txBody>
          <a:bodyPr lIns="0" tIns="0" rIns="0" bIns="0" rtlCol="0" anchor="t">
            <a:spAutoFit/>
          </a:bodyPr>
          <a:lstStyle/>
          <a:p>
            <a:pPr marL="720873" lvl="1" indent="-360437">
              <a:lnSpc>
                <a:spcPts val="4674"/>
              </a:lnSpc>
              <a:buFont typeface="Arial"/>
              <a:buChar char="•"/>
            </a:pPr>
            <a:r>
              <a:rPr lang="en-US" sz="3338">
                <a:solidFill>
                  <a:srgbClr val="FFFFFF"/>
                </a:solidFill>
                <a:latin typeface="Montserrat Classic Bold"/>
              </a:rPr>
              <a:t>GENERATOR MATRICES</a:t>
            </a:r>
          </a:p>
          <a:p>
            <a:pPr marL="720873" lvl="1" indent="-360437">
              <a:lnSpc>
                <a:spcPts val="4674"/>
              </a:lnSpc>
              <a:buFont typeface="Arial"/>
              <a:buChar char="•"/>
            </a:pPr>
            <a:r>
              <a:rPr lang="en-US" sz="3338">
                <a:solidFill>
                  <a:srgbClr val="FFFFFF"/>
                </a:solidFill>
                <a:latin typeface="Montserrat Classic Bold"/>
              </a:rPr>
              <a:t>COSET ARRAY DECODING</a:t>
            </a:r>
          </a:p>
          <a:p>
            <a:pPr marL="720873" lvl="1" indent="-360437">
              <a:lnSpc>
                <a:spcPts val="4674"/>
              </a:lnSpc>
              <a:buFont typeface="Arial"/>
              <a:buChar char="•"/>
            </a:pPr>
            <a:r>
              <a:rPr lang="en-US" sz="3338">
                <a:solidFill>
                  <a:srgbClr val="FFFFFF"/>
                </a:solidFill>
                <a:latin typeface="Montserrat Classic Bold"/>
              </a:rPr>
              <a:t>PARITY-CHECK MATRIX</a:t>
            </a:r>
          </a:p>
          <a:p>
            <a:pPr marL="720873" lvl="1" indent="-360437">
              <a:lnSpc>
                <a:spcPts val="4674"/>
              </a:lnSpc>
              <a:buFont typeface="Arial"/>
              <a:buChar char="•"/>
            </a:pPr>
            <a:r>
              <a:rPr lang="en-US" sz="3338">
                <a:solidFill>
                  <a:srgbClr val="FFFFFF"/>
                </a:solidFill>
                <a:latin typeface="Montserrat Classic Bold"/>
              </a:rPr>
              <a:t>SYNDROME DECODING</a:t>
            </a:r>
          </a:p>
          <a:p>
            <a:pPr marL="720873" lvl="1" indent="-360437">
              <a:lnSpc>
                <a:spcPts val="4674"/>
              </a:lnSpc>
              <a:buFont typeface="Arial"/>
              <a:buChar char="•"/>
            </a:pPr>
            <a:r>
              <a:rPr lang="en-US" sz="3338">
                <a:solidFill>
                  <a:srgbClr val="FFFFFF"/>
                </a:solidFill>
                <a:latin typeface="Montserrat Classic Bold"/>
              </a:rPr>
              <a:t>PERFECT CODES</a:t>
            </a:r>
          </a:p>
          <a:p>
            <a:pPr marL="720873" lvl="1" indent="-360437">
              <a:lnSpc>
                <a:spcPts val="4674"/>
              </a:lnSpc>
              <a:buFont typeface="Arial"/>
              <a:buChar char="•"/>
            </a:pPr>
            <a:r>
              <a:rPr lang="en-US" sz="3338">
                <a:solidFill>
                  <a:srgbClr val="FFFFFF"/>
                </a:solidFill>
                <a:latin typeface="Montserrat Classic Bold"/>
              </a:rPr>
              <a:t>HAMMING CODES</a:t>
            </a:r>
          </a:p>
          <a:p>
            <a:pPr marL="720873" lvl="1" indent="-360437">
              <a:lnSpc>
                <a:spcPts val="4674"/>
              </a:lnSpc>
              <a:buFont typeface="Arial"/>
              <a:buChar char="•"/>
            </a:pPr>
            <a:r>
              <a:rPr lang="en-US" sz="3338">
                <a:solidFill>
                  <a:srgbClr val="FFFFFF"/>
                </a:solidFill>
                <a:latin typeface="Montserrat Classic Bold"/>
              </a:rPr>
              <a:t>REED SOLOMON CODES</a:t>
            </a:r>
          </a:p>
          <a:p>
            <a:pPr marL="720873" lvl="1" indent="-360437">
              <a:lnSpc>
                <a:spcPts val="4674"/>
              </a:lnSpc>
              <a:buFont typeface="Arial"/>
              <a:buChar char="•"/>
            </a:pPr>
            <a:r>
              <a:rPr lang="en-US" sz="3338">
                <a:solidFill>
                  <a:srgbClr val="FFFFFF"/>
                </a:solidFill>
                <a:latin typeface="Montserrat Classic Bold"/>
              </a:rPr>
              <a:t>NETWORK COMMUNICATION</a:t>
            </a:r>
          </a:p>
          <a:p>
            <a:pPr>
              <a:lnSpc>
                <a:spcPts val="4674"/>
              </a:lnSpc>
            </a:pPr>
            <a:endParaRPr lang="en-US" sz="3338">
              <a:solidFill>
                <a:srgbClr val="FFFFFF"/>
              </a:solidFill>
              <a:latin typeface="Montserrat Classic Bold"/>
            </a:endParaRPr>
          </a:p>
        </p:txBody>
      </p:sp>
      <p:sp>
        <p:nvSpPr>
          <p:cNvPr id="7" name="AutoShape 7"/>
          <p:cNvSpPr/>
          <p:nvPr/>
        </p:nvSpPr>
        <p:spPr>
          <a:xfrm>
            <a:off x="0" y="990600"/>
            <a:ext cx="6492240" cy="0"/>
          </a:xfrm>
          <a:prstGeom prst="line">
            <a:avLst/>
          </a:prstGeom>
          <a:ln w="38100" cap="rnd">
            <a:solidFill>
              <a:srgbClr val="FFFFFF"/>
            </a:solidFill>
            <a:prstDash val="solid"/>
            <a:headEnd type="none" w="sm" len="sm"/>
            <a:tailEnd type="none" w="sm" len="sm"/>
          </a:ln>
        </p:spPr>
      </p:sp>
      <p:sp>
        <p:nvSpPr>
          <p:cNvPr id="8" name="AutoShape 8"/>
          <p:cNvSpPr/>
          <p:nvPr/>
        </p:nvSpPr>
        <p:spPr>
          <a:xfrm>
            <a:off x="11795760" y="9220200"/>
            <a:ext cx="6492240" cy="0"/>
          </a:xfrm>
          <a:prstGeom prst="line">
            <a:avLst/>
          </a:prstGeom>
          <a:ln w="38100" cap="rnd">
            <a:solidFill>
              <a:srgbClr val="FFFFFF"/>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28700" y="4142590"/>
            <a:ext cx="6572328" cy="2042796"/>
          </a:xfrm>
          <a:prstGeom prst="rect">
            <a:avLst/>
          </a:prstGeom>
        </p:spPr>
        <p:txBody>
          <a:bodyPr lIns="0" tIns="0" rIns="0" bIns="0" rtlCol="0" anchor="t">
            <a:spAutoFit/>
          </a:bodyPr>
          <a:lstStyle/>
          <a:p>
            <a:pPr>
              <a:lnSpc>
                <a:spcPts val="7840"/>
              </a:lnSpc>
            </a:pPr>
            <a:r>
              <a:rPr lang="en-US" sz="8000">
                <a:solidFill>
                  <a:srgbClr val="FFFFFF"/>
                </a:solidFill>
                <a:latin typeface="HK Grotesk Bold"/>
              </a:rPr>
              <a:t>GENERATOR MATRIX</a:t>
            </a:r>
          </a:p>
        </p:txBody>
      </p:sp>
      <p:sp>
        <p:nvSpPr>
          <p:cNvPr id="3" name="AutoShape 3"/>
          <p:cNvSpPr/>
          <p:nvPr/>
        </p:nvSpPr>
        <p:spPr>
          <a:xfrm>
            <a:off x="9144000" y="-60474"/>
            <a:ext cx="9144000" cy="10347474"/>
          </a:xfrm>
          <a:prstGeom prst="rect">
            <a:avLst/>
          </a:prstGeom>
          <a:solidFill>
            <a:srgbClr val="FFFFFF"/>
          </a:solidFill>
        </p:spPr>
      </p:sp>
      <p:sp>
        <p:nvSpPr>
          <p:cNvPr id="4" name="TextBox 4"/>
          <p:cNvSpPr txBox="1"/>
          <p:nvPr/>
        </p:nvSpPr>
        <p:spPr>
          <a:xfrm>
            <a:off x="9144000" y="1977297"/>
            <a:ext cx="8635037" cy="6144781"/>
          </a:xfrm>
          <a:prstGeom prst="rect">
            <a:avLst/>
          </a:prstGeom>
        </p:spPr>
        <p:txBody>
          <a:bodyPr lIns="0" tIns="0" rIns="0" bIns="0" rtlCol="0" anchor="t">
            <a:spAutoFit/>
          </a:bodyPr>
          <a:lstStyle/>
          <a:p>
            <a:pPr algn="ctr">
              <a:lnSpc>
                <a:spcPts val="4457"/>
              </a:lnSpc>
            </a:pPr>
            <a:r>
              <a:rPr lang="en-US" sz="3184">
                <a:solidFill>
                  <a:srgbClr val="171717"/>
                </a:solidFill>
                <a:latin typeface="HK Grotesk Medium"/>
              </a:rPr>
              <a:t>Linear codes can be entirely defined by listing only the basis vectors of the code’s subspace, as opposed to listing every single code-word. This generator matrix can be obtained from the matrix of the entire code by the use of row reduction. A binary [n, 2^K ]−code will reduce to a generator matrix of dimensions k × n. The code can then be re-generated by creating all linear combinations of the rows of the generator matrix.</a:t>
            </a:r>
          </a:p>
          <a:p>
            <a:pPr algn="ctr">
              <a:lnSpc>
                <a:spcPts val="4457"/>
              </a:lnSpc>
              <a:spcBef>
                <a:spcPct val="0"/>
              </a:spcBef>
            </a:pPr>
            <a:endParaRPr lang="en-US" sz="3184">
              <a:solidFill>
                <a:srgbClr val="171717"/>
              </a:solidFill>
              <a:latin typeface="HK Grotesk Medium"/>
            </a:endParaRPr>
          </a:p>
        </p:txBody>
      </p:sp>
      <p:sp>
        <p:nvSpPr>
          <p:cNvPr id="5" name="AutoShape 5"/>
          <p:cNvSpPr/>
          <p:nvPr/>
        </p:nvSpPr>
        <p:spPr>
          <a:xfrm rot="-5400000">
            <a:off x="7583203" y="616657"/>
            <a:ext cx="35651" cy="1142120"/>
          </a:xfrm>
          <a:prstGeom prst="rect">
            <a:avLst/>
          </a:prstGeom>
          <a:solidFill>
            <a:srgbClr val="FFFFFF"/>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347474"/>
          </a:xfrm>
          <a:prstGeom prst="rect">
            <a:avLst/>
          </a:prstGeom>
          <a:solidFill>
            <a:srgbClr val="FFFFFF"/>
          </a:solidFill>
        </p:spPr>
      </p:sp>
      <p:sp>
        <p:nvSpPr>
          <p:cNvPr id="3" name="TextBox 3"/>
          <p:cNvSpPr txBox="1"/>
          <p:nvPr/>
        </p:nvSpPr>
        <p:spPr>
          <a:xfrm>
            <a:off x="1028700" y="3136206"/>
            <a:ext cx="6572328" cy="3033396"/>
          </a:xfrm>
          <a:prstGeom prst="rect">
            <a:avLst/>
          </a:prstGeom>
        </p:spPr>
        <p:txBody>
          <a:bodyPr lIns="0" tIns="0" rIns="0" bIns="0" rtlCol="0" anchor="t">
            <a:spAutoFit/>
          </a:bodyPr>
          <a:lstStyle/>
          <a:p>
            <a:pPr algn="just">
              <a:lnSpc>
                <a:spcPts val="7840"/>
              </a:lnSpc>
            </a:pPr>
            <a:r>
              <a:rPr lang="en-US" sz="8000">
                <a:solidFill>
                  <a:srgbClr val="000000"/>
                </a:solidFill>
                <a:latin typeface="HK Grotesk Bold"/>
              </a:rPr>
              <a:t>COSET ARRAY DECODING</a:t>
            </a:r>
          </a:p>
        </p:txBody>
      </p:sp>
      <p:sp>
        <p:nvSpPr>
          <p:cNvPr id="4" name="TextBox 4"/>
          <p:cNvSpPr txBox="1"/>
          <p:nvPr/>
        </p:nvSpPr>
        <p:spPr>
          <a:xfrm>
            <a:off x="9144000" y="2873221"/>
            <a:ext cx="9144000" cy="3912798"/>
          </a:xfrm>
          <a:prstGeom prst="rect">
            <a:avLst/>
          </a:prstGeom>
        </p:spPr>
        <p:txBody>
          <a:bodyPr lIns="0" tIns="0" rIns="0" bIns="0" rtlCol="0" anchor="t">
            <a:spAutoFit/>
          </a:bodyPr>
          <a:lstStyle/>
          <a:p>
            <a:pPr algn="ctr">
              <a:lnSpc>
                <a:spcPts val="3935"/>
              </a:lnSpc>
            </a:pPr>
            <a:r>
              <a:rPr lang="en-US" sz="2811">
                <a:solidFill>
                  <a:srgbClr val="FFFFFF"/>
                </a:solidFill>
                <a:latin typeface="HK Grotesk Medium"/>
              </a:rPr>
              <a:t>The algorithm works by constructing cosets of the code and finding the coset with the minimum weight, which corresponds to the most likely transmitted code-word.</a:t>
            </a:r>
          </a:p>
          <a:p>
            <a:pPr marL="606908" lvl="1" indent="-303454" algn="just">
              <a:lnSpc>
                <a:spcPts val="3935"/>
              </a:lnSpc>
              <a:buFont typeface="Arial"/>
              <a:buChar char="•"/>
            </a:pPr>
            <a:r>
              <a:rPr lang="en-US" sz="2811">
                <a:solidFill>
                  <a:srgbClr val="FFFFFF"/>
                </a:solidFill>
                <a:latin typeface="HK Grotesk Medium"/>
              </a:rPr>
              <a:t>The method involves:</a:t>
            </a:r>
          </a:p>
          <a:p>
            <a:pPr marL="606908" lvl="1" indent="-303454" algn="just">
              <a:lnSpc>
                <a:spcPts val="3935"/>
              </a:lnSpc>
              <a:buFont typeface="Arial"/>
              <a:buChar char="•"/>
            </a:pPr>
            <a:r>
              <a:rPr lang="en-US" sz="2811">
                <a:solidFill>
                  <a:srgbClr val="FFFFFF"/>
                </a:solidFill>
                <a:latin typeface="HK Grotesk Medium"/>
              </a:rPr>
              <a:t>Listing elements of coset</a:t>
            </a:r>
          </a:p>
          <a:p>
            <a:pPr marL="606908" lvl="1" indent="-303454" algn="just">
              <a:lnSpc>
                <a:spcPts val="3935"/>
              </a:lnSpc>
              <a:buFont typeface="Arial"/>
              <a:buChar char="•"/>
            </a:pPr>
            <a:r>
              <a:rPr lang="en-US" sz="2811">
                <a:solidFill>
                  <a:srgbClr val="FFFFFF"/>
                </a:solidFill>
                <a:latin typeface="HK Grotesk Medium"/>
              </a:rPr>
              <a:t>Finding coset leader</a:t>
            </a:r>
          </a:p>
          <a:p>
            <a:pPr marL="606908" lvl="1" indent="-303454" algn="just">
              <a:lnSpc>
                <a:spcPts val="3935"/>
              </a:lnSpc>
              <a:buFont typeface="Arial"/>
              <a:buChar char="•"/>
            </a:pPr>
            <a:r>
              <a:rPr lang="en-US" sz="2811">
                <a:solidFill>
                  <a:srgbClr val="FFFFFF"/>
                </a:solidFill>
                <a:latin typeface="HK Grotesk Medium"/>
              </a:rPr>
              <a:t>Decoding </a:t>
            </a:r>
          </a:p>
          <a:p>
            <a:pPr algn="ctr">
              <a:lnSpc>
                <a:spcPts val="3935"/>
              </a:lnSpc>
              <a:spcBef>
                <a:spcPct val="0"/>
              </a:spcBef>
            </a:pPr>
            <a:endParaRPr lang="en-US" sz="2811">
              <a:solidFill>
                <a:srgbClr val="FFFFFF"/>
              </a:solidFill>
              <a:latin typeface="HK Grotesk Medium"/>
            </a:endParaRPr>
          </a:p>
        </p:txBody>
      </p:sp>
      <p:sp>
        <p:nvSpPr>
          <p:cNvPr id="5" name="AutoShape 5"/>
          <p:cNvSpPr/>
          <p:nvPr/>
        </p:nvSpPr>
        <p:spPr>
          <a:xfrm rot="-5400000">
            <a:off x="7789476" y="475466"/>
            <a:ext cx="35651" cy="1142120"/>
          </a:xfrm>
          <a:prstGeom prst="rect">
            <a:avLst/>
          </a:prstGeom>
          <a:solidFill>
            <a:srgbClr val="000000"/>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28700" y="3647290"/>
            <a:ext cx="6572328" cy="3033396"/>
          </a:xfrm>
          <a:prstGeom prst="rect">
            <a:avLst/>
          </a:prstGeom>
        </p:spPr>
        <p:txBody>
          <a:bodyPr lIns="0" tIns="0" rIns="0" bIns="0" rtlCol="0" anchor="t">
            <a:spAutoFit/>
          </a:bodyPr>
          <a:lstStyle/>
          <a:p>
            <a:pPr>
              <a:lnSpc>
                <a:spcPts val="7840"/>
              </a:lnSpc>
            </a:pPr>
            <a:r>
              <a:rPr lang="en-US" sz="8000">
                <a:solidFill>
                  <a:srgbClr val="FFFFFF"/>
                </a:solidFill>
                <a:latin typeface="HK Grotesk Bold"/>
              </a:rPr>
              <a:t>PARITY CHECK MATRICES</a:t>
            </a:r>
          </a:p>
        </p:txBody>
      </p:sp>
      <p:sp>
        <p:nvSpPr>
          <p:cNvPr id="3" name="AutoShape 3"/>
          <p:cNvSpPr/>
          <p:nvPr/>
        </p:nvSpPr>
        <p:spPr>
          <a:xfrm>
            <a:off x="9144000" y="-60474"/>
            <a:ext cx="9144000" cy="10347474"/>
          </a:xfrm>
          <a:prstGeom prst="rect">
            <a:avLst/>
          </a:prstGeom>
          <a:solidFill>
            <a:srgbClr val="FFFFFF"/>
          </a:solidFill>
        </p:spPr>
      </p:sp>
      <p:sp>
        <p:nvSpPr>
          <p:cNvPr id="4" name="TextBox 4"/>
          <p:cNvSpPr txBox="1"/>
          <p:nvPr/>
        </p:nvSpPr>
        <p:spPr>
          <a:xfrm>
            <a:off x="9683239" y="489980"/>
            <a:ext cx="7863314" cy="9475578"/>
          </a:xfrm>
          <a:prstGeom prst="rect">
            <a:avLst/>
          </a:prstGeom>
        </p:spPr>
        <p:txBody>
          <a:bodyPr lIns="0" tIns="0" rIns="0" bIns="0" rtlCol="0" anchor="t">
            <a:spAutoFit/>
          </a:bodyPr>
          <a:lstStyle/>
          <a:p>
            <a:pPr algn="ctr">
              <a:lnSpc>
                <a:spcPts val="3815"/>
              </a:lnSpc>
            </a:pPr>
            <a:r>
              <a:rPr lang="en-US" sz="2725">
                <a:solidFill>
                  <a:srgbClr val="171717"/>
                </a:solidFill>
                <a:latin typeface="HK Grotesk Medium Bold"/>
              </a:rPr>
              <a:t>Parity-check matrices are used to determine whether an encoded message contains any errors by performing mathematical operations on the received code-word.</a:t>
            </a:r>
          </a:p>
          <a:p>
            <a:pPr algn="ctr">
              <a:lnSpc>
                <a:spcPts val="3815"/>
              </a:lnSpc>
            </a:pPr>
            <a:r>
              <a:rPr lang="en-US" sz="2725">
                <a:solidFill>
                  <a:srgbClr val="171717"/>
                </a:solidFill>
                <a:latin typeface="HK Grotesk Medium Bold"/>
              </a:rPr>
              <a:t>The parity-check matrix, denoted as H, is an important matrix used in linear coding theory. It is constructed such that any code-word in the linear code is orthogonal to the rows of the parity-check matrix. In other words, the dot product of any code-word and any row of the parity-check matrix is zero. This property allows the parity-check matrix to detect errors in the received code-word.</a:t>
            </a:r>
          </a:p>
          <a:p>
            <a:pPr algn="ctr">
              <a:lnSpc>
                <a:spcPts val="3815"/>
              </a:lnSpc>
            </a:pPr>
            <a:r>
              <a:rPr lang="en-US" sz="2725">
                <a:solidFill>
                  <a:srgbClr val="171717"/>
                </a:solidFill>
                <a:latin typeface="HK Grotesk Medium Bold"/>
              </a:rPr>
              <a:t>It’s important to note that parity-check matrices are typically designed to detect errors, but not correct them. For error correction, other techniques such as syndrome decoding or maximum likelihood decoding algorithms are employed in combination with the parity-check matrix.</a:t>
            </a:r>
          </a:p>
          <a:p>
            <a:pPr algn="ctr">
              <a:lnSpc>
                <a:spcPts val="3815"/>
              </a:lnSpc>
              <a:spcBef>
                <a:spcPct val="0"/>
              </a:spcBef>
            </a:pPr>
            <a:endParaRPr lang="en-US" sz="2725">
              <a:solidFill>
                <a:srgbClr val="171717"/>
              </a:solidFill>
              <a:latin typeface="HK Grotesk Medium Bold"/>
            </a:endParaRPr>
          </a:p>
        </p:txBody>
      </p:sp>
      <p:sp>
        <p:nvSpPr>
          <p:cNvPr id="5" name="AutoShape 5"/>
          <p:cNvSpPr/>
          <p:nvPr/>
        </p:nvSpPr>
        <p:spPr>
          <a:xfrm rot="-5400000">
            <a:off x="7583203" y="616657"/>
            <a:ext cx="35651" cy="1142120"/>
          </a:xfrm>
          <a:prstGeom prst="rect">
            <a:avLst/>
          </a:prstGeom>
          <a:solidFill>
            <a:srgbClr val="FFFFFF"/>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347474"/>
          </a:xfrm>
          <a:prstGeom prst="rect">
            <a:avLst/>
          </a:prstGeom>
          <a:solidFill>
            <a:srgbClr val="FFFFFF"/>
          </a:solidFill>
        </p:spPr>
      </p:sp>
      <p:sp>
        <p:nvSpPr>
          <p:cNvPr id="3" name="TextBox 3"/>
          <p:cNvSpPr txBox="1"/>
          <p:nvPr/>
        </p:nvSpPr>
        <p:spPr>
          <a:xfrm>
            <a:off x="1028700" y="3631506"/>
            <a:ext cx="6572328" cy="2042796"/>
          </a:xfrm>
          <a:prstGeom prst="rect">
            <a:avLst/>
          </a:prstGeom>
        </p:spPr>
        <p:txBody>
          <a:bodyPr lIns="0" tIns="0" rIns="0" bIns="0" rtlCol="0" anchor="t">
            <a:spAutoFit/>
          </a:bodyPr>
          <a:lstStyle/>
          <a:p>
            <a:pPr algn="just">
              <a:lnSpc>
                <a:spcPts val="7840"/>
              </a:lnSpc>
            </a:pPr>
            <a:r>
              <a:rPr lang="en-US" sz="8000">
                <a:solidFill>
                  <a:srgbClr val="000000"/>
                </a:solidFill>
                <a:latin typeface="HK Grotesk Bold"/>
              </a:rPr>
              <a:t>SYNDROME DECODING</a:t>
            </a:r>
          </a:p>
        </p:txBody>
      </p:sp>
      <p:sp>
        <p:nvSpPr>
          <p:cNvPr id="4" name="TextBox 4"/>
          <p:cNvSpPr txBox="1"/>
          <p:nvPr/>
        </p:nvSpPr>
        <p:spPr>
          <a:xfrm>
            <a:off x="9303427" y="1834449"/>
            <a:ext cx="8811949" cy="4939030"/>
          </a:xfrm>
          <a:prstGeom prst="rect">
            <a:avLst/>
          </a:prstGeom>
        </p:spPr>
        <p:txBody>
          <a:bodyPr lIns="0" tIns="0" rIns="0" bIns="0" rtlCol="0" anchor="t">
            <a:spAutoFit/>
          </a:bodyPr>
          <a:lstStyle/>
          <a:p>
            <a:pPr algn="just">
              <a:lnSpc>
                <a:spcPts val="3919"/>
              </a:lnSpc>
            </a:pPr>
            <a:r>
              <a:rPr lang="en-US" sz="2799">
                <a:solidFill>
                  <a:srgbClr val="FFFFFF"/>
                </a:solidFill>
                <a:latin typeface="HK Grotesk Medium"/>
              </a:rPr>
              <a:t>Syndrome decoding is a highly efficient method of decoding a linear code over a noisy channel, i.e., one on which errors are made. In essence, syndrome decoding is minimum distance decoding using a reduced lookup table. This is allowed by the linearity of the code. The parity-check matrix is especially useful for generating the syndrome of a given coset.</a:t>
            </a:r>
          </a:p>
          <a:p>
            <a:pPr algn="just">
              <a:lnSpc>
                <a:spcPts val="3919"/>
              </a:lnSpc>
            </a:pPr>
            <a:r>
              <a:rPr lang="en-US" sz="2799">
                <a:solidFill>
                  <a:srgbClr val="FFFFFF"/>
                </a:solidFill>
                <a:latin typeface="HK Grotesk Medium"/>
              </a:rPr>
              <a:t>Syndrome decoding is useful for correcting multiple errors.</a:t>
            </a:r>
          </a:p>
          <a:p>
            <a:pPr algn="just">
              <a:lnSpc>
                <a:spcPts val="3919"/>
              </a:lnSpc>
              <a:spcBef>
                <a:spcPct val="0"/>
              </a:spcBef>
            </a:pPr>
            <a:endParaRPr lang="en-US" sz="2799">
              <a:solidFill>
                <a:srgbClr val="FFFFFF"/>
              </a:solidFill>
              <a:latin typeface="HK Grotesk Medium"/>
            </a:endParaRPr>
          </a:p>
        </p:txBody>
      </p:sp>
      <p:sp>
        <p:nvSpPr>
          <p:cNvPr id="5" name="AutoShape 5"/>
          <p:cNvSpPr/>
          <p:nvPr/>
        </p:nvSpPr>
        <p:spPr>
          <a:xfrm rot="-5400000">
            <a:off x="7789476" y="475466"/>
            <a:ext cx="35651" cy="1142120"/>
          </a:xfrm>
          <a:prstGeom prst="rect">
            <a:avLst/>
          </a:prstGeom>
          <a:solidFill>
            <a:srgbClr val="000000"/>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TextBox 2"/>
          <p:cNvSpPr txBox="1"/>
          <p:nvPr/>
        </p:nvSpPr>
        <p:spPr>
          <a:xfrm>
            <a:off x="1028700" y="4142590"/>
            <a:ext cx="6572328" cy="2042796"/>
          </a:xfrm>
          <a:prstGeom prst="rect">
            <a:avLst/>
          </a:prstGeom>
        </p:spPr>
        <p:txBody>
          <a:bodyPr lIns="0" tIns="0" rIns="0" bIns="0" rtlCol="0" anchor="t">
            <a:spAutoFit/>
          </a:bodyPr>
          <a:lstStyle/>
          <a:p>
            <a:pPr>
              <a:lnSpc>
                <a:spcPts val="7840"/>
              </a:lnSpc>
            </a:pPr>
            <a:r>
              <a:rPr lang="en-US" sz="8000">
                <a:solidFill>
                  <a:srgbClr val="FFFFFF"/>
                </a:solidFill>
                <a:latin typeface="HK Grotesk Bold"/>
              </a:rPr>
              <a:t>PERFECT CODE</a:t>
            </a:r>
          </a:p>
        </p:txBody>
      </p:sp>
      <p:sp>
        <p:nvSpPr>
          <p:cNvPr id="3" name="AutoShape 3"/>
          <p:cNvSpPr/>
          <p:nvPr/>
        </p:nvSpPr>
        <p:spPr>
          <a:xfrm>
            <a:off x="9144000" y="-60474"/>
            <a:ext cx="9144000" cy="10347474"/>
          </a:xfrm>
          <a:prstGeom prst="rect">
            <a:avLst/>
          </a:prstGeom>
          <a:solidFill>
            <a:srgbClr val="FFFFFF"/>
          </a:solidFill>
        </p:spPr>
      </p:sp>
      <p:sp>
        <p:nvSpPr>
          <p:cNvPr id="4" name="TextBox 4"/>
          <p:cNvSpPr txBox="1"/>
          <p:nvPr/>
        </p:nvSpPr>
        <p:spPr>
          <a:xfrm>
            <a:off x="9491341" y="1198963"/>
            <a:ext cx="8304141" cy="6957696"/>
          </a:xfrm>
          <a:prstGeom prst="rect">
            <a:avLst/>
          </a:prstGeom>
        </p:spPr>
        <p:txBody>
          <a:bodyPr lIns="0" tIns="0" rIns="0" bIns="0" rtlCol="0" anchor="t">
            <a:spAutoFit/>
          </a:bodyPr>
          <a:lstStyle/>
          <a:p>
            <a:pPr algn="ctr">
              <a:lnSpc>
                <a:spcPts val="3436"/>
              </a:lnSpc>
            </a:pPr>
            <a:r>
              <a:rPr lang="en-US" sz="2454">
                <a:solidFill>
                  <a:srgbClr val="171717"/>
                </a:solidFill>
                <a:latin typeface="HK Grotesk Medium"/>
              </a:rPr>
              <a:t>A perfect code is a code in which every possible word of a specified length is a valid code-word, and the minimum distance between any two code-words is maximized. This property ensures that no valid message is misinterpreted as an error, and the codes can correct errors up to a certain threshold.</a:t>
            </a:r>
          </a:p>
          <a:p>
            <a:pPr algn="ctr">
              <a:lnSpc>
                <a:spcPts val="3436"/>
              </a:lnSpc>
            </a:pPr>
            <a:r>
              <a:rPr lang="en-US" sz="2454">
                <a:solidFill>
                  <a:srgbClr val="171717"/>
                </a:solidFill>
                <a:latin typeface="HK Grotesk Medium"/>
              </a:rPr>
              <a:t>Perfect codes find extensive applications in the transmission of digital data. Due to their ability to achieve maximum error correction, they provide a high level of reliability in critical communication systems. Perfect codes are used in various domains, including satellite communication, data storage systems, and telecommunications. Their efficiency in terms of error correction and reliable data transmission make them indispensable in applications where accuracy and integrity are paramount.</a:t>
            </a:r>
          </a:p>
          <a:p>
            <a:pPr algn="ctr">
              <a:lnSpc>
                <a:spcPts val="3436"/>
              </a:lnSpc>
              <a:spcBef>
                <a:spcPct val="0"/>
              </a:spcBef>
            </a:pPr>
            <a:endParaRPr lang="en-US" sz="2454">
              <a:solidFill>
                <a:srgbClr val="171717"/>
              </a:solidFill>
              <a:latin typeface="HK Grotesk Medium"/>
            </a:endParaRPr>
          </a:p>
        </p:txBody>
      </p:sp>
      <p:sp>
        <p:nvSpPr>
          <p:cNvPr id="5" name="AutoShape 5"/>
          <p:cNvSpPr/>
          <p:nvPr/>
        </p:nvSpPr>
        <p:spPr>
          <a:xfrm rot="-5400000">
            <a:off x="7583203" y="616657"/>
            <a:ext cx="35651" cy="1142120"/>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1072</Words>
  <Application>Microsoft Office PowerPoint</Application>
  <PresentationFormat>Custom</PresentationFormat>
  <Paragraphs>77</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HK Grotesk Medium Bold</vt:lpstr>
      <vt:lpstr>HK Grotesk Bold</vt:lpstr>
      <vt:lpstr>Canva Sans</vt:lpstr>
      <vt:lpstr>Shrikhand</vt:lpstr>
      <vt:lpstr>Roboto Serif</vt:lpstr>
      <vt:lpstr>HK Grotesk Medium</vt:lpstr>
      <vt:lpstr>Montserrat Classic Bold</vt:lpstr>
      <vt:lpstr>Arial</vt:lpstr>
      <vt:lpstr>Calibri</vt:lpstr>
      <vt:lpstr>Castellar</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CODING THEORY WITH LINEAR ALGEBRA</dc:title>
  <cp:lastModifiedBy>Bipasha Garg</cp:lastModifiedBy>
  <cp:revision>3</cp:revision>
  <dcterms:created xsi:type="dcterms:W3CDTF">2006-08-16T00:00:00Z</dcterms:created>
  <dcterms:modified xsi:type="dcterms:W3CDTF">2023-06-21T14:52:56Z</dcterms:modified>
  <dc:identifier>DAFmc34PaYM</dc:identifier>
</cp:coreProperties>
</file>