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8" r:id="rId8"/>
    <p:sldId id="266" r:id="rId9"/>
    <p:sldId id="263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803EF-226A-4A8F-A293-B4E7D476B592}" v="52" dt="2023-10-06T10:57:46.485"/>
    <p1510:client id="{0D520FB7-F68B-45CA-BE69-520A33D10C21}" v="1" dt="2023-12-02T06:20:59.565"/>
    <p1510:client id="{159973E3-D795-4269-941E-875AED0F8ACC}" v="594" dt="2023-12-02T08:10:34.971"/>
    <p1510:client id="{2A1D384B-F85B-47F4-9FFB-41E44226D225}" v="32" dt="2023-10-03T10:09:16.815"/>
    <p1510:client id="{95D6D4F9-B370-4AF5-AA96-34A1F7B44664}" v="11" dt="2023-10-03T09:32:13.236"/>
    <p1510:client id="{9A7CF200-0D15-43CD-9ED4-EC96E20CBBC3}" v="2" dt="2023-10-03T09:57:43.283"/>
    <p1510:client id="{A4F7338E-80A4-49C1-9D24-D5F3CA12835B}" v="92" dt="2023-10-03T09:07:32.443"/>
    <p1510:client id="{BC106E6E-50D7-4ED2-8949-010656A319CE}" v="1" dt="2023-10-02T17:02:25.580"/>
    <p1510:client id="{D3FD72D1-E421-4141-BF2D-A7DB5C8C27FB}" v="1" dt="2023-10-03T08:50:12.094"/>
    <p1510:client id="{DD369E64-33E1-43D2-A2FC-1DAF3C13051E}" v="54" dt="2023-10-03T09:01:45.186"/>
    <p1510:client id="{E595BB96-CD3D-4209-B037-704C26772905}" v="1513" dt="2023-10-02T16:58:17.831"/>
    <p1510:client id="{E6DF8090-9F03-4997-8AD7-AFE567B46488}" v="1" dt="2023-10-10T07:22:52.376"/>
    <p1510:client id="{EF24A411-125E-41B9-A6C6-7AE8FC5655D1}" v="597" dt="2023-10-03T07:25:55.281"/>
    <p1510:client id="{FBC138DF-7266-478C-8B37-6FA34F044AEA}" v="2" dt="2023-10-02T16:59:07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8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4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6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1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6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5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96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le9PHASs4i8-team4-tinkercad-/edite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Speedometer">
            <a:extLst>
              <a:ext uri="{FF2B5EF4-FFF2-40B4-BE49-F238E27FC236}">
                <a16:creationId xmlns:a16="http://schemas.microsoft.com/office/drawing/2014/main" id="{5AF6E8FA-431C-072F-660C-B5CD06FC9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" r="-2" b="9639"/>
          <a:stretch/>
        </p:blipFill>
        <p:spPr>
          <a:xfrm>
            <a:off x="9292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Autofit/>
          </a:bodyPr>
          <a:lstStyle/>
          <a:p>
            <a:r>
              <a:rPr lang="en-GB" sz="4400">
                <a:solidFill>
                  <a:schemeClr val="tx1"/>
                </a:solidFill>
                <a:ea typeface="Calibri Light"/>
                <a:cs typeface="Calibri Light"/>
              </a:rPr>
              <a:t>PID Control of DC Motor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GB" sz="2000">
                <a:ea typeface="Calibri"/>
                <a:cs typeface="Calibri"/>
              </a:rPr>
              <a:t>Team - 4</a:t>
            </a:r>
            <a:endParaRPr lang="en-US" sz="20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GB" sz="2000">
                <a:ea typeface="Calibri"/>
                <a:cs typeface="Calibri"/>
              </a:rPr>
              <a:t>PROJECT PRESENTATION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EF9CA-D28F-F38E-4621-5FE93F39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5000" b="1">
                <a:solidFill>
                  <a:srgbClr val="FFFFFF"/>
                </a:solidFill>
              </a:rPr>
              <a:t>Motivation</a:t>
            </a:r>
            <a:endParaRPr lang="en-US" sz="5000" b="1">
              <a:solidFill>
                <a:srgbClr val="FFFFFF"/>
              </a:solidFill>
            </a:endParaRPr>
          </a:p>
        </p:txBody>
      </p:sp>
      <p:pic>
        <p:nvPicPr>
          <p:cNvPr id="7" name="Picture 6" descr="Electronic circuit board">
            <a:extLst>
              <a:ext uri="{FF2B5EF4-FFF2-40B4-BE49-F238E27FC236}">
                <a16:creationId xmlns:a16="http://schemas.microsoft.com/office/drawing/2014/main" id="{8425938C-B2C5-525A-90F9-9940F5BC53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94"/>
          <a:stretch/>
        </p:blipFill>
        <p:spPr>
          <a:xfrm>
            <a:off x="-216457" y="-363672"/>
            <a:ext cx="5064985" cy="7585352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6957-F26A-76B8-F838-39CBAB94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cs typeface="Arial"/>
              </a:rPr>
              <a:t> The motivation behind the PID control of a DC motor experiment is to showcase the fundamental concept of feedback control in engineering and its real-world application</a:t>
            </a:r>
            <a:endParaRPr lang="en-US" sz="18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F0502020204030204" pitchFamily="34" charset="0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cs typeface="Arial"/>
              </a:rPr>
              <a:t> Feedback control systems are crucial in various industries to regulate processes, maintain stability, and achieve desired performance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ial"/>
                <a:cs typeface="Arial"/>
              </a:rPr>
              <a:t> DC motors are widely used in automation, robotics, and manufacturing, making them an excellent choice for demonstrating how feedback control can enhance their performance</a:t>
            </a:r>
            <a:endParaRPr lang="en-GB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443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wires">
            <a:extLst>
              <a:ext uri="{FF2B5EF4-FFF2-40B4-BE49-F238E27FC236}">
                <a16:creationId xmlns:a16="http://schemas.microsoft.com/office/drawing/2014/main" id="{142BFE51-3950-588F-334D-CA62F2301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34D25B-787F-5781-5FCB-01D52044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67059" cy="1234280"/>
          </a:xfrm>
        </p:spPr>
        <p:txBody>
          <a:bodyPr>
            <a:normAutofit/>
          </a:bodyPr>
          <a:lstStyle/>
          <a:p>
            <a:pPr algn="ctr"/>
            <a:r>
              <a:rPr lang="en-GB" b="1">
                <a:solidFill>
                  <a:schemeClr val="accent1"/>
                </a:solidFill>
              </a:rPr>
              <a:t>Sensors &amp; Components Used</a:t>
            </a:r>
            <a:endParaRPr lang="en-US" b="1">
              <a:solidFill>
                <a:schemeClr val="accent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1C09-E940-F52F-9BA7-CCE5A3E93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GB" b="1">
                <a:solidFill>
                  <a:schemeClr val="tx1"/>
                </a:solidFill>
              </a:rPr>
              <a:t>DC Motor</a:t>
            </a:r>
          </a:p>
          <a:p>
            <a:pPr marL="457200" indent="-457200">
              <a:buAutoNum type="arabicPeriod"/>
            </a:pPr>
            <a:r>
              <a:rPr lang="en-GB" b="1">
                <a:solidFill>
                  <a:schemeClr val="tx1"/>
                </a:solidFill>
              </a:rPr>
              <a:t>RPM Sensor </a:t>
            </a:r>
          </a:p>
          <a:p>
            <a:pPr marL="457200" indent="-457200">
              <a:buAutoNum type="arabicPeriod"/>
            </a:pPr>
            <a:r>
              <a:rPr lang="en-GB" b="1">
                <a:solidFill>
                  <a:schemeClr val="tx1"/>
                </a:solidFill>
              </a:rPr>
              <a:t>ESP32 Dev Module</a:t>
            </a:r>
          </a:p>
          <a:p>
            <a:pPr marL="457200" indent="-457200">
              <a:buAutoNum type="arabicPeriod"/>
            </a:pPr>
            <a:r>
              <a:rPr lang="en-GB" b="1">
                <a:solidFill>
                  <a:schemeClr val="tx1"/>
                </a:solidFill>
              </a:rPr>
              <a:t>Connecting Wires and Breadboard</a:t>
            </a:r>
          </a:p>
          <a:p>
            <a:pPr marL="457200" indent="-457200">
              <a:buAutoNum type="arabicPeriod"/>
            </a:pPr>
            <a:r>
              <a:rPr lang="en-GB" b="1">
                <a:solidFill>
                  <a:schemeClr val="tx1"/>
                </a:solidFill>
              </a:rPr>
              <a:t>Wheel (for testing)</a:t>
            </a:r>
          </a:p>
          <a:p>
            <a:pPr marL="457200" indent="-457200">
              <a:buAutoNum type="arabicPeriod"/>
            </a:pPr>
            <a:r>
              <a:rPr lang="en-GB" b="1">
                <a:solidFill>
                  <a:schemeClr val="tx1"/>
                </a:solidFill>
              </a:rPr>
              <a:t>Motor Driver (L293D IC)</a:t>
            </a:r>
          </a:p>
          <a:p>
            <a:pPr marL="0" indent="0">
              <a:buNone/>
            </a:pPr>
            <a:endParaRPr lang="en-GB" b="1">
              <a:solidFill>
                <a:schemeClr val="accent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31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E6855-3285-2C0C-4012-26672751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38" y="516835"/>
            <a:ext cx="6669752" cy="1666501"/>
          </a:xfrm>
        </p:spPr>
        <p:txBody>
          <a:bodyPr>
            <a:normAutofit/>
          </a:bodyPr>
          <a:lstStyle/>
          <a:p>
            <a:pPr algn="ctr"/>
            <a:r>
              <a:rPr lang="en-GB" sz="5000" b="1">
                <a:solidFill>
                  <a:srgbClr val="FFFFFF"/>
                </a:solidFill>
              </a:rPr>
              <a:t>Implementation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0F9F-8500-C662-DC52-4D43E693D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 anchor="t">
            <a:no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GB" sz="2200">
                <a:solidFill>
                  <a:srgbClr val="FFFFFF"/>
                </a:solidFill>
              </a:rPr>
              <a:t> The RPM is measured using RPM sensor. Input is taken from the user through the dashboard. 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GB" sz="2200"/>
              <a:t> The error values (P, I and D) are calculated and the input voltage is adjusted accordingly using Ziegler-Nichols Method and sent to the motor.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GB" sz="2200"/>
              <a:t> Graph of the readings (RPM) is plotted on </a:t>
            </a:r>
            <a:r>
              <a:rPr lang="en-GB" sz="2200" err="1"/>
              <a:t>ThingSpeak</a:t>
            </a:r>
            <a:r>
              <a:rPr lang="en-GB" sz="2200"/>
              <a:t> for analysis.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GB" sz="2200"/>
              <a:t> An alert mechanism is in place which sends an Email if the average RPM value  &lt; 100.</a:t>
            </a: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F09E6C57-51C0-7B21-336C-D1E43E396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80" r="27753"/>
          <a:stretch/>
        </p:blipFill>
        <p:spPr>
          <a:xfrm>
            <a:off x="7611902" y="8669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0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7F202-0B41-3A7D-BA25-04DAEF53E11C}"/>
              </a:ext>
            </a:extLst>
          </p:cNvPr>
          <p:cNvSpPr txBox="1"/>
          <p:nvPr/>
        </p:nvSpPr>
        <p:spPr>
          <a:xfrm>
            <a:off x="1187355" y="4374204"/>
            <a:ext cx="9818390" cy="10293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       </a:t>
            </a:r>
            <a:r>
              <a:rPr lang="en-US" sz="6000" b="1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 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3D2BB-F743-51C9-B118-080E6D923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38" y="651700"/>
            <a:ext cx="11443361" cy="36270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094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162F5-80CA-D299-9343-514EB7C3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pPr algn="ctr"/>
            <a:r>
              <a:rPr lang="en-GB" sz="5000" b="1">
                <a:solidFill>
                  <a:srgbClr val="FFFFFF"/>
                </a:solidFill>
              </a:rPr>
              <a:t>Working</a:t>
            </a:r>
            <a:endParaRPr lang="en-US" sz="5000" b="1">
              <a:solidFill>
                <a:srgbClr val="FFFFFF"/>
              </a:solidFill>
            </a:endParaRPr>
          </a:p>
        </p:txBody>
      </p:sp>
      <p:pic>
        <p:nvPicPr>
          <p:cNvPr id="21" name="Picture 20" descr="Graph on document with pen">
            <a:extLst>
              <a:ext uri="{FF2B5EF4-FFF2-40B4-BE49-F238E27FC236}">
                <a16:creationId xmlns:a16="http://schemas.microsoft.com/office/drawing/2014/main" id="{4F808F28-1EE0-8EA4-F9A3-E3CB20C06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37" r="20684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25A6-1804-8050-F3C6-D5E7E4FA7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 vert="horz" lIns="0" tIns="45720" rIns="0" bIns="45720" rtlCol="0" anchor="t">
            <a:no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GB" sz="2200">
                <a:solidFill>
                  <a:srgbClr val="FFFFFF"/>
                </a:solidFill>
              </a:rPr>
              <a:t> The RPM sensor beeps every time a pulse is generated (pulse is generated when there is a state change, i.e., Block    Open or Open    Block).</a:t>
            </a:r>
            <a:endParaRPr lang="en-US" sz="2200">
              <a:solidFill>
                <a:srgbClr val="FFFFFF"/>
              </a:solidFill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en-GB" sz="2200">
                <a:solidFill>
                  <a:srgbClr val="FFFFFF"/>
                </a:solidFill>
              </a:rPr>
              <a:t> The code checks for the total number of beeps and divides with the total time. Using further calculations, it calculates the RPM of the wheel.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GB" sz="2200">
                <a:solidFill>
                  <a:srgbClr val="FFFFFF"/>
                </a:solidFill>
              </a:rPr>
              <a:t> The PID algorithms are used to calculate </a:t>
            </a:r>
            <a:r>
              <a:rPr lang="en-GB" sz="2200" err="1">
                <a:solidFill>
                  <a:srgbClr val="FFFFFF"/>
                </a:solidFill>
              </a:rPr>
              <a:t>thw</a:t>
            </a:r>
            <a:r>
              <a:rPr lang="en-GB" sz="2200">
                <a:solidFill>
                  <a:srgbClr val="FFFFFF"/>
                </a:solidFill>
              </a:rPr>
              <a:t> errors and adjust the voltage which is sent over to the motor.  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GB" sz="2200">
                <a:solidFill>
                  <a:srgbClr val="FFFFFF"/>
                </a:solidFill>
              </a:rPr>
              <a:t>The readings are plotted on the </a:t>
            </a:r>
            <a:r>
              <a:rPr lang="en-GB" sz="2200" err="1">
                <a:solidFill>
                  <a:srgbClr val="FFFFFF"/>
                </a:solidFill>
              </a:rPr>
              <a:t>ThingSpeak</a:t>
            </a:r>
            <a:r>
              <a:rPr lang="en-GB" sz="2200">
                <a:solidFill>
                  <a:srgbClr val="FFFFFF"/>
                </a:solidFill>
              </a:rPr>
              <a:t> interface and is also displayed on the UI interface.</a:t>
            </a:r>
          </a:p>
          <a:p>
            <a:pPr algn="just">
              <a:buFont typeface="Arial" panose="020F0502020204030204" pitchFamily="34" charset="0"/>
              <a:buChar char="•"/>
            </a:pPr>
            <a:endParaRPr lang="en-GB" sz="2200">
              <a:solidFill>
                <a:srgbClr val="FFFFFF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2345241-B994-7679-45D8-CC8FA29BEB7C}"/>
              </a:ext>
            </a:extLst>
          </p:cNvPr>
          <p:cNvCxnSpPr/>
          <p:nvPr/>
        </p:nvCxnSpPr>
        <p:spPr>
          <a:xfrm flipV="1">
            <a:off x="9057773" y="3435016"/>
            <a:ext cx="272716" cy="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146823-5B4B-C843-0EA7-B302CE802687}"/>
              </a:ext>
            </a:extLst>
          </p:cNvPr>
          <p:cNvCxnSpPr>
            <a:cxnSpLocks/>
          </p:cNvCxnSpPr>
          <p:nvPr/>
        </p:nvCxnSpPr>
        <p:spPr>
          <a:xfrm flipV="1">
            <a:off x="7152773" y="3435015"/>
            <a:ext cx="272716" cy="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20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">
            <a:extLst>
              <a:ext uri="{FF2B5EF4-FFF2-40B4-BE49-F238E27FC236}">
                <a16:creationId xmlns:a16="http://schemas.microsoft.com/office/drawing/2014/main" id="{95F05445-CC00-3FE0-CE9C-CA055BD2D4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172" r="-2" b="38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582298-788C-1514-FE51-0375E71EF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/>
              <a:t>User Interface (UI)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D1F0-8B4C-9795-1FDC-3ACA3D97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GB"/>
              <a:t>The UI is responsible for taking inputs from the user that include:</a:t>
            </a:r>
          </a:p>
          <a:p>
            <a:pPr marL="383540" lvl="1">
              <a:buClr>
                <a:srgbClr val="E46A2C"/>
              </a:buClr>
              <a:buSzPct val="100000"/>
              <a:buFont typeface="Courier New" panose="020F0502020204030204" pitchFamily="34" charset="0"/>
              <a:buChar char="o"/>
            </a:pPr>
            <a:r>
              <a:rPr lang="en-GB"/>
              <a:t>RPM value</a:t>
            </a:r>
          </a:p>
          <a:p>
            <a:pPr marL="383540" lvl="1">
              <a:buClr>
                <a:srgbClr val="E46A2C"/>
              </a:buClr>
              <a:buSzPct val="100000"/>
              <a:buFont typeface="Courier New" panose="020F0502020204030204" pitchFamily="34" charset="0"/>
              <a:buChar char="o"/>
            </a:pPr>
            <a:r>
              <a:rPr lang="en-GB" err="1"/>
              <a:t>K</a:t>
            </a:r>
            <a:r>
              <a:rPr lang="en-GB" baseline="-25000" err="1"/>
              <a:t>p</a:t>
            </a:r>
            <a:endParaRPr lang="en-GB" baseline="-25000"/>
          </a:p>
          <a:p>
            <a:pPr marL="383540" lvl="1">
              <a:buClr>
                <a:srgbClr val="E46A2C"/>
              </a:buClr>
              <a:buSzPct val="100000"/>
              <a:buFont typeface="Courier New" panose="020F0502020204030204" pitchFamily="34" charset="0"/>
              <a:buChar char="o"/>
            </a:pPr>
            <a:r>
              <a:rPr lang="en-GB"/>
              <a:t>K</a:t>
            </a:r>
            <a:r>
              <a:rPr lang="en-GB" baseline="-25000"/>
              <a:t>i</a:t>
            </a:r>
          </a:p>
          <a:p>
            <a:pPr marL="383540" lvl="1">
              <a:buClr>
                <a:srgbClr val="E46A2C"/>
              </a:buClr>
              <a:buSzPct val="100000"/>
              <a:buFont typeface="Courier New" panose="020F0502020204030204" pitchFamily="34" charset="0"/>
              <a:buChar char="o"/>
            </a:pPr>
            <a:r>
              <a:rPr lang="en-GB"/>
              <a:t>K</a:t>
            </a:r>
            <a:r>
              <a:rPr lang="en-GB" baseline="-25000"/>
              <a:t>d</a:t>
            </a:r>
            <a:endParaRPr lang="en-GB"/>
          </a:p>
          <a:p>
            <a:pPr marL="200660" lvl="1" indent="0">
              <a:buClr>
                <a:srgbClr val="E46A2C"/>
              </a:buClr>
              <a:buSzPct val="100000"/>
              <a:buNone/>
            </a:pPr>
            <a:r>
              <a:rPr lang="en-GB" sz="2400"/>
              <a:t>The page also displays the </a:t>
            </a:r>
            <a:r>
              <a:rPr lang="en-GB" sz="2400" err="1"/>
              <a:t>ThingSpeak</a:t>
            </a:r>
            <a:r>
              <a:rPr lang="en-GB" sz="2400"/>
              <a:t> graph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98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A6750D-823A-65A1-1318-635A020C253B}"/>
              </a:ext>
            </a:extLst>
          </p:cNvPr>
          <p:cNvSpPr txBox="1"/>
          <p:nvPr/>
        </p:nvSpPr>
        <p:spPr>
          <a:xfrm>
            <a:off x="1097280" y="207076"/>
            <a:ext cx="9659982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500" b="1" err="1"/>
              <a:t>Tinkercad</a:t>
            </a:r>
            <a:r>
              <a:rPr lang="en-US" sz="4500" b="1"/>
              <a:t> Simulation </a:t>
            </a:r>
          </a:p>
        </p:txBody>
      </p:sp>
      <p:pic>
        <p:nvPicPr>
          <p:cNvPr id="3" name="Picture 2" descr="A circuit board with wires and a motor&#10;&#10;Description automatically generated">
            <a:extLst>
              <a:ext uri="{FF2B5EF4-FFF2-40B4-BE49-F238E27FC236}">
                <a16:creationId xmlns:a16="http://schemas.microsoft.com/office/drawing/2014/main" id="{2F2ADBF0-F5C2-1ECA-9CDF-97B11F5C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94" y="1124123"/>
            <a:ext cx="8412677" cy="41492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A42A22-FADD-91D1-8906-79C3285F9E5C}"/>
              </a:ext>
            </a:extLst>
          </p:cNvPr>
          <p:cNvSpPr txBox="1"/>
          <p:nvPr/>
        </p:nvSpPr>
        <p:spPr>
          <a:xfrm>
            <a:off x="2263140" y="4986745"/>
            <a:ext cx="8161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2AE50-2688-5B97-2DD0-7FDA2CBA20F0}"/>
              </a:ext>
            </a:extLst>
          </p:cNvPr>
          <p:cNvSpPr txBox="1"/>
          <p:nvPr/>
        </p:nvSpPr>
        <p:spPr>
          <a:xfrm>
            <a:off x="1548764" y="5507132"/>
            <a:ext cx="92876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                                                          </a:t>
            </a:r>
            <a:r>
              <a:rPr lang="en-US" sz="2000" b="1">
                <a:hlinkClick r:id="rId3"/>
              </a:rPr>
              <a:t>Simulation Link</a:t>
            </a:r>
            <a:r>
              <a:rPr lang="en-US" sz="2000" b="1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8788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37036C19-728D-F92F-0906-AD7370688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90" b="621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DFD57664-637D-40CA-83F2-B729A932B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915076"/>
            <a:ext cx="12188952" cy="1942924"/>
          </a:xfrm>
          <a:prstGeom prst="rect">
            <a:avLst/>
          </a:prstGeom>
          <a:gradFill>
            <a:gsLst>
              <a:gs pos="4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6C8E4-3A5D-ED0B-FBA3-8C37D2C4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000" b="1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3764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30201B"/>
      </a:dk2>
      <a:lt2>
        <a:srgbClr val="F0F2F3"/>
      </a:lt2>
      <a:accent1>
        <a:srgbClr val="E46A2C"/>
      </a:accent1>
      <a:accent2>
        <a:srgbClr val="D21A28"/>
      </a:accent2>
      <a:accent3>
        <a:srgbClr val="E42C87"/>
      </a:accent3>
      <a:accent4>
        <a:srgbClr val="D21AC2"/>
      </a:accent4>
      <a:accent5>
        <a:srgbClr val="A82CE4"/>
      </a:accent5>
      <a:accent6>
        <a:srgbClr val="582CD6"/>
      </a:accent6>
      <a:hlink>
        <a:srgbClr val="3F93BF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RetrospectVTI</vt:lpstr>
      <vt:lpstr>PID Control of DC Motor</vt:lpstr>
      <vt:lpstr>Motivation</vt:lpstr>
      <vt:lpstr>Sensors &amp; Components Used</vt:lpstr>
      <vt:lpstr>Implementation</vt:lpstr>
      <vt:lpstr>PowerPoint Presentation</vt:lpstr>
      <vt:lpstr>Working</vt:lpstr>
      <vt:lpstr>User Interface (UI)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2023-10-02T15:55:07Z</dcterms:created>
  <dcterms:modified xsi:type="dcterms:W3CDTF">2023-12-02T08:12:11Z</dcterms:modified>
</cp:coreProperties>
</file>