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Average"/>
      <p:regular r:id="rId55"/>
    </p:embeddedFont>
    <p:embeddedFont>
      <p:font typeface="Old Standard TT"/>
      <p:regular r:id="rId56"/>
      <p:bold r:id="rId57"/>
      <p:italic r:id="rId58"/>
    </p:embeddedFont>
    <p:embeddedFont>
      <p:font typeface="Oswa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Average-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OldStandardTT-bold.fntdata"/><Relationship Id="rId12" Type="http://schemas.openxmlformats.org/officeDocument/2006/relationships/slide" Target="slides/slide7.xml"/><Relationship Id="rId56" Type="http://schemas.openxmlformats.org/officeDocument/2006/relationships/font" Target="fonts/OldStandardTT-regular.fntdata"/><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065011b7_3_14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065011b7_3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02775a9f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02775a9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02775a9f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02775a9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2065011b7_3_1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2065011b7_3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2065011b7_3_14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2065011b7_3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02775a9f6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02775a9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02775a9f6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02775a9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2065011b7_3_1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2065011b7_3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065011b7_3_12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065011b7_3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2065011b7_3_14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2065011b7_3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2065011b7_3_14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2065011b7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065011b7_3_1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065011b7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065011b7_3_14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065011b7_3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02775a9f6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02775a9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02775a9f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02775a9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065011b7_3_14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2065011b7_3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2065011b7_3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2065011b7_3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065011b7_3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2065011b7_3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2065011b7_3_14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2065011b7_3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2065011b7_3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2065011b7_3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2065011b7_3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2065011b7_3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2065011b7_3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2065011b7_3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2065011b7_3_15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2065011b7_3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2065011b7_3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2065011b7_3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2065011b7_3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2065011b7_3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2065011b7_3_15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2065011b7_3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2065011b7_3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2065011b7_3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2065011b7_3_1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2065011b7_3_1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2065011b7_3_15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2065011b7_3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2065011b7_3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2065011b7_3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2065011b7_3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2065011b7_3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2065011b7_3_15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2065011b7_3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2065011b7_3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2065011b7_3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2065011b7_3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2065011b7_3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2065011b7_3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2065011b7_3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2065011b7_3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2065011b7_3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2065011b7_3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2065011b7_3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2065011b7_3_16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2065011b7_3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2065011b7_3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2065011b7_3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2065011b7_3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2065011b7_3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065011b7_3_16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065011b7_3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agrimtdk/RecipeMan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drive.google.com/file/d/1uf7tVjusAZYelhyExrlA4raCJmMVuYNz/view"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drive.google.com/file/d/1uhaeqsQxunJ4oFXQqYobxifkDWUY4wgx/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NAME : QuadARKS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87825" y="2418725"/>
            <a:ext cx="8839200" cy="2332567"/>
          </a:xfrm>
          <a:prstGeom prst="rect">
            <a:avLst/>
          </a:prstGeom>
          <a:noFill/>
          <a:ln>
            <a:noFill/>
          </a:ln>
        </p:spPr>
      </p:pic>
      <p:sp>
        <p:nvSpPr>
          <p:cNvPr id="113" name="Google Shape;113;p22"/>
          <p:cNvSpPr txBox="1"/>
          <p:nvPr/>
        </p:nvSpPr>
        <p:spPr>
          <a:xfrm>
            <a:off x="1401000" y="561625"/>
            <a:ext cx="6072300" cy="8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lt1"/>
                </a:solidFill>
                <a:latin typeface="Average"/>
                <a:ea typeface="Average"/>
                <a:cs typeface="Average"/>
                <a:sym typeface="Average"/>
              </a:rPr>
              <a:t>WE USE VECTOR FOR STORE RECIPE DETAILS</a:t>
            </a:r>
            <a:endParaRPr sz="18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800">
              <a:solidFill>
                <a:schemeClr val="lt1"/>
              </a:solidFill>
              <a:highlight>
                <a:schemeClr val="lt1"/>
              </a:highlight>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816825" y="526350"/>
            <a:ext cx="56439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PARSED</a:t>
            </a:r>
            <a:r>
              <a:rPr lang="en" sz="1700" u="sng"/>
              <a:t> DATA TO  VECTORS</a:t>
            </a:r>
            <a:endParaRPr sz="1700" u="sng"/>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700"/>
          </a:p>
        </p:txBody>
      </p:sp>
      <p:pic>
        <p:nvPicPr>
          <p:cNvPr id="119" name="Google Shape;119;p23"/>
          <p:cNvPicPr preferRelativeResize="0"/>
          <p:nvPr/>
        </p:nvPicPr>
        <p:blipFill>
          <a:blip r:embed="rId3">
            <a:alphaModFix/>
          </a:blip>
          <a:stretch>
            <a:fillRect/>
          </a:stretch>
        </p:blipFill>
        <p:spPr>
          <a:xfrm>
            <a:off x="0" y="1528601"/>
            <a:ext cx="9144001" cy="20862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90250" y="526350"/>
            <a:ext cx="7806600" cy="628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ALGORITHM FOR RECIPE SEARCH FUNCTIO</a:t>
            </a:r>
            <a:r>
              <a:rPr lang="en" sz="1700" u="sng"/>
              <a:t>N</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Input:</a:t>
            </a:r>
            <a:endParaRPr sz="1700"/>
          </a:p>
          <a:p>
            <a:pPr indent="0" lvl="0" marL="0" rtl="0" algn="l">
              <a:spcBef>
                <a:spcPts val="0"/>
              </a:spcBef>
              <a:spcAft>
                <a:spcPts val="0"/>
              </a:spcAft>
              <a:buNone/>
            </a:pPr>
            <a:r>
              <a:rPr lang="en" sz="1700"/>
              <a:t>- Recipe name to search (recipe_name)</a:t>
            </a:r>
            <a:endParaRPr sz="1700"/>
          </a:p>
          <a:p>
            <a:pPr indent="0" lvl="0" marL="0" rtl="0" algn="l">
              <a:spcBef>
                <a:spcPts val="0"/>
              </a:spcBef>
              <a:spcAft>
                <a:spcPts val="0"/>
              </a:spcAft>
              <a:buNone/>
            </a:pPr>
            <a:r>
              <a:rPr lang="en" sz="1700"/>
              <a:t>- File containing the recipes (file_name)</a:t>
            </a:r>
            <a:endParaRPr sz="1700"/>
          </a:p>
          <a:p>
            <a:pPr indent="0" lvl="0" marL="0" rtl="0" algn="l">
              <a:spcBef>
                <a:spcPts val="0"/>
              </a:spcBef>
              <a:spcAft>
                <a:spcPts val="0"/>
              </a:spcAft>
              <a:buNone/>
            </a:pPr>
            <a:r>
              <a:rPr lang="en" sz="1700"/>
              <a:t>Procedure:</a:t>
            </a:r>
            <a:endParaRPr sz="1700"/>
          </a:p>
          <a:p>
            <a:pPr indent="0" lvl="0" marL="0" rtl="0" algn="l">
              <a:spcBef>
                <a:spcPts val="0"/>
              </a:spcBef>
              <a:spcAft>
                <a:spcPts val="0"/>
              </a:spcAft>
              <a:buNone/>
            </a:pPr>
            <a:r>
              <a:rPr lang="en" sz="1700"/>
              <a:t>1. Open the file specified by file_name for reading.</a:t>
            </a:r>
            <a:endParaRPr sz="1700"/>
          </a:p>
          <a:p>
            <a:pPr indent="0" lvl="0" marL="0" rtl="0" algn="l">
              <a:spcBef>
                <a:spcPts val="0"/>
              </a:spcBef>
              <a:spcAft>
                <a:spcPts val="0"/>
              </a:spcAft>
              <a:buNone/>
            </a:pPr>
            <a:r>
              <a:rPr lang="en" sz="1700"/>
              <a:t>2. If the file cannot be opened:</a:t>
            </a:r>
            <a:endParaRPr sz="1700"/>
          </a:p>
          <a:p>
            <a:pPr indent="0" lvl="0" marL="0" rtl="0" algn="l">
              <a:spcBef>
                <a:spcPts val="0"/>
              </a:spcBef>
              <a:spcAft>
                <a:spcPts val="0"/>
              </a:spcAft>
              <a:buNone/>
            </a:pPr>
            <a:r>
              <a:rPr lang="en" sz="1700"/>
              <a:t>   a. Print "Error: Unable to open file."</a:t>
            </a:r>
            <a:endParaRPr sz="1700"/>
          </a:p>
          <a:p>
            <a:pPr indent="0" lvl="0" marL="0" rtl="0" algn="l">
              <a:spcBef>
                <a:spcPts val="0"/>
              </a:spcBef>
              <a:spcAft>
                <a:spcPts val="0"/>
              </a:spcAft>
              <a:buNone/>
            </a:pPr>
            <a:r>
              <a:rPr lang="en" sz="1700"/>
              <a:t>   b. Exit the procedure.</a:t>
            </a:r>
            <a:endParaRPr sz="1700"/>
          </a:p>
          <a:p>
            <a:pPr indent="0" lvl="0" marL="0" rtl="0" algn="l">
              <a:spcBef>
                <a:spcPts val="0"/>
              </a:spcBef>
              <a:spcAft>
                <a:spcPts val="0"/>
              </a:spcAft>
              <a:buNone/>
            </a:pPr>
            <a:r>
              <a:rPr lang="en" sz="1700"/>
              <a:t>3. While lines to read from the file:</a:t>
            </a:r>
            <a:endParaRPr sz="1700"/>
          </a:p>
          <a:p>
            <a:pPr indent="0" lvl="0" marL="0" rtl="0" algn="l">
              <a:spcBef>
                <a:spcPts val="0"/>
              </a:spcBef>
              <a:spcAft>
                <a:spcPts val="0"/>
              </a:spcAft>
              <a:buNone/>
            </a:pPr>
            <a:r>
              <a:rPr lang="en" sz="1700"/>
              <a:t>   a. Read the next line from the file.</a:t>
            </a:r>
            <a:endParaRPr sz="1700"/>
          </a:p>
          <a:p>
            <a:pPr indent="0" lvl="0" marL="0" rtl="0" algn="l">
              <a:spcBef>
                <a:spcPts val="0"/>
              </a:spcBef>
              <a:spcAft>
                <a:spcPts val="0"/>
              </a:spcAft>
              <a:buNone/>
            </a:pPr>
            <a:r>
              <a:rPr lang="en" sz="1700"/>
              <a:t>   b. Parse the line to extract the recipe details in vector.</a:t>
            </a:r>
            <a:endParaRPr sz="1700"/>
          </a:p>
          <a:p>
            <a:pPr indent="0" lvl="0" marL="0" rtl="0" algn="l">
              <a:spcBef>
                <a:spcPts val="0"/>
              </a:spcBef>
              <a:spcAft>
                <a:spcPts val="0"/>
              </a:spcAft>
              <a:buNone/>
            </a:pPr>
            <a:r>
              <a:rPr lang="en" sz="1700"/>
              <a:t>   c. If the extracted recipe name matches recipe_name:</a:t>
            </a:r>
            <a:endParaRPr sz="1700"/>
          </a:p>
          <a:p>
            <a:pPr indent="0" lvl="0" marL="0" rtl="0" algn="l">
              <a:spcBef>
                <a:spcPts val="0"/>
              </a:spcBef>
              <a:spcAft>
                <a:spcPts val="0"/>
              </a:spcAft>
              <a:buNone/>
            </a:pPr>
            <a:r>
              <a:rPr lang="en" sz="1700"/>
              <a:t>      i. Print the recipe details.</a:t>
            </a:r>
            <a:endParaRPr sz="1700"/>
          </a:p>
          <a:p>
            <a:pPr indent="0" lvl="0" marL="0" rtl="0" algn="l">
              <a:spcBef>
                <a:spcPts val="0"/>
              </a:spcBef>
              <a:spcAft>
                <a:spcPts val="0"/>
              </a:spcAft>
              <a:buNone/>
            </a:pPr>
            <a:r>
              <a:rPr lang="en" sz="1700"/>
              <a:t>      ii. Exit the loop.</a:t>
            </a:r>
            <a:endParaRPr sz="1700"/>
          </a:p>
          <a:p>
            <a:pPr indent="0" lvl="0" marL="0" rtl="0" algn="l">
              <a:spcBef>
                <a:spcPts val="0"/>
              </a:spcBef>
              <a:spcAft>
                <a:spcPts val="0"/>
              </a:spcAft>
              <a:buNone/>
            </a:pPr>
            <a:r>
              <a:rPr lang="en" sz="1700"/>
              <a:t>4. If the recipe is not found:</a:t>
            </a:r>
            <a:endParaRPr sz="1700"/>
          </a:p>
          <a:p>
            <a:pPr indent="0" lvl="0" marL="0" rtl="0" algn="l">
              <a:spcBef>
                <a:spcPts val="0"/>
              </a:spcBef>
              <a:spcAft>
                <a:spcPts val="0"/>
              </a:spcAft>
              <a:buNone/>
            </a:pPr>
            <a:r>
              <a:rPr lang="en" sz="1700"/>
              <a:t>   a. Print "Recipe not found."</a:t>
            </a:r>
            <a:endParaRPr sz="1700"/>
          </a:p>
          <a:p>
            <a:pPr indent="0" lvl="0" marL="0" rtl="0" algn="l">
              <a:spcBef>
                <a:spcPts val="0"/>
              </a:spcBef>
              <a:spcAft>
                <a:spcPts val="0"/>
              </a:spcAft>
              <a:buNone/>
            </a:pPr>
            <a:r>
              <a:rPr lang="en" sz="1700"/>
              <a:t>5. Close the file.</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1604801"/>
            <a:ext cx="9144001" cy="2086298"/>
          </a:xfrm>
          <a:prstGeom prst="rect">
            <a:avLst/>
          </a:prstGeom>
          <a:noFill/>
          <a:ln>
            <a:noFill/>
          </a:ln>
        </p:spPr>
      </p:pic>
      <p:sp>
        <p:nvSpPr>
          <p:cNvPr id="130" name="Google Shape;130;p25"/>
          <p:cNvSpPr txBox="1"/>
          <p:nvPr/>
        </p:nvSpPr>
        <p:spPr>
          <a:xfrm>
            <a:off x="0" y="0"/>
            <a:ext cx="90915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VECTOR FOR RECIPE SEARCH FUNCTION</a:t>
            </a:r>
            <a:endParaRPr>
              <a:solidFill>
                <a:schemeClr val="lt1"/>
              </a:solidFill>
            </a:endParaRPr>
          </a:p>
        </p:txBody>
      </p:sp>
      <p:pic>
        <p:nvPicPr>
          <p:cNvPr id="131" name="Google Shape;131;p25"/>
          <p:cNvPicPr preferRelativeResize="0"/>
          <p:nvPr/>
        </p:nvPicPr>
        <p:blipFill>
          <a:blip r:embed="rId4">
            <a:alphaModFix/>
          </a:blip>
          <a:stretch>
            <a:fillRect/>
          </a:stretch>
        </p:blipFill>
        <p:spPr>
          <a:xfrm>
            <a:off x="152400" y="3462525"/>
            <a:ext cx="1327800" cy="1013325"/>
          </a:xfrm>
          <a:prstGeom prst="rect">
            <a:avLst/>
          </a:prstGeom>
          <a:noFill/>
          <a:ln>
            <a:noFill/>
          </a:ln>
        </p:spPr>
      </p:pic>
      <p:sp>
        <p:nvSpPr>
          <p:cNvPr id="132" name="Google Shape;132;p25"/>
          <p:cNvSpPr/>
          <p:nvPr/>
        </p:nvSpPr>
        <p:spPr>
          <a:xfrm>
            <a:off x="1099450" y="3618700"/>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33" name="Google Shape;133;p25"/>
          <p:cNvSpPr txBox="1"/>
          <p:nvPr/>
        </p:nvSpPr>
        <p:spPr>
          <a:xfrm>
            <a:off x="1339900" y="3528850"/>
            <a:ext cx="15330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Compare the recipes name If recipe name matches print recipe with ingredient and steps.</a:t>
            </a:r>
            <a:endParaRPr sz="1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000">
              <a:solidFill>
                <a:schemeClr val="dk1"/>
              </a:solidFill>
              <a:latin typeface="Old Standard TT"/>
              <a:ea typeface="Old Standard TT"/>
              <a:cs typeface="Old Standard TT"/>
              <a:sym typeface="Old Standard TT"/>
            </a:endParaRPr>
          </a:p>
        </p:txBody>
      </p:sp>
      <p:sp>
        <p:nvSpPr>
          <p:cNvPr id="134" name="Google Shape;134;p25"/>
          <p:cNvSpPr txBox="1"/>
          <p:nvPr/>
        </p:nvSpPr>
        <p:spPr>
          <a:xfrm>
            <a:off x="1532775" y="3744775"/>
            <a:ext cx="58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a:t>
            </a:r>
            <a:r>
              <a:rPr lang="en" sz="1700" u="sng"/>
              <a:t>FOR RECIPE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0" y="0"/>
            <a:ext cx="9082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INGREDIENT SEARCH FUNCTION</a:t>
            </a:r>
            <a:endParaRPr sz="1700" u="sng">
              <a:solidFill>
                <a:schemeClr val="lt1"/>
              </a:solidFill>
              <a:latin typeface="Oswald"/>
              <a:ea typeface="Oswald"/>
              <a:cs typeface="Oswald"/>
              <a:sym typeface="Oswald"/>
            </a:endParaRPr>
          </a:p>
        </p:txBody>
      </p:sp>
      <p:sp>
        <p:nvSpPr>
          <p:cNvPr id="145" name="Google Shape;145;p27"/>
          <p:cNvSpPr txBox="1"/>
          <p:nvPr/>
        </p:nvSpPr>
        <p:spPr>
          <a:xfrm>
            <a:off x="0" y="880450"/>
            <a:ext cx="8601600" cy="4617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Input:</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Ingredient name to search (ingredient_name)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File containing the recipes (file_name)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Procedure: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1. Open the file specified by file_name for reading.</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2. If the file not  opened:</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Print "Error: Unable to open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Exit the procedure.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3. Initialize a boolean variable found to false.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4. While there are lines to read from the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Read the next line from the file.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Parse the line to extract the recipe details.</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 For each ingredient in the extracted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 If the ingredient matches ingredient_name: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the name of the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Set found to true.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d. Continue to the next recipe.</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5. If no recipe contains the ingredient:</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"No recipe contains these ingredients."</a:t>
            </a:r>
            <a:endParaRPr sz="1200">
              <a:solidFill>
                <a:srgbClr val="0D0D0D"/>
              </a:solidFill>
              <a:highlight>
                <a:schemeClr val="lt2"/>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6. Close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51" name="Google Shape;151;p28"/>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52" name="Google Shape;152;p28"/>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153" name="Google Shape;153;p28"/>
          <p:cNvPicPr preferRelativeResize="0"/>
          <p:nvPr/>
        </p:nvPicPr>
        <p:blipFill>
          <a:blip r:embed="rId4">
            <a:alphaModFix/>
          </a:blip>
          <a:stretch>
            <a:fillRect/>
          </a:stretch>
        </p:blipFill>
        <p:spPr>
          <a:xfrm>
            <a:off x="1340175" y="3582400"/>
            <a:ext cx="709625" cy="578025"/>
          </a:xfrm>
          <a:prstGeom prst="rect">
            <a:avLst/>
          </a:prstGeom>
          <a:noFill/>
          <a:ln>
            <a:noFill/>
          </a:ln>
        </p:spPr>
      </p:pic>
      <p:sp>
        <p:nvSpPr>
          <p:cNvPr id="154" name="Google Shape;154;p28"/>
          <p:cNvSpPr/>
          <p:nvPr/>
        </p:nvSpPr>
        <p:spPr>
          <a:xfrm>
            <a:off x="219430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55" name="Google Shape;155;p28"/>
          <p:cNvSpPr txBox="1"/>
          <p:nvPr/>
        </p:nvSpPr>
        <p:spPr>
          <a:xfrm>
            <a:off x="2505975" y="3886700"/>
            <a:ext cx="13788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a:t>
            </a:r>
            <a:r>
              <a:rPr lang="en" sz="1100">
                <a:solidFill>
                  <a:schemeClr val="accent3"/>
                </a:solidFill>
                <a:latin typeface="Average"/>
                <a:ea typeface="Average"/>
                <a:cs typeface="Average"/>
                <a:sym typeface="Average"/>
              </a:rPr>
              <a:t>ingredient</a:t>
            </a:r>
            <a:r>
              <a:rPr lang="en" sz="1100">
                <a:solidFill>
                  <a:schemeClr val="accent3"/>
                </a:solidFill>
                <a:latin typeface="Average"/>
                <a:ea typeface="Average"/>
                <a:cs typeface="Average"/>
                <a:sym typeface="Average"/>
              </a:rPr>
              <a:t> 1</a:t>
            </a:r>
            <a:endParaRPr sz="11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61" name="Google Shape;161;p29"/>
          <p:cNvSpPr txBox="1"/>
          <p:nvPr/>
        </p:nvSpPr>
        <p:spPr>
          <a:xfrm>
            <a:off x="-3450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62" name="Google Shape;162;p29"/>
          <p:cNvPicPr preferRelativeResize="0"/>
          <p:nvPr/>
        </p:nvPicPr>
        <p:blipFill>
          <a:blip r:embed="rId3">
            <a:alphaModFix/>
          </a:blip>
          <a:stretch>
            <a:fillRect/>
          </a:stretch>
        </p:blipFill>
        <p:spPr>
          <a:xfrm>
            <a:off x="228600" y="1645500"/>
            <a:ext cx="8839201" cy="2311655"/>
          </a:xfrm>
          <a:prstGeom prst="rect">
            <a:avLst/>
          </a:prstGeom>
          <a:noFill/>
          <a:ln>
            <a:noFill/>
          </a:ln>
        </p:spPr>
      </p:pic>
      <p:pic>
        <p:nvPicPr>
          <p:cNvPr id="163" name="Google Shape;163;p29"/>
          <p:cNvPicPr preferRelativeResize="0"/>
          <p:nvPr/>
        </p:nvPicPr>
        <p:blipFill>
          <a:blip r:embed="rId4">
            <a:alphaModFix/>
          </a:blip>
          <a:stretch>
            <a:fillRect/>
          </a:stretch>
        </p:blipFill>
        <p:spPr>
          <a:xfrm>
            <a:off x="1857175" y="3562125"/>
            <a:ext cx="709625" cy="578025"/>
          </a:xfrm>
          <a:prstGeom prst="rect">
            <a:avLst/>
          </a:prstGeom>
          <a:noFill/>
          <a:ln>
            <a:noFill/>
          </a:ln>
        </p:spPr>
      </p:pic>
      <p:sp>
        <p:nvSpPr>
          <p:cNvPr id="164" name="Google Shape;164;p29"/>
          <p:cNvSpPr/>
          <p:nvPr/>
        </p:nvSpPr>
        <p:spPr>
          <a:xfrm>
            <a:off x="3005300" y="38214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65" name="Google Shape;165;p29"/>
          <p:cNvSpPr txBox="1"/>
          <p:nvPr/>
        </p:nvSpPr>
        <p:spPr>
          <a:xfrm>
            <a:off x="3193200" y="3957150"/>
            <a:ext cx="13788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ingredient 2</a:t>
            </a:r>
            <a:endParaRPr sz="11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71" name="Google Shape;171;p30"/>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INGREDIENT SEARCH FUNCTION</a:t>
            </a:r>
            <a:endParaRPr>
              <a:solidFill>
                <a:schemeClr val="lt1"/>
              </a:solidFill>
            </a:endParaRPr>
          </a:p>
        </p:txBody>
      </p:sp>
      <p:pic>
        <p:nvPicPr>
          <p:cNvPr id="172" name="Google Shape;172;p30"/>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173" name="Google Shape;173;p30"/>
          <p:cNvPicPr preferRelativeResize="0"/>
          <p:nvPr/>
        </p:nvPicPr>
        <p:blipFill>
          <a:blip r:embed="rId4">
            <a:alphaModFix/>
          </a:blip>
          <a:stretch>
            <a:fillRect/>
          </a:stretch>
        </p:blipFill>
        <p:spPr>
          <a:xfrm>
            <a:off x="2293100" y="3643225"/>
            <a:ext cx="709625" cy="578025"/>
          </a:xfrm>
          <a:prstGeom prst="rect">
            <a:avLst/>
          </a:prstGeom>
          <a:noFill/>
          <a:ln>
            <a:noFill/>
          </a:ln>
        </p:spPr>
      </p:pic>
      <p:sp>
        <p:nvSpPr>
          <p:cNvPr id="174" name="Google Shape;174;p30"/>
          <p:cNvSpPr/>
          <p:nvPr/>
        </p:nvSpPr>
        <p:spPr>
          <a:xfrm>
            <a:off x="3339850" y="3925800"/>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75" name="Google Shape;175;p30"/>
          <p:cNvSpPr txBox="1"/>
          <p:nvPr/>
        </p:nvSpPr>
        <p:spPr>
          <a:xfrm>
            <a:off x="3580550" y="3925800"/>
            <a:ext cx="1378800" cy="8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ingredient names up to n ingredient if matches then print recipes</a:t>
            </a:r>
            <a:endParaRPr sz="11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INGREDIENT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43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t>Group-Members</a:t>
            </a:r>
            <a:endParaRPr sz="1700"/>
          </a:p>
          <a:p>
            <a:pPr indent="0" lvl="0" marL="0" rtl="0" algn="l">
              <a:spcBef>
                <a:spcPts val="0"/>
              </a:spcBef>
              <a:spcAft>
                <a:spcPts val="0"/>
              </a:spcAft>
              <a:buClr>
                <a:schemeClr val="dk1"/>
              </a:buClr>
              <a:buSzPts val="1100"/>
              <a:buFont typeface="Arial"/>
              <a:buNone/>
            </a:pPr>
            <a:r>
              <a:rPr lang="en" sz="1700"/>
              <a:t>202301154 - JAIN RUSHABHKUMAR SUNILKUMAR</a:t>
            </a:r>
            <a:endParaRPr sz="1700"/>
          </a:p>
          <a:p>
            <a:pPr indent="0" lvl="0" marL="0" rtl="0" algn="l">
              <a:spcBef>
                <a:spcPts val="0"/>
              </a:spcBef>
              <a:spcAft>
                <a:spcPts val="0"/>
              </a:spcAft>
              <a:buClr>
                <a:schemeClr val="dk1"/>
              </a:buClr>
              <a:buSzPts val="1100"/>
              <a:buFont typeface="Arial"/>
              <a:buNone/>
            </a:pPr>
            <a:r>
              <a:rPr lang="en" sz="1700"/>
              <a:t>202301087 - SHARMA AGRIM SARJU</a:t>
            </a:r>
            <a:endParaRPr sz="1700"/>
          </a:p>
          <a:p>
            <a:pPr indent="0" lvl="0" marL="0" rtl="0" algn="l">
              <a:spcBef>
                <a:spcPts val="0"/>
              </a:spcBef>
              <a:spcAft>
                <a:spcPts val="0"/>
              </a:spcAft>
              <a:buClr>
                <a:schemeClr val="dk1"/>
              </a:buClr>
              <a:buSzPts val="1100"/>
              <a:buFont typeface="Arial"/>
              <a:buNone/>
            </a:pPr>
            <a:r>
              <a:rPr lang="en" sz="1700"/>
              <a:t>202301033 - SHIVAM NARESHKUMAR PATEL</a:t>
            </a:r>
            <a:endParaRPr sz="1700"/>
          </a:p>
          <a:p>
            <a:pPr indent="0" lvl="0" marL="0" rtl="0" algn="l">
              <a:spcBef>
                <a:spcPts val="0"/>
              </a:spcBef>
              <a:spcAft>
                <a:spcPts val="0"/>
              </a:spcAft>
              <a:buClr>
                <a:schemeClr val="dk1"/>
              </a:buClr>
              <a:buSzPts val="1100"/>
              <a:buFont typeface="Arial"/>
              <a:buNone/>
            </a:pPr>
            <a:r>
              <a:rPr lang="en" sz="1700"/>
              <a:t>202301099 - KRISH MALHOTRA</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Project-ID - P10</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Github Link : </a:t>
            </a:r>
            <a:r>
              <a:rPr lang="en" sz="1700" u="sng">
                <a:solidFill>
                  <a:schemeClr val="hlink"/>
                </a:solidFill>
                <a:hlinkClick r:id="rId3"/>
              </a:rPr>
              <a:t>https://github.com/agrimtdk/RecipeManage</a:t>
            </a:r>
            <a:r>
              <a:rPr lang="en" sz="1700"/>
              <a:t>r</a:t>
            </a:r>
            <a:endParaRPr sz="1700"/>
          </a:p>
          <a:p>
            <a:pPr indent="0" lvl="0" marL="0" rtl="0" algn="l">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nvSpPr>
        <p:spPr>
          <a:xfrm>
            <a:off x="0" y="0"/>
            <a:ext cx="9082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CATEGORY SEARCH FUNCTION</a:t>
            </a:r>
            <a:endParaRPr sz="1700" u="sng">
              <a:solidFill>
                <a:schemeClr val="lt1"/>
              </a:solidFill>
              <a:latin typeface="Oswald"/>
              <a:ea typeface="Oswald"/>
              <a:cs typeface="Oswald"/>
              <a:sym typeface="Oswald"/>
            </a:endParaRPr>
          </a:p>
        </p:txBody>
      </p:sp>
      <p:sp>
        <p:nvSpPr>
          <p:cNvPr id="186" name="Google Shape;186;p32"/>
          <p:cNvSpPr txBox="1"/>
          <p:nvPr/>
        </p:nvSpPr>
        <p:spPr>
          <a:xfrm>
            <a:off x="76200" y="880450"/>
            <a:ext cx="86016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Input:</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Category name to search (category_name)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File containing the recipes (file_name)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Procedure: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1. Open the file specified by file_name for reading.</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2. If the file cannot be opened:</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Print "Error: Unable to open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Exit the procedure.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3. Initialize a boolean variable found to false.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4. While there are lines to read from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a. Read the next line from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b. Parse the line to extract the recipe details.</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c. If the category matches category_name: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 Print the name of the recipe.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ii. Set found to true.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5. If no recipe is found in the specified category:</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   - Print "No recipe is found in this category."</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chemeClr val="lt2"/>
                </a:highlight>
                <a:latin typeface="Roboto"/>
                <a:ea typeface="Roboto"/>
                <a:cs typeface="Roboto"/>
                <a:sym typeface="Roboto"/>
              </a:rPr>
              <a:t>6. Close the file.</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highlight>
                <a:schemeClr val="lt2"/>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nvSpPr>
        <p:spPr>
          <a:xfrm>
            <a:off x="0" y="0"/>
            <a:ext cx="9091500" cy="149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p>
        </p:txBody>
      </p:sp>
      <p:sp>
        <p:nvSpPr>
          <p:cNvPr id="192" name="Google Shape;192;p33"/>
          <p:cNvSpPr txBox="1"/>
          <p:nvPr/>
        </p:nvSpPr>
        <p:spPr>
          <a:xfrm>
            <a:off x="0" y="0"/>
            <a:ext cx="92130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VECTOR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FOR CATEGORY SEARCH FUNCTION</a:t>
            </a:r>
            <a:endParaRPr>
              <a:solidFill>
                <a:schemeClr val="lt1"/>
              </a:solidFill>
            </a:endParaRPr>
          </a:p>
        </p:txBody>
      </p:sp>
      <p:pic>
        <p:nvPicPr>
          <p:cNvPr id="193" name="Google Shape;193;p33"/>
          <p:cNvPicPr preferRelativeResize="0"/>
          <p:nvPr/>
        </p:nvPicPr>
        <p:blipFill>
          <a:blip r:embed="rId3">
            <a:alphaModFix/>
          </a:blip>
          <a:stretch>
            <a:fillRect/>
          </a:stretch>
        </p:blipFill>
        <p:spPr>
          <a:xfrm>
            <a:off x="152400" y="1645500"/>
            <a:ext cx="8839201" cy="2311655"/>
          </a:xfrm>
          <a:prstGeom prst="rect">
            <a:avLst/>
          </a:prstGeom>
          <a:noFill/>
          <a:ln>
            <a:noFill/>
          </a:ln>
        </p:spPr>
      </p:pic>
      <p:sp>
        <p:nvSpPr>
          <p:cNvPr id="194" name="Google Shape;194;p33"/>
          <p:cNvSpPr/>
          <p:nvPr/>
        </p:nvSpPr>
        <p:spPr>
          <a:xfrm>
            <a:off x="219430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195" name="Google Shape;195;p33"/>
          <p:cNvSpPr txBox="1"/>
          <p:nvPr/>
        </p:nvSpPr>
        <p:spPr>
          <a:xfrm>
            <a:off x="2505975" y="3787400"/>
            <a:ext cx="13788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Compare with category name if category matches then print recipes</a:t>
            </a:r>
            <a:endParaRPr sz="1100">
              <a:solidFill>
                <a:schemeClr val="accent3"/>
              </a:solidFill>
              <a:latin typeface="Average"/>
              <a:ea typeface="Average"/>
              <a:cs typeface="Average"/>
              <a:sym typeface="Average"/>
            </a:endParaRPr>
          </a:p>
        </p:txBody>
      </p:sp>
      <p:pic>
        <p:nvPicPr>
          <p:cNvPr id="196" name="Google Shape;196;p33"/>
          <p:cNvPicPr preferRelativeResize="0"/>
          <p:nvPr/>
        </p:nvPicPr>
        <p:blipFill>
          <a:blip r:embed="rId4">
            <a:alphaModFix/>
          </a:blip>
          <a:stretch>
            <a:fillRect/>
          </a:stretch>
        </p:blipFill>
        <p:spPr>
          <a:xfrm>
            <a:off x="763125" y="3516425"/>
            <a:ext cx="770175" cy="65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CATEGORY SEARCH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nvSpPr>
        <p:spPr>
          <a:xfrm>
            <a:off x="0" y="702925"/>
            <a:ext cx="90495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Recipe name (rec_add_name)</a:t>
            </a:r>
            <a:endParaRPr/>
          </a:p>
          <a:p>
            <a:pPr indent="0" lvl="0" marL="0" rtl="0" algn="l">
              <a:spcBef>
                <a:spcPts val="0"/>
              </a:spcBef>
              <a:spcAft>
                <a:spcPts val="0"/>
              </a:spcAft>
              <a:buNone/>
            </a:pPr>
            <a:r>
              <a:rPr lang="en"/>
              <a:t>- Recipe type (rec_add_type)</a:t>
            </a:r>
            <a:endParaRPr/>
          </a:p>
          <a:p>
            <a:pPr indent="0" lvl="0" marL="0" rtl="0" algn="l">
              <a:spcBef>
                <a:spcPts val="0"/>
              </a:spcBef>
              <a:spcAft>
                <a:spcPts val="0"/>
              </a:spcAft>
              <a:buNone/>
            </a:pPr>
            <a:r>
              <a:rPr lang="en"/>
              <a:t>- Recipe ingredients (rec_add_ing)</a:t>
            </a:r>
            <a:endParaRPr/>
          </a:p>
          <a:p>
            <a:pPr indent="0" lvl="0" marL="0" rtl="0" algn="l">
              <a:spcBef>
                <a:spcPts val="0"/>
              </a:spcBef>
              <a:spcAft>
                <a:spcPts val="0"/>
              </a:spcAft>
              <a:buNone/>
            </a:pPr>
            <a:r>
              <a:rPr lang="en"/>
              <a:t>- Recipe steps (rec_add_steps)</a:t>
            </a:r>
            <a:endParaRPr/>
          </a:p>
          <a:p>
            <a:pPr indent="0" lvl="0" marL="0" rtl="0" algn="l">
              <a:spcBef>
                <a:spcPts val="0"/>
              </a:spcBef>
              <a:spcAft>
                <a:spcPts val="0"/>
              </a:spcAft>
              <a:buNone/>
            </a:pPr>
            <a:r>
              <a:rPr lang="en"/>
              <a:t>- File to append recipe to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Get the number of times to add the recipe (freq) from the user.</a:t>
            </a:r>
            <a:endParaRPr/>
          </a:p>
          <a:p>
            <a:pPr indent="0" lvl="0" marL="0" rtl="0" algn="l">
              <a:spcBef>
                <a:spcPts val="0"/>
              </a:spcBef>
              <a:spcAft>
                <a:spcPts val="0"/>
              </a:spcAft>
              <a:buNone/>
            </a:pPr>
            <a:r>
              <a:rPr lang="en"/>
              <a:t>2. For each time to add the recipe:</a:t>
            </a:r>
            <a:endParaRPr/>
          </a:p>
          <a:p>
            <a:pPr indent="0" lvl="0" marL="0" rtl="0" algn="l">
              <a:spcBef>
                <a:spcPts val="0"/>
              </a:spcBef>
              <a:spcAft>
                <a:spcPts val="0"/>
              </a:spcAft>
              <a:buNone/>
            </a:pPr>
            <a:r>
              <a:rPr lang="en"/>
              <a:t>    a. tell the user to enter the recipe details:</a:t>
            </a:r>
            <a:endParaRPr/>
          </a:p>
          <a:p>
            <a:pPr indent="0" lvl="0" marL="0" rtl="0" algn="l">
              <a:spcBef>
                <a:spcPts val="0"/>
              </a:spcBef>
              <a:spcAft>
                <a:spcPts val="0"/>
              </a:spcAft>
              <a:buNone/>
            </a:pPr>
            <a:r>
              <a:rPr lang="en"/>
              <a:t>        - Recipe name</a:t>
            </a:r>
            <a:endParaRPr/>
          </a:p>
          <a:p>
            <a:pPr indent="0" lvl="0" marL="0" rtl="0" algn="l">
              <a:spcBef>
                <a:spcPts val="0"/>
              </a:spcBef>
              <a:spcAft>
                <a:spcPts val="0"/>
              </a:spcAft>
              <a:buNone/>
            </a:pPr>
            <a:r>
              <a:rPr lang="en"/>
              <a:t>        - Recipe type</a:t>
            </a:r>
            <a:endParaRPr/>
          </a:p>
          <a:p>
            <a:pPr indent="0" lvl="0" marL="0" rtl="0" algn="l">
              <a:spcBef>
                <a:spcPts val="0"/>
              </a:spcBef>
              <a:spcAft>
                <a:spcPts val="0"/>
              </a:spcAft>
              <a:buNone/>
            </a:pPr>
            <a:r>
              <a:rPr lang="en"/>
              <a:t>        - Recipe ingredients</a:t>
            </a:r>
            <a:endParaRPr/>
          </a:p>
          <a:p>
            <a:pPr indent="0" lvl="0" marL="0" rtl="0" algn="l">
              <a:spcBef>
                <a:spcPts val="0"/>
              </a:spcBef>
              <a:spcAft>
                <a:spcPts val="0"/>
              </a:spcAft>
              <a:buNone/>
            </a:pPr>
            <a:r>
              <a:rPr lang="en"/>
              <a:t>        - Recipe steps</a:t>
            </a:r>
            <a:endParaRPr/>
          </a:p>
          <a:p>
            <a:pPr indent="0" lvl="0" marL="0" rtl="0" algn="l">
              <a:spcBef>
                <a:spcPts val="0"/>
              </a:spcBef>
              <a:spcAft>
                <a:spcPts val="0"/>
              </a:spcAft>
              <a:buNone/>
            </a:pPr>
            <a:r>
              <a:rPr lang="en"/>
              <a:t>    b. Append the recipe details to the file in the specified format:</a:t>
            </a:r>
            <a:endParaRPr/>
          </a:p>
          <a:p>
            <a:pPr indent="0" lvl="0" marL="0" rtl="0" algn="l">
              <a:spcBef>
                <a:spcPts val="0"/>
              </a:spcBef>
              <a:spcAft>
                <a:spcPts val="0"/>
              </a:spcAft>
              <a:buNone/>
            </a:pPr>
            <a:r>
              <a:rPr lang="en"/>
              <a:t>        - rec_add_name,rec_add_type,rec_add_ing,directions,rec_add_steps</a:t>
            </a:r>
            <a:endParaRPr/>
          </a:p>
          <a:p>
            <a:pPr indent="0" lvl="0" marL="0" rtl="0" algn="l">
              <a:spcBef>
                <a:spcPts val="0"/>
              </a:spcBef>
              <a:spcAft>
                <a:spcPts val="0"/>
              </a:spcAft>
              <a:buNone/>
            </a:pPr>
            <a:r>
              <a:rPr lang="en"/>
              <a:t>3. Close the file.</a:t>
            </a:r>
            <a:endParaRPr/>
          </a:p>
          <a:p>
            <a:pPr indent="0" lvl="0" marL="0" rtl="0" algn="l">
              <a:spcBef>
                <a:spcPts val="0"/>
              </a:spcBef>
              <a:spcAft>
                <a:spcPts val="0"/>
              </a:spcAft>
              <a:buNone/>
            </a:pPr>
            <a:r>
              <a:t/>
            </a:r>
            <a:endParaRPr/>
          </a:p>
        </p:txBody>
      </p:sp>
      <p:sp>
        <p:nvSpPr>
          <p:cNvPr id="207" name="Google Shape;207;p35"/>
          <p:cNvSpPr txBox="1"/>
          <p:nvPr/>
        </p:nvSpPr>
        <p:spPr>
          <a:xfrm>
            <a:off x="0" y="61975"/>
            <a:ext cx="9199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ADD MULTIPE RECIPE FUNCTION</a:t>
            </a:r>
            <a:endParaRPr sz="1700" u="sng">
              <a:solidFill>
                <a:schemeClr val="lt1"/>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152400" y="152400"/>
            <a:ext cx="8870425" cy="4838700"/>
          </a:xfrm>
          <a:prstGeom prst="rect">
            <a:avLst/>
          </a:prstGeom>
          <a:noFill/>
          <a:ln>
            <a:noFill/>
          </a:ln>
        </p:spPr>
      </p:pic>
      <p:sp>
        <p:nvSpPr>
          <p:cNvPr id="213" name="Google Shape;213;p36"/>
          <p:cNvSpPr txBox="1"/>
          <p:nvPr/>
        </p:nvSpPr>
        <p:spPr>
          <a:xfrm>
            <a:off x="2546200" y="0"/>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lt1"/>
                </a:solidFill>
                <a:latin typeface="Average"/>
                <a:ea typeface="Average"/>
                <a:cs typeface="Average"/>
                <a:sym typeface="Average"/>
              </a:rPr>
              <a:t>Flowchart to add multiple recipe</a:t>
            </a:r>
            <a:endParaRPr sz="1800" u="sng">
              <a:solidFill>
                <a:schemeClr val="lt1"/>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9025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MULTIPLE ADD RECIPE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 O(1) As the data is uploaded directly without explicit traversing, it has a constant time</a:t>
            </a:r>
            <a:endParaRPr sz="1600"/>
          </a:p>
          <a:p>
            <a:pPr indent="0" lvl="0" marL="0" rtl="0" algn="l">
              <a:spcBef>
                <a:spcPts val="0"/>
              </a:spcBef>
              <a:spcAft>
                <a:spcPts val="0"/>
              </a:spcAft>
              <a:buNone/>
            </a:pPr>
            <a:r>
              <a:rPr lang="en" sz="1600"/>
              <a:t>complexity.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 O(1) As the variable store limited data (only required) data, the function runs on</a:t>
            </a:r>
            <a:endParaRPr sz="1700"/>
          </a:p>
          <a:p>
            <a:pPr indent="0" lvl="0" marL="0" rtl="0" algn="l">
              <a:spcBef>
                <a:spcPts val="0"/>
              </a:spcBef>
              <a:spcAft>
                <a:spcPts val="0"/>
              </a:spcAft>
              <a:buNone/>
            </a:pPr>
            <a:r>
              <a:rPr lang="en" sz="1700"/>
              <a:t>constant time complexity. Meaning we are not adding other data type explicitly on the</a:t>
            </a:r>
            <a:endParaRPr sz="1700"/>
          </a:p>
          <a:p>
            <a:pPr indent="0" lvl="0" marL="0" rtl="0" algn="l">
              <a:spcBef>
                <a:spcPts val="0"/>
              </a:spcBef>
              <a:spcAft>
                <a:spcPts val="0"/>
              </a:spcAft>
              <a:buNone/>
            </a:pPr>
            <a:r>
              <a:rPr lang="en" sz="1700"/>
              <a:t>runtime.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nvSpPr>
        <p:spPr>
          <a:xfrm>
            <a:off x="0" y="-152400"/>
            <a:ext cx="9093600" cy="544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MULTIPE DELETE RECIPE FUNCTION</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Recipe name to delete (recipeNameToDelete)</a:t>
            </a:r>
            <a:endParaRPr/>
          </a:p>
          <a:p>
            <a:pPr indent="0" lvl="0" marL="0" rtl="0" algn="l">
              <a:spcBef>
                <a:spcPts val="0"/>
              </a:spcBef>
              <a:spcAft>
                <a:spcPts val="0"/>
              </a:spcAft>
              <a:buNone/>
            </a:pPr>
            <a:r>
              <a:rPr lang="en"/>
              <a:t>- File containing the recipes (filename)</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containing the recipes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Create an empty vector to hold the lines of the file.</a:t>
            </a:r>
            <a:endParaRPr/>
          </a:p>
          <a:p>
            <a:pPr indent="0" lvl="0" marL="0" rtl="0" algn="l">
              <a:spcBef>
                <a:spcPts val="0"/>
              </a:spcBef>
              <a:spcAft>
                <a:spcPts val="0"/>
              </a:spcAft>
              <a:buNone/>
            </a:pPr>
            <a:r>
              <a:rPr lang="en"/>
              <a:t>4. While there are lines to read from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If the line does not contain the recipe name to delete:</a:t>
            </a:r>
            <a:endParaRPr/>
          </a:p>
          <a:p>
            <a:pPr indent="0" lvl="0" marL="0" rtl="0" algn="l">
              <a:spcBef>
                <a:spcPts val="0"/>
              </a:spcBef>
              <a:spcAft>
                <a:spcPts val="0"/>
              </a:spcAft>
              <a:buNone/>
            </a:pPr>
            <a:r>
              <a:rPr lang="en"/>
              <a:t>      i. Add the line to the vector.</a:t>
            </a:r>
            <a:endParaRPr/>
          </a:p>
          <a:p>
            <a:pPr indent="0" lvl="0" marL="0" rtl="0" algn="l">
              <a:spcBef>
                <a:spcPts val="0"/>
              </a:spcBef>
              <a:spcAft>
                <a:spcPts val="0"/>
              </a:spcAft>
              <a:buNone/>
            </a:pPr>
            <a:r>
              <a:rPr lang="en"/>
              <a:t>   c. Otherwise, print "Recipe has been deleted."</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rPr lang="en"/>
              <a:t>6. Open the file for writing.</a:t>
            </a:r>
            <a:endParaRPr/>
          </a:p>
          <a:p>
            <a:pPr indent="0" lvl="0" marL="0" rtl="0" algn="l">
              <a:spcBef>
                <a:spcPts val="0"/>
              </a:spcBef>
              <a:spcAft>
                <a:spcPts val="0"/>
              </a:spcAft>
              <a:buNone/>
            </a:pPr>
            <a:r>
              <a:rPr lang="en"/>
              <a:t>7. If the file cannot be opened for writing:</a:t>
            </a:r>
            <a:endParaRPr/>
          </a:p>
          <a:p>
            <a:pPr indent="0" lvl="0" marL="0" rtl="0" algn="l">
              <a:spcBef>
                <a:spcPts val="0"/>
              </a:spcBef>
              <a:spcAft>
                <a:spcPts val="0"/>
              </a:spcAft>
              <a:buNone/>
            </a:pPr>
            <a:r>
              <a:rPr lang="en"/>
              <a:t>   a. Print "Error: Unable to open file for writing."</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8. Write the lines from the vector back to the file.</a:t>
            </a:r>
            <a:endParaRPr/>
          </a:p>
          <a:p>
            <a:pPr indent="0" lvl="0" marL="0" rtl="0" algn="l">
              <a:spcBef>
                <a:spcPts val="0"/>
              </a:spcBef>
              <a:spcAft>
                <a:spcPts val="0"/>
              </a:spcAft>
              <a:buNone/>
            </a:pPr>
            <a:r>
              <a:rPr lang="en"/>
              <a:t>9. Close the file.</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9"/>
          <p:cNvPicPr preferRelativeResize="0"/>
          <p:nvPr/>
        </p:nvPicPr>
        <p:blipFill>
          <a:blip r:embed="rId3">
            <a:alphaModFix/>
          </a:blip>
          <a:stretch>
            <a:fillRect/>
          </a:stretch>
        </p:blipFill>
        <p:spPr>
          <a:xfrm>
            <a:off x="152400" y="152400"/>
            <a:ext cx="8036950"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MULTIPLE DELETE RECIPE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 O(n) As we have to search for particular recipe, in the worst case it may be found in</a:t>
            </a:r>
            <a:endParaRPr sz="1600"/>
          </a:p>
          <a:p>
            <a:pPr indent="0" lvl="0" marL="0" rtl="0" algn="l">
              <a:spcBef>
                <a:spcPts val="0"/>
              </a:spcBef>
              <a:spcAft>
                <a:spcPts val="0"/>
              </a:spcAft>
              <a:buNone/>
            </a:pPr>
            <a:r>
              <a:rPr lang="en" sz="1600"/>
              <a:t>the last line, hence for considering n lines, it has complexity increasing with linear time.</a:t>
            </a:r>
            <a:endParaRPr sz="1600"/>
          </a:p>
          <a:p>
            <a:pPr indent="0" lvl="0" marL="0" rtl="0" algn="l">
              <a:spcBef>
                <a:spcPts val="0"/>
              </a:spcBef>
              <a:spcAft>
                <a:spcPts val="0"/>
              </a:spcAft>
              <a:buNone/>
            </a:pPr>
            <a:r>
              <a:rPr lang="en" sz="1600"/>
              <a:t>Also, writing again takes linear time.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 </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 O(n) We have stored data with the help of vector, which again stores in line-wise</a:t>
            </a:r>
            <a:endParaRPr sz="1700"/>
          </a:p>
          <a:p>
            <a:pPr indent="0" lvl="0" marL="0" rtl="0" algn="l">
              <a:spcBef>
                <a:spcPts val="0"/>
              </a:spcBef>
              <a:spcAft>
                <a:spcPts val="0"/>
              </a:spcAft>
              <a:buNone/>
            </a:pPr>
            <a:r>
              <a:rPr lang="en" sz="1700"/>
              <a:t>fashion. So, considering this it has linear space complexity.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nvSpPr>
        <p:spPr>
          <a:xfrm>
            <a:off x="0" y="228600"/>
            <a:ext cx="8704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Meal planner data (mealPlan), a 2D array containing meal details for each day</a:t>
            </a:r>
            <a:endParaRPr/>
          </a:p>
          <a:p>
            <a:pPr indent="0" lvl="0" marL="0" rtl="0" algn="l">
              <a:spcBef>
                <a:spcPts val="0"/>
              </a:spcBef>
              <a:spcAft>
                <a:spcPts val="0"/>
              </a:spcAft>
              <a:buNone/>
            </a:pPr>
            <a:r>
              <a:rPr lang="en"/>
              <a:t>- File name to save the meal planner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writing.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Write the header line to the file: "Day,Meal".</a:t>
            </a:r>
            <a:endParaRPr/>
          </a:p>
          <a:p>
            <a:pPr indent="0" lvl="0" marL="0" rtl="0" algn="l">
              <a:spcBef>
                <a:spcPts val="0"/>
              </a:spcBef>
              <a:spcAft>
                <a:spcPts val="0"/>
              </a:spcAft>
              <a:buNone/>
            </a:pPr>
            <a:r>
              <a:rPr lang="en"/>
              <a:t>4. For each day in the meal planner:</a:t>
            </a:r>
            <a:endParaRPr/>
          </a:p>
          <a:p>
            <a:pPr indent="0" lvl="0" marL="0" rtl="0" algn="l">
              <a:spcBef>
                <a:spcPts val="0"/>
              </a:spcBef>
              <a:spcAft>
                <a:spcPts val="0"/>
              </a:spcAft>
              <a:buNone/>
            </a:pPr>
            <a:r>
              <a:rPr lang="en"/>
              <a:t>   a. For each meal in the day:</a:t>
            </a:r>
            <a:endParaRPr/>
          </a:p>
          <a:p>
            <a:pPr indent="0" lvl="0" marL="0" rtl="0" algn="l">
              <a:spcBef>
                <a:spcPts val="0"/>
              </a:spcBef>
              <a:spcAft>
                <a:spcPts val="0"/>
              </a:spcAft>
              <a:buNone/>
            </a:pPr>
            <a:r>
              <a:rPr lang="en"/>
              <a:t>      i. Write the day index and meal details to the file in CSV format.</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rPr lang="en"/>
              <a:t>6. Print "Meal planner saved" to indicate successful completion.</a:t>
            </a:r>
            <a:endParaRPr/>
          </a:p>
          <a:p>
            <a:pPr indent="0" lvl="0" marL="0" rtl="0" algn="l">
              <a:spcBef>
                <a:spcPts val="0"/>
              </a:spcBef>
              <a:spcAft>
                <a:spcPts val="0"/>
              </a:spcAft>
              <a:buNone/>
            </a:pPr>
            <a:r>
              <a:t/>
            </a:r>
            <a:endParaRPr/>
          </a:p>
        </p:txBody>
      </p:sp>
      <p:sp>
        <p:nvSpPr>
          <p:cNvPr id="239" name="Google Shape;239;p41"/>
          <p:cNvSpPr txBox="1"/>
          <p:nvPr/>
        </p:nvSpPr>
        <p:spPr>
          <a:xfrm>
            <a:off x="0" y="0"/>
            <a:ext cx="914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ADD MEAL PLANNER FUNCTION</a:t>
            </a:r>
            <a:endParaRPr sz="1700" u="sng">
              <a:solidFill>
                <a:schemeClr val="lt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04050" y="1866100"/>
            <a:ext cx="8118600" cy="152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Recipe Manager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152400" y="152400"/>
            <a:ext cx="6964111"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p:nvPr/>
        </p:nvSpPr>
        <p:spPr>
          <a:xfrm>
            <a:off x="674600" y="627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p:txBody>
      </p:sp>
      <p:sp>
        <p:nvSpPr>
          <p:cNvPr id="250" name="Google Shape;250;p43"/>
          <p:cNvSpPr/>
          <p:nvPr/>
        </p:nvSpPr>
        <p:spPr>
          <a:xfrm>
            <a:off x="3622575" y="596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1" name="Google Shape;251;p43"/>
          <p:cNvSpPr/>
          <p:nvPr/>
        </p:nvSpPr>
        <p:spPr>
          <a:xfrm>
            <a:off x="6276125" y="5966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2" name="Google Shape;252;p43"/>
          <p:cNvSpPr/>
          <p:nvPr/>
        </p:nvSpPr>
        <p:spPr>
          <a:xfrm>
            <a:off x="754250" y="21762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3" name="Google Shape;253;p43"/>
          <p:cNvSpPr/>
          <p:nvPr/>
        </p:nvSpPr>
        <p:spPr>
          <a:xfrm>
            <a:off x="3622575" y="2176275"/>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4" name="Google Shape;254;p43"/>
          <p:cNvSpPr/>
          <p:nvPr/>
        </p:nvSpPr>
        <p:spPr>
          <a:xfrm>
            <a:off x="6197500" y="2211700"/>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5" name="Google Shape;255;p43"/>
          <p:cNvSpPr/>
          <p:nvPr/>
        </p:nvSpPr>
        <p:spPr>
          <a:xfrm>
            <a:off x="3531750" y="3718150"/>
            <a:ext cx="2080500" cy="128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6" name="Google Shape;256;p43"/>
          <p:cNvSpPr txBox="1"/>
          <p:nvPr/>
        </p:nvSpPr>
        <p:spPr>
          <a:xfrm>
            <a:off x="95787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SUNDAY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57" name="Google Shape;257;p43"/>
          <p:cNvSpPr txBox="1"/>
          <p:nvPr/>
        </p:nvSpPr>
        <p:spPr>
          <a:xfrm>
            <a:off x="389892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MONDAY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58" name="Google Shape;258;p43"/>
          <p:cNvSpPr txBox="1"/>
          <p:nvPr/>
        </p:nvSpPr>
        <p:spPr>
          <a:xfrm>
            <a:off x="6493025" y="6940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TUESDAY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59" name="Google Shape;259;p43"/>
          <p:cNvSpPr txBox="1"/>
          <p:nvPr/>
        </p:nvSpPr>
        <p:spPr>
          <a:xfrm>
            <a:off x="957875" y="217627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WEDNESDAY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0" name="Google Shape;260;p43"/>
          <p:cNvSpPr txBox="1"/>
          <p:nvPr/>
        </p:nvSpPr>
        <p:spPr>
          <a:xfrm>
            <a:off x="3839475" y="2206100"/>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THURSDAY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1" name="Google Shape;261;p43"/>
          <p:cNvSpPr txBox="1"/>
          <p:nvPr/>
        </p:nvSpPr>
        <p:spPr>
          <a:xfrm>
            <a:off x="6490900" y="232672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FRIDAY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2" name="Google Shape;262;p43"/>
          <p:cNvSpPr txBox="1"/>
          <p:nvPr/>
        </p:nvSpPr>
        <p:spPr>
          <a:xfrm>
            <a:off x="3748650" y="3806625"/>
            <a:ext cx="1646700" cy="9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lt1"/>
                </a:solidFill>
                <a:latin typeface="Average"/>
                <a:ea typeface="Average"/>
                <a:cs typeface="Average"/>
                <a:sym typeface="Average"/>
              </a:rPr>
              <a:t>MEAL PLANNER</a:t>
            </a:r>
            <a:endParaRPr sz="1000" u="sng">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FOR SATURDAY</a:t>
            </a:r>
            <a:endParaRPr sz="1000">
              <a:solidFill>
                <a:schemeClr val="lt1"/>
              </a:solidFill>
              <a:latin typeface="Average"/>
              <a:ea typeface="Average"/>
              <a:cs typeface="Average"/>
              <a:sym typeface="Average"/>
            </a:endParaRPr>
          </a:p>
          <a:p>
            <a:pPr indent="0" lvl="0" marL="0" rtl="0" algn="l">
              <a:spcBef>
                <a:spcPts val="0"/>
              </a:spcBef>
              <a:spcAft>
                <a:spcPts val="0"/>
              </a:spcAft>
              <a:buNone/>
            </a:pPr>
            <a:r>
              <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BREAKFAST:</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LUNCH:</a:t>
            </a:r>
            <a:endParaRPr sz="1000">
              <a:solidFill>
                <a:schemeClr val="lt1"/>
              </a:solidFill>
              <a:latin typeface="Average"/>
              <a:ea typeface="Average"/>
              <a:cs typeface="Average"/>
              <a:sym typeface="Average"/>
            </a:endParaRPr>
          </a:p>
          <a:p>
            <a:pPr indent="0" lvl="0" marL="0" rtl="0" algn="l">
              <a:spcBef>
                <a:spcPts val="0"/>
              </a:spcBef>
              <a:spcAft>
                <a:spcPts val="0"/>
              </a:spcAft>
              <a:buNone/>
            </a:pPr>
            <a:r>
              <a:rPr lang="en" sz="1000">
                <a:solidFill>
                  <a:schemeClr val="lt1"/>
                </a:solidFill>
                <a:latin typeface="Average"/>
                <a:ea typeface="Average"/>
                <a:cs typeface="Average"/>
                <a:sym typeface="Average"/>
              </a:rPr>
              <a:t>ENTER DINNER:</a:t>
            </a:r>
            <a:endParaRPr sz="1800">
              <a:solidFill>
                <a:schemeClr val="accent3"/>
              </a:solidFill>
              <a:latin typeface="Average"/>
              <a:ea typeface="Average"/>
              <a:cs typeface="Average"/>
              <a:sym typeface="Average"/>
            </a:endParaRPr>
          </a:p>
        </p:txBody>
      </p:sp>
      <p:sp>
        <p:nvSpPr>
          <p:cNvPr id="263" name="Google Shape;263;p43"/>
          <p:cNvSpPr txBox="1"/>
          <p:nvPr/>
        </p:nvSpPr>
        <p:spPr>
          <a:xfrm>
            <a:off x="1061675" y="229025"/>
            <a:ext cx="6828000" cy="2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verage"/>
                <a:ea typeface="Average"/>
                <a:cs typeface="Average"/>
                <a:sym typeface="Average"/>
              </a:rPr>
              <a:t>ADD MEAL OF DAYS</a:t>
            </a:r>
            <a:endParaRPr sz="1800">
              <a:solidFill>
                <a:schemeClr val="lt1"/>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481400" y="526350"/>
            <a:ext cx="8383500" cy="409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700" u="sng"/>
              <a:t>TIME AND SPACE COMPLEXITY FOR ADD MEAL PLANNER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The saving to csv function will take a time for O(mxn) where m is days amd n are meals</a:t>
            </a:r>
            <a:endParaRPr sz="1600"/>
          </a:p>
          <a:p>
            <a:pPr indent="0" lvl="0" marL="0" rtl="0" algn="l">
              <a:spcBef>
                <a:spcPts val="0"/>
              </a:spcBef>
              <a:spcAft>
                <a:spcPts val="0"/>
              </a:spcAft>
              <a:buNone/>
            </a:pPr>
            <a:r>
              <a:rPr lang="en" sz="1600"/>
              <a:t>Because in this function the user will enter meals for a day where the meals can be</a:t>
            </a:r>
            <a:endParaRPr sz="1600"/>
          </a:p>
          <a:p>
            <a:pPr indent="0" lvl="0" marL="0" rtl="0" algn="l">
              <a:spcBef>
                <a:spcPts val="0"/>
              </a:spcBef>
              <a:spcAft>
                <a:spcPts val="0"/>
              </a:spcAft>
              <a:buNone/>
            </a:pPr>
            <a:r>
              <a:rPr lang="en" sz="1600"/>
              <a:t>empty or full</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The arrays will be contributing the the space complexity where it will be O(mxn) where</a:t>
            </a:r>
            <a:endParaRPr sz="1700"/>
          </a:p>
          <a:p>
            <a:pPr indent="0" lvl="0" marL="0" rtl="0" algn="l">
              <a:spcBef>
                <a:spcPts val="0"/>
              </a:spcBef>
              <a:spcAft>
                <a:spcPts val="0"/>
              </a:spcAft>
              <a:buNone/>
            </a:pPr>
            <a:r>
              <a:rPr lang="en" sz="1700"/>
              <a:t>m are days and n are meals.The space complexity of local variable in the function will</a:t>
            </a:r>
            <a:endParaRPr sz="1700"/>
          </a:p>
          <a:p>
            <a:pPr indent="0" lvl="0" marL="0" rtl="0" algn="l">
              <a:spcBef>
                <a:spcPts val="0"/>
              </a:spcBef>
              <a:spcAft>
                <a:spcPts val="0"/>
              </a:spcAft>
              <a:buNone/>
            </a:pPr>
            <a:r>
              <a:rPr lang="en" sz="1700"/>
              <a:t>be O(1) And the space complexity of opening and editing the file will be O(1)</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nvSpPr>
        <p:spPr>
          <a:xfrm>
            <a:off x="0" y="0"/>
            <a:ext cx="8978400" cy="394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DISPLAY MEAL PLANNER FUNCTION</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File name of the CSV file containing the meal planner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Read and discard the header line from the file.</a:t>
            </a:r>
            <a:endParaRPr/>
          </a:p>
          <a:p>
            <a:pPr indent="0" lvl="0" marL="0" rtl="0" algn="l">
              <a:spcBef>
                <a:spcPts val="0"/>
              </a:spcBef>
              <a:spcAft>
                <a:spcPts val="0"/>
              </a:spcAft>
              <a:buNone/>
            </a:pPr>
            <a:r>
              <a:rPr lang="en"/>
              <a:t>4. For each line in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Split the line into fields using the CSV parsing method.</a:t>
            </a:r>
            <a:endParaRPr/>
          </a:p>
          <a:p>
            <a:pPr indent="0" lvl="0" marL="0" rtl="0" algn="l">
              <a:spcBef>
                <a:spcPts val="0"/>
              </a:spcBef>
              <a:spcAft>
                <a:spcPts val="0"/>
              </a:spcAft>
              <a:buNone/>
            </a:pPr>
            <a:r>
              <a:rPr lang="en"/>
              <a:t>   c. Print the day, meal type, and meal details.</a:t>
            </a:r>
            <a:endParaRPr/>
          </a:p>
          <a:p>
            <a:pPr indent="0" lvl="0" marL="0" rtl="0" algn="l">
              <a:spcBef>
                <a:spcPts val="0"/>
              </a:spcBef>
              <a:spcAft>
                <a:spcPts val="0"/>
              </a:spcAft>
              <a:buNone/>
            </a:pPr>
            <a:r>
              <a:rPr lang="en"/>
              <a:t>5. Close the file.</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6"/>
          <p:cNvPicPr preferRelativeResize="0"/>
          <p:nvPr/>
        </p:nvPicPr>
        <p:blipFill>
          <a:blip r:embed="rId3">
            <a:alphaModFix/>
          </a:blip>
          <a:stretch>
            <a:fillRect/>
          </a:stretch>
        </p:blipFill>
        <p:spPr>
          <a:xfrm>
            <a:off x="152400" y="152400"/>
            <a:ext cx="4645152"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DISPLAY MEAL PLANNER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The display function will also take time O(mxn) where m is days amd n are meals</a:t>
            </a:r>
            <a:endParaRPr sz="1600"/>
          </a:p>
          <a:p>
            <a:pPr indent="0" lvl="0" marL="0" rtl="0" algn="l">
              <a:spcBef>
                <a:spcPts val="0"/>
              </a:spcBef>
              <a:spcAft>
                <a:spcPts val="0"/>
              </a:spcAft>
              <a:buNone/>
            </a:pPr>
            <a:r>
              <a:rPr lang="en" sz="1600"/>
              <a:t>because it will be equal to the time of saving So if we see the overall time complexity</a:t>
            </a:r>
            <a:endParaRPr sz="1600"/>
          </a:p>
          <a:p>
            <a:pPr indent="0" lvl="0" marL="0" rtl="0" algn="l">
              <a:spcBef>
                <a:spcPts val="0"/>
              </a:spcBef>
              <a:spcAft>
                <a:spcPts val="0"/>
              </a:spcAft>
              <a:buNone/>
            </a:pPr>
            <a:r>
              <a:rPr lang="en" sz="1600"/>
              <a:t>will be O(mxn)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for display function is O(1).</a:t>
            </a:r>
            <a:endParaRPr sz="1700" u="sng"/>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nvSpPr>
        <p:spPr>
          <a:xfrm>
            <a:off x="0" y="-76200"/>
            <a:ext cx="9093600" cy="523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RECIPE CATEGORY FUNCTION</a:t>
            </a:r>
            <a:endParaRPr sz="1700" u="sng">
              <a:solidFill>
                <a:schemeClr val="lt1"/>
              </a:solidFill>
              <a:latin typeface="Oswald"/>
              <a:ea typeface="Oswald"/>
              <a:cs typeface="Oswald"/>
              <a:sym typeface="Oswald"/>
            </a:endParaRPr>
          </a:p>
          <a:p>
            <a:pPr indent="0" lvl="0" marL="0" rtl="0" algn="ctr">
              <a:spcBef>
                <a:spcPts val="0"/>
              </a:spcBef>
              <a:spcAft>
                <a:spcPts val="0"/>
              </a:spcAft>
              <a:buNone/>
            </a:pPr>
            <a:r>
              <a:t/>
            </a:r>
            <a:endParaRPr sz="1700" u="sng">
              <a:solidFill>
                <a:schemeClr val="lt1"/>
              </a:solidFill>
              <a:latin typeface="Oswald"/>
              <a:ea typeface="Oswald"/>
              <a:cs typeface="Oswald"/>
              <a:sym typeface="Oswald"/>
            </a:endParaRPr>
          </a:p>
          <a:p>
            <a:pPr indent="0" lvl="0" marL="0" rtl="0" algn="l">
              <a:spcBef>
                <a:spcPts val="0"/>
              </a:spcBef>
              <a:spcAft>
                <a:spcPts val="0"/>
              </a:spcAft>
              <a:buNone/>
            </a:pPr>
            <a:r>
              <a:rPr lang="en"/>
              <a:t>Input:</a:t>
            </a:r>
            <a:endParaRPr/>
          </a:p>
          <a:p>
            <a:pPr indent="0" lvl="0" marL="0" rtl="0" algn="l">
              <a:spcBef>
                <a:spcPts val="0"/>
              </a:spcBef>
              <a:spcAft>
                <a:spcPts val="0"/>
              </a:spcAft>
              <a:buNone/>
            </a:pPr>
            <a:r>
              <a:rPr lang="en"/>
              <a:t>- Category name to search (category_name)</a:t>
            </a:r>
            <a:endParaRPr/>
          </a:p>
          <a:p>
            <a:pPr indent="0" lvl="0" marL="0" rtl="0" algn="l">
              <a:spcBef>
                <a:spcPts val="0"/>
              </a:spcBef>
              <a:spcAft>
                <a:spcPts val="0"/>
              </a:spcAft>
              <a:buNone/>
            </a:pPr>
            <a:r>
              <a:rPr lang="en"/>
              <a:t>- File containing the recipes (file_name)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Procedure:</a:t>
            </a:r>
            <a:endParaRPr/>
          </a:p>
          <a:p>
            <a:pPr indent="0" lvl="0" marL="0" rtl="0" algn="l">
              <a:spcBef>
                <a:spcPts val="0"/>
              </a:spcBef>
              <a:spcAft>
                <a:spcPts val="0"/>
              </a:spcAft>
              <a:buNone/>
            </a:pPr>
            <a:r>
              <a:rPr lang="en"/>
              <a:t>1. Open the file specified by file_name for reading.</a:t>
            </a:r>
            <a:endParaRPr/>
          </a:p>
          <a:p>
            <a:pPr indent="0" lvl="0" marL="0" rtl="0" algn="l">
              <a:spcBef>
                <a:spcPts val="0"/>
              </a:spcBef>
              <a:spcAft>
                <a:spcPts val="0"/>
              </a:spcAft>
              <a:buNone/>
            </a:pPr>
            <a:r>
              <a:rPr lang="en"/>
              <a:t>2. If the file cannot be opened:</a:t>
            </a:r>
            <a:endParaRPr/>
          </a:p>
          <a:p>
            <a:pPr indent="0" lvl="0" marL="0" rtl="0" algn="l">
              <a:spcBef>
                <a:spcPts val="0"/>
              </a:spcBef>
              <a:spcAft>
                <a:spcPts val="0"/>
              </a:spcAft>
              <a:buNone/>
            </a:pPr>
            <a:r>
              <a:rPr lang="en"/>
              <a:t>   a. Print "Error: Unable to open file."</a:t>
            </a:r>
            <a:endParaRPr/>
          </a:p>
          <a:p>
            <a:pPr indent="0" lvl="0" marL="0" rtl="0" algn="l">
              <a:spcBef>
                <a:spcPts val="0"/>
              </a:spcBef>
              <a:spcAft>
                <a:spcPts val="0"/>
              </a:spcAft>
              <a:buNone/>
            </a:pPr>
            <a:r>
              <a:rPr lang="en"/>
              <a:t>   b. Exit the procedure.</a:t>
            </a:r>
            <a:endParaRPr/>
          </a:p>
          <a:p>
            <a:pPr indent="0" lvl="0" marL="0" rtl="0" algn="l">
              <a:spcBef>
                <a:spcPts val="0"/>
              </a:spcBef>
              <a:spcAft>
                <a:spcPts val="0"/>
              </a:spcAft>
              <a:buNone/>
            </a:pPr>
            <a:r>
              <a:rPr lang="en"/>
              <a:t>3. Initialize a boolean variable found to false.</a:t>
            </a:r>
            <a:endParaRPr/>
          </a:p>
          <a:p>
            <a:pPr indent="0" lvl="0" marL="0" rtl="0" algn="l">
              <a:spcBef>
                <a:spcPts val="0"/>
              </a:spcBef>
              <a:spcAft>
                <a:spcPts val="0"/>
              </a:spcAft>
              <a:buNone/>
            </a:pPr>
            <a:r>
              <a:rPr lang="en"/>
              <a:t>4. While there are lines to read from the file:</a:t>
            </a:r>
            <a:endParaRPr/>
          </a:p>
          <a:p>
            <a:pPr indent="0" lvl="0" marL="0" rtl="0" algn="l">
              <a:spcBef>
                <a:spcPts val="0"/>
              </a:spcBef>
              <a:spcAft>
                <a:spcPts val="0"/>
              </a:spcAft>
              <a:buNone/>
            </a:pPr>
            <a:r>
              <a:rPr lang="en"/>
              <a:t>   a. Read the next line from the file.</a:t>
            </a:r>
            <a:endParaRPr/>
          </a:p>
          <a:p>
            <a:pPr indent="0" lvl="0" marL="0" rtl="0" algn="l">
              <a:spcBef>
                <a:spcPts val="0"/>
              </a:spcBef>
              <a:spcAft>
                <a:spcPts val="0"/>
              </a:spcAft>
              <a:buNone/>
            </a:pPr>
            <a:r>
              <a:rPr lang="en"/>
              <a:t>   b. Parse the line to extract the recipe details.</a:t>
            </a:r>
            <a:endParaRPr/>
          </a:p>
          <a:p>
            <a:pPr indent="0" lvl="0" marL="0" rtl="0" algn="l">
              <a:spcBef>
                <a:spcPts val="0"/>
              </a:spcBef>
              <a:spcAft>
                <a:spcPts val="0"/>
              </a:spcAft>
              <a:buNone/>
            </a:pPr>
            <a:r>
              <a:rPr lang="en"/>
              <a:t>   c. If the category matches category_name:</a:t>
            </a:r>
            <a:endParaRPr/>
          </a:p>
          <a:p>
            <a:pPr indent="0" lvl="0" marL="0" rtl="0" algn="l">
              <a:spcBef>
                <a:spcPts val="0"/>
              </a:spcBef>
              <a:spcAft>
                <a:spcPts val="0"/>
              </a:spcAft>
              <a:buNone/>
            </a:pPr>
            <a:r>
              <a:rPr lang="en"/>
              <a:t>      i. Print the name of the recipe.</a:t>
            </a:r>
            <a:endParaRPr/>
          </a:p>
          <a:p>
            <a:pPr indent="0" lvl="0" marL="0" rtl="0" algn="l">
              <a:spcBef>
                <a:spcPts val="0"/>
              </a:spcBef>
              <a:spcAft>
                <a:spcPts val="0"/>
              </a:spcAft>
              <a:buNone/>
            </a:pPr>
            <a:r>
              <a:rPr lang="en"/>
              <a:t>      ii. Set found to true.</a:t>
            </a:r>
            <a:endParaRPr/>
          </a:p>
          <a:p>
            <a:pPr indent="0" lvl="0" marL="0" rtl="0" algn="l">
              <a:spcBef>
                <a:spcPts val="0"/>
              </a:spcBef>
              <a:spcAft>
                <a:spcPts val="0"/>
              </a:spcAft>
              <a:buNone/>
            </a:pPr>
            <a:r>
              <a:rPr lang="en"/>
              <a:t>5. If no recipe is found in the specified category:</a:t>
            </a:r>
            <a:endParaRPr/>
          </a:p>
          <a:p>
            <a:pPr indent="0" lvl="0" marL="0" rtl="0" algn="l">
              <a:spcBef>
                <a:spcPts val="0"/>
              </a:spcBef>
              <a:spcAft>
                <a:spcPts val="0"/>
              </a:spcAft>
              <a:buNone/>
            </a:pPr>
            <a:r>
              <a:rPr lang="en"/>
              <a:t>   - Print "No recipe is found in this category."</a:t>
            </a:r>
            <a:endParaRPr/>
          </a:p>
          <a:p>
            <a:pPr indent="0" lvl="0" marL="0" rtl="0" algn="l">
              <a:spcBef>
                <a:spcPts val="0"/>
              </a:spcBef>
              <a:spcAft>
                <a:spcPts val="0"/>
              </a:spcAft>
              <a:buNone/>
            </a:pPr>
            <a:r>
              <a:rPr lang="en"/>
              <a:t>6. Close the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9"/>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294" name="Google Shape;294;p49"/>
          <p:cNvPicPr preferRelativeResize="0"/>
          <p:nvPr/>
        </p:nvPicPr>
        <p:blipFill>
          <a:blip r:embed="rId4">
            <a:alphaModFix/>
          </a:blip>
          <a:stretch>
            <a:fillRect/>
          </a:stretch>
        </p:blipFill>
        <p:spPr>
          <a:xfrm>
            <a:off x="851650" y="3552225"/>
            <a:ext cx="770175" cy="657000"/>
          </a:xfrm>
          <a:prstGeom prst="rect">
            <a:avLst/>
          </a:prstGeom>
          <a:noFill/>
          <a:ln>
            <a:noFill/>
          </a:ln>
        </p:spPr>
      </p:pic>
      <p:pic>
        <p:nvPicPr>
          <p:cNvPr id="295" name="Google Shape;295;p49"/>
          <p:cNvPicPr preferRelativeResize="0"/>
          <p:nvPr/>
        </p:nvPicPr>
        <p:blipFill>
          <a:blip r:embed="rId5">
            <a:alphaModFix/>
          </a:blip>
          <a:stretch>
            <a:fillRect/>
          </a:stretch>
        </p:blipFill>
        <p:spPr>
          <a:xfrm>
            <a:off x="203575" y="3516425"/>
            <a:ext cx="954710" cy="728600"/>
          </a:xfrm>
          <a:prstGeom prst="rect">
            <a:avLst/>
          </a:prstGeom>
          <a:noFill/>
          <a:ln>
            <a:noFill/>
          </a:ln>
        </p:spPr>
      </p:pic>
      <p:sp>
        <p:nvSpPr>
          <p:cNvPr id="296" name="Google Shape;296;p49"/>
          <p:cNvSpPr/>
          <p:nvPr/>
        </p:nvSpPr>
        <p:spPr>
          <a:xfrm>
            <a:off x="2185450" y="368967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297" name="Google Shape;297;p49"/>
          <p:cNvSpPr txBox="1"/>
          <p:nvPr/>
        </p:nvSpPr>
        <p:spPr>
          <a:xfrm>
            <a:off x="3188800" y="3996175"/>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298" name="Google Shape;298;p49"/>
          <p:cNvSpPr txBox="1"/>
          <p:nvPr/>
        </p:nvSpPr>
        <p:spPr>
          <a:xfrm>
            <a:off x="2276950" y="3898800"/>
            <a:ext cx="159300" cy="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299" name="Google Shape;299;p49"/>
          <p:cNvSpPr txBox="1"/>
          <p:nvPr/>
        </p:nvSpPr>
        <p:spPr>
          <a:xfrm>
            <a:off x="2365475" y="3827975"/>
            <a:ext cx="1593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Traverse all line of csv file and print recipe-category</a:t>
            </a:r>
            <a:endParaRPr sz="1200">
              <a:solidFill>
                <a:schemeClr val="accent3"/>
              </a:solidFill>
              <a:latin typeface="Average"/>
              <a:ea typeface="Average"/>
              <a:cs typeface="Average"/>
              <a:sym typeface="Average"/>
            </a:endParaRPr>
          </a:p>
        </p:txBody>
      </p:sp>
      <p:sp>
        <p:nvSpPr>
          <p:cNvPr id="300" name="Google Shape;300;p49"/>
          <p:cNvSpPr txBox="1"/>
          <p:nvPr/>
        </p:nvSpPr>
        <p:spPr>
          <a:xfrm>
            <a:off x="0" y="0"/>
            <a:ext cx="9049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RECIPE-CATEGORY SEARCH FUNCTION</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RECIPE CATEGORY 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where n is the number of lines in the file.because it has to traverse all lines.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recipe details if excluding the</a:t>
            </a:r>
            <a:endParaRPr sz="1700"/>
          </a:p>
          <a:p>
            <a:pPr indent="0" lvl="0" marL="0" rtl="0" algn="l">
              <a:spcBef>
                <a:spcPts val="0"/>
              </a:spcBef>
              <a:spcAft>
                <a:spcPts val="0"/>
              </a:spcAft>
              <a:buNone/>
            </a:pPr>
            <a:r>
              <a:rPr lang="en" sz="1700"/>
              <a:t>space for storing the recipe details then space complexity is O(1).</a:t>
            </a:r>
            <a:endParaRPr sz="1700"/>
          </a:p>
          <a:p>
            <a:pPr indent="0" lvl="0" marL="0" rtl="0" algn="l">
              <a:spcBef>
                <a:spcPts val="0"/>
              </a:spcBef>
              <a:spcAft>
                <a:spcPts val="0"/>
              </a:spcAft>
              <a:buNone/>
            </a:pPr>
            <a:r>
              <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nvSpPr>
        <p:spPr>
          <a:xfrm>
            <a:off x="25200" y="177050"/>
            <a:ext cx="9093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swald"/>
                <a:ea typeface="Oswald"/>
                <a:cs typeface="Oswald"/>
                <a:sym typeface="Oswald"/>
              </a:rPr>
              <a:t>ALGORITHM FOR </a:t>
            </a:r>
            <a:r>
              <a:rPr lang="en" sz="1700" u="sng">
                <a:solidFill>
                  <a:schemeClr val="lt1"/>
                </a:solidFill>
                <a:latin typeface="Oswald"/>
                <a:ea typeface="Oswald"/>
                <a:cs typeface="Oswald"/>
                <a:sym typeface="Oswald"/>
              </a:rPr>
              <a:t>DIABETES EATABLES CHECK </a:t>
            </a:r>
            <a:r>
              <a:rPr lang="en" sz="1700" u="sng">
                <a:solidFill>
                  <a:schemeClr val="lt1"/>
                </a:solidFill>
                <a:latin typeface="Oswald"/>
                <a:ea typeface="Oswald"/>
                <a:cs typeface="Oswald"/>
                <a:sym typeface="Oswald"/>
              </a:rPr>
              <a:t>FUNCTION</a:t>
            </a:r>
            <a:endParaRPr sz="1700" u="sng">
              <a:solidFill>
                <a:schemeClr val="lt1"/>
              </a:solidFill>
              <a:latin typeface="Oswald"/>
              <a:ea typeface="Oswald"/>
              <a:cs typeface="Oswald"/>
              <a:sym typeface="Oswald"/>
            </a:endParaRPr>
          </a:p>
        </p:txBody>
      </p:sp>
      <p:sp>
        <p:nvSpPr>
          <p:cNvPr id="311" name="Google Shape;311;p51"/>
          <p:cNvSpPr txBox="1"/>
          <p:nvPr/>
        </p:nvSpPr>
        <p:spPr>
          <a:xfrm>
            <a:off x="0" y="570125"/>
            <a:ext cx="70044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Input:</a:t>
            </a:r>
            <a:endParaRPr sz="1200"/>
          </a:p>
          <a:p>
            <a:pPr indent="0" lvl="0" marL="0" rtl="0" algn="l">
              <a:spcBef>
                <a:spcPts val="0"/>
              </a:spcBef>
              <a:spcAft>
                <a:spcPts val="0"/>
              </a:spcAft>
              <a:buNone/>
            </a:pPr>
            <a:r>
              <a:rPr lang="en" sz="1200"/>
              <a:t>- File containing the recipes (file_name)</a:t>
            </a:r>
            <a:endParaRPr sz="1200"/>
          </a:p>
          <a:p>
            <a:pPr indent="0" lvl="0" marL="0" rtl="0" algn="l">
              <a:spcBef>
                <a:spcPts val="0"/>
              </a:spcBef>
              <a:spcAft>
                <a:spcPts val="0"/>
              </a:spcAft>
              <a:buNone/>
            </a:pPr>
            <a:r>
              <a:rPr lang="en" sz="1200"/>
              <a:t>- Recipe name to check (recipe_name)</a:t>
            </a:r>
            <a:endParaRPr sz="1200"/>
          </a:p>
          <a:p>
            <a:pPr indent="0" lvl="0" marL="0" rtl="0" algn="l">
              <a:spcBef>
                <a:spcPts val="0"/>
              </a:spcBef>
              <a:spcAft>
                <a:spcPts val="0"/>
              </a:spcAft>
              <a:buNone/>
            </a:pPr>
            <a:r>
              <a:rPr lang="en" sz="1200"/>
              <a:t>Procedure:</a:t>
            </a:r>
            <a:endParaRPr sz="1200"/>
          </a:p>
          <a:p>
            <a:pPr indent="0" lvl="0" marL="0" rtl="0" algn="l">
              <a:spcBef>
                <a:spcPts val="0"/>
              </a:spcBef>
              <a:spcAft>
                <a:spcPts val="0"/>
              </a:spcAft>
              <a:buNone/>
            </a:pPr>
            <a:r>
              <a:rPr lang="en" sz="1200"/>
              <a:t>1. Open the file specified by file_name for reading.</a:t>
            </a:r>
            <a:endParaRPr sz="1200"/>
          </a:p>
          <a:p>
            <a:pPr indent="0" lvl="0" marL="0" rtl="0" algn="l">
              <a:spcBef>
                <a:spcPts val="0"/>
              </a:spcBef>
              <a:spcAft>
                <a:spcPts val="0"/>
              </a:spcAft>
              <a:buNone/>
            </a:pPr>
            <a:r>
              <a:rPr lang="en" sz="1200"/>
              <a:t>2. If the file cannot be opened:</a:t>
            </a:r>
            <a:endParaRPr sz="1200"/>
          </a:p>
          <a:p>
            <a:pPr indent="0" lvl="0" marL="0" rtl="0" algn="l">
              <a:spcBef>
                <a:spcPts val="0"/>
              </a:spcBef>
              <a:spcAft>
                <a:spcPts val="0"/>
              </a:spcAft>
              <a:buNone/>
            </a:pPr>
            <a:r>
              <a:rPr lang="en" sz="1200"/>
              <a:t>   a. Print "Error: Unable to open file."</a:t>
            </a:r>
            <a:endParaRPr sz="1200"/>
          </a:p>
          <a:p>
            <a:pPr indent="0" lvl="0" marL="0" rtl="0" algn="l">
              <a:spcBef>
                <a:spcPts val="0"/>
              </a:spcBef>
              <a:spcAft>
                <a:spcPts val="0"/>
              </a:spcAft>
              <a:buNone/>
            </a:pPr>
            <a:r>
              <a:rPr lang="en" sz="1200"/>
              <a:t>   b. Exit the procedure.</a:t>
            </a:r>
            <a:endParaRPr sz="1200"/>
          </a:p>
          <a:p>
            <a:pPr indent="0" lvl="0" marL="0" rtl="0" algn="l">
              <a:spcBef>
                <a:spcPts val="0"/>
              </a:spcBef>
              <a:spcAft>
                <a:spcPts val="0"/>
              </a:spcAft>
              <a:buNone/>
            </a:pPr>
            <a:r>
              <a:rPr lang="en" sz="1200"/>
              <a:t>3. Initialize a boolean variable `flag` to 0.</a:t>
            </a:r>
            <a:endParaRPr sz="1200"/>
          </a:p>
          <a:p>
            <a:pPr indent="0" lvl="0" marL="0" rtl="0" algn="l">
              <a:spcBef>
                <a:spcPts val="0"/>
              </a:spcBef>
              <a:spcAft>
                <a:spcPts val="0"/>
              </a:spcAft>
              <a:buNone/>
            </a:pPr>
            <a:r>
              <a:rPr lang="en" sz="1200"/>
              <a:t>4. While there are lines to read from the file:</a:t>
            </a:r>
            <a:endParaRPr sz="1200"/>
          </a:p>
          <a:p>
            <a:pPr indent="0" lvl="0" marL="0" rtl="0" algn="l">
              <a:spcBef>
                <a:spcPts val="0"/>
              </a:spcBef>
              <a:spcAft>
                <a:spcPts val="0"/>
              </a:spcAft>
              <a:buNone/>
            </a:pPr>
            <a:r>
              <a:rPr lang="en" sz="1200"/>
              <a:t>   a. Read the next line from the file.</a:t>
            </a:r>
            <a:endParaRPr sz="1200"/>
          </a:p>
          <a:p>
            <a:pPr indent="0" lvl="0" marL="0" rtl="0" algn="l">
              <a:spcBef>
                <a:spcPts val="0"/>
              </a:spcBef>
              <a:spcAft>
                <a:spcPts val="0"/>
              </a:spcAft>
              <a:buNone/>
            </a:pPr>
            <a:r>
              <a:rPr lang="en" sz="1200"/>
              <a:t>   b. Parse the line to extract the recipe details.</a:t>
            </a:r>
            <a:endParaRPr sz="1200"/>
          </a:p>
          <a:p>
            <a:pPr indent="0" lvl="0" marL="0" rtl="0" algn="l">
              <a:spcBef>
                <a:spcPts val="0"/>
              </a:spcBef>
              <a:spcAft>
                <a:spcPts val="0"/>
              </a:spcAft>
              <a:buNone/>
            </a:pPr>
            <a:r>
              <a:rPr lang="en" sz="1200"/>
              <a:t>   c. If the recipe name matches recipe_name:</a:t>
            </a:r>
            <a:endParaRPr sz="1200"/>
          </a:p>
          <a:p>
            <a:pPr indent="0" lvl="0" marL="0" rtl="0" algn="l">
              <a:spcBef>
                <a:spcPts val="0"/>
              </a:spcBef>
              <a:spcAft>
                <a:spcPts val="0"/>
              </a:spcAft>
              <a:buNone/>
            </a:pPr>
            <a:r>
              <a:rPr lang="en" sz="1200"/>
              <a:t>      i. Set flag to 1.</a:t>
            </a:r>
            <a:endParaRPr sz="1200"/>
          </a:p>
          <a:p>
            <a:pPr indent="0" lvl="0" marL="0" rtl="0" algn="l">
              <a:spcBef>
                <a:spcPts val="0"/>
              </a:spcBef>
              <a:spcAft>
                <a:spcPts val="0"/>
              </a:spcAft>
              <a:buNone/>
            </a:pPr>
            <a:r>
              <a:rPr lang="en" sz="1200"/>
              <a:t>      ii. Iterate over the ingredients of the recipe:</a:t>
            </a:r>
            <a:endParaRPr sz="1200"/>
          </a:p>
          <a:p>
            <a:pPr indent="0" lvl="0" marL="0" rtl="0" algn="l">
              <a:spcBef>
                <a:spcPts val="0"/>
              </a:spcBef>
              <a:spcAft>
                <a:spcPts val="0"/>
              </a:spcAft>
              <a:buNone/>
            </a:pPr>
            <a:r>
              <a:rPr lang="en" sz="1200"/>
              <a:t>          - If "sugar" is found in the ingredients:</a:t>
            </a:r>
            <a:endParaRPr sz="1200"/>
          </a:p>
          <a:p>
            <a:pPr indent="0" lvl="0" marL="0" rtl="0" algn="l">
              <a:spcBef>
                <a:spcPts val="0"/>
              </a:spcBef>
              <a:spcAft>
                <a:spcPts val="0"/>
              </a:spcAft>
              <a:buNone/>
            </a:pPr>
            <a:r>
              <a:rPr lang="en" sz="1200"/>
              <a:t>              - Set flag to 2.</a:t>
            </a:r>
            <a:endParaRPr sz="1200"/>
          </a:p>
          <a:p>
            <a:pPr indent="0" lvl="0" marL="0" rtl="0" algn="l">
              <a:spcBef>
                <a:spcPts val="0"/>
              </a:spcBef>
              <a:spcAft>
                <a:spcPts val="0"/>
              </a:spcAft>
              <a:buNone/>
            </a:pPr>
            <a:r>
              <a:rPr lang="en" sz="1200"/>
              <a:t>5. If flag is 2:</a:t>
            </a:r>
            <a:endParaRPr sz="1200"/>
          </a:p>
          <a:p>
            <a:pPr indent="0" lvl="0" marL="0" rtl="0" algn="l">
              <a:spcBef>
                <a:spcPts val="0"/>
              </a:spcBef>
              <a:spcAft>
                <a:spcPts val="0"/>
              </a:spcAft>
              <a:buNone/>
            </a:pPr>
            <a:r>
              <a:rPr lang="en" sz="1200"/>
              <a:t>   a. Print "You can't eat [recipe_name] because of diabetes."</a:t>
            </a:r>
            <a:endParaRPr sz="1200"/>
          </a:p>
          <a:p>
            <a:pPr indent="0" lvl="0" marL="0" rtl="0" algn="l">
              <a:spcBef>
                <a:spcPts val="0"/>
              </a:spcBef>
              <a:spcAft>
                <a:spcPts val="0"/>
              </a:spcAft>
              <a:buNone/>
            </a:pPr>
            <a:r>
              <a:rPr lang="en" sz="1200"/>
              <a:t>6. If flag is 1:</a:t>
            </a:r>
            <a:endParaRPr sz="1200"/>
          </a:p>
          <a:p>
            <a:pPr indent="0" lvl="0" marL="0" rtl="0" algn="l">
              <a:spcBef>
                <a:spcPts val="0"/>
              </a:spcBef>
              <a:spcAft>
                <a:spcPts val="0"/>
              </a:spcAft>
              <a:buNone/>
            </a:pPr>
            <a:r>
              <a:rPr lang="en" sz="1200"/>
              <a:t>   a. Print "You can eat [recipe_name]."</a:t>
            </a:r>
            <a:endParaRPr sz="1200"/>
          </a:p>
          <a:p>
            <a:pPr indent="0" lvl="0" marL="0" rtl="0" algn="l">
              <a:spcBef>
                <a:spcPts val="0"/>
              </a:spcBef>
              <a:spcAft>
                <a:spcPts val="0"/>
              </a:spcAft>
              <a:buNone/>
            </a:pPr>
            <a:r>
              <a:rPr lang="en" sz="1200"/>
              <a:t>7. If flag is still 0:</a:t>
            </a:r>
            <a:endParaRPr sz="1200"/>
          </a:p>
          <a:p>
            <a:pPr indent="0" lvl="0" marL="0" rtl="0" algn="l">
              <a:spcBef>
                <a:spcPts val="0"/>
              </a:spcBef>
              <a:spcAft>
                <a:spcPts val="0"/>
              </a:spcAft>
              <a:buNone/>
            </a:pPr>
            <a:r>
              <a:rPr lang="en" sz="1200"/>
              <a:t>   a. Print "Recipe not found."</a:t>
            </a:r>
            <a:endParaRPr sz="1200"/>
          </a:p>
          <a:p>
            <a:pPr indent="0" lvl="0" marL="0" rtl="0" algn="l">
              <a:spcBef>
                <a:spcPts val="0"/>
              </a:spcBef>
              <a:spcAft>
                <a:spcPts val="0"/>
              </a:spcAft>
              <a:buNone/>
            </a:pPr>
            <a:r>
              <a:rPr lang="en" sz="1200"/>
              <a:t>8. Close the file.</a:t>
            </a:r>
            <a:endParaRPr sz="12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6" name="Google Shape;7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ALGORITHMS</a:t>
            </a:r>
            <a:endParaRPr/>
          </a:p>
          <a:p>
            <a:pPr indent="-342900" lvl="0" marL="457200" rtl="0" algn="l">
              <a:spcBef>
                <a:spcPts val="0"/>
              </a:spcBef>
              <a:spcAft>
                <a:spcPts val="0"/>
              </a:spcAft>
              <a:buSzPts val="1800"/>
              <a:buChar char="●"/>
            </a:pPr>
            <a:r>
              <a:rPr lang="en"/>
              <a:t>DIAGRAMS</a:t>
            </a:r>
            <a:endParaRPr/>
          </a:p>
          <a:p>
            <a:pPr indent="-342900" lvl="0" marL="457200" rtl="0" algn="l">
              <a:spcBef>
                <a:spcPts val="0"/>
              </a:spcBef>
              <a:spcAft>
                <a:spcPts val="0"/>
              </a:spcAft>
              <a:buSzPts val="1800"/>
              <a:buChar char="●"/>
            </a:pPr>
            <a:r>
              <a:rPr lang="en"/>
              <a:t>TIME </a:t>
            </a:r>
            <a:endParaRPr/>
          </a:p>
          <a:p>
            <a:pPr indent="-342900" lvl="0" marL="457200" rtl="0" algn="l">
              <a:spcBef>
                <a:spcPts val="0"/>
              </a:spcBef>
              <a:spcAft>
                <a:spcPts val="0"/>
              </a:spcAft>
              <a:buSzPts val="1800"/>
              <a:buChar char="●"/>
            </a:pPr>
            <a:r>
              <a:rPr lang="en"/>
              <a:t>SPACE COMPLEXITY</a:t>
            </a:r>
            <a:endParaRPr/>
          </a:p>
          <a:p>
            <a:pPr indent="-342900" lvl="0" marL="457200" rtl="0" algn="l">
              <a:spcBef>
                <a:spcPts val="0"/>
              </a:spcBef>
              <a:spcAft>
                <a:spcPts val="0"/>
              </a:spcAft>
              <a:buSzPts val="1800"/>
              <a:buChar char="●"/>
            </a:pPr>
            <a:r>
              <a:rPr lang="en"/>
              <a:t>VIDEO CODE RUNNING</a:t>
            </a:r>
            <a:endParaRPr/>
          </a:p>
          <a:p>
            <a:pPr indent="-342900" lvl="0" marL="457200" rtl="0" algn="l">
              <a:spcBef>
                <a:spcPts val="0"/>
              </a:spcBef>
              <a:spcAft>
                <a:spcPts val="0"/>
              </a:spcAft>
              <a:buSzPts val="1800"/>
              <a:buChar char="●"/>
            </a:pPr>
            <a:r>
              <a:rPr lang="en"/>
              <a:t>DATA STRUCTURE CHOSEN</a:t>
            </a:r>
            <a:endParaRPr/>
          </a:p>
          <a:p>
            <a:pPr indent="0" lvl="0" marL="45720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2"/>
          <p:cNvPicPr preferRelativeResize="0"/>
          <p:nvPr/>
        </p:nvPicPr>
        <p:blipFill>
          <a:blip r:embed="rId3">
            <a:alphaModFix/>
          </a:blip>
          <a:stretch>
            <a:fillRect/>
          </a:stretch>
        </p:blipFill>
        <p:spPr>
          <a:xfrm>
            <a:off x="152400" y="1645500"/>
            <a:ext cx="8839201" cy="2311655"/>
          </a:xfrm>
          <a:prstGeom prst="rect">
            <a:avLst/>
          </a:prstGeom>
          <a:noFill/>
          <a:ln>
            <a:noFill/>
          </a:ln>
        </p:spPr>
      </p:pic>
      <p:pic>
        <p:nvPicPr>
          <p:cNvPr id="317" name="Google Shape;317;p52"/>
          <p:cNvPicPr preferRelativeResize="0"/>
          <p:nvPr/>
        </p:nvPicPr>
        <p:blipFill>
          <a:blip r:embed="rId4">
            <a:alphaModFix/>
          </a:blip>
          <a:stretch>
            <a:fillRect/>
          </a:stretch>
        </p:blipFill>
        <p:spPr>
          <a:xfrm>
            <a:off x="203575" y="3516425"/>
            <a:ext cx="954710" cy="728600"/>
          </a:xfrm>
          <a:prstGeom prst="rect">
            <a:avLst/>
          </a:prstGeom>
          <a:noFill/>
          <a:ln>
            <a:noFill/>
          </a:ln>
        </p:spPr>
      </p:pic>
      <p:sp>
        <p:nvSpPr>
          <p:cNvPr id="318" name="Google Shape;318;p52"/>
          <p:cNvSpPr/>
          <p:nvPr/>
        </p:nvSpPr>
        <p:spPr>
          <a:xfrm>
            <a:off x="2858250" y="3764425"/>
            <a:ext cx="2013900" cy="925200"/>
          </a:xfrm>
          <a:prstGeom prst="wedgeRoundRectCallout">
            <a:avLst>
              <a:gd fmla="val -20833" name="adj1"/>
              <a:gd fmla="val 6250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Old Standard TT"/>
              <a:ea typeface="Old Standard TT"/>
              <a:cs typeface="Old Standard TT"/>
              <a:sym typeface="Old Standard TT"/>
            </a:endParaRPr>
          </a:p>
        </p:txBody>
      </p:sp>
      <p:sp>
        <p:nvSpPr>
          <p:cNvPr id="319" name="Google Shape;319;p52"/>
          <p:cNvSpPr txBox="1"/>
          <p:nvPr/>
        </p:nvSpPr>
        <p:spPr>
          <a:xfrm>
            <a:off x="3188800" y="3996175"/>
            <a:ext cx="50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20" name="Google Shape;320;p52"/>
          <p:cNvSpPr txBox="1"/>
          <p:nvPr/>
        </p:nvSpPr>
        <p:spPr>
          <a:xfrm>
            <a:off x="2276950" y="3898800"/>
            <a:ext cx="159300" cy="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321" name="Google Shape;321;p52"/>
          <p:cNvSpPr txBox="1"/>
          <p:nvPr/>
        </p:nvSpPr>
        <p:spPr>
          <a:xfrm>
            <a:off x="0" y="0"/>
            <a:ext cx="9049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DIAGRAMATIC REPRESENTATION OF </a:t>
            </a:r>
            <a:endParaRPr sz="1700" u="sng">
              <a:solidFill>
                <a:schemeClr val="lt1"/>
              </a:solidFill>
              <a:latin typeface="Old Standard TT"/>
              <a:ea typeface="Old Standard TT"/>
              <a:cs typeface="Old Standard TT"/>
              <a:sym typeface="Old Standard TT"/>
            </a:endParaRPr>
          </a:p>
          <a:p>
            <a:pPr indent="0" lvl="0" marL="0" rtl="0" algn="ctr">
              <a:spcBef>
                <a:spcPts val="0"/>
              </a:spcBef>
              <a:spcAft>
                <a:spcPts val="0"/>
              </a:spcAft>
              <a:buNone/>
            </a:pPr>
            <a:r>
              <a:rPr lang="en" sz="1700" u="sng">
                <a:solidFill>
                  <a:schemeClr val="lt1"/>
                </a:solidFill>
                <a:latin typeface="Old Standard TT"/>
                <a:ea typeface="Old Standard TT"/>
                <a:cs typeface="Old Standard TT"/>
                <a:sym typeface="Old Standard TT"/>
              </a:rPr>
              <a:t>DIABETES EATABLES CHECK FUNCTION</a:t>
            </a:r>
            <a:endParaRPr>
              <a:solidFill>
                <a:schemeClr val="lt1"/>
              </a:solidFill>
            </a:endParaRPr>
          </a:p>
        </p:txBody>
      </p:sp>
      <p:pic>
        <p:nvPicPr>
          <p:cNvPr id="322" name="Google Shape;322;p52"/>
          <p:cNvPicPr preferRelativeResize="0"/>
          <p:nvPr/>
        </p:nvPicPr>
        <p:blipFill>
          <a:blip r:embed="rId5">
            <a:alphaModFix/>
          </a:blip>
          <a:stretch>
            <a:fillRect/>
          </a:stretch>
        </p:blipFill>
        <p:spPr>
          <a:xfrm>
            <a:off x="1857175" y="3562125"/>
            <a:ext cx="709625" cy="578025"/>
          </a:xfrm>
          <a:prstGeom prst="rect">
            <a:avLst/>
          </a:prstGeom>
          <a:noFill/>
          <a:ln>
            <a:noFill/>
          </a:ln>
        </p:spPr>
      </p:pic>
      <p:sp>
        <p:nvSpPr>
          <p:cNvPr id="323" name="Google Shape;323;p52"/>
          <p:cNvSpPr txBox="1"/>
          <p:nvPr/>
        </p:nvSpPr>
        <p:spPr>
          <a:xfrm>
            <a:off x="3179950" y="3857425"/>
            <a:ext cx="13191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3"/>
                </a:solidFill>
                <a:latin typeface="Average"/>
                <a:ea typeface="Average"/>
                <a:cs typeface="Average"/>
                <a:sym typeface="Average"/>
              </a:rPr>
              <a:t>Check in ingredient if sugar is present then not eatable for diabetic</a:t>
            </a:r>
            <a:endParaRPr sz="1100">
              <a:solidFill>
                <a:schemeClr val="accent3"/>
              </a:solidFill>
              <a:latin typeface="Average"/>
              <a:ea typeface="Average"/>
              <a:cs typeface="Average"/>
              <a:sym typeface="Averag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490250" y="526350"/>
            <a:ext cx="8383500" cy="4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u="sng"/>
              <a:t>TIME AND SPACE COMPLEXITY FOR </a:t>
            </a:r>
            <a:r>
              <a:rPr lang="en" sz="1700" u="sng"/>
              <a:t>DIABETES EATABLES CHECK </a:t>
            </a:r>
            <a:r>
              <a:rPr lang="en" sz="1700" u="sng"/>
              <a:t>FUNCTION</a:t>
            </a:r>
            <a:endParaRPr sz="1700" u="sng"/>
          </a:p>
          <a:p>
            <a:pPr indent="0" lvl="0" marL="0" rtl="0" algn="ctr">
              <a:spcBef>
                <a:spcPts val="0"/>
              </a:spcBef>
              <a:spcAft>
                <a:spcPts val="0"/>
              </a:spcAft>
              <a:buNone/>
            </a:pPr>
            <a:r>
              <a:t/>
            </a:r>
            <a:endParaRPr sz="1700" u="sng"/>
          </a:p>
          <a:p>
            <a:pPr indent="0" lvl="0" marL="0" rtl="0" algn="l">
              <a:spcBef>
                <a:spcPts val="0"/>
              </a:spcBef>
              <a:spcAft>
                <a:spcPts val="0"/>
              </a:spcAft>
              <a:buNone/>
            </a:pPr>
            <a:r>
              <a:rPr lang="en" sz="1700" u="sng"/>
              <a:t>Time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600"/>
              <a:t>O(n * (m+1)), where n is the number of lines in the file and m is the average number of</a:t>
            </a:r>
            <a:endParaRPr sz="1600"/>
          </a:p>
          <a:p>
            <a:pPr indent="0" lvl="0" marL="0" rtl="0" algn="l">
              <a:spcBef>
                <a:spcPts val="0"/>
              </a:spcBef>
              <a:spcAft>
                <a:spcPts val="0"/>
              </a:spcAft>
              <a:buNone/>
            </a:pPr>
            <a:r>
              <a:rPr lang="en" sz="1600"/>
              <a:t>ingredients in a recipe. Because it has to parse n lines of n recipes and m is the sum of</a:t>
            </a:r>
            <a:endParaRPr sz="1600"/>
          </a:p>
          <a:p>
            <a:pPr indent="0" lvl="0" marL="0" rtl="0" algn="l">
              <a:spcBef>
                <a:spcPts val="0"/>
              </a:spcBef>
              <a:spcAft>
                <a:spcPts val="0"/>
              </a:spcAft>
              <a:buNone/>
            </a:pPr>
            <a:r>
              <a:rPr lang="en" sz="1600"/>
              <a:t>1(recipe name)+1(category)+x(ingredients)+x(directions).and +1 for opening file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700" u="sng"/>
              <a:t>Space complexity</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Space Complexity: O(n) including vectors space for storing recipe details if excluding</a:t>
            </a:r>
            <a:endParaRPr sz="1700"/>
          </a:p>
          <a:p>
            <a:pPr indent="0" lvl="0" marL="0" rtl="0" algn="l">
              <a:spcBef>
                <a:spcPts val="0"/>
              </a:spcBef>
              <a:spcAft>
                <a:spcPts val="0"/>
              </a:spcAft>
              <a:buNone/>
            </a:pPr>
            <a:r>
              <a:rPr lang="en" sz="1700"/>
              <a:t>the space for storing the recipe details then space complexity is O(1).</a:t>
            </a:r>
            <a:endParaRPr sz="1700"/>
          </a:p>
          <a:p>
            <a:pPr indent="0" lvl="0" marL="0" rtl="0" algn="l">
              <a:spcBef>
                <a:spcPts val="0"/>
              </a:spcBef>
              <a:spcAft>
                <a:spcPts val="0"/>
              </a:spcAft>
              <a:buNone/>
            </a:pPr>
            <a:r>
              <a:t/>
            </a: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nvSpPr>
        <p:spPr>
          <a:xfrm>
            <a:off x="-4075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swald"/>
                <a:ea typeface="Oswald"/>
                <a:cs typeface="Oswald"/>
                <a:sym typeface="Oswald"/>
              </a:rPr>
              <a:t>                                                             </a:t>
            </a:r>
            <a:r>
              <a:rPr lang="en" sz="1700" u="sng">
                <a:latin typeface="Oswald"/>
                <a:ea typeface="Oswald"/>
                <a:cs typeface="Oswald"/>
                <a:sym typeface="Oswald"/>
              </a:rPr>
              <a:t> Data Structure Chosen  </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     </a:t>
            </a:r>
            <a:endParaRPr sz="1700">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 Meal planner-</a:t>
            </a:r>
            <a:endParaRPr sz="1700" u="sng">
              <a:latin typeface="Oswald"/>
              <a:ea typeface="Oswald"/>
              <a:cs typeface="Oswald"/>
              <a:sym typeface="Oswald"/>
            </a:endParaRPr>
          </a:p>
          <a:p>
            <a:pPr indent="0" lvl="0" marL="0" rtl="0" algn="l">
              <a:spcBef>
                <a:spcPts val="0"/>
              </a:spcBef>
              <a:spcAft>
                <a:spcPts val="0"/>
              </a:spcAft>
              <a:buNone/>
            </a:pPr>
            <a:r>
              <a:t/>
            </a:r>
            <a:endParaRPr sz="1700" u="sng">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In the code of meal planner of the recipe manager the data structure used is a array,to be more specific a 2d array .the daysoftheweek array holds the number of a days in a week and the meals holds the meals such as breakfast lunch and dinner. Since the number of days in a week and the meals are considered to be constant ,2d array is suitable for this purpose</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Why we used this DS- </a:t>
            </a:r>
            <a:endParaRPr sz="1700" u="sng">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 sz="1700">
                <a:latin typeface="Oswald"/>
                <a:ea typeface="Oswald"/>
                <a:cs typeface="Oswald"/>
                <a:sym typeface="Oswald"/>
              </a:rPr>
              <a:t>Because we can have a array for the days of the week and also for the meals in a day ,a 2d array makes this task easy.A 2D array simplifies the representation of meal plans in the code compared to using separate arrays or other data structures.also it provides ease in iteration.</a:t>
            </a:r>
            <a:endParaRPr sz="1700">
              <a:latin typeface="Oswald"/>
              <a:ea typeface="Oswald"/>
              <a:cs typeface="Oswald"/>
              <a:sym typeface="Oswald"/>
            </a:endParaRPr>
          </a:p>
          <a:p>
            <a:pPr indent="0" lvl="0" marL="0" rtl="0" algn="l">
              <a:spcBef>
                <a:spcPts val="0"/>
              </a:spcBef>
              <a:spcAft>
                <a:spcPts val="0"/>
              </a:spcAft>
              <a:buNone/>
            </a:pPr>
            <a:r>
              <a:rPr lang="en" sz="1700" u="sng">
                <a:latin typeface="Oswald"/>
                <a:ea typeface="Oswald"/>
                <a:cs typeface="Oswald"/>
                <a:sym typeface="Oswald"/>
              </a:rPr>
              <a:t>                       </a:t>
            </a:r>
            <a:endParaRPr sz="1700">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nvSpPr>
        <p:spPr>
          <a:xfrm>
            <a:off x="0" y="2025"/>
            <a:ext cx="9064800" cy="50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Recipe Data-</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So in the part of the code of recipe data ,to organise it structures are used.he Recipe structure contains both a vector of strings (for variable-length ingredients and other details) and an integer m to count the number of ingredients. This structure provides a convenient way to encapsulate and manage recipe information as a single unit.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Why we used this DS-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In this we have used the above data structure because we can add recipe in the time complexity and space complexity of O(1),in deleting the time complexity is O(n).</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nvSpPr>
        <p:spPr>
          <a:xfrm>
            <a:off x="-10175" y="2025"/>
            <a:ext cx="90852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To store Recipe And Ingredients-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To store the indregients and recipe details ,vectors are used in this case. Since the number of ingredients can vary ,vectors allows flexibility in managing the data.basically vectors can dynamically resize according to the deletion or addition in data .this makes easy to store variable lenght data</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Why we used this DS-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As mentioned above vectors can dynamically resize,this provides flexibility in handling the data.Vectors handle memory management automatically. It also provides ease in insertion and deletion</a:t>
            </a:r>
            <a:endParaRPr sz="1700">
              <a:solidFill>
                <a:srgbClr val="0D0D0D"/>
              </a:solidFill>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nvSpPr>
        <p:spPr>
          <a:xfrm>
            <a:off x="-10175" y="12225"/>
            <a:ext cx="9144000" cy="50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D0D0D"/>
                </a:solidFill>
                <a:latin typeface="Oswald"/>
                <a:ea typeface="Oswald"/>
                <a:cs typeface="Oswald"/>
                <a:sym typeface="Oswald"/>
              </a:rPr>
              <a:t>Using of strings-</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Strings are used in the code for storing textual data such as ingredient names, recipe names,file name,category name.strings provide a easy way to store and manipulate textual data.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t/>
            </a:r>
            <a:endParaRPr sz="1700">
              <a:solidFill>
                <a:srgbClr val="0D0D0D"/>
              </a:solidFill>
              <a:latin typeface="Oswald"/>
              <a:ea typeface="Oswald"/>
              <a:cs typeface="Oswald"/>
              <a:sym typeface="Oswald"/>
            </a:endParaRPr>
          </a:p>
          <a:p>
            <a:pPr indent="0" lvl="0" marL="0" rtl="0" algn="l">
              <a:spcBef>
                <a:spcPts val="0"/>
              </a:spcBef>
              <a:spcAft>
                <a:spcPts val="0"/>
              </a:spcAft>
              <a:buNone/>
            </a:pPr>
            <a:r>
              <a:rPr lang="en" sz="1700" u="sng">
                <a:solidFill>
                  <a:srgbClr val="0D0D0D"/>
                </a:solidFill>
                <a:latin typeface="Oswald"/>
                <a:ea typeface="Oswald"/>
                <a:cs typeface="Oswald"/>
                <a:sym typeface="Oswald"/>
              </a:rPr>
              <a:t>File Handling-</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t/>
            </a:r>
            <a:endParaRPr sz="1700" u="sng">
              <a:solidFill>
                <a:srgbClr val="0D0D0D"/>
              </a:solidFill>
              <a:latin typeface="Oswald"/>
              <a:ea typeface="Oswald"/>
              <a:cs typeface="Oswald"/>
              <a:sym typeface="Oswald"/>
            </a:endParaRPr>
          </a:p>
          <a:p>
            <a:pPr indent="0" lvl="0" marL="0" rtl="0" algn="l">
              <a:spcBef>
                <a:spcPts val="0"/>
              </a:spcBef>
              <a:spcAft>
                <a:spcPts val="0"/>
              </a:spcAft>
              <a:buNone/>
            </a:pPr>
            <a:r>
              <a:rPr lang="en" sz="1700">
                <a:solidFill>
                  <a:srgbClr val="0D0D0D"/>
                </a:solidFill>
                <a:latin typeface="Oswald"/>
                <a:ea typeface="Oswald"/>
                <a:cs typeface="Oswald"/>
                <a:sym typeface="Oswald"/>
              </a:rPr>
              <a:t>File streams such as ifstream ofstream are used in the code to read from and to write in the file This allows the application to read recipe data from the file .also in the meal planner it is used to store the meal entered by the user</a:t>
            </a:r>
            <a:endParaRPr sz="1700">
              <a:solidFill>
                <a:srgbClr val="0D0D0D"/>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82" name="Google Shape;82;p17"/>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0" y="2348075"/>
            <a:ext cx="77505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000"/>
              </a:spcAft>
              <a:buNone/>
            </a:pPr>
            <a:r>
              <a:rPr lang="en" sz="2200">
                <a:latin typeface="Roboto"/>
                <a:ea typeface="Roboto"/>
                <a:cs typeface="Roboto"/>
                <a:sym typeface="Roboto"/>
              </a:rPr>
              <a:t>Build a recipe manager application where users can search, save, and organize recipes, including features like ingredient search, recipe categorization, and meal planning, utilizing data structures for recipe storage and retrieval.</a:t>
            </a:r>
            <a:endParaRPr sz="2200">
              <a:latin typeface="Roboto"/>
              <a:ea typeface="Roboto"/>
              <a:cs typeface="Roboto"/>
              <a:sym typeface="Roboto"/>
            </a:endParaRPr>
          </a:p>
        </p:txBody>
      </p:sp>
      <p:sp>
        <p:nvSpPr>
          <p:cNvPr id="88" name="Google Shape;88;p18"/>
          <p:cNvSpPr txBox="1"/>
          <p:nvPr/>
        </p:nvSpPr>
        <p:spPr>
          <a:xfrm>
            <a:off x="708500" y="507275"/>
            <a:ext cx="7566600" cy="144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u="sng">
                <a:solidFill>
                  <a:schemeClr val="lt1"/>
                </a:solidFill>
                <a:latin typeface="Average"/>
                <a:ea typeface="Average"/>
                <a:cs typeface="Average"/>
                <a:sym typeface="Average"/>
              </a:rPr>
              <a:t>PROBLEM STATEMENT</a:t>
            </a:r>
            <a:endParaRPr b="1" sz="2200" u="sng">
              <a:solidFill>
                <a:schemeClr val="lt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48950" y="237150"/>
            <a:ext cx="6227100" cy="696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Video Representation</a:t>
            </a:r>
            <a:endParaRPr/>
          </a:p>
        </p:txBody>
      </p:sp>
      <p:sp>
        <p:nvSpPr>
          <p:cNvPr id="94" name="Google Shape;94;p19"/>
          <p:cNvSpPr txBox="1"/>
          <p:nvPr/>
        </p:nvSpPr>
        <p:spPr>
          <a:xfrm>
            <a:off x="265050" y="995650"/>
            <a:ext cx="86139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following video contains the proper use case of the problem of meal planning through video representation done with help of Visual Studio Code along with powershell.</a:t>
            </a:r>
            <a:endParaRPr>
              <a:latin typeface="Average"/>
              <a:ea typeface="Average"/>
              <a:cs typeface="Average"/>
              <a:sym typeface="Average"/>
            </a:endParaRPr>
          </a:p>
        </p:txBody>
      </p:sp>
      <p:pic>
        <p:nvPicPr>
          <p:cNvPr id="95" name="Google Shape;95;p19" title="Video from Rushabh Jain">
            <a:hlinkClick r:id="rId3"/>
          </p:cNvPr>
          <p:cNvPicPr preferRelativeResize="0"/>
          <p:nvPr/>
        </p:nvPicPr>
        <p:blipFill>
          <a:blip r:embed="rId4">
            <a:alphaModFix/>
          </a:blip>
          <a:stretch>
            <a:fillRect/>
          </a:stretch>
        </p:blipFill>
        <p:spPr>
          <a:xfrm>
            <a:off x="1575825" y="1771175"/>
            <a:ext cx="5852206" cy="331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526350"/>
            <a:ext cx="6227100" cy="70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Video Representation</a:t>
            </a:r>
            <a:endParaRPr/>
          </a:p>
        </p:txBody>
      </p:sp>
      <p:sp>
        <p:nvSpPr>
          <p:cNvPr id="101" name="Google Shape;101;p20"/>
          <p:cNvSpPr txBox="1"/>
          <p:nvPr/>
        </p:nvSpPr>
        <p:spPr>
          <a:xfrm>
            <a:off x="490250" y="1233150"/>
            <a:ext cx="79437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0D0D"/>
                </a:solidFill>
                <a:latin typeface="Average"/>
                <a:ea typeface="Average"/>
                <a:cs typeface="Average"/>
                <a:sym typeface="Average"/>
              </a:rPr>
              <a:t>The following video shows the practical use of the program with the help of Visual Studio Code along with powershell.</a:t>
            </a:r>
            <a:endParaRPr>
              <a:solidFill>
                <a:srgbClr val="0D0D0D"/>
              </a:solidFill>
              <a:latin typeface="Average"/>
              <a:ea typeface="Average"/>
              <a:cs typeface="Average"/>
              <a:sym typeface="Average"/>
            </a:endParaRPr>
          </a:p>
        </p:txBody>
      </p:sp>
      <p:pic>
        <p:nvPicPr>
          <p:cNvPr id="102" name="Google Shape;102;p20" title="Video from Rushabh Jain">
            <a:hlinkClick r:id="rId3"/>
          </p:cNvPr>
          <p:cNvPicPr preferRelativeResize="0"/>
          <p:nvPr/>
        </p:nvPicPr>
        <p:blipFill>
          <a:blip r:embed="rId4">
            <a:alphaModFix/>
          </a:blip>
          <a:stretch>
            <a:fillRect/>
          </a:stretch>
        </p:blipFill>
        <p:spPr>
          <a:xfrm>
            <a:off x="1265000" y="1891950"/>
            <a:ext cx="5961150" cy="3099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ALGORITHMS OF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