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91" r:id="rId3"/>
    <p:sldId id="732" r:id="rId4"/>
    <p:sldId id="734" r:id="rId5"/>
    <p:sldId id="735" r:id="rId6"/>
    <p:sldId id="736" r:id="rId7"/>
    <p:sldId id="737" r:id="rId8"/>
    <p:sldId id="741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52" r:id="rId18"/>
    <p:sldId id="753" r:id="rId19"/>
    <p:sldId id="748" r:id="rId20"/>
    <p:sldId id="749" r:id="rId21"/>
    <p:sldId id="750" r:id="rId22"/>
    <p:sldId id="751" r:id="rId23"/>
    <p:sldId id="754" r:id="rId24"/>
    <p:sldId id="755" r:id="rId25"/>
    <p:sldId id="757" r:id="rId26"/>
    <p:sldId id="756" r:id="rId27"/>
    <p:sldId id="758" r:id="rId28"/>
    <p:sldId id="73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FF"/>
    <a:srgbClr val="FFFFFF"/>
    <a:srgbClr val="003367"/>
    <a:srgbClr val="001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6" autoAdjust="0"/>
    <p:restoredTop sz="94910" autoAdjust="0"/>
  </p:normalViewPr>
  <p:slideViewPr>
    <p:cSldViewPr>
      <p:cViewPr varScale="1">
        <p:scale>
          <a:sx n="106" d="100"/>
          <a:sy n="106" d="100"/>
        </p:scale>
        <p:origin x="11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5A5B-AAE0-7E4C-8D68-ACBF2BCB7F6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DA29-D0B0-8245-9542-274967E7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D5D05-6117-3240-A22A-917FF6C18B85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15BD-BFE1-C548-9CBD-D4B3F1DD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8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908-E742-BA41-9233-6D3280D653E2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63A3-1BA7-6B4C-8994-44E965C259FB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6C12-1C28-AC47-BB7D-73C57B4DD904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2865-282F-3A40-A9D5-DDA601E630A7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2BE2-C9E0-F743-8B7F-171EE673F3E0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241E-19DD-E042-9EAC-12846EA5E480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1A26-1EA5-FE47-93F1-F8823944CB1C}" type="datetime1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764-BD1D-F84C-83A6-8A8679963FE2}" type="datetime1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AFE3-ACC6-4746-BB6C-9E128AA5ADF8}" type="datetime1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861D-3164-AA40-AD2E-595E7591072D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E8C7-DD08-134E-BF72-2A6E0050FC43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A8A1-254C-EF4A-BBB0-1A6A0B082384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2550"/>
            <a:ext cx="9144000" cy="12954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Max’s Miscellaneous Research Topics:</a:t>
            </a:r>
          </a:p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HOOVER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17" y="1413941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097709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Grossman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Postdoctoral Researcher, Habanero Extreme Scale Software Research Group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Co-Founder/CEO, 7pod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8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0" y="895350"/>
            <a:ext cx="85344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future_t</a:t>
            </a:r>
            <a:r>
              <a:rPr lang="en-US" sz="1400" dirty="0">
                <a:latin typeface="Consolas"/>
                <a:cs typeface="Consolas"/>
              </a:rPr>
              <a:t>&lt;void&gt; *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MPI_Isend_await</a:t>
            </a:r>
            <a:r>
              <a:rPr lang="en-US" sz="1400" dirty="0">
                <a:latin typeface="Consolas"/>
                <a:cs typeface="Consolas"/>
              </a:rPr>
              <a:t>(...,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mr-IN" sz="1400" dirty="0">
                <a:latin typeface="Consolas"/>
                <a:cs typeface="Consolas"/>
              </a:rPr>
              <a:t>::future_t&lt;void&gt; *</a:t>
            </a:r>
            <a:r>
              <a:rPr lang="en-US" sz="1400" dirty="0">
                <a:latin typeface="Consolas"/>
                <a:cs typeface="Consolas"/>
              </a:rPr>
              <a:t>await</a:t>
            </a:r>
            <a:r>
              <a:rPr lang="mr-IN" sz="1400" dirty="0">
                <a:latin typeface="Consolas"/>
                <a:cs typeface="Consolas"/>
              </a:rPr>
              <a:t>)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  // Create a promise to be satisfied on the completion of this operation</a:t>
            </a:r>
            <a:endParaRPr lang="mr-IN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promise_t</a:t>
            </a:r>
            <a:r>
              <a:rPr lang="en-US" sz="1400" dirty="0">
                <a:latin typeface="Consolas"/>
                <a:cs typeface="Consolas"/>
              </a:rPr>
              <a:t>&lt;void&gt; *prom = new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latin typeface="Consolas"/>
                <a:cs typeface="Consolas"/>
              </a:rPr>
              <a:t>promise_t</a:t>
            </a:r>
            <a:r>
              <a:rPr lang="en-US" sz="1400" dirty="0">
                <a:latin typeface="Consolas"/>
                <a:cs typeface="Consolas"/>
              </a:rPr>
              <a:t>&lt;void&gt;();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  //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Taskify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the actual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MPI_Isend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at the NIC, pending the satisfaction of await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async_nb_await_at</a:t>
            </a:r>
            <a:r>
              <a:rPr lang="en-US" sz="1400" dirty="0">
                <a:latin typeface="Consolas"/>
                <a:cs typeface="Consolas"/>
              </a:rPr>
              <a:t>([=] {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      // At MPI place, do the actual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Isend</a:t>
            </a: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MPI_Request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req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    ::</a:t>
            </a:r>
            <a:r>
              <a:rPr lang="en-US" sz="1400" dirty="0" err="1">
                <a:latin typeface="Consolas"/>
                <a:cs typeface="Consolas"/>
              </a:rPr>
              <a:t>MPI_Isend</a:t>
            </a:r>
            <a:r>
              <a:rPr lang="en-US" sz="1400" dirty="0">
                <a:latin typeface="Consolas"/>
                <a:cs typeface="Consolas"/>
              </a:rPr>
              <a:t>(..., &amp;</a:t>
            </a:r>
            <a:r>
              <a:rPr lang="en-US" sz="1400" dirty="0" err="1">
                <a:latin typeface="Consolas"/>
                <a:cs typeface="Consolas"/>
              </a:rPr>
              <a:t>req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      // Create a data structure to track the status of the pending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Isend</a:t>
            </a: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pending_mpi_op</a:t>
            </a:r>
            <a:r>
              <a:rPr lang="en-US" sz="1400" dirty="0">
                <a:latin typeface="Consolas"/>
                <a:cs typeface="Consolas"/>
              </a:rPr>
              <a:t> *op = </a:t>
            </a:r>
            <a:r>
              <a:rPr lang="en-US" sz="1400" dirty="0" err="1">
                <a:latin typeface="Consolas"/>
                <a:cs typeface="Consolas"/>
              </a:rPr>
              <a:t>malloc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sizeof</a:t>
            </a:r>
            <a:r>
              <a:rPr lang="en-US" sz="1400" dirty="0">
                <a:latin typeface="Consolas"/>
                <a:cs typeface="Consolas"/>
              </a:rPr>
              <a:t>(*op));</a:t>
            </a:r>
          </a:p>
          <a:p>
            <a:r>
              <a:rPr lang="en-US" sz="1400" dirty="0">
                <a:latin typeface="Consolas"/>
                <a:cs typeface="Consolas"/>
              </a:rPr>
              <a:t>        ...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hclib</a:t>
            </a:r>
            <a:r>
              <a:rPr lang="en-US" sz="1400" dirty="0">
                <a:latin typeface="Consolas"/>
                <a:cs typeface="Consolas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append_to_pending</a:t>
            </a:r>
            <a:r>
              <a:rPr lang="en-US" sz="1400" dirty="0">
                <a:latin typeface="Consolas"/>
                <a:cs typeface="Consolas"/>
              </a:rPr>
              <a:t>(op, &amp;pending,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test_mpi_completion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nic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mr-IN" sz="1400" dirty="0">
                <a:latin typeface="Consolas"/>
                <a:cs typeface="Consolas"/>
              </a:rPr>
              <a:t>    }, fut, nic);</a:t>
            </a:r>
          </a:p>
          <a:p>
            <a:endParaRPr lang="mr-IN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return prom-&gt;</a:t>
            </a:r>
            <a:r>
              <a:rPr lang="en-US" sz="1400" dirty="0" err="1">
                <a:latin typeface="Consolas"/>
                <a:cs typeface="Consolas"/>
              </a:rPr>
              <a:t>get_future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API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447675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Periodic polling function</a:t>
            </a:r>
          </a:p>
        </p:txBody>
      </p:sp>
      <p:cxnSp>
        <p:nvCxnSpPr>
          <p:cNvPr id="5" name="Elbow Connector 4"/>
          <p:cNvCxnSpPr>
            <a:stCxn id="3" idx="1"/>
          </p:cNvCxnSpPr>
          <p:nvPr/>
        </p:nvCxnSpPr>
        <p:spPr>
          <a:xfrm rot="10800000">
            <a:off x="5715000" y="4019550"/>
            <a:ext cx="228600" cy="609600"/>
          </a:xfrm>
          <a:prstGeom prst="bentConnector2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4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Experimental Setup</a:t>
            </a: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shown here were run on Titan @ ORNL and Edison @ NERSC.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14962"/>
              </p:ext>
            </p:extLst>
          </p:nvPr>
        </p:nvGraphicFramePr>
        <p:xfrm>
          <a:off x="304798" y="1830070"/>
          <a:ext cx="8610601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ISx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14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keys per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OpenSHMEM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HPGMG-FV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log2_box_dim=7 </a:t>
                      </a:r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boxes_per_rank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T1XXL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OpenSHMEM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Graph500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1400" baseline="30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OpenSHMEM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MPI, 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45218"/>
            <a:ext cx="4572000" cy="2286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934819"/>
            <a:ext cx="3657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HIPER is low-overhead, no impact on performance for regular 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HiPER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Evaluation – Regular Applications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5218"/>
            <a:ext cx="4572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8200" y="410741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HPGMG Solve Step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10741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HiPER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Evaluation – Regular Applications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3903" y="433601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LBM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03" y="1657350"/>
            <a:ext cx="5318897" cy="2710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742950"/>
            <a:ext cx="3657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~2% performance improvement through reduced synchronization from futures-based programming.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HiPER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Evaluation – UTS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5200"/>
            <a:ext cx="7480300" cy="3740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2800" y="845239"/>
            <a:ext cx="1905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HIPER integration improves computation-communication overlap, scalability, load balance</a:t>
            </a:r>
          </a:p>
        </p:txBody>
      </p:sp>
    </p:spTree>
    <p:extLst>
      <p:ext uri="{BB962C8B-B14F-4D97-AF65-F5344CB8AC3E}">
        <p14:creationId xmlns:p14="http://schemas.microsoft.com/office/powerpoint/2010/main" val="395227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15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Goals 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https://wiki.modelado.org/Hierarchical_Heterogeneous_Asynchronous_Tasking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Reference Manual: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68099-9F9E-4165-89D0-92D1B7DC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28750"/>
            <a:ext cx="8153400" cy="26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16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pic>
        <p:nvPicPr>
          <p:cNvPr id="1026" name="Picture 2" descr="File:HiHAT Diagram.jpg">
            <a:extLst>
              <a:ext uri="{FF2B5EF4-FFF2-40B4-BE49-F238E27FC236}">
                <a16:creationId xmlns:a16="http://schemas.microsoft.com/office/drawing/2014/main" id="{EFB7CDC3-7F5E-4E76-AF23-0545B660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625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C12A3-EC77-4880-AC38-1A13F4FD305B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41910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status: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 community calls, presenting status updates and work from the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calls per week, rapidly iterating on spec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concept implementation complete with paper in PMES17</a:t>
            </a:r>
          </a:p>
        </p:txBody>
      </p:sp>
    </p:spTree>
    <p:extLst>
      <p:ext uri="{BB962C8B-B14F-4D97-AF65-F5344CB8AC3E}">
        <p14:creationId xmlns:p14="http://schemas.microsoft.com/office/powerpoint/2010/main" val="348182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OpenSHMEM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38862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PGAS, SPMD programming model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abstraction = symmetric heap and symmetric allocations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efficient communication for applications with small to medium sized messages.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RDMA, remote atomics, collectives, point-to-point sync.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Fences and quiets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1200150"/>
            <a:ext cx="16002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1581150"/>
            <a:ext cx="14478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sheap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62800" y="1200150"/>
            <a:ext cx="16002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1581150"/>
            <a:ext cx="14478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sheap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800350"/>
            <a:ext cx="16002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3181350"/>
            <a:ext cx="14478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sheap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162800" y="2800350"/>
            <a:ext cx="16002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39000" y="3181350"/>
            <a:ext cx="14478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sheap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219075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867400" y="2419350"/>
            <a:ext cx="152400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2145" y="1885950"/>
            <a:ext cx="107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Consolas"/>
                <a:cs typeface="Consolas"/>
              </a:rPr>
              <a:t>shmem_put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0" name="TextBox 29"/>
          <p:cNvSpPr txBox="1"/>
          <p:nvPr/>
        </p:nvSpPr>
        <p:spPr>
          <a:xfrm rot="2709443">
            <a:off x="6152862" y="2869983"/>
            <a:ext cx="107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Consolas"/>
                <a:cs typeface="Consolas"/>
              </a:rPr>
              <a:t>shmem_get</a:t>
            </a: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OpenSHMEM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4114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PE 0</a:t>
            </a:r>
          </a:p>
          <a:p>
            <a:pPr algn="ctr"/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*a = </a:t>
            </a:r>
            <a:r>
              <a:rPr lang="en-US" sz="1600" dirty="0" err="1">
                <a:latin typeface="Consolas"/>
                <a:cs typeface="Consolas"/>
              </a:rPr>
              <a:t>shmem_malloc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sizeof</a:t>
            </a:r>
            <a:r>
              <a:rPr lang="en-US" sz="1600" dirty="0">
                <a:latin typeface="Consolas"/>
                <a:cs typeface="Consolas"/>
              </a:rPr>
              <a:t>(*a));</a:t>
            </a:r>
          </a:p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*b = </a:t>
            </a:r>
            <a:r>
              <a:rPr lang="en-US" sz="1600" dirty="0" err="1">
                <a:latin typeface="Consolas"/>
                <a:cs typeface="Consolas"/>
              </a:rPr>
              <a:t>shmem_malloc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sizeof</a:t>
            </a:r>
            <a:r>
              <a:rPr lang="en-US" sz="1600" dirty="0">
                <a:latin typeface="Consolas"/>
                <a:cs typeface="Consolas"/>
              </a:rPr>
              <a:t>(*b));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*b = 43;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Send 42 to the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cs typeface="Consolas"/>
              </a:rPr>
              <a:t>sym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cs typeface="Consolas"/>
              </a:rPr>
              <a:t>var</a:t>
            </a: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 a on PE 1</a:t>
            </a:r>
          </a:p>
          <a:p>
            <a:r>
              <a:rPr lang="en-US" sz="1600" dirty="0" err="1">
                <a:latin typeface="Consolas"/>
                <a:cs typeface="Consolas"/>
              </a:rPr>
              <a:t>shmem_int_p</a:t>
            </a:r>
            <a:r>
              <a:rPr lang="en-US" sz="1600" dirty="0">
                <a:latin typeface="Consolas"/>
                <a:cs typeface="Consolas"/>
              </a:rPr>
              <a:t>(a, 42, 1);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Collective barrier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shmem_barrier_all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4724400" y="742950"/>
            <a:ext cx="4114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PE 1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*a = </a:t>
            </a:r>
            <a:r>
              <a:rPr lang="en-US" sz="1600" dirty="0" err="1">
                <a:latin typeface="Consolas"/>
                <a:cs typeface="Consolas"/>
              </a:rPr>
              <a:t>shmem_malloc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sizeof</a:t>
            </a:r>
            <a:r>
              <a:rPr lang="en-US" sz="1600" dirty="0">
                <a:latin typeface="Consolas"/>
                <a:cs typeface="Consolas"/>
              </a:rPr>
              <a:t>(*a));</a:t>
            </a:r>
          </a:p>
          <a:p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*b = </a:t>
            </a:r>
            <a:r>
              <a:rPr lang="en-US" sz="1600" dirty="0" err="1">
                <a:latin typeface="Consolas"/>
                <a:cs typeface="Consolas"/>
              </a:rPr>
              <a:t>shmem_malloc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sizeof</a:t>
            </a:r>
            <a:r>
              <a:rPr lang="en-US" sz="1600" dirty="0">
                <a:latin typeface="Consolas"/>
                <a:cs typeface="Consolas"/>
              </a:rPr>
              <a:t>(*b));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Wait for receipt of 42 in a</a:t>
            </a:r>
          </a:p>
          <a:p>
            <a:r>
              <a:rPr lang="en-US" sz="1600" dirty="0" err="1">
                <a:latin typeface="Consolas"/>
                <a:cs typeface="Consolas"/>
              </a:rPr>
              <a:t>shmem_int_wait_until</a:t>
            </a:r>
            <a:r>
              <a:rPr lang="en-US" sz="1600" dirty="0">
                <a:latin typeface="Consolas"/>
                <a:cs typeface="Consolas"/>
              </a:rPr>
              <a:t>(a,</a:t>
            </a:r>
          </a:p>
          <a:p>
            <a:r>
              <a:rPr lang="en-US" sz="1600" dirty="0">
                <a:latin typeface="Consolas"/>
                <a:cs typeface="Consolas"/>
              </a:rPr>
              <a:t>    SHMEM_CMP_EQ, 42);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Retrieve the value 43 from PE 0</a:t>
            </a:r>
          </a:p>
          <a:p>
            <a:r>
              <a:rPr lang="en-US" sz="1600" dirty="0" err="1">
                <a:latin typeface="Consolas"/>
                <a:cs typeface="Consolas"/>
              </a:rPr>
              <a:t>shmem_int_g</a:t>
            </a:r>
            <a:r>
              <a:rPr lang="en-US" sz="1600" dirty="0">
                <a:latin typeface="Consolas"/>
                <a:cs typeface="Consolas"/>
              </a:rPr>
              <a:t>(b, 0);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// Collective barrier</a:t>
            </a:r>
          </a:p>
          <a:p>
            <a:r>
              <a:rPr lang="en-US" sz="1600" dirty="0" err="1">
                <a:latin typeface="Consolas"/>
                <a:cs typeface="Consolas"/>
              </a:rPr>
              <a:t>shmem_barrier_all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200150"/>
            <a:ext cx="85344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19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			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https://github.com/agrippa/hoover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Goal: Build a general framework for creating dynamic graph applications on top of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OpenSHMEM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– express a wide variety of applications (infectious diseases, insider thread, social networks,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Programmable – user fills in application-specific kernels, no awareness of distribution.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 – no barriers, minimal synchronization, minimal memory overheads.</a:t>
            </a:r>
          </a:p>
        </p:txBody>
      </p:sp>
    </p:spTree>
    <p:extLst>
      <p:ext uri="{BB962C8B-B14F-4D97-AF65-F5344CB8AC3E}">
        <p14:creationId xmlns:p14="http://schemas.microsoft.com/office/powerpoint/2010/main" val="96831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simple API for low overhead, task-parallel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low overhead, retargetable, community-driven tasking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framework for writing scalable, distributed, dynamic graph applications on top of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OpenSHMEM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20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Programming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is made up of actors with positional and logical attributes, updates to positional attributes define “movement”.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Positional attributes define some idea of “location”, edges are dynamically updated based on location.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C7E841-1BCE-4FBE-955C-5613880FABCA}"/>
              </a:ext>
            </a:extLst>
          </p:cNvPr>
          <p:cNvSpPr/>
          <p:nvPr/>
        </p:nvSpPr>
        <p:spPr>
          <a:xfrm>
            <a:off x="1828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31580-017F-4544-ADD7-997CA59BCB38}"/>
              </a:ext>
            </a:extLst>
          </p:cNvPr>
          <p:cNvSpPr/>
          <p:nvPr/>
        </p:nvSpPr>
        <p:spPr>
          <a:xfrm>
            <a:off x="3429000" y="2952750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6A3FFA-17F5-4FCA-B234-A6888290A209}"/>
              </a:ext>
            </a:extLst>
          </p:cNvPr>
          <p:cNvSpPr/>
          <p:nvPr/>
        </p:nvSpPr>
        <p:spPr>
          <a:xfrm>
            <a:off x="5257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C03F2E-7391-4F12-9F74-63AA49B79CA9}"/>
              </a:ext>
            </a:extLst>
          </p:cNvPr>
          <p:cNvSpPr/>
          <p:nvPr/>
        </p:nvSpPr>
        <p:spPr>
          <a:xfrm>
            <a:off x="5943600" y="37909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34426A-6EA1-485E-B5A4-DAEA9B3801B7}"/>
              </a:ext>
            </a:extLst>
          </p:cNvPr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703BC-00B0-463E-93C9-996A02A24CC6}"/>
              </a:ext>
            </a:extLst>
          </p:cNvPr>
          <p:cNvSpPr/>
          <p:nvPr/>
        </p:nvSpPr>
        <p:spPr>
          <a:xfrm>
            <a:off x="6781800" y="29146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DFBBC-4E4D-4E1E-8D52-9C069A3D8DCB}"/>
              </a:ext>
            </a:extLst>
          </p:cNvPr>
          <p:cNvSpPr/>
          <p:nvPr/>
        </p:nvSpPr>
        <p:spPr>
          <a:xfrm>
            <a:off x="2514600" y="3867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62B21-1997-4D09-B4AE-29135CF367B7}"/>
              </a:ext>
            </a:extLst>
          </p:cNvPr>
          <p:cNvSpPr/>
          <p:nvPr/>
        </p:nvSpPr>
        <p:spPr>
          <a:xfrm>
            <a:off x="74295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3FC889-D510-49D1-B9C6-3C9E08CDF818}"/>
              </a:ext>
            </a:extLst>
          </p:cNvPr>
          <p:cNvSpPr/>
          <p:nvPr/>
        </p:nvSpPr>
        <p:spPr>
          <a:xfrm>
            <a:off x="7698581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F52A3C-5FE6-4D5F-8354-D3824B62EAE8}"/>
              </a:ext>
            </a:extLst>
          </p:cNvPr>
          <p:cNvSpPr/>
          <p:nvPr/>
        </p:nvSpPr>
        <p:spPr>
          <a:xfrm>
            <a:off x="4543425" y="3486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2856A5-86A1-4CE9-96DB-898EA9C5D373}"/>
              </a:ext>
            </a:extLst>
          </p:cNvPr>
          <p:cNvSpPr/>
          <p:nvPr/>
        </p:nvSpPr>
        <p:spPr>
          <a:xfrm>
            <a:off x="1219200" y="4476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BB739-56FE-42E3-9D78-D0C6CFCE4891}"/>
              </a:ext>
            </a:extLst>
          </p:cNvPr>
          <p:cNvSpPr/>
          <p:nvPr/>
        </p:nvSpPr>
        <p:spPr>
          <a:xfrm>
            <a:off x="838200" y="335041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E01AA8-CF58-4122-B8C5-4C70557ACC89}"/>
              </a:ext>
            </a:extLst>
          </p:cNvPr>
          <p:cNvCxnSpPr>
            <a:stCxn id="3" idx="6"/>
            <a:endCxn id="9" idx="1"/>
          </p:cNvCxnSpPr>
          <p:nvPr/>
        </p:nvCxnSpPr>
        <p:spPr>
          <a:xfrm>
            <a:off x="2133600" y="2647950"/>
            <a:ext cx="1340037" cy="34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E76EF-9EF0-4206-8894-2657198411BC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1098363" y="2755713"/>
            <a:ext cx="775074" cy="639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FA5126-FF2F-43FB-8B06-0B07E8AA0A0C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990600" y="3655219"/>
            <a:ext cx="273237" cy="866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3482AF-EA4C-464B-954E-5497BE46DE38}"/>
              </a:ext>
            </a:extLst>
          </p:cNvPr>
          <p:cNvCxnSpPr>
            <a:cxnSpLocks/>
            <a:stCxn id="14" idx="3"/>
            <a:endCxn id="18" idx="6"/>
          </p:cNvCxnSpPr>
          <p:nvPr/>
        </p:nvCxnSpPr>
        <p:spPr>
          <a:xfrm flipH="1">
            <a:off x="1524000" y="4127313"/>
            <a:ext cx="1035237" cy="50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6EFBEA-333B-4CE0-80A5-09E9D0E869E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>
            <a:off x="1981200" y="2800350"/>
            <a:ext cx="578037" cy="1111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E63609-4E1C-4E59-A652-8393E85E161E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2774763" y="3212913"/>
            <a:ext cx="698874" cy="698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75B86-1F19-4AD2-837E-E13E4EEDCDE1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>
          <a:xfrm>
            <a:off x="3581400" y="3257550"/>
            <a:ext cx="273237" cy="88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CAA83-9067-453C-BF0F-131CFB6EE84F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3733800" y="3105150"/>
            <a:ext cx="854262" cy="425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5B7729-2DA4-4FAF-B90C-CE46EF5B5C31}"/>
              </a:ext>
            </a:extLst>
          </p:cNvPr>
          <p:cNvCxnSpPr>
            <a:cxnSpLocks/>
            <a:stCxn id="12" idx="7"/>
            <a:endCxn id="17" idx="3"/>
          </p:cNvCxnSpPr>
          <p:nvPr/>
        </p:nvCxnSpPr>
        <p:spPr>
          <a:xfrm flipV="1">
            <a:off x="4070163" y="3746313"/>
            <a:ext cx="517899" cy="394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76ACBB-490F-4219-B04A-262DB262F96E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2819400" y="4019550"/>
            <a:ext cx="990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A1792A-7569-445F-939E-978EE730EE21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803588" y="2755713"/>
            <a:ext cx="498849" cy="775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80BE3A-9D22-4391-88B3-ED8DC3FE495D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5562600" y="2647950"/>
            <a:ext cx="1263837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6456D0-7308-491A-A870-B6F5E3B08200}"/>
              </a:ext>
            </a:extLst>
          </p:cNvPr>
          <p:cNvCxnSpPr>
            <a:cxnSpLocks/>
            <a:stCxn id="16" idx="2"/>
            <a:endCxn id="13" idx="7"/>
          </p:cNvCxnSpPr>
          <p:nvPr/>
        </p:nvCxnSpPr>
        <p:spPr>
          <a:xfrm flipH="1">
            <a:off x="7041963" y="2647950"/>
            <a:ext cx="656618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C90BED-3E08-4E5C-8D0B-F3B2DA1152E8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7581900" y="2800350"/>
            <a:ext cx="269081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9A26F5-2207-468B-B92A-350C0A6721E0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6248400" y="3943350"/>
            <a:ext cx="11811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28C1CF-68FB-4FB6-BA1E-FEE2D8F8B5DB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6203763" y="3174813"/>
            <a:ext cx="622674" cy="660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92DDBF-16F4-4E40-871B-44E312D46AE7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4848225" y="3638550"/>
            <a:ext cx="1095375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854C41-AAA2-450B-A65D-B2438E925A5C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5517963" y="2755713"/>
            <a:ext cx="470274" cy="1079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8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21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Programming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is made up of actors with positional and logical attributes, updates to positional attributes define “movement”.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Positional attributes define some idea of “location”, edges are dynamically updated based on location. Logical attributes define other actor metadata.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C7E841-1BCE-4FBE-955C-5613880FABCA}"/>
              </a:ext>
            </a:extLst>
          </p:cNvPr>
          <p:cNvSpPr/>
          <p:nvPr/>
        </p:nvSpPr>
        <p:spPr>
          <a:xfrm>
            <a:off x="1828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31580-017F-4544-ADD7-997CA59BCB38}"/>
              </a:ext>
            </a:extLst>
          </p:cNvPr>
          <p:cNvSpPr/>
          <p:nvPr/>
        </p:nvSpPr>
        <p:spPr>
          <a:xfrm>
            <a:off x="4170479" y="2662237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6A3FFA-17F5-4FCA-B234-A6888290A209}"/>
              </a:ext>
            </a:extLst>
          </p:cNvPr>
          <p:cNvSpPr/>
          <p:nvPr/>
        </p:nvSpPr>
        <p:spPr>
          <a:xfrm>
            <a:off x="5257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C03F2E-7391-4F12-9F74-63AA49B79CA9}"/>
              </a:ext>
            </a:extLst>
          </p:cNvPr>
          <p:cNvSpPr/>
          <p:nvPr/>
        </p:nvSpPr>
        <p:spPr>
          <a:xfrm>
            <a:off x="5943600" y="37909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34426A-6EA1-485E-B5A4-DAEA9B3801B7}"/>
              </a:ext>
            </a:extLst>
          </p:cNvPr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703BC-00B0-463E-93C9-996A02A24CC6}"/>
              </a:ext>
            </a:extLst>
          </p:cNvPr>
          <p:cNvSpPr/>
          <p:nvPr/>
        </p:nvSpPr>
        <p:spPr>
          <a:xfrm>
            <a:off x="6781800" y="29146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DFBBC-4E4D-4E1E-8D52-9C069A3D8DCB}"/>
              </a:ext>
            </a:extLst>
          </p:cNvPr>
          <p:cNvSpPr/>
          <p:nvPr/>
        </p:nvSpPr>
        <p:spPr>
          <a:xfrm>
            <a:off x="2514600" y="3867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62B21-1997-4D09-B4AE-29135CF367B7}"/>
              </a:ext>
            </a:extLst>
          </p:cNvPr>
          <p:cNvSpPr/>
          <p:nvPr/>
        </p:nvSpPr>
        <p:spPr>
          <a:xfrm>
            <a:off x="74295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3FC889-D510-49D1-B9C6-3C9E08CDF818}"/>
              </a:ext>
            </a:extLst>
          </p:cNvPr>
          <p:cNvSpPr/>
          <p:nvPr/>
        </p:nvSpPr>
        <p:spPr>
          <a:xfrm>
            <a:off x="7698581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F52A3C-5FE6-4D5F-8354-D3824B62EAE8}"/>
              </a:ext>
            </a:extLst>
          </p:cNvPr>
          <p:cNvSpPr/>
          <p:nvPr/>
        </p:nvSpPr>
        <p:spPr>
          <a:xfrm>
            <a:off x="4543425" y="3486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2856A5-86A1-4CE9-96DB-898EA9C5D373}"/>
              </a:ext>
            </a:extLst>
          </p:cNvPr>
          <p:cNvSpPr/>
          <p:nvPr/>
        </p:nvSpPr>
        <p:spPr>
          <a:xfrm>
            <a:off x="1219200" y="4476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BB739-56FE-42E3-9D78-D0C6CFCE4891}"/>
              </a:ext>
            </a:extLst>
          </p:cNvPr>
          <p:cNvSpPr/>
          <p:nvPr/>
        </p:nvSpPr>
        <p:spPr>
          <a:xfrm>
            <a:off x="838200" y="335041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E01AA8-CF58-4122-B8C5-4C70557ACC89}"/>
              </a:ext>
            </a:extLst>
          </p:cNvPr>
          <p:cNvCxnSpPr>
            <a:cxnSpLocks/>
            <a:stCxn id="9" idx="7"/>
            <a:endCxn id="10" idx="2"/>
          </p:cNvCxnSpPr>
          <p:nvPr/>
        </p:nvCxnSpPr>
        <p:spPr>
          <a:xfrm flipV="1">
            <a:off x="4430642" y="2647950"/>
            <a:ext cx="827158" cy="5892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E76EF-9EF0-4206-8894-2657198411BC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1098363" y="2755713"/>
            <a:ext cx="775074" cy="639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FA5126-FF2F-43FB-8B06-0B07E8AA0A0C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990600" y="3655219"/>
            <a:ext cx="273237" cy="866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3482AF-EA4C-464B-954E-5497BE46DE38}"/>
              </a:ext>
            </a:extLst>
          </p:cNvPr>
          <p:cNvCxnSpPr>
            <a:cxnSpLocks/>
            <a:stCxn id="14" idx="3"/>
            <a:endCxn id="18" idx="6"/>
          </p:cNvCxnSpPr>
          <p:nvPr/>
        </p:nvCxnSpPr>
        <p:spPr>
          <a:xfrm flipH="1">
            <a:off x="1524000" y="4127313"/>
            <a:ext cx="1035237" cy="50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6EFBEA-333B-4CE0-80A5-09E9D0E869E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>
            <a:off x="1981200" y="2800350"/>
            <a:ext cx="578037" cy="1111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75B86-1F19-4AD2-837E-E13E4EEDCDE1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>
          <a:xfrm flipH="1">
            <a:off x="3854637" y="2967037"/>
            <a:ext cx="468242" cy="117335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CAA83-9067-453C-BF0F-131CFB6EE84F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4475279" y="2814637"/>
            <a:ext cx="112783" cy="71615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5B7729-2DA4-4FAF-B90C-CE46EF5B5C31}"/>
              </a:ext>
            </a:extLst>
          </p:cNvPr>
          <p:cNvCxnSpPr>
            <a:cxnSpLocks/>
            <a:stCxn id="12" idx="7"/>
            <a:endCxn id="17" idx="3"/>
          </p:cNvCxnSpPr>
          <p:nvPr/>
        </p:nvCxnSpPr>
        <p:spPr>
          <a:xfrm flipV="1">
            <a:off x="4070163" y="3746313"/>
            <a:ext cx="517899" cy="394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76ACBB-490F-4219-B04A-262DB262F96E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2819400" y="4019550"/>
            <a:ext cx="990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A1792A-7569-445F-939E-978EE730EE21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803588" y="2755713"/>
            <a:ext cx="498849" cy="775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80BE3A-9D22-4391-88B3-ED8DC3FE495D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5562600" y="2647950"/>
            <a:ext cx="1263837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6456D0-7308-491A-A870-B6F5E3B08200}"/>
              </a:ext>
            </a:extLst>
          </p:cNvPr>
          <p:cNvCxnSpPr>
            <a:cxnSpLocks/>
            <a:stCxn id="16" idx="2"/>
            <a:endCxn id="13" idx="7"/>
          </p:cNvCxnSpPr>
          <p:nvPr/>
        </p:nvCxnSpPr>
        <p:spPr>
          <a:xfrm flipH="1">
            <a:off x="7041963" y="2647950"/>
            <a:ext cx="656618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C90BED-3E08-4E5C-8D0B-F3B2DA1152E8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7581900" y="2800350"/>
            <a:ext cx="269081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9A26F5-2207-468B-B92A-350C0A6721E0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6248400" y="3943350"/>
            <a:ext cx="11811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28C1CF-68FB-4FB6-BA1E-FEE2D8F8B5DB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6203763" y="3174813"/>
            <a:ext cx="622674" cy="660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92DDBF-16F4-4E40-871B-44E312D46AE7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4848225" y="3638550"/>
            <a:ext cx="1095375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854C41-AAA2-450B-A65D-B2438E925A5C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5517963" y="2755713"/>
            <a:ext cx="470274" cy="1079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8075F0-99A0-4DB3-998E-29443497E008}"/>
              </a:ext>
            </a:extLst>
          </p:cNvPr>
          <p:cNvCxnSpPr>
            <a:cxnSpLocks/>
          </p:cNvCxnSpPr>
          <p:nvPr/>
        </p:nvCxnSpPr>
        <p:spPr>
          <a:xfrm flipH="1">
            <a:off x="3733800" y="2914650"/>
            <a:ext cx="381001" cy="1905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9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22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Programming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Actors are partitioned across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OpenSHMEM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PEs (user-defined).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 start *entirely de-coupled* (use RDMA to grab data when they need it, no synchronization). PEs become “coupled” at user direction, i.e. lockstep.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C7E841-1BCE-4FBE-955C-5613880FABCA}"/>
              </a:ext>
            </a:extLst>
          </p:cNvPr>
          <p:cNvSpPr/>
          <p:nvPr/>
        </p:nvSpPr>
        <p:spPr>
          <a:xfrm>
            <a:off x="1828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31580-017F-4544-ADD7-997CA59BCB38}"/>
              </a:ext>
            </a:extLst>
          </p:cNvPr>
          <p:cNvSpPr/>
          <p:nvPr/>
        </p:nvSpPr>
        <p:spPr>
          <a:xfrm>
            <a:off x="4170479" y="2662237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6A3FFA-17F5-4FCA-B234-A6888290A209}"/>
              </a:ext>
            </a:extLst>
          </p:cNvPr>
          <p:cNvSpPr/>
          <p:nvPr/>
        </p:nvSpPr>
        <p:spPr>
          <a:xfrm>
            <a:off x="5257800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C03F2E-7391-4F12-9F74-63AA49B79CA9}"/>
              </a:ext>
            </a:extLst>
          </p:cNvPr>
          <p:cNvSpPr/>
          <p:nvPr/>
        </p:nvSpPr>
        <p:spPr>
          <a:xfrm>
            <a:off x="5943600" y="37909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34426A-6EA1-485E-B5A4-DAEA9B3801B7}"/>
              </a:ext>
            </a:extLst>
          </p:cNvPr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C703BC-00B0-463E-93C9-996A02A24CC6}"/>
              </a:ext>
            </a:extLst>
          </p:cNvPr>
          <p:cNvSpPr/>
          <p:nvPr/>
        </p:nvSpPr>
        <p:spPr>
          <a:xfrm>
            <a:off x="6781800" y="29146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DFBBC-4E4D-4E1E-8D52-9C069A3D8DCB}"/>
              </a:ext>
            </a:extLst>
          </p:cNvPr>
          <p:cNvSpPr/>
          <p:nvPr/>
        </p:nvSpPr>
        <p:spPr>
          <a:xfrm>
            <a:off x="2514600" y="3867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A62B21-1997-4D09-B4AE-29135CF367B7}"/>
              </a:ext>
            </a:extLst>
          </p:cNvPr>
          <p:cNvSpPr/>
          <p:nvPr/>
        </p:nvSpPr>
        <p:spPr>
          <a:xfrm>
            <a:off x="7429500" y="4095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3FC889-D510-49D1-B9C6-3C9E08CDF818}"/>
              </a:ext>
            </a:extLst>
          </p:cNvPr>
          <p:cNvSpPr/>
          <p:nvPr/>
        </p:nvSpPr>
        <p:spPr>
          <a:xfrm>
            <a:off x="7698581" y="24955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F52A3C-5FE6-4D5F-8354-D3824B62EAE8}"/>
              </a:ext>
            </a:extLst>
          </p:cNvPr>
          <p:cNvSpPr/>
          <p:nvPr/>
        </p:nvSpPr>
        <p:spPr>
          <a:xfrm>
            <a:off x="4543425" y="34861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2856A5-86A1-4CE9-96DB-898EA9C5D373}"/>
              </a:ext>
            </a:extLst>
          </p:cNvPr>
          <p:cNvSpPr/>
          <p:nvPr/>
        </p:nvSpPr>
        <p:spPr>
          <a:xfrm>
            <a:off x="1219200" y="4476750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BB739-56FE-42E3-9D78-D0C6CFCE4891}"/>
              </a:ext>
            </a:extLst>
          </p:cNvPr>
          <p:cNvSpPr/>
          <p:nvPr/>
        </p:nvSpPr>
        <p:spPr>
          <a:xfrm>
            <a:off x="838200" y="335041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E01AA8-CF58-4122-B8C5-4C70557ACC89}"/>
              </a:ext>
            </a:extLst>
          </p:cNvPr>
          <p:cNvCxnSpPr>
            <a:cxnSpLocks/>
            <a:stCxn id="9" idx="7"/>
            <a:endCxn id="10" idx="2"/>
          </p:cNvCxnSpPr>
          <p:nvPr/>
        </p:nvCxnSpPr>
        <p:spPr>
          <a:xfrm flipV="1">
            <a:off x="4430642" y="2647950"/>
            <a:ext cx="827158" cy="58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E76EF-9EF0-4206-8894-2657198411BC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1098363" y="2755713"/>
            <a:ext cx="775074" cy="6393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FA5126-FF2F-43FB-8B06-0B07E8AA0A0C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990600" y="3655219"/>
            <a:ext cx="273237" cy="866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3482AF-EA4C-464B-954E-5497BE46DE38}"/>
              </a:ext>
            </a:extLst>
          </p:cNvPr>
          <p:cNvCxnSpPr>
            <a:cxnSpLocks/>
            <a:stCxn id="14" idx="3"/>
            <a:endCxn id="18" idx="6"/>
          </p:cNvCxnSpPr>
          <p:nvPr/>
        </p:nvCxnSpPr>
        <p:spPr>
          <a:xfrm flipH="1">
            <a:off x="1524000" y="4127313"/>
            <a:ext cx="1035237" cy="501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6EFBEA-333B-4CE0-80A5-09E9D0E869E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>
            <a:off x="1981200" y="2800350"/>
            <a:ext cx="578037" cy="1111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75B86-1F19-4AD2-837E-E13E4EEDCDE1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>
          <a:xfrm flipH="1">
            <a:off x="3854637" y="2967037"/>
            <a:ext cx="468242" cy="1173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CAA83-9067-453C-BF0F-131CFB6EE84F}"/>
              </a:ext>
            </a:extLst>
          </p:cNvPr>
          <p:cNvCxnSpPr>
            <a:cxnSpLocks/>
            <a:stCxn id="9" idx="6"/>
            <a:endCxn id="17" idx="1"/>
          </p:cNvCxnSpPr>
          <p:nvPr/>
        </p:nvCxnSpPr>
        <p:spPr>
          <a:xfrm>
            <a:off x="4475279" y="2814637"/>
            <a:ext cx="112783" cy="716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5B7729-2DA4-4FAF-B90C-CE46EF5B5C31}"/>
              </a:ext>
            </a:extLst>
          </p:cNvPr>
          <p:cNvCxnSpPr>
            <a:cxnSpLocks/>
            <a:stCxn id="12" idx="7"/>
            <a:endCxn id="17" idx="3"/>
          </p:cNvCxnSpPr>
          <p:nvPr/>
        </p:nvCxnSpPr>
        <p:spPr>
          <a:xfrm flipV="1">
            <a:off x="4070163" y="3746313"/>
            <a:ext cx="517899" cy="394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76ACBB-490F-4219-B04A-262DB262F96E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2819400" y="4019550"/>
            <a:ext cx="990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A1792A-7569-445F-939E-978EE730EE21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803588" y="2755713"/>
            <a:ext cx="498849" cy="775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80BE3A-9D22-4391-88B3-ED8DC3FE495D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5562600" y="2647950"/>
            <a:ext cx="1263837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6456D0-7308-491A-A870-B6F5E3B08200}"/>
              </a:ext>
            </a:extLst>
          </p:cNvPr>
          <p:cNvCxnSpPr>
            <a:cxnSpLocks/>
            <a:stCxn id="16" idx="2"/>
            <a:endCxn id="13" idx="7"/>
          </p:cNvCxnSpPr>
          <p:nvPr/>
        </p:nvCxnSpPr>
        <p:spPr>
          <a:xfrm flipH="1">
            <a:off x="7041963" y="2647950"/>
            <a:ext cx="656618" cy="311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C90BED-3E08-4E5C-8D0B-F3B2DA1152E8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7581900" y="2800350"/>
            <a:ext cx="269081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9A26F5-2207-468B-B92A-350C0A6721E0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6248400" y="3943350"/>
            <a:ext cx="11811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28C1CF-68FB-4FB6-BA1E-FEE2D8F8B5DB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6203763" y="3174813"/>
            <a:ext cx="622674" cy="660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92DDBF-16F4-4E40-871B-44E312D46AE7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4848225" y="3638550"/>
            <a:ext cx="1095375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854C41-AAA2-450B-A65D-B2438E925A5C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5517963" y="2755713"/>
            <a:ext cx="470274" cy="1079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07EA6-FFA3-4C28-9305-4662D82BAAAD}"/>
              </a:ext>
            </a:extLst>
          </p:cNvPr>
          <p:cNvCxnSpPr/>
          <p:nvPr/>
        </p:nvCxnSpPr>
        <p:spPr>
          <a:xfrm>
            <a:off x="457200" y="3333750"/>
            <a:ext cx="82296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178F64-D7D2-4279-A554-CE6ADA7FACD0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2266950"/>
            <a:ext cx="0" cy="236220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588C60-30A6-47FF-9A10-61364009022C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2266950"/>
            <a:ext cx="0" cy="236220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1CB060-2E3C-421D-9A23-DE9C573EB0F5}"/>
              </a:ext>
            </a:extLst>
          </p:cNvPr>
          <p:cNvSpPr txBox="1"/>
          <p:nvPr/>
        </p:nvSpPr>
        <p:spPr>
          <a:xfrm>
            <a:off x="3081197" y="22669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405D63-5346-49BF-9772-D385225A62CF}"/>
              </a:ext>
            </a:extLst>
          </p:cNvPr>
          <p:cNvSpPr txBox="1"/>
          <p:nvPr/>
        </p:nvSpPr>
        <p:spPr>
          <a:xfrm>
            <a:off x="533400" y="22669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CE4704-5F84-47B8-BDBD-AF6AA6CCA197}"/>
              </a:ext>
            </a:extLst>
          </p:cNvPr>
          <p:cNvSpPr txBox="1"/>
          <p:nvPr/>
        </p:nvSpPr>
        <p:spPr>
          <a:xfrm>
            <a:off x="5941097" y="22685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B67E15-7D7C-437F-B91A-3BAAFE8BEF08}"/>
              </a:ext>
            </a:extLst>
          </p:cNvPr>
          <p:cNvSpPr txBox="1"/>
          <p:nvPr/>
        </p:nvSpPr>
        <p:spPr>
          <a:xfrm>
            <a:off x="3059766" y="43693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0ABE7-0A5C-4DCC-9979-C79BC120E62E}"/>
              </a:ext>
            </a:extLst>
          </p:cNvPr>
          <p:cNvSpPr txBox="1"/>
          <p:nvPr/>
        </p:nvSpPr>
        <p:spPr>
          <a:xfrm>
            <a:off x="511969" y="43693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4907EE-C8D6-4856-AEB7-CEC6B02F4E31}"/>
              </a:ext>
            </a:extLst>
          </p:cNvPr>
          <p:cNvSpPr txBox="1"/>
          <p:nvPr/>
        </p:nvSpPr>
        <p:spPr>
          <a:xfrm>
            <a:off x="5919666" y="437097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 5</a:t>
            </a:r>
          </a:p>
        </p:txBody>
      </p:sp>
    </p:spTree>
    <p:extLst>
      <p:ext uri="{BB962C8B-B14F-4D97-AF65-F5344CB8AC3E}">
        <p14:creationId xmlns:p14="http://schemas.microsoft.com/office/powerpoint/2010/main" val="56507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23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Execution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not done: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local actor: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actor attributes</a:t>
            </a:r>
          </a:p>
          <a:p>
            <a:pPr lvl="2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local actor: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edges for this actor based on updated positional attributes</a:t>
            </a:r>
          </a:p>
          <a:p>
            <a:pPr lvl="2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coupled PEs at user direction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reduction across coupled PEs</a:t>
            </a: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done</a:t>
            </a:r>
          </a:p>
        </p:txBody>
      </p:sp>
    </p:spTree>
    <p:extLst>
      <p:ext uri="{BB962C8B-B14F-4D97-AF65-F5344CB8AC3E}">
        <p14:creationId xmlns:p14="http://schemas.microsoft.com/office/powerpoint/2010/main" val="163071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24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Callback-based; user defines a number of callbacks that HOOVER then uses: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update_metadata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provided the neighbors of an actor, update its attributes.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update_summary_data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might_interact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update a user-defined data structure summarizing the positional attributes of actors in a given PE, and check if actors in different PEs might be neighbors based on that summary.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check_abort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compute a local value for coupled reduction, and then check if this PE might abort.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6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25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Toolset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an offline visualization component.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file:///C:/Users/jmg3/AppData/Local/lxss/home/jmg3/hoover/viz/index.html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4237A-00D5-4C79-AFCD-CFB2E8E17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82566"/>
            <a:ext cx="6858000" cy="35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26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much a work in progress.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built out simple test cases.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 building out a simple infectious disease modeling use case, using it to motivate feature extensions and performance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06090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27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8F605-F240-4AB8-A6CA-9B234A6F57E7}"/>
              </a:ext>
            </a:extLst>
          </p:cNvPr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low overhead, simple API, excellent substrate for building out research projects on top.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HiHAT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more community-driven, production-focused (not a research tool), retargetable (not performance-portable).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HOOVER – in-progress, distributed, dynamic graph framework. Main challenge: how to support entirely decoupled execution without losing simulation fidelity?</a:t>
            </a:r>
          </a:p>
        </p:txBody>
      </p:sp>
    </p:spTree>
    <p:extLst>
      <p:ext uri="{BB962C8B-B14F-4D97-AF65-F5344CB8AC3E}">
        <p14:creationId xmlns:p14="http://schemas.microsoft.com/office/powerpoint/2010/main" val="405194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pic>
        <p:nvPicPr>
          <p:cNvPr id="2050" name="Picture 2" descr="http://www.comm.gatech.edu/sites/comm.gatech.edu/files/images/georgiatechlogo-black124-675x315.png">
            <a:extLst>
              <a:ext uri="{FF2B5EF4-FFF2-40B4-BE49-F238E27FC236}">
                <a16:creationId xmlns:a16="http://schemas.microsoft.com/office/drawing/2014/main" id="{AF850C90-A0D6-4C0F-93A2-D2255073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7950"/>
            <a:ext cx="2770119" cy="12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anl.gov/_assets/images/lanl-logo-footer.png">
            <a:extLst>
              <a:ext uri="{FF2B5EF4-FFF2-40B4-BE49-F238E27FC236}">
                <a16:creationId xmlns:a16="http://schemas.microsoft.com/office/drawing/2014/main" id="{C765828E-EC4F-4F02-A9CD-6029DACE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5" y="767156"/>
            <a:ext cx="26765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books-not-bombs.com/content/images/schools/rice.png">
            <a:extLst>
              <a:ext uri="{FF2B5EF4-FFF2-40B4-BE49-F238E27FC236}">
                <a16:creationId xmlns:a16="http://schemas.microsoft.com/office/drawing/2014/main" id="{189C235C-3A25-4EF7-96C4-1FC171CE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732419"/>
            <a:ext cx="2562225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ving.uh.edu/gift/images/school_banner/uh-primary.png">
            <a:extLst>
              <a:ext uri="{FF2B5EF4-FFF2-40B4-BE49-F238E27FC236}">
                <a16:creationId xmlns:a16="http://schemas.microsoft.com/office/drawing/2014/main" id="{1EC8D441-7819-4488-9ADB-24DBA9CD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8" y="4071698"/>
            <a:ext cx="3518659" cy="9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stonybrook.edu/far-beyond/img/branding/logo/sbu/primary/300/stony-brook-university-logo-stack-300.png">
            <a:extLst>
              <a:ext uri="{FF2B5EF4-FFF2-40B4-BE49-F238E27FC236}">
                <a16:creationId xmlns:a16="http://schemas.microsoft.com/office/drawing/2014/main" id="{309BE120-2885-4945-93D5-38830E79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6896"/>
            <a:ext cx="3192576" cy="11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0439E1C-82F0-4837-8B6C-33AF77A1C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2441" y="1200150"/>
            <a:ext cx="2150159" cy="21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https://github.com/habanero-rice/hclib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3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C/C++ task-parallel programming model, w/ two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-core: Core, *simple*, low overhead tasking API for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HClib-ext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Custom, third-party extensions to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</a:t>
            </a:r>
          </a:p>
          <a:p>
            <a:endParaRPr lang="en-US" sz="2000" dirty="0"/>
          </a:p>
          <a:p>
            <a:pPr marL="457200"/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finish</a:t>
            </a:r>
            <a:r>
              <a:rPr lang="en-US" sz="1600" dirty="0">
                <a:latin typeface="Courier New"/>
                <a:cs typeface="Courier New"/>
              </a:rPr>
              <a:t>([] {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1600" dirty="0">
                <a:latin typeface="Courier New"/>
                <a:cs typeface="Courier New"/>
              </a:rPr>
              <a:t>([=] { ...; });</a:t>
            </a:r>
          </a:p>
          <a:p>
            <a:pPr marL="457200"/>
            <a:endParaRPr lang="en-US" sz="1600" dirty="0">
              <a:latin typeface="Courier New"/>
              <a:cs typeface="Courier New"/>
            </a:endParaRP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forall_async</a:t>
            </a:r>
            <a:r>
              <a:rPr lang="en-US" sz="1600" dirty="0">
                <a:latin typeface="Courier New"/>
                <a:cs typeface="Courier New"/>
              </a:rPr>
              <a:t>(N, [=] 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iter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    ...;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});</a:t>
            </a:r>
          </a:p>
          <a:p>
            <a:pPr marL="457200"/>
            <a:endParaRPr lang="en-US" sz="1600" dirty="0">
              <a:latin typeface="Courier New"/>
              <a:cs typeface="Courier New"/>
            </a:endParaRP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promise_t</a:t>
            </a:r>
            <a:r>
              <a:rPr lang="en-US" sz="1600" dirty="0">
                <a:latin typeface="Courier New"/>
                <a:cs typeface="Courier New"/>
              </a:rPr>
              <a:t> *prom = new </a:t>
            </a:r>
            <a:r>
              <a:rPr lang="en-US" sz="1600" dirty="0" err="1">
                <a:latin typeface="Courier New"/>
                <a:cs typeface="Courier New"/>
              </a:rPr>
              <a:t>promise_t</a:t>
            </a:r>
            <a:r>
              <a:rPr lang="en-US" sz="1600" dirty="0">
                <a:latin typeface="Courier New"/>
                <a:cs typeface="Courier New"/>
              </a:rPr>
              <a:t>();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async_await</a:t>
            </a:r>
            <a:r>
              <a:rPr lang="en-US" sz="1600" dirty="0">
                <a:latin typeface="Courier New"/>
                <a:cs typeface="Courier New"/>
              </a:rPr>
              <a:t>(prom, [=] { ...; });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   prom-&gt;put(3);</a:t>
            </a:r>
          </a:p>
          <a:p>
            <a:pPr marL="457200"/>
            <a:r>
              <a:rPr lang="en-US" sz="1600" dirty="0">
                <a:latin typeface="Courier New"/>
                <a:cs typeface="Courier New"/>
              </a:rPr>
              <a:t>});</a:t>
            </a:r>
            <a:endParaRPr lang="en-US" sz="1600" dirty="0">
              <a:latin typeface="Tahoma"/>
              <a:cs typeface="Tahoma"/>
            </a:endParaRPr>
          </a:p>
          <a:p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2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err="1">
                <a:latin typeface="Tahoma"/>
                <a:cs typeface="Tahoma"/>
              </a:rPr>
              <a:t>HClib</a:t>
            </a:r>
            <a:r>
              <a:rPr lang="en-US" sz="2000" dirty="0">
                <a:latin typeface="Tahoma"/>
                <a:cs typeface="Tahoma"/>
              </a:rPr>
              <a:t>-core enables expression of:</a:t>
            </a:r>
          </a:p>
          <a:p>
            <a:endParaRPr lang="en-US" sz="2000" dirty="0">
              <a:latin typeface="Tahoma"/>
              <a:cs typeface="Tahoma"/>
            </a:endParaRPr>
          </a:p>
          <a:p>
            <a:endParaRPr lang="en-US" sz="1600" dirty="0">
              <a:latin typeface="Tahoma"/>
              <a:cs typeface="Tahoma"/>
            </a:endParaRPr>
          </a:p>
          <a:p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6F31C8-8EAA-472E-942D-B82D105A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74658"/>
              </p:ext>
            </p:extLst>
          </p:nvPr>
        </p:nvGraphicFramePr>
        <p:xfrm>
          <a:off x="228600" y="1284446"/>
          <a:ext cx="8839200" cy="322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297">
                  <a:extLst>
                    <a:ext uri="{9D8B030D-6E8A-4147-A177-3AD203B41FA5}">
                      <a16:colId xmlns:a16="http://schemas.microsoft.com/office/drawing/2014/main" val="3999729477"/>
                    </a:ext>
                  </a:extLst>
                </a:gridCol>
                <a:gridCol w="5653903">
                  <a:extLst>
                    <a:ext uri="{9D8B030D-6E8A-4147-A177-3AD203B41FA5}">
                      <a16:colId xmlns:a16="http://schemas.microsoft.com/office/drawing/2014/main" val="644641295"/>
                    </a:ext>
                  </a:extLst>
                </a:gridCol>
              </a:tblGrid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70399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Asynchronous task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-&gt; { S1; });</a:t>
                      </a:r>
                      <a:endParaRPr lang="en-US" dirty="0">
                        <a:latin typeface="Consolas" panose="020B06090202040302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63831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Bulk task synchronization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finish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-&gt; {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{ S1; 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S2;); });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}); </a:t>
                      </a:r>
                      <a:endParaRPr lang="en-US" dirty="0">
                        <a:latin typeface="Consolas" panose="020B06090202040302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83108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Futures and promises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{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prom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-&gt;put(42); });</a:t>
                      </a:r>
                    </a:p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([=] {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prom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get_future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()-&gt;wait(); });</a:t>
                      </a:r>
                      <a:endParaRPr lang="en-US" dirty="0">
                        <a:latin typeface="Consolas" panose="020B06090202040302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79044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Bulk task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forall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(loop, [](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, j, k) -&gt; { S3; }); </a:t>
                      </a:r>
                      <a:endParaRPr lang="en-US" dirty="0">
                        <a:latin typeface="Consolas" panose="020B06090202040302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83063"/>
                  </a:ext>
                </a:extLst>
              </a:tr>
              <a:tr h="41775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Locality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async_at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, [=] { S4; }); </a:t>
                      </a:r>
                      <a:endParaRPr lang="en-US" dirty="0">
                        <a:latin typeface="Consolas" panose="020B06090202040302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9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5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/>
                <a:cs typeface="Tahoma"/>
              </a:rPr>
              <a:t>Hierarchical work-stealing runtime built on a fixed-size thread pool.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EAEC9C-2048-4CAF-BE90-32C285E5896E}"/>
              </a:ext>
            </a:extLst>
          </p:cNvPr>
          <p:cNvSpPr/>
          <p:nvPr/>
        </p:nvSpPr>
        <p:spPr>
          <a:xfrm>
            <a:off x="457200" y="1428750"/>
            <a:ext cx="8305800" cy="3048000"/>
          </a:xfrm>
          <a:prstGeom prst="rect">
            <a:avLst/>
          </a:prstGeom>
          <a:noFill/>
          <a:ln w="381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1FFF2-A63D-4713-89C6-6DBD0EAF41A2}"/>
              </a:ext>
            </a:extLst>
          </p:cNvPr>
          <p:cNvSpPr/>
          <p:nvPr/>
        </p:nvSpPr>
        <p:spPr>
          <a:xfrm>
            <a:off x="1524000" y="4019550"/>
            <a:ext cx="9906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</a:t>
            </a:r>
            <a:r>
              <a:rPr lang="en-US" sz="1600" baseline="-250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9662E-F123-4D24-8D11-F453572CDDDC}"/>
              </a:ext>
            </a:extLst>
          </p:cNvPr>
          <p:cNvSpPr/>
          <p:nvPr/>
        </p:nvSpPr>
        <p:spPr>
          <a:xfrm>
            <a:off x="4953000" y="4019550"/>
            <a:ext cx="9906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</a:t>
            </a:r>
            <a:r>
              <a:rPr lang="en-US" sz="1600" baseline="-25000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EACBC-DDF7-4975-9F5C-4C38D8D49C6D}"/>
              </a:ext>
            </a:extLst>
          </p:cNvPr>
          <p:cNvSpPr/>
          <p:nvPr/>
        </p:nvSpPr>
        <p:spPr>
          <a:xfrm>
            <a:off x="7086600" y="4019550"/>
            <a:ext cx="9906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</a:t>
            </a:r>
            <a:r>
              <a:rPr lang="en-US" sz="1600" baseline="-250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5D54C-CB1E-4026-8691-887B3FFEB6C2}"/>
              </a:ext>
            </a:extLst>
          </p:cNvPr>
          <p:cNvSpPr/>
          <p:nvPr/>
        </p:nvSpPr>
        <p:spPr>
          <a:xfrm>
            <a:off x="4800600" y="31813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E9742-6DCF-43F8-99A1-B826C83D4A71}"/>
              </a:ext>
            </a:extLst>
          </p:cNvPr>
          <p:cNvSpPr/>
          <p:nvPr/>
        </p:nvSpPr>
        <p:spPr>
          <a:xfrm>
            <a:off x="6934200" y="31813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F6873-FC25-484F-9434-9F4AF2222766}"/>
              </a:ext>
            </a:extLst>
          </p:cNvPr>
          <p:cNvSpPr/>
          <p:nvPr/>
        </p:nvSpPr>
        <p:spPr>
          <a:xfrm>
            <a:off x="1371600" y="31813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64649-256F-4A84-AC79-FE485E96ADC3}"/>
              </a:ext>
            </a:extLst>
          </p:cNvPr>
          <p:cNvSpPr/>
          <p:nvPr/>
        </p:nvSpPr>
        <p:spPr>
          <a:xfrm>
            <a:off x="5715000" y="24955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EAE92-1231-45DA-996B-56928A649479}"/>
              </a:ext>
            </a:extLst>
          </p:cNvPr>
          <p:cNvSpPr/>
          <p:nvPr/>
        </p:nvSpPr>
        <p:spPr>
          <a:xfrm>
            <a:off x="4038600" y="18097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AAEE5-5D18-4470-AB87-71872DD4BF29}"/>
              </a:ext>
            </a:extLst>
          </p:cNvPr>
          <p:cNvCxnSpPr>
            <a:stCxn id="20" idx="0"/>
            <a:endCxn id="21" idx="3"/>
          </p:cNvCxnSpPr>
          <p:nvPr/>
        </p:nvCxnSpPr>
        <p:spPr>
          <a:xfrm flipH="1" flipV="1">
            <a:off x="5334000" y="2076450"/>
            <a:ext cx="10287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BF7BA-892B-48B9-AD5C-99ABFA9C35D8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flipH="1" flipV="1">
            <a:off x="7010400" y="2762250"/>
            <a:ext cx="5715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E6A14B-843D-4E9E-A4BA-9AC6280AE9CB}"/>
              </a:ext>
            </a:extLst>
          </p:cNvPr>
          <p:cNvCxnSpPr>
            <a:stCxn id="17" idx="0"/>
            <a:endCxn id="20" idx="1"/>
          </p:cNvCxnSpPr>
          <p:nvPr/>
        </p:nvCxnSpPr>
        <p:spPr>
          <a:xfrm flipV="1">
            <a:off x="5448300" y="2762250"/>
            <a:ext cx="2667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E488F6-80CE-4043-856E-1841032BD15A}"/>
              </a:ext>
            </a:extLst>
          </p:cNvPr>
          <p:cNvCxnSpPr>
            <a:stCxn id="13" idx="0"/>
            <a:endCxn id="17" idx="2"/>
          </p:cNvCxnSpPr>
          <p:nvPr/>
        </p:nvCxnSpPr>
        <p:spPr>
          <a:xfrm flipV="1">
            <a:off x="5448300" y="37147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49F3B3-630C-484F-915F-0DF160E1BA81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2019300" y="37147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62CB1A-51F8-40C0-AE22-1CF5F207748E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flipV="1">
            <a:off x="7581900" y="37147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29DB07E-AA0C-4F6E-B8EA-485986C2B305}"/>
              </a:ext>
            </a:extLst>
          </p:cNvPr>
          <p:cNvSpPr/>
          <p:nvPr/>
        </p:nvSpPr>
        <p:spPr>
          <a:xfrm>
            <a:off x="2057400" y="34099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126DA-B91E-4112-A148-FE99B572557B}"/>
              </a:ext>
            </a:extLst>
          </p:cNvPr>
          <p:cNvSpPr/>
          <p:nvPr/>
        </p:nvSpPr>
        <p:spPr>
          <a:xfrm>
            <a:off x="2362200" y="32575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0875EE-B3E4-41CF-A162-D0068D6CEC36}"/>
              </a:ext>
            </a:extLst>
          </p:cNvPr>
          <p:cNvSpPr/>
          <p:nvPr/>
        </p:nvSpPr>
        <p:spPr>
          <a:xfrm>
            <a:off x="4953000" y="19621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30198-231D-467B-9DDB-A19BB86BA7A3}"/>
              </a:ext>
            </a:extLst>
          </p:cNvPr>
          <p:cNvSpPr/>
          <p:nvPr/>
        </p:nvSpPr>
        <p:spPr>
          <a:xfrm>
            <a:off x="5791200" y="34099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BE0243-B8BC-45BD-BC99-B8C355C79C46}"/>
              </a:ext>
            </a:extLst>
          </p:cNvPr>
          <p:cNvSpPr/>
          <p:nvPr/>
        </p:nvSpPr>
        <p:spPr>
          <a:xfrm>
            <a:off x="5486400" y="32575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992123-714D-4842-9F01-E031E26D0B8D}"/>
              </a:ext>
            </a:extLst>
          </p:cNvPr>
          <p:cNvSpPr/>
          <p:nvPr/>
        </p:nvSpPr>
        <p:spPr>
          <a:xfrm>
            <a:off x="7924800" y="34099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E4FB2-CAAC-4E9B-BC58-54DB4AA669F8}"/>
              </a:ext>
            </a:extLst>
          </p:cNvPr>
          <p:cNvSpPr/>
          <p:nvPr/>
        </p:nvSpPr>
        <p:spPr>
          <a:xfrm>
            <a:off x="7620000" y="32575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8276B4-4C3F-4211-95EC-6E1FBB8CF790}"/>
              </a:ext>
            </a:extLst>
          </p:cNvPr>
          <p:cNvSpPr/>
          <p:nvPr/>
        </p:nvSpPr>
        <p:spPr>
          <a:xfrm>
            <a:off x="6400800" y="2571750"/>
            <a:ext cx="228600" cy="228600"/>
          </a:xfrm>
          <a:prstGeom prst="rect">
            <a:avLst/>
          </a:prstGeom>
          <a:noFill/>
          <a:ln w="127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T</a:t>
            </a:r>
            <a:r>
              <a:rPr lang="en-US" sz="1300" baseline="-25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5E5100-C5D2-4F19-9A1F-797417859227}"/>
              </a:ext>
            </a:extLst>
          </p:cNvPr>
          <p:cNvSpPr txBox="1"/>
          <p:nvPr/>
        </p:nvSpPr>
        <p:spPr>
          <a:xfrm>
            <a:off x="533400" y="3257550"/>
            <a:ext cx="39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4D119-6C1F-4FB7-A92A-318F161F05F7}"/>
              </a:ext>
            </a:extLst>
          </p:cNvPr>
          <p:cNvSpPr txBox="1"/>
          <p:nvPr/>
        </p:nvSpPr>
        <p:spPr>
          <a:xfrm>
            <a:off x="533400" y="24955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1FD170-4FF5-4C36-BBFF-0C16E250934F}"/>
              </a:ext>
            </a:extLst>
          </p:cNvPr>
          <p:cNvSpPr txBox="1"/>
          <p:nvPr/>
        </p:nvSpPr>
        <p:spPr>
          <a:xfrm>
            <a:off x="533400" y="18097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7D91CF-5CCB-495D-87D2-111614CF175F}"/>
              </a:ext>
            </a:extLst>
          </p:cNvPr>
          <p:cNvSpPr/>
          <p:nvPr/>
        </p:nvSpPr>
        <p:spPr>
          <a:xfrm>
            <a:off x="3276600" y="4019550"/>
            <a:ext cx="990600" cy="3810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</a:t>
            </a:r>
            <a:r>
              <a:rPr lang="en-US" sz="1600" baseline="-250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AE77E0-0CF7-47AA-8361-C2AF59F7B1F9}"/>
              </a:ext>
            </a:extLst>
          </p:cNvPr>
          <p:cNvSpPr/>
          <p:nvPr/>
        </p:nvSpPr>
        <p:spPr>
          <a:xfrm>
            <a:off x="3124200" y="3181350"/>
            <a:ext cx="12954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261954-2670-4777-950B-D159E8A9D27E}"/>
              </a:ext>
            </a:extLst>
          </p:cNvPr>
          <p:cNvCxnSpPr>
            <a:stCxn id="39" idx="0"/>
            <a:endCxn id="40" idx="2"/>
          </p:cNvCxnSpPr>
          <p:nvPr/>
        </p:nvCxnSpPr>
        <p:spPr>
          <a:xfrm flipV="1">
            <a:off x="3771900" y="37147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F2A6E7-9665-4AD9-9E9D-F35DDFCB2CD9}"/>
              </a:ext>
            </a:extLst>
          </p:cNvPr>
          <p:cNvSpPr/>
          <p:nvPr/>
        </p:nvSpPr>
        <p:spPr>
          <a:xfrm>
            <a:off x="2362200" y="2495550"/>
            <a:ext cx="1066800" cy="53340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</a:rPr>
              <a:t>Place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EFA7E4-1945-4667-BB30-3D9550FCB95D}"/>
              </a:ext>
            </a:extLst>
          </p:cNvPr>
          <p:cNvCxnSpPr>
            <a:stCxn id="40" idx="0"/>
            <a:endCxn id="42" idx="3"/>
          </p:cNvCxnSpPr>
          <p:nvPr/>
        </p:nvCxnSpPr>
        <p:spPr>
          <a:xfrm flipH="1" flipV="1">
            <a:off x="3429000" y="2762250"/>
            <a:ext cx="3429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6C3097-1BBB-4AF0-94F9-4E10A056F718}"/>
              </a:ext>
            </a:extLst>
          </p:cNvPr>
          <p:cNvCxnSpPr>
            <a:stCxn id="19" idx="0"/>
            <a:endCxn id="42" idx="1"/>
          </p:cNvCxnSpPr>
          <p:nvPr/>
        </p:nvCxnSpPr>
        <p:spPr>
          <a:xfrm flipV="1">
            <a:off x="2019300" y="2762250"/>
            <a:ext cx="3429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C2D635-57CC-440B-9B8F-73FFFB6AAAD5}"/>
              </a:ext>
            </a:extLst>
          </p:cNvPr>
          <p:cNvCxnSpPr>
            <a:stCxn id="42" idx="0"/>
            <a:endCxn id="21" idx="1"/>
          </p:cNvCxnSpPr>
          <p:nvPr/>
        </p:nvCxnSpPr>
        <p:spPr>
          <a:xfrm flipV="1">
            <a:off x="2895600" y="2076450"/>
            <a:ext cx="114300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 Performance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99A49-BAB9-45F8-9858-EAD69E92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6" y="1053505"/>
            <a:ext cx="8601348" cy="33717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89F69A-3618-4905-8170-F396E784E326}"/>
              </a:ext>
            </a:extLst>
          </p:cNvPr>
          <p:cNvSpPr/>
          <p:nvPr/>
        </p:nvSpPr>
        <p:spPr>
          <a:xfrm>
            <a:off x="1295400" y="4585269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>
                <a:solidFill>
                  <a:srgbClr val="0000FF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1400" u="sng" dirty="0" err="1">
                <a:solidFill>
                  <a:srgbClr val="0000FF"/>
                </a:solidFill>
                <a:latin typeface="Helvetica Neue Light"/>
                <a:cs typeface="Helvetica Neue Light"/>
              </a:rPr>
              <a:t>github.com</a:t>
            </a:r>
            <a:r>
              <a:rPr lang="en-US" sz="1400" u="sng" dirty="0">
                <a:solidFill>
                  <a:srgbClr val="0000FF"/>
                </a:solidFill>
                <a:latin typeface="Helvetica Neue Light"/>
                <a:cs typeface="Helvetica Neue Light"/>
              </a:rPr>
              <a:t>/habanero-rice/tasking-micro-benchmark-suite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7118A5-9863-431D-9EEE-7693EDD21D06}"/>
              </a:ext>
            </a:extLst>
          </p:cNvPr>
          <p:cNvCxnSpPr/>
          <p:nvPr/>
        </p:nvCxnSpPr>
        <p:spPr>
          <a:xfrm>
            <a:off x="819605" y="2324033"/>
            <a:ext cx="797989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B978A0-F42C-4E31-98D7-B2B419FC54BC}"/>
              </a:ext>
            </a:extLst>
          </p:cNvPr>
          <p:cNvSpPr txBox="1"/>
          <p:nvPr/>
        </p:nvSpPr>
        <p:spPr>
          <a:xfrm>
            <a:off x="5449022" y="656074"/>
            <a:ext cx="36296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Micro-benchmark performance normalized to </a:t>
            </a:r>
            <a:r>
              <a:rPr lang="en-US" dirty="0" err="1"/>
              <a:t>HClib</a:t>
            </a:r>
            <a:r>
              <a:rPr lang="en-US" dirty="0"/>
              <a:t>. Higher is better.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HClib-ext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09800" y="3345418"/>
            <a:ext cx="5410200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9631" y="3509486"/>
            <a:ext cx="1303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228600" y="742950"/>
            <a:ext cx="36576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dirty="0">
              <a:latin typeface="Tahoma"/>
              <a:cs typeface="Tahoma"/>
            </a:endParaRPr>
          </a:p>
          <a:p>
            <a:r>
              <a:rPr lang="en-US" sz="2000" dirty="0">
                <a:latin typeface="Tahoma"/>
                <a:cs typeface="Tahoma"/>
              </a:rPr>
              <a:t>Extend the </a:t>
            </a:r>
            <a:r>
              <a:rPr lang="en-US" sz="2000" dirty="0" err="1">
                <a:latin typeface="Tahoma"/>
                <a:cs typeface="Tahoma"/>
              </a:rPr>
              <a:t>HClib</a:t>
            </a:r>
            <a:r>
              <a:rPr lang="en-US" sz="2000" dirty="0">
                <a:latin typeface="Tahoma"/>
                <a:cs typeface="Tahoma"/>
              </a:rPr>
              <a:t> namespace with standard HPC APIs (e.g. MPI, CUDA, UPC++, </a:t>
            </a:r>
            <a:r>
              <a:rPr lang="en-US" sz="2000" dirty="0" err="1">
                <a:latin typeface="Tahoma"/>
                <a:cs typeface="Tahoma"/>
              </a:rPr>
              <a:t>OpenSHMEM</a:t>
            </a:r>
            <a:r>
              <a:rPr lang="en-US" sz="2000" dirty="0">
                <a:latin typeface="Tahoma"/>
                <a:cs typeface="Tahom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/>
                <a:cs typeface="Tahoma"/>
              </a:rPr>
              <a:t>Taskify</a:t>
            </a:r>
            <a:r>
              <a:rPr lang="en-US" sz="2000" dirty="0">
                <a:latin typeface="Tahoma"/>
                <a:cs typeface="Tahoma"/>
              </a:rPr>
              <a:t> heterogeneous operations for unified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/>
                <a:cs typeface="Tahoma"/>
              </a:rPr>
              <a:t>Future-based APIs for composability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9CC835-669E-4A21-B7B5-7EC8149EBA53}"/>
              </a:ext>
            </a:extLst>
          </p:cNvPr>
          <p:cNvSpPr/>
          <p:nvPr/>
        </p:nvSpPr>
        <p:spPr>
          <a:xfrm>
            <a:off x="3657600" y="1108829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future_t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 *copy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async_copy_await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(...);</a:t>
            </a: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future_t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[4];</a:t>
            </a: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[0]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MPI_Isend_await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(..., copy);</a:t>
            </a: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[1]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MPI_Irecv_await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 , copy);</a:t>
            </a:r>
          </a:p>
          <a:p>
            <a:pPr marL="274320"/>
            <a:endParaRPr lang="en-US" dirty="0">
              <a:latin typeface="Consolas" panose="020B0609020204030204" pitchFamily="49" charset="0"/>
              <a:cs typeface="Courier New"/>
            </a:endParaRP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[2]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MPI_Isend_await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 , copy);</a:t>
            </a: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[3]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MPI_Irecv_await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 , copy);</a:t>
            </a:r>
          </a:p>
          <a:p>
            <a:pPr marL="274320"/>
            <a:endParaRPr lang="en-US" dirty="0">
              <a:latin typeface="Consolas" panose="020B0609020204030204" pitchFamily="49" charset="0"/>
              <a:cs typeface="Courier New"/>
            </a:endParaRPr>
          </a:p>
          <a:p>
            <a:pPr marL="274320"/>
            <a:r>
              <a:rPr lang="en-US" dirty="0">
                <a:latin typeface="Consolas" panose="020B0609020204030204" pitchFamily="49" charset="0"/>
                <a:cs typeface="Courier New"/>
              </a:rPr>
              <a:t>copy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async_copy_await_all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(..., 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);</a:t>
            </a:r>
          </a:p>
          <a:p>
            <a:pPr marL="274320"/>
            <a:r>
              <a:rPr lang="en-US" dirty="0" err="1">
                <a:latin typeface="Consolas" panose="020B0609020204030204" pitchFamily="49" charset="0"/>
                <a:cs typeface="Courier New"/>
              </a:rPr>
              <a:t>forasync_cuda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(copy, [=] (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) {</a:t>
            </a:r>
          </a:p>
          <a:p>
            <a:pPr marL="274320"/>
            <a:r>
              <a:rPr lang="en-US" dirty="0">
                <a:latin typeface="Consolas" panose="020B0609020204030204" pitchFamily="49" charset="0"/>
                <a:cs typeface="Courier New"/>
              </a:rPr>
              <a:t>    ...;</a:t>
            </a:r>
          </a:p>
          <a:p>
            <a:pPr marL="274320"/>
            <a:r>
              <a:rPr lang="en-US" dirty="0">
                <a:latin typeface="Consolas" panose="020B0609020204030204" pitchFamily="49" charset="0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8231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HClib-ext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Runtime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962400" y="2952750"/>
            <a:ext cx="4800600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HClib</a:t>
            </a:r>
            <a:r>
              <a:rPr lang="en-US" b="1" dirty="0"/>
              <a:t>-core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2400" y="1581150"/>
            <a:ext cx="4800600" cy="1295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HClib-ext</a:t>
            </a:r>
            <a:r>
              <a:rPr lang="en-US" b="1" dirty="0">
                <a:solidFill>
                  <a:schemeClr val="accent2"/>
                </a:solidFill>
              </a:rPr>
              <a:t> Platform 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96200" y="1047750"/>
            <a:ext cx="10668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58000" y="1047750"/>
            <a:ext cx="7620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CUDA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72200" y="1047750"/>
            <a:ext cx="6096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53000" y="1047750"/>
            <a:ext cx="11430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OSHMEM</a:t>
            </a:r>
          </a:p>
        </p:txBody>
      </p:sp>
      <p:sp>
        <p:nvSpPr>
          <p:cNvPr id="47" name="Freeform 46"/>
          <p:cNvSpPr/>
          <p:nvPr/>
        </p:nvSpPr>
        <p:spPr>
          <a:xfrm>
            <a:off x="4497959" y="3486150"/>
            <a:ext cx="226441" cy="824954"/>
          </a:xfrm>
          <a:custGeom>
            <a:avLst/>
            <a:gdLst>
              <a:gd name="connsiteX0" fmla="*/ 130186 w 307555"/>
              <a:gd name="connsiteY0" fmla="*/ 0 h 865083"/>
              <a:gd name="connsiteX1" fmla="*/ 304681 w 307555"/>
              <a:gd name="connsiteY1" fmla="*/ 329649 h 865083"/>
              <a:gd name="connsiteX2" fmla="*/ 4162 w 307555"/>
              <a:gd name="connsiteY2" fmla="*/ 659299 h 865083"/>
              <a:gd name="connsiteX3" fmla="*/ 149575 w 307555"/>
              <a:gd name="connsiteY3" fmla="*/ 862906 h 86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55" h="865083">
                <a:moveTo>
                  <a:pt x="130186" y="0"/>
                </a:moveTo>
                <a:cubicBezTo>
                  <a:pt x="227935" y="109883"/>
                  <a:pt x="325685" y="219766"/>
                  <a:pt x="304681" y="329649"/>
                </a:cubicBezTo>
                <a:cubicBezTo>
                  <a:pt x="283677" y="439532"/>
                  <a:pt x="30013" y="570423"/>
                  <a:pt x="4162" y="659299"/>
                </a:cubicBezTo>
                <a:cubicBezTo>
                  <a:pt x="-21689" y="748175"/>
                  <a:pt x="78484" y="883913"/>
                  <a:pt x="149575" y="862906"/>
                </a:cubicBezTo>
              </a:path>
            </a:pathLst>
          </a:cu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336159" y="3486150"/>
            <a:ext cx="226441" cy="824954"/>
          </a:xfrm>
          <a:custGeom>
            <a:avLst/>
            <a:gdLst>
              <a:gd name="connsiteX0" fmla="*/ 130186 w 307555"/>
              <a:gd name="connsiteY0" fmla="*/ 0 h 865083"/>
              <a:gd name="connsiteX1" fmla="*/ 304681 w 307555"/>
              <a:gd name="connsiteY1" fmla="*/ 329649 h 865083"/>
              <a:gd name="connsiteX2" fmla="*/ 4162 w 307555"/>
              <a:gd name="connsiteY2" fmla="*/ 659299 h 865083"/>
              <a:gd name="connsiteX3" fmla="*/ 149575 w 307555"/>
              <a:gd name="connsiteY3" fmla="*/ 862906 h 86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55" h="865083">
                <a:moveTo>
                  <a:pt x="130186" y="0"/>
                </a:moveTo>
                <a:cubicBezTo>
                  <a:pt x="227935" y="109883"/>
                  <a:pt x="325685" y="219766"/>
                  <a:pt x="304681" y="329649"/>
                </a:cubicBezTo>
                <a:cubicBezTo>
                  <a:pt x="283677" y="439532"/>
                  <a:pt x="30013" y="570423"/>
                  <a:pt x="4162" y="659299"/>
                </a:cubicBezTo>
                <a:cubicBezTo>
                  <a:pt x="-21689" y="748175"/>
                  <a:pt x="78484" y="883913"/>
                  <a:pt x="149575" y="862906"/>
                </a:cubicBezTo>
              </a:path>
            </a:pathLst>
          </a:cu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250559" y="3486150"/>
            <a:ext cx="226441" cy="824954"/>
          </a:xfrm>
          <a:custGeom>
            <a:avLst/>
            <a:gdLst>
              <a:gd name="connsiteX0" fmla="*/ 130186 w 307555"/>
              <a:gd name="connsiteY0" fmla="*/ 0 h 865083"/>
              <a:gd name="connsiteX1" fmla="*/ 304681 w 307555"/>
              <a:gd name="connsiteY1" fmla="*/ 329649 h 865083"/>
              <a:gd name="connsiteX2" fmla="*/ 4162 w 307555"/>
              <a:gd name="connsiteY2" fmla="*/ 659299 h 865083"/>
              <a:gd name="connsiteX3" fmla="*/ 149575 w 307555"/>
              <a:gd name="connsiteY3" fmla="*/ 862906 h 86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55" h="865083">
                <a:moveTo>
                  <a:pt x="130186" y="0"/>
                </a:moveTo>
                <a:cubicBezTo>
                  <a:pt x="227935" y="109883"/>
                  <a:pt x="325685" y="219766"/>
                  <a:pt x="304681" y="329649"/>
                </a:cubicBezTo>
                <a:cubicBezTo>
                  <a:pt x="283677" y="439532"/>
                  <a:pt x="30013" y="570423"/>
                  <a:pt x="4162" y="659299"/>
                </a:cubicBezTo>
                <a:cubicBezTo>
                  <a:pt x="-21689" y="748175"/>
                  <a:pt x="78484" y="883913"/>
                  <a:pt x="149575" y="862906"/>
                </a:cubicBezTo>
              </a:path>
            </a:pathLst>
          </a:cu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088759" y="3486150"/>
            <a:ext cx="226441" cy="824954"/>
          </a:xfrm>
          <a:custGeom>
            <a:avLst/>
            <a:gdLst>
              <a:gd name="connsiteX0" fmla="*/ 130186 w 307555"/>
              <a:gd name="connsiteY0" fmla="*/ 0 h 865083"/>
              <a:gd name="connsiteX1" fmla="*/ 304681 w 307555"/>
              <a:gd name="connsiteY1" fmla="*/ 329649 h 865083"/>
              <a:gd name="connsiteX2" fmla="*/ 4162 w 307555"/>
              <a:gd name="connsiteY2" fmla="*/ 659299 h 865083"/>
              <a:gd name="connsiteX3" fmla="*/ 149575 w 307555"/>
              <a:gd name="connsiteY3" fmla="*/ 862906 h 86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55" h="865083">
                <a:moveTo>
                  <a:pt x="130186" y="0"/>
                </a:moveTo>
                <a:cubicBezTo>
                  <a:pt x="227935" y="109883"/>
                  <a:pt x="325685" y="219766"/>
                  <a:pt x="304681" y="329649"/>
                </a:cubicBezTo>
                <a:cubicBezTo>
                  <a:pt x="283677" y="439532"/>
                  <a:pt x="30013" y="570423"/>
                  <a:pt x="4162" y="659299"/>
                </a:cubicBezTo>
                <a:cubicBezTo>
                  <a:pt x="-21689" y="748175"/>
                  <a:pt x="78484" y="883913"/>
                  <a:pt x="149575" y="862906"/>
                </a:cubicBezTo>
              </a:path>
            </a:pathLst>
          </a:cu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03159" y="3486150"/>
            <a:ext cx="226441" cy="824954"/>
          </a:xfrm>
          <a:custGeom>
            <a:avLst/>
            <a:gdLst>
              <a:gd name="connsiteX0" fmla="*/ 130186 w 307555"/>
              <a:gd name="connsiteY0" fmla="*/ 0 h 865083"/>
              <a:gd name="connsiteX1" fmla="*/ 304681 w 307555"/>
              <a:gd name="connsiteY1" fmla="*/ 329649 h 865083"/>
              <a:gd name="connsiteX2" fmla="*/ 4162 w 307555"/>
              <a:gd name="connsiteY2" fmla="*/ 659299 h 865083"/>
              <a:gd name="connsiteX3" fmla="*/ 149575 w 307555"/>
              <a:gd name="connsiteY3" fmla="*/ 862906 h 86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55" h="865083">
                <a:moveTo>
                  <a:pt x="130186" y="0"/>
                </a:moveTo>
                <a:cubicBezTo>
                  <a:pt x="227935" y="109883"/>
                  <a:pt x="325685" y="219766"/>
                  <a:pt x="304681" y="329649"/>
                </a:cubicBezTo>
                <a:cubicBezTo>
                  <a:pt x="283677" y="439532"/>
                  <a:pt x="30013" y="570423"/>
                  <a:pt x="4162" y="659299"/>
                </a:cubicBezTo>
                <a:cubicBezTo>
                  <a:pt x="-21689" y="748175"/>
                  <a:pt x="78484" y="883913"/>
                  <a:pt x="149575" y="862906"/>
                </a:cubicBezTo>
              </a:path>
            </a:pathLst>
          </a:custGeom>
          <a:ln>
            <a:solidFill>
              <a:schemeClr val="bg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62400" y="1047750"/>
            <a:ext cx="914400" cy="457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429000" y="127635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8191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Pluggable Modules</a:t>
            </a:r>
            <a:r>
              <a:rPr lang="en-US" dirty="0"/>
              <a:t> – expose familiar HPC APIs, map them to tasks placed on platform model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7200" y="24193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CPU</a:t>
            </a:r>
            <a:r>
              <a:rPr lang="en-US" b="1" baseline="-25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05400" y="249555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x86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19800" y="249555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x86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34200" y="249555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x86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72400" y="249555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x86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5400" y="24193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CPU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19800" y="24193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CPU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4200" y="24193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CPU</a:t>
            </a:r>
            <a:r>
              <a:rPr lang="en-US" b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772400" y="24193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CPU</a:t>
            </a:r>
            <a:r>
              <a:rPr lang="en-US" b="1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67200" y="19621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GPU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05400" y="196215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NIC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D20EA-97E1-40DA-B245-5DE51B2250FC}"/>
              </a:ext>
            </a:extLst>
          </p:cNvPr>
          <p:cNvSpPr txBox="1"/>
          <p:nvPr/>
        </p:nvSpPr>
        <p:spPr>
          <a:xfrm>
            <a:off x="152400" y="180082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Platform Model</a:t>
            </a:r>
            <a:r>
              <a:rPr lang="en-US" dirty="0"/>
              <a:t> – Representation of available hardware resources for modules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CBAF20-147A-4BE0-8C6C-6DE0F6768885}"/>
              </a:ext>
            </a:extLst>
          </p:cNvPr>
          <p:cNvCxnSpPr>
            <a:cxnSpLocks/>
          </p:cNvCxnSpPr>
          <p:nvPr/>
        </p:nvCxnSpPr>
        <p:spPr>
          <a:xfrm>
            <a:off x="3429000" y="219075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5905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MPI Module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" y="4629150"/>
            <a:ext cx="327771" cy="514349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spect="1"/>
          </p:cNvSpPr>
          <p:nvPr/>
        </p:nvSpPr>
        <p:spPr>
          <a:xfrm>
            <a:off x="228600" y="742950"/>
            <a:ext cx="8686800" cy="403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namespace with familiar MPI APIs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Programmers can use the APIs they already know and love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on 1) an MPI implementation, and 2)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HClib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-core tasking APIs.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APIs return futures rather than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MPI_Requests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enabling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composability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programming layer with all other future-based APIs:</a:t>
            </a:r>
          </a:p>
          <a:p>
            <a:pPr algn="ctr"/>
            <a:endParaRPr lang="en-US" sz="1500" dirty="0">
              <a:latin typeface="Consolas"/>
              <a:cs typeface="Consolas"/>
            </a:endParaRPr>
          </a:p>
          <a:p>
            <a:pPr algn="ctr"/>
            <a:r>
              <a:rPr lang="en-US" sz="1600" dirty="0" err="1">
                <a:latin typeface="Consolas"/>
                <a:cs typeface="Consolas"/>
              </a:rPr>
              <a:t>hclib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future_t</a:t>
            </a:r>
            <a:r>
              <a:rPr lang="en-US" sz="1600" dirty="0">
                <a:latin typeface="Consolas"/>
                <a:cs typeface="Consolas"/>
              </a:rPr>
              <a:t>&lt;void&gt; *</a:t>
            </a:r>
            <a:r>
              <a:rPr lang="en-US" sz="1600" dirty="0" err="1">
                <a:solidFill>
                  <a:srgbClr val="0000FF"/>
                </a:solidFill>
                <a:latin typeface="Consolas"/>
                <a:cs typeface="Consolas"/>
              </a:rPr>
              <a:t>MPI_Irecv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/>
                <a:cs typeface="Consolas"/>
              </a:rPr>
              <a:t>Isend</a:t>
            </a:r>
            <a:r>
              <a:rPr lang="en-US" sz="1600" dirty="0">
                <a:latin typeface="Consolas"/>
                <a:cs typeface="Consolas"/>
              </a:rPr>
              <a:t>(...);</a:t>
            </a:r>
          </a:p>
          <a:p>
            <a:endParaRPr lang="en-US" sz="2000" dirty="0"/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non-standard extensions, e.g.: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01912"/>
              </p:ext>
            </p:extLst>
          </p:nvPr>
        </p:nvGraphicFramePr>
        <p:xfrm>
          <a:off x="304800" y="3790950"/>
          <a:ext cx="8305800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latin typeface="Consolas"/>
                          <a:cs typeface="Consolas"/>
                        </a:rPr>
                        <a:t>hclib</a:t>
                      </a:r>
                      <a:r>
                        <a:rPr lang="en-US" sz="1500" dirty="0">
                          <a:latin typeface="Consolas"/>
                          <a:cs typeface="Consolas"/>
                        </a:rPr>
                        <a:t>::</a:t>
                      </a:r>
                      <a:r>
                        <a:rPr lang="en-US" sz="1500" dirty="0" err="1">
                          <a:latin typeface="Consolas"/>
                          <a:cs typeface="Consolas"/>
                        </a:rPr>
                        <a:t>future_t</a:t>
                      </a:r>
                      <a:r>
                        <a:rPr lang="en-US" sz="1500" dirty="0">
                          <a:latin typeface="Consolas"/>
                          <a:cs typeface="Consolas"/>
                        </a:rPr>
                        <a:t>&lt;void&gt; *</a:t>
                      </a:r>
                      <a:r>
                        <a:rPr lang="en-US" sz="1500" dirty="0" err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MPI_Isend_await</a:t>
                      </a:r>
                      <a:r>
                        <a:rPr lang="en-US" sz="1500" dirty="0">
                          <a:latin typeface="Consolas"/>
                          <a:cs typeface="Consolas"/>
                        </a:rPr>
                        <a:t>(...,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>
                          <a:latin typeface="Consolas"/>
                          <a:cs typeface="Consolas"/>
                        </a:rPr>
                        <a:t>      </a:t>
                      </a:r>
                      <a:r>
                        <a:rPr lang="en-US" sz="1500" dirty="0" err="1">
                          <a:latin typeface="Consolas"/>
                          <a:cs typeface="Consolas"/>
                        </a:rPr>
                        <a:t>hclib</a:t>
                      </a:r>
                      <a:r>
                        <a:rPr lang="en-US" sz="1500" dirty="0">
                          <a:latin typeface="Consolas"/>
                          <a:cs typeface="Consolas"/>
                        </a:rPr>
                        <a:t>::</a:t>
                      </a:r>
                      <a:r>
                        <a:rPr lang="en-US" sz="1500" dirty="0" err="1">
                          <a:latin typeface="Consolas"/>
                          <a:cs typeface="Consolas"/>
                        </a:rPr>
                        <a:t>future_t</a:t>
                      </a:r>
                      <a:r>
                        <a:rPr lang="en-US" sz="1500" dirty="0">
                          <a:latin typeface="Consolas"/>
                          <a:cs typeface="Consolas"/>
                        </a:rPr>
                        <a:t>&lt;void&gt; *await);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</a:t>
                      </a:r>
                      <a:r>
                        <a:rPr lang="en-US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asynchronous send once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await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 satisfied.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hclib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::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future_t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&lt;void&gt;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*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MPI_Allreduce_future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Consolas"/>
                          <a:ea typeface="+mn-ea"/>
                          <a:cs typeface="Consolas"/>
                        </a:rPr>
                        <a:t>(...);</a:t>
                      </a:r>
                      <a:endParaRPr lang="en-US" sz="15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Asynchronous collectives.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3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30072</TotalTime>
  <Words>1659</Words>
  <Application>Microsoft Office PowerPoint</Application>
  <PresentationFormat>On-screen Show (16:9)</PresentationFormat>
  <Paragraphs>354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Helvetica Neue Light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Grossman, Max (NAG)</cp:lastModifiedBy>
  <cp:revision>1621</cp:revision>
  <cp:lastPrinted>2016-12-14T15:35:14Z</cp:lastPrinted>
  <dcterms:created xsi:type="dcterms:W3CDTF">2015-01-17T00:34:39Z</dcterms:created>
  <dcterms:modified xsi:type="dcterms:W3CDTF">2017-10-06T16:25:39Z</dcterms:modified>
</cp:coreProperties>
</file>