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99" r:id="rId2"/>
    <p:sldId id="256" r:id="rId3"/>
    <p:sldId id="342" r:id="rId4"/>
    <p:sldId id="366" r:id="rId5"/>
    <p:sldId id="515" r:id="rId6"/>
    <p:sldId id="631" r:id="rId7"/>
    <p:sldId id="632" r:id="rId8"/>
    <p:sldId id="633" r:id="rId9"/>
    <p:sldId id="634" r:id="rId10"/>
    <p:sldId id="630" r:id="rId11"/>
    <p:sldId id="522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86" r:id="rId20"/>
    <p:sldId id="580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636" r:id="rId29"/>
    <p:sldId id="584" r:id="rId30"/>
    <p:sldId id="635" r:id="rId31"/>
    <p:sldId id="637" r:id="rId32"/>
    <p:sldId id="638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563" r:id="rId48"/>
    <p:sldId id="655" r:id="rId49"/>
    <p:sldId id="658" r:id="rId50"/>
    <p:sldId id="659" r:id="rId51"/>
    <p:sldId id="660" r:id="rId52"/>
    <p:sldId id="661" r:id="rId53"/>
    <p:sldId id="663" r:id="rId54"/>
    <p:sldId id="662" r:id="rId55"/>
    <p:sldId id="665" r:id="rId56"/>
    <p:sldId id="664" r:id="rId57"/>
    <p:sldId id="666" r:id="rId58"/>
    <p:sldId id="668" r:id="rId59"/>
    <p:sldId id="685" r:id="rId60"/>
    <p:sldId id="670" r:id="rId61"/>
    <p:sldId id="672" r:id="rId62"/>
    <p:sldId id="671" r:id="rId63"/>
    <p:sldId id="674" r:id="rId64"/>
    <p:sldId id="673" r:id="rId65"/>
    <p:sldId id="669" r:id="rId66"/>
    <p:sldId id="675" r:id="rId67"/>
    <p:sldId id="676" r:id="rId68"/>
    <p:sldId id="677" r:id="rId69"/>
    <p:sldId id="683" r:id="rId70"/>
    <p:sldId id="684" r:id="rId71"/>
    <p:sldId id="678" r:id="rId72"/>
    <p:sldId id="679" r:id="rId73"/>
    <p:sldId id="680" r:id="rId74"/>
    <p:sldId id="681" r:id="rId75"/>
    <p:sldId id="682" r:id="rId76"/>
    <p:sldId id="653" r:id="rId77"/>
    <p:sldId id="657" r:id="rId7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E9EDF4"/>
    <a:srgbClr val="35EE36"/>
    <a:srgbClr val="92D050"/>
    <a:srgbClr val="80F481"/>
    <a:srgbClr val="BDE56F"/>
    <a:srgbClr val="65AF0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1" autoAdjust="0"/>
    <p:restoredTop sz="94910" autoAdjust="0"/>
  </p:normalViewPr>
  <p:slideViewPr>
    <p:cSldViewPr>
      <p:cViewPr varScale="1">
        <p:scale>
          <a:sx n="103" d="100"/>
          <a:sy n="103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5A5B-AAE0-7E4C-8D68-ACBF2BCB7F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DA29-D0B0-8245-9542-274967E7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D5D05-6117-3240-A22A-917FF6C18B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15BD-BFE1-C548-9CBD-D4B3F1DD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8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C53D-DA7F-C443-B188-C5A62EC7E272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6864-2C01-874F-9DF3-ED73A4DF11EA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A41D-CFB3-DA47-93EE-F74C9BAEBD76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49B-272B-9F47-88DB-22C3BD85F4BC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F17D-C3D2-7145-99EF-4E854BD06860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42F5-4CD3-1E46-8B5C-3E55D1BC6E83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00C6-CFE8-A34E-9BD0-C790C875B1B9}" type="datetime1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97B-9265-FD4F-B16E-2651CCD268AE}" type="datetime1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AF1D-AC00-CA44-9075-FD3EA6C87DB2}" type="datetime1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813-C17C-F446-A6C7-6B35E6DC084F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E2A-7A27-6748-92D4-649F5918C748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6A1-7258-1040-9C7E-8E3637C6357B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" TargetMode="External"/><Relationship Id="rId2" Type="http://schemas.openxmlformats.org/officeDocument/2006/relationships/hyperlink" Target="http://numba.pydata.org/numba-doc/latest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hpc-bc19" TargetMode="External"/><Relationship Id="rId4" Type="http://schemas.openxmlformats.org/officeDocument/2006/relationships/hyperlink" Target="https://github.com/agrippa/hpc-bootcam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bla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269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nvidia.com/gpu-accelerated-librari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228600" y="742950"/>
            <a:ext cx="8763000" cy="38385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err="1"/>
              <a:t>ssh</a:t>
            </a:r>
            <a:r>
              <a:rPr lang="en-US" sz="1400" dirty="0"/>
              <a:t> to DAVINCI and grab a GPU node (if you don’t already have one):</a:t>
            </a:r>
          </a:p>
          <a:p>
            <a:endParaRPr lang="en-US" sz="1100" dirty="0"/>
          </a:p>
          <a:p>
            <a:pPr lvl="1"/>
            <a:r>
              <a:rPr lang="en-US" sz="1200" dirty="0">
                <a:latin typeface="Consolas"/>
                <a:cs typeface="Consolas"/>
              </a:rPr>
              <a:t>$ source /projects/k2i/hpc/scripts/login-gpu.sh</a:t>
            </a:r>
          </a:p>
          <a:p>
            <a:endParaRPr lang="en-US" sz="1400" dirty="0"/>
          </a:p>
          <a:p>
            <a:r>
              <a:rPr lang="en-US" sz="1400" dirty="0"/>
              <a:t>Setup your environment once you have a GPU node (***</a:t>
            </a:r>
            <a:r>
              <a:rPr lang="en-US" sz="1400" b="1" dirty="0"/>
              <a:t>this will take 10-15 minutes***</a:t>
            </a:r>
            <a:r>
              <a:rPr lang="en-US" sz="1400" dirty="0"/>
              <a:t>):</a:t>
            </a:r>
          </a:p>
          <a:p>
            <a:endParaRPr lang="en-US" sz="1100" dirty="0"/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$ source /projects/k2i/hpc/scripts/gpu-day-two-setup.sh</a:t>
            </a:r>
          </a:p>
          <a:p>
            <a:endParaRPr lang="en-US" sz="1400" dirty="0"/>
          </a:p>
          <a:p>
            <a:r>
              <a:rPr lang="en-US" sz="1400" dirty="0"/>
              <a:t>You should already have the code from yesterday, but if not you can grab it from </a:t>
            </a:r>
            <a:r>
              <a:rPr lang="en-US" sz="1400" dirty="0" err="1"/>
              <a:t>Github</a:t>
            </a:r>
            <a:r>
              <a:rPr lang="en-US" sz="1400" dirty="0"/>
              <a:t>:</a:t>
            </a:r>
          </a:p>
          <a:p>
            <a:endParaRPr lang="en-US" sz="1400" dirty="0">
              <a:latin typeface="+mj-lt"/>
            </a:endParaRPr>
          </a:p>
          <a:p>
            <a:pPr lvl="1"/>
            <a:r>
              <a:rPr lang="en-US" sz="1200" dirty="0">
                <a:latin typeface="Consolas"/>
                <a:cs typeface="Consolas"/>
              </a:rPr>
              <a:t>$ module load </a:t>
            </a:r>
            <a:r>
              <a:rPr lang="en-US" sz="1200" dirty="0" err="1">
                <a:latin typeface="Consolas"/>
                <a:cs typeface="Consolas"/>
              </a:rPr>
              <a:t>GCCcore</a:t>
            </a:r>
            <a:r>
              <a:rPr lang="en-US" sz="1200" dirty="0">
                <a:latin typeface="Consolas"/>
                <a:cs typeface="Consolas"/>
              </a:rPr>
              <a:t>/6.4.0 Git/2.17.1</a:t>
            </a:r>
          </a:p>
          <a:p>
            <a:pPr lvl="1"/>
            <a:r>
              <a:rPr lang="en-US" sz="1200" dirty="0">
                <a:latin typeface="Consolas"/>
                <a:cs typeface="Consolas"/>
              </a:rPr>
              <a:t>$ git clone https://github.com/agrippa/hpc-bootcamp.git $HOME/bootcamp-</a:t>
            </a:r>
            <a:r>
              <a:rPr lang="en-US" sz="1200" dirty="0" err="1">
                <a:latin typeface="Consolas"/>
                <a:cs typeface="Consolas"/>
              </a:rPr>
              <a:t>gpu</a:t>
            </a:r>
            <a:endParaRPr lang="en-US" sz="1200" dirty="0">
              <a:latin typeface="Consolas"/>
              <a:cs typeface="Consolas"/>
            </a:endParaRPr>
          </a:p>
          <a:p>
            <a:pPr lvl="1"/>
            <a:r>
              <a:rPr lang="en-US" sz="1200" dirty="0">
                <a:latin typeface="Consolas"/>
                <a:cs typeface="Consolas"/>
              </a:rPr>
              <a:t>$ module unload Git/2.17.1 </a:t>
            </a:r>
            <a:r>
              <a:rPr lang="en-US" sz="1200" dirty="0" err="1">
                <a:latin typeface="Consolas"/>
                <a:cs typeface="Consolas"/>
              </a:rPr>
              <a:t>GCCcore</a:t>
            </a:r>
            <a:r>
              <a:rPr lang="en-US" sz="1200" dirty="0">
                <a:latin typeface="Consolas"/>
                <a:cs typeface="Consolas"/>
              </a:rPr>
              <a:t>/6.4.0</a:t>
            </a:r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alibri"/>
              </a:rPr>
              <a:t>Useful API references for today’s projects: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+mj-lt"/>
                <a:cs typeface="Calibri"/>
              </a:rPr>
              <a:t>Numba</a:t>
            </a:r>
            <a:r>
              <a:rPr lang="en-US" sz="1400" dirty="0">
                <a:latin typeface="+mj-lt"/>
                <a:cs typeface="Calibri"/>
              </a:rPr>
              <a:t>: </a:t>
            </a:r>
            <a:r>
              <a:rPr lang="en-US" sz="1400" dirty="0">
                <a:latin typeface="+mj-lt"/>
                <a:cs typeface="Calibri"/>
                <a:hlinkClick r:id="rId2"/>
              </a:rPr>
              <a:t>http://numba.pydata.org/numba-doc/latest/index.html</a:t>
            </a:r>
            <a:endParaRPr lang="en-US" sz="1400" dirty="0">
              <a:latin typeface="+mj-lt"/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+mj-lt"/>
                <a:cs typeface="Calibri"/>
              </a:rPr>
              <a:t>Tensorflow</a:t>
            </a:r>
            <a:r>
              <a:rPr lang="en-US" sz="1400" dirty="0">
                <a:latin typeface="+mj-lt"/>
                <a:cs typeface="Calibri"/>
              </a:rPr>
              <a:t>: </a:t>
            </a:r>
            <a:r>
              <a:rPr lang="en-US" sz="1400" dirty="0">
                <a:latin typeface="+mj-lt"/>
                <a:cs typeface="Calibri"/>
                <a:hlinkClick r:id="rId3"/>
              </a:rPr>
              <a:t>https://www.tensorflow.org/api_docs/python</a:t>
            </a:r>
            <a:r>
              <a:rPr lang="en-US" sz="1400" dirty="0">
                <a:latin typeface="+mj-lt"/>
                <a:cs typeface="Calibri"/>
              </a:rPr>
              <a:t> </a:t>
            </a:r>
          </a:p>
          <a:p>
            <a:endParaRPr lang="en-US" sz="1200" dirty="0">
              <a:latin typeface="Calibri"/>
              <a:cs typeface="Calibri"/>
            </a:endParaRPr>
          </a:p>
          <a:p>
            <a:r>
              <a:rPr lang="en-US" sz="1400" dirty="0">
                <a:cs typeface="Calibri"/>
              </a:rPr>
              <a:t>Slides are accessible in your browser in </a:t>
            </a:r>
            <a:r>
              <a:rPr lang="en-US" sz="1400" dirty="0" err="1">
                <a:cs typeface="Calibri"/>
              </a:rPr>
              <a:t>Github</a:t>
            </a:r>
            <a:r>
              <a:rPr lang="en-US" sz="1400" dirty="0">
                <a:cs typeface="Calibri"/>
              </a:rPr>
              <a:t> and Box:</a:t>
            </a:r>
          </a:p>
          <a:p>
            <a:pPr lvl="1"/>
            <a:r>
              <a:rPr lang="en-US" sz="1400" dirty="0" err="1">
                <a:cs typeface="Calibri"/>
              </a:rPr>
              <a:t>Github</a:t>
            </a:r>
            <a:r>
              <a:rPr lang="en-US" sz="1400" dirty="0">
                <a:cs typeface="Calibri"/>
              </a:rPr>
              <a:t>: </a:t>
            </a:r>
            <a:r>
              <a:rPr lang="en-US" sz="1400" dirty="0">
                <a:cs typeface="Calibri"/>
                <a:hlinkClick r:id="rId4"/>
              </a:rPr>
              <a:t>https://github.com/agrippa/hpc-bootcamp</a:t>
            </a:r>
            <a:r>
              <a:rPr lang="en-US" sz="1400" dirty="0">
                <a:cs typeface="Calibri"/>
              </a:rPr>
              <a:t>	Box: </a:t>
            </a:r>
            <a:r>
              <a:rPr lang="en-US" sz="1400" dirty="0">
                <a:cs typeface="Calibri"/>
                <a:hlinkClick r:id="rId5"/>
              </a:rPr>
              <a:t>http://bit.ly/hpc-bc19</a:t>
            </a:r>
            <a:r>
              <a:rPr lang="en-US" sz="1400" dirty="0">
                <a:cs typeface="Calibri"/>
              </a:rPr>
              <a:t> </a:t>
            </a:r>
          </a:p>
          <a:p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CUDA Libraries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CUDA Libraries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534400" cy="3699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Calibri"/>
                <a:cs typeface="Calibri"/>
              </a:rPr>
              <a:t>CUDA Libraries offer high-level, high performance, domain-specific APIs for GPUs.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CUSPARSE: Sparse linear algebra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CUBLAS: Dense linear algebra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CUDNN: Deep Neural Networks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CUFFT: Fast Fourier Transforms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Take advantage of expert-tuned kernels without writing a line of kernel code.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Many CUDA libraries emulate their host counterparts (e.g. CUBLAS and BLAS).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 fontScale="62500" lnSpcReduction="20000"/>
          </a:bodyPr>
          <a:lstStyle/>
          <a:p>
            <a:pPr marL="380985" indent="-380985">
              <a:buFont typeface="+mj-lt"/>
              <a:buAutoNum type="arabicPeriod"/>
            </a:pPr>
            <a:r>
              <a:rPr lang="en-US" sz="3500" b="0" dirty="0"/>
              <a:t>Create a library-specific handle that manages contextual information useful for the library’s operation. </a:t>
            </a:r>
          </a:p>
          <a:p>
            <a:pPr lvl="1"/>
            <a:r>
              <a:rPr lang="en-US" sz="3200" b="0" dirty="0"/>
              <a:t>Many CUDA Libraries have the concept of a handle which stores opaque library-specific information on the host which many library functions access</a:t>
            </a:r>
          </a:p>
          <a:p>
            <a:pPr lvl="1"/>
            <a:r>
              <a:rPr lang="en-US" sz="3200" b="0" dirty="0"/>
              <a:t>Programmer’s responsibility to manage this handle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For example: </a:t>
            </a:r>
            <a:r>
              <a:rPr lang="en-US" sz="3200" dirty="0" err="1">
                <a:solidFill>
                  <a:srgbClr val="76B900"/>
                </a:solidFill>
                <a:latin typeface="Consolas"/>
                <a:cs typeface="Consolas"/>
              </a:rPr>
              <a:t>cublasHandle_t</a:t>
            </a:r>
            <a:r>
              <a:rPr lang="en-US" sz="3200" b="0" dirty="0">
                <a:latin typeface="Consolas"/>
                <a:cs typeface="Consolas"/>
              </a:rPr>
              <a:t>, </a:t>
            </a:r>
            <a:r>
              <a:rPr lang="en-US" sz="3200" dirty="0" err="1">
                <a:solidFill>
                  <a:srgbClr val="76B900"/>
                </a:solidFill>
                <a:latin typeface="Consolas"/>
                <a:cs typeface="Consolas"/>
              </a:rPr>
              <a:t>cufftHandle</a:t>
            </a:r>
            <a:r>
              <a:rPr lang="en-US" sz="3200" b="0" dirty="0">
                <a:latin typeface="Consolas"/>
                <a:cs typeface="Consolas"/>
              </a:rPr>
              <a:t>, </a:t>
            </a:r>
            <a:r>
              <a:rPr lang="en-US" sz="3200" dirty="0" err="1">
                <a:solidFill>
                  <a:srgbClr val="76B900"/>
                </a:solidFill>
                <a:latin typeface="Consolas"/>
                <a:cs typeface="Consolas"/>
              </a:rPr>
              <a:t>cusparseHandle_t</a:t>
            </a:r>
            <a:r>
              <a:rPr lang="en-US" sz="3200" b="0" dirty="0">
                <a:latin typeface="Consolas"/>
                <a:cs typeface="Consolas"/>
              </a:rPr>
              <a:t>, </a:t>
            </a:r>
            <a:r>
              <a:rPr lang="en-US" sz="3200" dirty="0" err="1">
                <a:solidFill>
                  <a:srgbClr val="76B900"/>
                </a:solidFill>
                <a:latin typeface="Consolas"/>
                <a:cs typeface="Consolas"/>
              </a:rPr>
              <a:t>curandGenerator_t</a:t>
            </a:r>
            <a:endParaRPr lang="en-US" sz="3200" dirty="0">
              <a:solidFill>
                <a:srgbClr val="76B900"/>
              </a:solidFill>
              <a:latin typeface="Consolas"/>
              <a:cs typeface="Consolas"/>
            </a:endParaRPr>
          </a:p>
          <a:p>
            <a:endParaRPr lang="en-US" b="0" dirty="0"/>
          </a:p>
          <a:p>
            <a:pPr marL="380985" indent="-380985">
              <a:buFont typeface="+mj-lt"/>
              <a:buAutoNum type="arabicPeriod"/>
            </a:pPr>
            <a:r>
              <a:rPr lang="en-US" sz="3500" b="0" dirty="0"/>
              <a:t>Allocate device memory for inputs and outputs to the library function.</a:t>
            </a:r>
          </a:p>
          <a:p>
            <a:pPr lvl="1"/>
            <a:r>
              <a:rPr lang="en-US" sz="3200" b="0" dirty="0">
                <a:latin typeface="Trebuchet MS"/>
                <a:cs typeface="Trebuchet MS"/>
              </a:rPr>
              <a:t>Use </a:t>
            </a:r>
            <a:r>
              <a:rPr lang="en-US" sz="3200" dirty="0" err="1">
                <a:solidFill>
                  <a:srgbClr val="65AF06"/>
                </a:solidFill>
                <a:latin typeface="Consolas"/>
                <a:cs typeface="Consolas"/>
              </a:rPr>
              <a:t>cudaMalloc</a:t>
            </a:r>
            <a:r>
              <a:rPr lang="en-US" sz="3200" b="0" dirty="0">
                <a:latin typeface="Trebuchet MS"/>
                <a:cs typeface="Trebuchet MS"/>
              </a:rPr>
              <a:t> as usual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0985" indent="-380985">
              <a:buFont typeface="+mj-lt"/>
              <a:buAutoNum type="arabicPeriod" startAt="3"/>
            </a:pPr>
            <a:r>
              <a:rPr lang="en-US" b="0" dirty="0"/>
              <a:t>If inputs are not already in a library-supported format, convert them to be accessible by the library. </a:t>
            </a:r>
          </a:p>
          <a:p>
            <a:pPr lvl="1"/>
            <a:r>
              <a:rPr lang="en-US" b="0" dirty="0"/>
              <a:t>Many CUDA Libraries only accept data in a specific format </a:t>
            </a:r>
          </a:p>
          <a:p>
            <a:pPr lvl="1"/>
            <a:r>
              <a:rPr lang="en-US" b="0" dirty="0"/>
              <a:t>For example: column-major vs. row-major arrays</a:t>
            </a:r>
          </a:p>
          <a:p>
            <a:pPr lvl="1"/>
            <a:endParaRPr lang="en-US" b="0" dirty="0"/>
          </a:p>
          <a:p>
            <a:pPr marL="380985" indent="-380985">
              <a:buFont typeface="+mj-lt"/>
              <a:buAutoNum type="arabicPeriod" startAt="4"/>
            </a:pPr>
            <a:r>
              <a:rPr lang="en-US" b="0" dirty="0"/>
              <a:t>Populate the pre-allocated device memory with inputs in a supported format. </a:t>
            </a:r>
          </a:p>
          <a:p>
            <a:pPr lvl="1"/>
            <a:r>
              <a:rPr lang="en-US" b="0" dirty="0"/>
              <a:t>In many cases, this step simply implies a </a:t>
            </a:r>
            <a:r>
              <a:rPr lang="en-US" dirty="0" err="1">
                <a:solidFill>
                  <a:srgbClr val="76B900"/>
                </a:solidFill>
                <a:latin typeface="Consolas"/>
                <a:cs typeface="Consolas"/>
              </a:rPr>
              <a:t>cudaMemcpy</a:t>
            </a:r>
            <a:r>
              <a:rPr lang="en-US" b="0" dirty="0"/>
              <a:t> or one of its variants to make the data accessible on the GPU</a:t>
            </a:r>
          </a:p>
          <a:p>
            <a:pPr lvl="1"/>
            <a:r>
              <a:rPr lang="en-US" b="0" dirty="0"/>
              <a:t>Some libraries provide custom transfer functions, for example: </a:t>
            </a:r>
            <a:r>
              <a:rPr lang="en-US" dirty="0" err="1">
                <a:solidFill>
                  <a:srgbClr val="76B900"/>
                </a:solidFill>
                <a:latin typeface="Consolas"/>
                <a:cs typeface="Consolas"/>
              </a:rPr>
              <a:t>cublasSetVector</a:t>
            </a:r>
            <a:r>
              <a:rPr lang="en-US" b="0" dirty="0"/>
              <a:t> optimizes </a:t>
            </a:r>
            <a:r>
              <a:rPr lang="en-US" b="0" dirty="0" err="1"/>
              <a:t>strided</a:t>
            </a:r>
            <a:r>
              <a:rPr lang="en-US" b="0" dirty="0"/>
              <a:t> copies for the CUBLAS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0985" indent="-380985">
              <a:buFont typeface="+mj-lt"/>
              <a:buAutoNum type="arabicPeriod" startAt="5"/>
            </a:pPr>
            <a:r>
              <a:rPr lang="en-US" b="0" dirty="0"/>
              <a:t>Configure the library computation to be executed. </a:t>
            </a:r>
          </a:p>
          <a:p>
            <a:pPr lvl="1"/>
            <a:r>
              <a:rPr lang="en-US" b="0" dirty="0"/>
              <a:t>In some libraries, this is a no-op</a:t>
            </a:r>
          </a:p>
          <a:p>
            <a:pPr lvl="1"/>
            <a:r>
              <a:rPr lang="en-US" b="0" dirty="0"/>
              <a:t>Others require additional metadata to execute library computation correctly</a:t>
            </a:r>
          </a:p>
          <a:p>
            <a:pPr lvl="1"/>
            <a:r>
              <a:rPr lang="en-US" b="0" dirty="0"/>
              <a:t>In some cases this configuration takes the form of extra parameters passed to library functions, others set fields in the library handle</a:t>
            </a:r>
          </a:p>
          <a:p>
            <a:pPr marL="476231" lvl="1" indent="0">
              <a:buNone/>
            </a:pPr>
            <a:endParaRPr lang="en-US" b="0" dirty="0"/>
          </a:p>
          <a:p>
            <a:pPr marL="380985" indent="-380985">
              <a:buFont typeface="+mj-lt"/>
              <a:buAutoNum type="arabicPeriod" startAt="6"/>
            </a:pPr>
            <a:r>
              <a:rPr lang="en-US" b="0" dirty="0"/>
              <a:t>Execute a library call that offloads the desired computation to the GPU. </a:t>
            </a:r>
          </a:p>
          <a:p>
            <a:pPr lvl="1"/>
            <a:r>
              <a:rPr lang="en-US" b="0" dirty="0"/>
              <a:t>No GPU-specific knowledge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0985" indent="-380985">
              <a:buFont typeface="+mj-lt"/>
              <a:buAutoNum type="arabicPeriod" startAt="7"/>
            </a:pPr>
            <a:r>
              <a:rPr lang="en-US" b="0" dirty="0"/>
              <a:t>Retrieve the results of that computation from device memory, possibly in a library-determined format. </a:t>
            </a:r>
          </a:p>
          <a:p>
            <a:pPr lvl="1"/>
            <a:r>
              <a:rPr lang="en-US" b="0" dirty="0"/>
              <a:t>Again, this may be as simple as a </a:t>
            </a:r>
            <a:r>
              <a:rPr lang="en-US" dirty="0" err="1">
                <a:solidFill>
                  <a:srgbClr val="76B900"/>
                </a:solidFill>
                <a:latin typeface="Consolas"/>
                <a:cs typeface="Consolas"/>
              </a:rPr>
              <a:t>cudaMemcpy</a:t>
            </a:r>
            <a:r>
              <a:rPr lang="en-US" b="0" dirty="0"/>
              <a:t> or require a library-specific function</a:t>
            </a:r>
          </a:p>
          <a:p>
            <a:endParaRPr lang="en-US" b="0" dirty="0"/>
          </a:p>
          <a:p>
            <a:pPr marL="380985" indent="-380985">
              <a:buFont typeface="+mj-lt"/>
              <a:buAutoNum type="arabicPeriod" startAt="8"/>
            </a:pPr>
            <a:r>
              <a:rPr lang="en-US" b="0" dirty="0"/>
              <a:t>If necessary, convert the retrieved data to the application’s native format. </a:t>
            </a:r>
          </a:p>
          <a:p>
            <a:pPr lvl="1"/>
            <a:r>
              <a:rPr lang="en-US" b="0" dirty="0"/>
              <a:t>If a conversion to a library-specific format was necessary, this step ensures the application can now use the calculated data</a:t>
            </a:r>
          </a:p>
          <a:p>
            <a:pPr lvl="1"/>
            <a:r>
              <a:rPr lang="en-US" b="0" dirty="0"/>
              <a:t>In general, it is best to keep the application format and library format the same, reducing overhead from repeated conversions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indent="-380985">
              <a:buFont typeface="+mj-lt"/>
              <a:buAutoNum type="arabicPeriod" startAt="9"/>
            </a:pPr>
            <a:endParaRPr lang="en-US" sz="2000" b="0" dirty="0"/>
          </a:p>
          <a:p>
            <a:pPr marL="380985" indent="-380985">
              <a:buFont typeface="+mj-lt"/>
              <a:buAutoNum type="arabicPeriod" startAt="9"/>
            </a:pPr>
            <a:r>
              <a:rPr lang="en-US" sz="2200" b="0" dirty="0"/>
              <a:t>Release CUDA resources. </a:t>
            </a:r>
          </a:p>
          <a:p>
            <a:pPr lvl="1"/>
            <a:r>
              <a:rPr lang="en-US" sz="2000" b="0" dirty="0"/>
              <a:t>Includes the usual CUDA cleanup (</a:t>
            </a:r>
            <a:r>
              <a:rPr lang="en-US" sz="2000" dirty="0" err="1">
                <a:solidFill>
                  <a:srgbClr val="65AF06"/>
                </a:solidFill>
                <a:latin typeface="Consolas"/>
                <a:cs typeface="Consolas"/>
              </a:rPr>
              <a:t>cudaFree</a:t>
            </a:r>
            <a:r>
              <a:rPr lang="en-US" sz="2000" b="0" dirty="0"/>
              <a:t>, </a:t>
            </a:r>
            <a:r>
              <a:rPr lang="en-US" sz="2000" dirty="0" err="1">
                <a:solidFill>
                  <a:srgbClr val="65AF06"/>
                </a:solidFill>
                <a:latin typeface="Consolas"/>
                <a:cs typeface="Consolas"/>
              </a:rPr>
              <a:t>cudaStreamDestroy</a:t>
            </a:r>
            <a:r>
              <a:rPr lang="en-US" sz="2000" b="0" dirty="0"/>
              <a:t>, </a:t>
            </a:r>
            <a:r>
              <a:rPr lang="en-US" sz="2000" b="0" dirty="0" err="1"/>
              <a:t>etc</a:t>
            </a:r>
            <a:r>
              <a:rPr lang="en-US" sz="2000" b="0" dirty="0"/>
              <a:t>) plus any library-specific cleanup</a:t>
            </a:r>
          </a:p>
          <a:p>
            <a:pPr lvl="1"/>
            <a:endParaRPr lang="en-US" sz="1800" b="0" dirty="0"/>
          </a:p>
          <a:p>
            <a:pPr marL="380985" indent="-380985">
              <a:buFont typeface="+mj-lt"/>
              <a:buAutoNum type="arabicPeriod" startAt="10"/>
            </a:pPr>
            <a:r>
              <a:rPr lang="en-US" sz="2200" b="0" dirty="0"/>
              <a:t>Continue with the remainder of the application. 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Not all libraries follow this workflow, and not all libraries require every step in this workflow</a:t>
            </a:r>
          </a:p>
          <a:p>
            <a:pPr lvl="1"/>
            <a:r>
              <a:rPr lang="en-GB" sz="1800" dirty="0"/>
              <a:t>In fact, for many libraries many steps are skipped</a:t>
            </a:r>
          </a:p>
          <a:p>
            <a:pPr lvl="1"/>
            <a:r>
              <a:rPr lang="en-GB" sz="1800" dirty="0"/>
              <a:t>Keeping this workflow in mind will help give you context on what the library might be doing behind the scenes and where you are in the process</a:t>
            </a:r>
          </a:p>
          <a:p>
            <a:pPr lvl="1"/>
            <a:endParaRPr lang="en-GB" sz="1800" dirty="0"/>
          </a:p>
          <a:p>
            <a:r>
              <a:rPr lang="en-GB" sz="2000" dirty="0"/>
              <a:t>Next, we’ll look at one simple illustration of this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Common Library Workflow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 err="1"/>
              <a:t>cuBLAS</a:t>
            </a:r>
            <a:r>
              <a:rPr lang="en-GB" sz="2000" dirty="0"/>
              <a:t> is a port of a popular linear algebra library, BLAS</a:t>
            </a:r>
          </a:p>
          <a:p>
            <a:endParaRPr lang="en-GB" sz="2000" dirty="0"/>
          </a:p>
          <a:p>
            <a:r>
              <a:rPr lang="en-GB" sz="2000" dirty="0" err="1"/>
              <a:t>cuBLAS</a:t>
            </a:r>
            <a:r>
              <a:rPr lang="en-GB" sz="2000" dirty="0"/>
              <a:t> (like BLAS) splits its subroutines into multiple levels based on data types processed:</a:t>
            </a:r>
          </a:p>
          <a:p>
            <a:pPr lvl="1"/>
            <a:r>
              <a:rPr lang="en-GB" sz="1800" dirty="0"/>
              <a:t>Level 1: vector-only operations (e.g. vector addition)</a:t>
            </a:r>
          </a:p>
          <a:p>
            <a:pPr lvl="1"/>
            <a:r>
              <a:rPr lang="en-GB" sz="1800" dirty="0"/>
              <a:t>Level 2: matrix-vector operations (e.g. matrix-vector multiplication)</a:t>
            </a:r>
          </a:p>
          <a:p>
            <a:pPr lvl="1"/>
            <a:r>
              <a:rPr lang="en-GB" sz="1800" dirty="0"/>
              <a:t>Level 3: matrix-matrix operations (e.g. matrix multiplication)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developer.nvidia.com/sites/default/files/akamai/cuda/images/cublas9_2.png">
            <a:extLst>
              <a:ext uri="{FF2B5EF4-FFF2-40B4-BE49-F238E27FC236}">
                <a16:creationId xmlns:a16="http://schemas.microsoft.com/office/drawing/2014/main" id="{1C51BBFA-8113-4580-89EC-541E31E7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0" y="843148"/>
            <a:ext cx="7391400" cy="39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98F81B-8BC1-4D8A-B268-55EAFD0A4BA8}"/>
              </a:ext>
            </a:extLst>
          </p:cNvPr>
          <p:cNvSpPr/>
          <p:nvPr/>
        </p:nvSpPr>
        <p:spPr>
          <a:xfrm>
            <a:off x="2777983" y="4774168"/>
            <a:ext cx="3588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https://developer.nvidia.com/cublas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GPU Accelerated Computing (Day 2)</a:t>
            </a: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Productive GPU Programming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Max Grossman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Habanero Extreme Scale Software Research Group, Rice University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Principal &amp; Co-Founder, 7pod Technologies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Author, Professional CUDA C Programming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Calibri"/>
                <a:cs typeface="Calibri"/>
              </a:rPr>
              <a:t>Porting to </a:t>
            </a:r>
            <a:r>
              <a:rPr lang="en-GB" sz="2000" dirty="0" err="1">
                <a:latin typeface="Calibri"/>
                <a:cs typeface="Calibri"/>
              </a:rPr>
              <a:t>cuBLAS</a:t>
            </a:r>
            <a:r>
              <a:rPr lang="en-GB" sz="2000" dirty="0">
                <a:latin typeface="Calibri"/>
                <a:cs typeface="Calibri"/>
              </a:rPr>
              <a:t> from BLAS is a straightforward process. In general, it requires:</a:t>
            </a:r>
          </a:p>
          <a:p>
            <a:pPr lvl="1"/>
            <a:r>
              <a:rPr lang="en-GB" sz="2000" dirty="0">
                <a:latin typeface="Calibri"/>
                <a:cs typeface="Calibri"/>
              </a:rPr>
              <a:t>Adding device memory allocation/freeing (</a:t>
            </a:r>
            <a:r>
              <a:rPr lang="en-GB" sz="1800" dirty="0" err="1">
                <a:latin typeface="Consolas"/>
                <a:cs typeface="Consolas"/>
              </a:rPr>
              <a:t>cudaMalloc</a:t>
            </a:r>
            <a:r>
              <a:rPr lang="en-GB" sz="2000" dirty="0">
                <a:latin typeface="Calibri"/>
                <a:cs typeface="Calibri"/>
              </a:rPr>
              <a:t>, </a:t>
            </a:r>
            <a:r>
              <a:rPr lang="en-GB" sz="1800" dirty="0" err="1">
                <a:latin typeface="Consolas"/>
                <a:cs typeface="Consolas"/>
              </a:rPr>
              <a:t>cudaFree</a:t>
            </a:r>
            <a:r>
              <a:rPr lang="en-GB" sz="2000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GB" sz="2000" dirty="0">
                <a:latin typeface="Calibri"/>
                <a:cs typeface="Calibri"/>
              </a:rPr>
              <a:t>Adding device transfer functions (</a:t>
            </a:r>
            <a:r>
              <a:rPr lang="en-GB" sz="1800" dirty="0" err="1">
                <a:latin typeface="Consolas"/>
                <a:cs typeface="Consolas"/>
              </a:rPr>
              <a:t>cublasSetVector</a:t>
            </a:r>
            <a:r>
              <a:rPr lang="en-GB" sz="2000" dirty="0">
                <a:latin typeface="Calibri"/>
                <a:cs typeface="Calibri"/>
              </a:rPr>
              <a:t>, </a:t>
            </a:r>
            <a:r>
              <a:rPr lang="en-GB" sz="1800" dirty="0" err="1">
                <a:latin typeface="Consolas"/>
                <a:cs typeface="Consolas"/>
              </a:rPr>
              <a:t>cublasSetMatrix</a:t>
            </a:r>
            <a:r>
              <a:rPr lang="en-GB" sz="2000" dirty="0">
                <a:latin typeface="Calibri"/>
                <a:cs typeface="Calibri"/>
              </a:rPr>
              <a:t>, </a:t>
            </a:r>
            <a:r>
              <a:rPr lang="en-GB" sz="2000" dirty="0" err="1">
                <a:latin typeface="Calibri"/>
                <a:cs typeface="Calibri"/>
              </a:rPr>
              <a:t>etc</a:t>
            </a:r>
            <a:r>
              <a:rPr lang="en-GB" sz="2000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GB" sz="2000" dirty="0">
                <a:latin typeface="Calibri"/>
                <a:cs typeface="Calibri"/>
              </a:rPr>
              <a:t>Transform library routine calls from BLAS to </a:t>
            </a:r>
            <a:r>
              <a:rPr lang="en-GB" sz="2000" dirty="0" err="1">
                <a:latin typeface="Calibri"/>
                <a:cs typeface="Calibri"/>
              </a:rPr>
              <a:t>cuBLAS</a:t>
            </a:r>
            <a:r>
              <a:rPr lang="en-GB" sz="2000" dirty="0">
                <a:latin typeface="Calibri"/>
                <a:cs typeface="Calibri"/>
              </a:rPr>
              <a:t> (e.g. </a:t>
            </a:r>
            <a:r>
              <a:rPr lang="en-GB" sz="1800" dirty="0" err="1">
                <a:latin typeface="Consolas"/>
                <a:cs typeface="Consolas"/>
              </a:rPr>
              <a:t>cblas_sgemv</a:t>
            </a:r>
            <a:r>
              <a:rPr lang="en-GB" sz="20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ea typeface="Wingdings"/>
                <a:cs typeface="Calibri"/>
                <a:sym typeface="Wingdings"/>
              </a:rPr>
              <a:t> </a:t>
            </a:r>
            <a:r>
              <a:rPr lang="en-GB" sz="1800" dirty="0" err="1">
                <a:latin typeface="Consolas"/>
                <a:ea typeface="Wingdings"/>
                <a:cs typeface="Consolas"/>
                <a:sym typeface="Wingdings"/>
              </a:rPr>
              <a:t>cublasSgemv</a:t>
            </a:r>
            <a:r>
              <a:rPr lang="en-GB" sz="2000" dirty="0">
                <a:latin typeface="Calibri"/>
                <a:ea typeface="Wingdings"/>
                <a:cs typeface="Calibri"/>
                <a:sym typeface="Wingdings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Portability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For legacy compatibility, </a:t>
            </a:r>
            <a:r>
              <a:rPr lang="en-GB" sz="2000" dirty="0" err="1"/>
              <a:t>cuBLAS</a:t>
            </a:r>
            <a:r>
              <a:rPr lang="en-GB" sz="2000" dirty="0"/>
              <a:t> operates on column-major matrices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21717" y="2409677"/>
            <a:ext cx="975108" cy="1000273"/>
          </a:xfrm>
          <a:prstGeom prst="rect">
            <a:avLst/>
          </a:prstGeom>
          <a:noFill/>
        </p:spPr>
        <p:txBody>
          <a:bodyPr wrap="square" lIns="76197" tIns="38098" rIns="76197" bIns="38098" numCol="1" rtlCol="0">
            <a:spAutoFit/>
          </a:bodyPr>
          <a:lstStyle/>
          <a:p>
            <a:pPr algn="ctr"/>
            <a:r>
              <a:rPr lang="en-US" sz="2000" b="1" dirty="0">
                <a:latin typeface="Courier New"/>
                <a:cs typeface="Courier New"/>
              </a:rPr>
              <a:t>3 0 0</a:t>
            </a:r>
          </a:p>
          <a:p>
            <a:pPr algn="ctr"/>
            <a:r>
              <a:rPr lang="en-US" sz="2000" b="1" dirty="0">
                <a:latin typeface="Courier New"/>
                <a:cs typeface="Courier New"/>
              </a:rPr>
              <a:t>6 0 0</a:t>
            </a:r>
          </a:p>
          <a:p>
            <a:pPr algn="ctr"/>
            <a:r>
              <a:rPr lang="en-US" sz="2000" b="1" dirty="0">
                <a:latin typeface="Courier New"/>
                <a:cs typeface="Courier New"/>
              </a:rPr>
              <a:t>0 2 1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1984213" y="2484685"/>
            <a:ext cx="112513" cy="862596"/>
          </a:xfrm>
          <a:prstGeom prst="leftBracket">
            <a:avLst/>
          </a:prstGeom>
          <a:ln>
            <a:solidFill>
              <a:srgbClr val="76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2921817" y="2484685"/>
            <a:ext cx="114300" cy="862596"/>
          </a:xfrm>
          <a:prstGeom prst="rightBracket">
            <a:avLst/>
          </a:prstGeom>
          <a:ln>
            <a:solidFill>
              <a:srgbClr val="76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9421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1967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4513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97059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9605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22150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4696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242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59788" y="2709710"/>
            <a:ext cx="412546" cy="412546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184346" y="2784719"/>
            <a:ext cx="562563" cy="300033"/>
          </a:xfrm>
          <a:prstGeom prst="rightArrow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Ideosyncracies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Device memory in </a:t>
            </a:r>
            <a:r>
              <a:rPr lang="en-GB" sz="2000" dirty="0" err="1"/>
              <a:t>cuBLAS</a:t>
            </a:r>
            <a:r>
              <a:rPr lang="en-GB" sz="2000" dirty="0"/>
              <a:t> is allocated as you’re used to: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cudaMalloc</a:t>
            </a:r>
            <a:endParaRPr lang="en-GB" sz="1800" dirty="0">
              <a:solidFill>
                <a:srgbClr val="76B9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Transferring data to the device uses </a:t>
            </a:r>
            <a:r>
              <a:rPr lang="en-GB" sz="2000" dirty="0" err="1"/>
              <a:t>cuBLAS</a:t>
            </a:r>
            <a:r>
              <a:rPr lang="en-GB" sz="2000" dirty="0"/>
              <a:t>-specific functions: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cublasGetVector</a:t>
            </a:r>
            <a:r>
              <a:rPr lang="en-GB" sz="2000" dirty="0"/>
              <a:t>/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cublasSetVector</a:t>
            </a:r>
            <a:r>
              <a:rPr lang="en-GB" sz="2000" dirty="0"/>
              <a:t> and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cublasGetMatrix</a:t>
            </a:r>
            <a:r>
              <a:rPr lang="en-GB" sz="2000" dirty="0"/>
              <a:t>/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cublasSetMatrix</a:t>
            </a:r>
            <a:endParaRPr lang="en-GB" sz="1800" dirty="0">
              <a:solidFill>
                <a:srgbClr val="76B900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Data Management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Example:</a:t>
            </a:r>
          </a:p>
          <a:p>
            <a:pPr marL="857216" lvl="2" indent="0">
              <a:buNone/>
            </a:pP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cublasStatus_t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cublasSetVector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(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n,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elemSize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</a:t>
            </a:r>
          </a:p>
          <a:p>
            <a:pPr marL="857216" lvl="2" indent="0">
              <a:buNone/>
            </a:pP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  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const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void *x,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incx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 void *y,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incy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);</a:t>
            </a:r>
          </a:p>
          <a:p>
            <a:pPr marL="476231" lvl="1" indent="0">
              <a:buNone/>
            </a:pPr>
            <a:r>
              <a:rPr lang="en-GB" sz="2000" dirty="0"/>
              <a:t>where: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n</a:t>
            </a:r>
            <a:r>
              <a:rPr lang="en-GB" sz="1800" dirty="0"/>
              <a:t> is the number of elements to transfer to the GPU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elemSize</a:t>
            </a:r>
            <a:r>
              <a:rPr lang="en-GB" sz="1800" dirty="0"/>
              <a:t> is the size of each element (e.g. </a:t>
            </a:r>
            <a:r>
              <a:rPr lang="en-GB" sz="1800" dirty="0" err="1">
                <a:latin typeface="Consolas"/>
                <a:cs typeface="Consolas"/>
              </a:rPr>
              <a:t>sizeof</a:t>
            </a:r>
            <a:r>
              <a:rPr lang="en-GB" sz="1800" dirty="0">
                <a:latin typeface="Consolas"/>
                <a:cs typeface="Consolas"/>
              </a:rPr>
              <a:t>(</a:t>
            </a:r>
            <a:r>
              <a:rPr lang="en-GB" sz="1800" dirty="0" err="1">
                <a:latin typeface="Consolas"/>
                <a:cs typeface="Consolas"/>
              </a:rPr>
              <a:t>int</a:t>
            </a:r>
            <a:r>
              <a:rPr lang="en-GB" sz="1800" dirty="0">
                <a:latin typeface="Consolas"/>
                <a:cs typeface="Consolas"/>
              </a:rPr>
              <a:t>)</a:t>
            </a:r>
            <a:r>
              <a:rPr lang="en-GB" sz="1800" dirty="0"/>
              <a:t>)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x</a:t>
            </a:r>
            <a:r>
              <a:rPr lang="en-GB" sz="1800" dirty="0"/>
              <a:t> is the vector on the host to copy from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incx</a:t>
            </a:r>
            <a:r>
              <a:rPr lang="en-GB" sz="1800" dirty="0"/>
              <a:t> is a stride in </a:t>
            </a:r>
            <a:r>
              <a:rPr lang="en-GB" sz="1800" dirty="0">
                <a:latin typeface="Courier New"/>
                <a:cs typeface="Courier New"/>
              </a:rPr>
              <a:t>x</a:t>
            </a:r>
            <a:r>
              <a:rPr lang="en-GB" sz="1800" dirty="0"/>
              <a:t> of the array cells to transfer to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y</a:t>
            </a:r>
            <a:r>
              <a:rPr lang="en-GB" sz="1800" dirty="0"/>
              <a:t> is the vector on the GPU to copy to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incy</a:t>
            </a:r>
            <a:r>
              <a:rPr lang="en-GB" sz="1800" dirty="0"/>
              <a:t> is a stride in </a:t>
            </a:r>
            <a:r>
              <a:rPr lang="en-GB" sz="1800" dirty="0">
                <a:latin typeface="Courier New"/>
                <a:cs typeface="Courier New"/>
              </a:rPr>
              <a:t>y</a:t>
            </a:r>
            <a:r>
              <a:rPr lang="en-GB" sz="1800" dirty="0"/>
              <a:t> of the array cells to transfer to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Example:</a:t>
            </a:r>
          </a:p>
          <a:p>
            <a:pPr marL="857216" lvl="2" indent="0">
              <a:buNone/>
            </a:pP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cublasSetVector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(5,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sizeof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(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),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h_x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 3,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d_x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 2);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932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434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937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439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942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444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0947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449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5952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8454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0957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3459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5962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84646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09671" y="2451494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9321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84346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09371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4396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59421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4446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09471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34496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59521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84546" y="331409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71833" y="2564007"/>
            <a:ext cx="0" cy="8625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521883" y="2564007"/>
            <a:ext cx="225025" cy="8625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71933" y="2564007"/>
            <a:ext cx="450052" cy="8625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421983" y="2564007"/>
            <a:ext cx="675075" cy="8625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2033" y="2564007"/>
            <a:ext cx="900100" cy="8625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34229" y="2376486"/>
            <a:ext cx="787588" cy="35393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r"/>
            <a:r>
              <a:rPr lang="en-US" b="1" dirty="0" err="1">
                <a:latin typeface="Consolas"/>
                <a:cs typeface="Consolas"/>
              </a:rPr>
              <a:t>h_x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4229" y="3246825"/>
            <a:ext cx="787588" cy="35393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r"/>
            <a:r>
              <a:rPr lang="en-US" b="1" dirty="0" err="1">
                <a:latin typeface="Consolas"/>
                <a:cs typeface="Consolas"/>
              </a:rPr>
              <a:t>d_x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Data Management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Similarly:</a:t>
            </a:r>
          </a:p>
          <a:p>
            <a:pPr marL="457166" lvl="1" indent="0">
              <a:buNone/>
            </a:pP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cublasStatus_t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cublasSetMatrix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(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rows,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cols,</a:t>
            </a:r>
          </a:p>
          <a:p>
            <a:pPr marL="457166" lvl="1" indent="0">
              <a:buNone/>
            </a:pP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  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elemSize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,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const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void *A,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lda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, void *B,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 </a:t>
            </a:r>
            <a:r>
              <a:rPr lang="en-GB" sz="1800" dirty="0" err="1">
                <a:solidFill>
                  <a:srgbClr val="76B900"/>
                </a:solidFill>
                <a:latin typeface="Consolas"/>
                <a:cs typeface="Consolas"/>
              </a:rPr>
              <a:t>ldb</a:t>
            </a:r>
            <a:r>
              <a:rPr lang="en-GB" sz="1800" dirty="0">
                <a:solidFill>
                  <a:srgbClr val="76B900"/>
                </a:solidFill>
                <a:latin typeface="Consolas"/>
                <a:cs typeface="Consolas"/>
              </a:rPr>
              <a:t>);</a:t>
            </a:r>
          </a:p>
          <a:p>
            <a:pPr marL="476231" lvl="1" indent="0">
              <a:buNone/>
            </a:pPr>
            <a:r>
              <a:rPr lang="en-GB" sz="2000" dirty="0">
                <a:latin typeface="Calibri"/>
                <a:cs typeface="Calibri"/>
              </a:rPr>
              <a:t>where: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rows</a:t>
            </a:r>
            <a:r>
              <a:rPr lang="en-GB" sz="1800" dirty="0">
                <a:latin typeface="Trebuchet MS"/>
                <a:cs typeface="Trebuchet MS"/>
              </a:rPr>
              <a:t> is the number of rows in a matrix to copy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cols</a:t>
            </a:r>
            <a:r>
              <a:rPr lang="en-GB" sz="1800" dirty="0">
                <a:latin typeface="Trebuchet MS"/>
                <a:cs typeface="Trebuchet MS"/>
              </a:rPr>
              <a:t> is the number of cols in a matrix to copy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elemSize</a:t>
            </a:r>
            <a:r>
              <a:rPr lang="en-GB" sz="1800" dirty="0">
                <a:latin typeface="Trebuchet MS"/>
                <a:cs typeface="Trebuchet MS"/>
              </a:rPr>
              <a:t> is the size of each cell in the matrix (e.g. </a:t>
            </a:r>
            <a:r>
              <a:rPr lang="en-GB" sz="1800" dirty="0" err="1">
                <a:latin typeface="Consolas"/>
                <a:cs typeface="Consolas"/>
              </a:rPr>
              <a:t>sizeof</a:t>
            </a:r>
            <a:r>
              <a:rPr lang="en-GB" sz="1800" dirty="0">
                <a:latin typeface="Consolas"/>
                <a:cs typeface="Consolas"/>
              </a:rPr>
              <a:t>(</a:t>
            </a:r>
            <a:r>
              <a:rPr lang="en-GB" sz="1800" dirty="0" err="1">
                <a:latin typeface="Consolas"/>
                <a:cs typeface="Consolas"/>
              </a:rPr>
              <a:t>int</a:t>
            </a:r>
            <a:r>
              <a:rPr lang="en-GB" sz="1800" dirty="0">
                <a:latin typeface="Consolas"/>
                <a:cs typeface="Consolas"/>
              </a:rPr>
              <a:t>)</a:t>
            </a:r>
            <a:r>
              <a:rPr lang="en-GB" sz="1800" dirty="0">
                <a:latin typeface="Trebuchet MS"/>
                <a:cs typeface="Trebuchet MS"/>
              </a:rPr>
              <a:t>)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A</a:t>
            </a:r>
            <a:r>
              <a:rPr lang="en-GB" sz="1800" dirty="0">
                <a:latin typeface="Trebuchet MS"/>
                <a:cs typeface="Trebuchet MS"/>
              </a:rPr>
              <a:t> is the source matrix on the host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lda</a:t>
            </a:r>
            <a:r>
              <a:rPr lang="en-GB" sz="1800" dirty="0">
                <a:latin typeface="Trebuchet MS"/>
                <a:cs typeface="Trebuchet MS"/>
              </a:rPr>
              <a:t> is the number of rows in the underlying array for </a:t>
            </a:r>
            <a:r>
              <a:rPr lang="en-GB" sz="1800" dirty="0">
                <a:latin typeface="Consolas"/>
                <a:cs typeface="Consolas"/>
              </a:rPr>
              <a:t>A</a:t>
            </a:r>
          </a:p>
          <a:p>
            <a:pPr lvl="2"/>
            <a:r>
              <a:rPr lang="en-GB" sz="1800" dirty="0">
                <a:latin typeface="Consolas"/>
                <a:cs typeface="Consolas"/>
              </a:rPr>
              <a:t>B</a:t>
            </a:r>
            <a:r>
              <a:rPr lang="en-GB" sz="1800" dirty="0">
                <a:latin typeface="Trebuchet MS"/>
                <a:cs typeface="Trebuchet MS"/>
              </a:rPr>
              <a:t> is the destination matrix on the GPU</a:t>
            </a:r>
          </a:p>
          <a:p>
            <a:pPr lvl="2"/>
            <a:r>
              <a:rPr lang="en-GB" sz="1800" dirty="0" err="1">
                <a:latin typeface="Consolas"/>
                <a:cs typeface="Consolas"/>
              </a:rPr>
              <a:t>ldb</a:t>
            </a:r>
            <a:r>
              <a:rPr lang="en-GB" sz="1800" dirty="0">
                <a:latin typeface="Trebuchet MS"/>
                <a:cs typeface="Trebuchet MS"/>
              </a:rPr>
              <a:t> is the number of rows in the underlying array for </a:t>
            </a:r>
            <a:r>
              <a:rPr lang="en-GB" sz="1800" dirty="0">
                <a:latin typeface="Consolas"/>
                <a:cs typeface="Consolas"/>
              </a:rPr>
              <a:t>B</a:t>
            </a:r>
          </a:p>
          <a:p>
            <a:pPr lvl="2"/>
            <a:endParaRPr lang="en-GB" sz="2000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Similarly:</a:t>
            </a:r>
          </a:p>
          <a:p>
            <a:pPr marL="857216" lvl="2" indent="0">
              <a:buNone/>
            </a:pP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cublasSetMatrix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(3, 3,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sizeof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(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int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),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h_A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 4, </a:t>
            </a:r>
            <a:r>
              <a:rPr lang="en-GB" sz="2000" dirty="0" err="1">
                <a:solidFill>
                  <a:srgbClr val="76B900"/>
                </a:solidFill>
                <a:latin typeface="Consolas"/>
                <a:cs typeface="Consolas"/>
              </a:rPr>
              <a:t>d_A</a:t>
            </a:r>
            <a:r>
              <a:rPr lang="en-GB" sz="2000" dirty="0">
                <a:solidFill>
                  <a:srgbClr val="76B900"/>
                </a:solidFill>
                <a:latin typeface="Consolas"/>
                <a:cs typeface="Consolas"/>
              </a:rPr>
              <a:t>, 5);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4313" y="2634279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9338" y="2634279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34363" y="2634279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59388" y="2634279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4313" y="2867048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09338" y="2867048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4363" y="2867048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59388" y="2867048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4313" y="3092073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09338" y="3092073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34363" y="3092073"/>
            <a:ext cx="225025" cy="225025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59388" y="3092073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4313" y="3317098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09338" y="3317098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34363" y="3317098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9388" y="3317098"/>
            <a:ext cx="225025" cy="225025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2050" y="304682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47075" y="304682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2100" y="304682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97125" y="30468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22150" y="30468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2050" y="3271850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47075" y="3271850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72100" y="3271850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97125" y="327185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22150" y="327185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22050" y="349687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7075" y="349687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72100" y="3496875"/>
            <a:ext cx="225025" cy="225025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97125" y="349687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22150" y="349687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22050" y="372190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7075" y="372190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72100" y="372190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697125" y="372190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22150" y="3721900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22050" y="39469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47075" y="39469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72100" y="39469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97125" y="39469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22150" y="3946925"/>
            <a:ext cx="225025" cy="225025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21850" y="2971817"/>
            <a:ext cx="2137738" cy="4125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84313" y="2446758"/>
            <a:ext cx="9001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777481" y="2436990"/>
            <a:ext cx="0" cy="1219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93561" y="2446758"/>
            <a:ext cx="0" cy="1219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46842" y="2202134"/>
            <a:ext cx="375042" cy="282128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1300" dirty="0">
                <a:latin typeface="Trebuchet MS"/>
                <a:cs typeface="Trebuchet MS"/>
              </a:rPr>
              <a:t>4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022050" y="2859304"/>
            <a:ext cx="1125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47175" y="2859304"/>
            <a:ext cx="0" cy="1219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031298" y="2859304"/>
            <a:ext cx="0" cy="1219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7092" y="2596775"/>
            <a:ext cx="375042" cy="282128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1300" dirty="0">
                <a:latin typeface="Trebuchet MS"/>
                <a:cs typeface="Trebuchet MS"/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r>
              <a:rPr lang="en-US" sz="3600" b="1" dirty="0">
                <a:solidFill>
                  <a:schemeClr val="bg1"/>
                </a:solidFill>
              </a:rPr>
              <a:t> Data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BB4F45-85F5-4860-9D45-356B4183DC1A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alibri"/>
                <a:cs typeface="Calibri"/>
              </a:rPr>
              <a:t>Let’s take a look at a simple </a:t>
            </a:r>
            <a:r>
              <a:rPr lang="en-GB" sz="2000" dirty="0" err="1">
                <a:latin typeface="Calibri"/>
                <a:cs typeface="Calibri"/>
              </a:rPr>
              <a:t>cuBLAS</a:t>
            </a:r>
            <a:r>
              <a:rPr lang="en-GB" sz="2000" dirty="0">
                <a:latin typeface="Calibri"/>
                <a:cs typeface="Calibri"/>
              </a:rPr>
              <a:t> example that performs a matrix-vector multiplication. This example uses 6 of the 10 steps in the common library workflow:</a:t>
            </a:r>
          </a:p>
          <a:p>
            <a:pPr marL="857216" lvl="1" indent="-380985">
              <a:buFont typeface="+mj-lt"/>
              <a:buAutoNum type="arabicPeriod"/>
            </a:pPr>
            <a:endParaRPr lang="en-GB" sz="2000" dirty="0">
              <a:latin typeface="Calibri"/>
              <a:cs typeface="Calibri"/>
            </a:endParaRP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Create a </a:t>
            </a:r>
            <a:r>
              <a:rPr lang="en-GB" sz="2000" dirty="0" err="1">
                <a:latin typeface="Calibri"/>
                <a:cs typeface="Calibri"/>
              </a:rPr>
              <a:t>cuBLAS</a:t>
            </a:r>
            <a:r>
              <a:rPr lang="en-GB" sz="2000" dirty="0">
                <a:latin typeface="Calibri"/>
                <a:cs typeface="Calibri"/>
              </a:rPr>
              <a:t> handle using </a:t>
            </a:r>
            <a:r>
              <a:rPr lang="en-GB" sz="1800" dirty="0" err="1">
                <a:latin typeface="Consolas"/>
                <a:cs typeface="Consolas"/>
              </a:rPr>
              <a:t>cublasCreateHandle</a:t>
            </a:r>
            <a:endParaRPr lang="en-GB" sz="1800" dirty="0">
              <a:latin typeface="Consolas"/>
              <a:cs typeface="Consolas"/>
            </a:endParaRP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Allocate device memory for inputs and outputs using </a:t>
            </a:r>
            <a:r>
              <a:rPr lang="en-GB" sz="1800" dirty="0" err="1">
                <a:latin typeface="Consolas"/>
                <a:cs typeface="Consolas"/>
              </a:rPr>
              <a:t>cudaMalloc</a:t>
            </a:r>
            <a:endParaRPr lang="en-GB" sz="1800" dirty="0">
              <a:latin typeface="Consolas"/>
              <a:cs typeface="Consolas"/>
            </a:endParaRP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Populate device memory using </a:t>
            </a:r>
            <a:r>
              <a:rPr lang="en-GB" sz="1800" dirty="0" err="1">
                <a:latin typeface="Consolas"/>
                <a:cs typeface="Consolas"/>
              </a:rPr>
              <a:t>cublasSetVector</a:t>
            </a:r>
            <a:r>
              <a:rPr lang="en-GB" sz="2000" dirty="0">
                <a:latin typeface="Calibri"/>
                <a:cs typeface="Calibri"/>
              </a:rPr>
              <a:t>, </a:t>
            </a:r>
            <a:r>
              <a:rPr lang="en-GB" sz="1800" dirty="0" err="1">
                <a:latin typeface="Consolas"/>
                <a:cs typeface="Consolas"/>
              </a:rPr>
              <a:t>cublasSetMatrix</a:t>
            </a:r>
            <a:endParaRPr lang="en-GB" sz="1800" dirty="0">
              <a:latin typeface="Consolas"/>
              <a:cs typeface="Consolas"/>
            </a:endParaRP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Call </a:t>
            </a:r>
            <a:r>
              <a:rPr lang="en-GB" sz="1800" dirty="0" err="1">
                <a:latin typeface="Consolas"/>
                <a:cs typeface="Consolas"/>
              </a:rPr>
              <a:t>cublasSgemv</a:t>
            </a:r>
            <a:r>
              <a:rPr lang="en-GB" sz="2000" dirty="0">
                <a:latin typeface="Calibri"/>
                <a:cs typeface="Calibri"/>
              </a:rPr>
              <a:t> to run matrix-vector multiplication on the GPU</a:t>
            </a: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Retrieve results from the GPU using </a:t>
            </a:r>
            <a:r>
              <a:rPr lang="en-GB" sz="1800" dirty="0" err="1">
                <a:latin typeface="Consolas"/>
                <a:cs typeface="Consolas"/>
              </a:rPr>
              <a:t>cublasGetVector</a:t>
            </a:r>
            <a:endParaRPr lang="en-GB" sz="1800" dirty="0">
              <a:latin typeface="Consolas"/>
              <a:cs typeface="Consolas"/>
            </a:endParaRPr>
          </a:p>
          <a:p>
            <a:pPr marL="857216" lvl="1" indent="-380985">
              <a:buFont typeface="+mj-lt"/>
              <a:buAutoNum type="arabicPeriod"/>
            </a:pPr>
            <a:r>
              <a:rPr lang="en-GB" sz="2000" dirty="0">
                <a:latin typeface="Calibri"/>
                <a:cs typeface="Calibri"/>
              </a:rPr>
              <a:t>Release CUDA and </a:t>
            </a:r>
            <a:r>
              <a:rPr lang="en-GB" sz="2000" dirty="0" err="1">
                <a:latin typeface="Calibri"/>
                <a:cs typeface="Calibri"/>
              </a:rPr>
              <a:t>cuBLAS</a:t>
            </a:r>
            <a:r>
              <a:rPr lang="en-GB" sz="2000" dirty="0">
                <a:latin typeface="Calibri"/>
                <a:cs typeface="Calibri"/>
              </a:rPr>
              <a:t> resources using </a:t>
            </a:r>
            <a:r>
              <a:rPr lang="en-GB" sz="1800" dirty="0" err="1">
                <a:latin typeface="Consolas"/>
                <a:cs typeface="Consolas"/>
              </a:rPr>
              <a:t>cudaFree</a:t>
            </a:r>
            <a:r>
              <a:rPr lang="en-GB" sz="2000" dirty="0">
                <a:latin typeface="Calibri"/>
                <a:cs typeface="Calibri"/>
              </a:rPr>
              <a:t>, </a:t>
            </a:r>
            <a:r>
              <a:rPr lang="en-GB" sz="1800" dirty="0" err="1">
                <a:latin typeface="Consolas"/>
                <a:cs typeface="Consolas"/>
              </a:rPr>
              <a:t>cublasDestroy</a:t>
            </a:r>
            <a:endParaRPr lang="en-GB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- </a:t>
            </a:r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BB4F45-85F5-4860-9D45-356B4183DC1A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>
                <a:latin typeface="Calibri"/>
                <a:cs typeface="Calibri"/>
              </a:rPr>
              <a:t>The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10_cublas/</a:t>
            </a:r>
            <a:r>
              <a:rPr lang="en-GB" sz="2000" dirty="0">
                <a:latin typeface="Calibri"/>
                <a:cs typeface="Calibri"/>
              </a:rPr>
              <a:t> folder contains a template program with helpful TODOs.</a:t>
            </a:r>
          </a:p>
          <a:p>
            <a:pPr marL="0" indent="0" algn="ctr"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GB" sz="2000" dirty="0">
                <a:latin typeface="Calibri"/>
                <a:cs typeface="Calibri"/>
              </a:rPr>
              <a:t>Try completing these TODOs.</a:t>
            </a:r>
          </a:p>
          <a:p>
            <a:pPr marL="0" indent="0" algn="ctr"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GB" sz="2000" dirty="0">
                <a:latin typeface="Calibri"/>
                <a:cs typeface="Calibri"/>
              </a:rPr>
              <a:t>Compile and run the program to verify the correctness of the output – this example will print a percent error on the generated output. Any value below 3% is acceptable.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- </a:t>
            </a:r>
            <a:r>
              <a:rPr lang="en-US" sz="3600" b="1" dirty="0" err="1">
                <a:solidFill>
                  <a:schemeClr val="bg1"/>
                </a:solidFill>
              </a:rPr>
              <a:t>cuBLAS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1242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CUDA Libraries offer high-level, high performance, domain-specific APIs for GPUs.</a:t>
            </a:r>
          </a:p>
          <a:p>
            <a:pPr marL="0" indent="0">
              <a:buNone/>
            </a:pPr>
            <a:endParaRPr lang="en-GB" sz="2000" dirty="0">
              <a:latin typeface="Calibri"/>
              <a:ea typeface="Wingdings"/>
              <a:cs typeface="Calibri"/>
              <a:sym typeface="Wingdings"/>
            </a:endParaRPr>
          </a:p>
          <a:p>
            <a:pPr marL="0" indent="0">
              <a:buNone/>
            </a:pPr>
            <a:r>
              <a:rPr lang="en-GB" sz="2000" dirty="0">
                <a:latin typeface="Calibri"/>
                <a:ea typeface="Wingdings"/>
                <a:cs typeface="Calibri"/>
                <a:sym typeface="Wingdings"/>
              </a:rPr>
              <a:t>Deliberately designed to facilitate porting from legacy, host-only libraries.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Review – CUDA Libraries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95350"/>
            <a:ext cx="5403316" cy="1899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800350"/>
            <a:ext cx="5410200" cy="21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 of CUDA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CUDA Libraries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Numba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68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Numba</a:t>
            </a:r>
            <a:r>
              <a:rPr lang="en-US" sz="3600" b="1" dirty="0">
                <a:solidFill>
                  <a:schemeClr val="bg1"/>
                </a:solidFill>
              </a:rPr>
              <a:t> Overview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3352800" cy="369951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Numba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enables programming CUDA devices in Python.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Uses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Numpy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arrays for data structures.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Uses just-in-time CUDA code generation from Python to create kernels.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E004EA-5D9E-45F3-9C52-BABE2883F8CA}"/>
              </a:ext>
            </a:extLst>
          </p:cNvPr>
          <p:cNvSpPr/>
          <p:nvPr/>
        </p:nvSpPr>
        <p:spPr>
          <a:xfrm>
            <a:off x="3733800" y="819150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as np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cuda.jit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vecadd</a:t>
            </a:r>
            <a:r>
              <a:rPr lang="en-US" sz="1400" dirty="0">
                <a:latin typeface="Consolas" panose="020B0609020204030204" pitchFamily="49" charset="0"/>
              </a:rPr>
              <a:t>(A, B, C):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cuda.blockIdx.x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cuda.blockDim.x</a:t>
            </a:r>
            <a:r>
              <a:rPr lang="en-US" sz="1400" dirty="0">
                <a:latin typeface="Consolas" panose="020B0609020204030204" pitchFamily="49" charset="0"/>
              </a:rPr>
              <a:t> + \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cuda.threadIdx.x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C[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] = A[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] + B[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threads_per_block</a:t>
            </a:r>
            <a:r>
              <a:rPr lang="en-US" sz="1400" dirty="0">
                <a:latin typeface="Consolas" panose="020B0609020204030204" pitchFamily="49" charset="0"/>
              </a:rPr>
              <a:t> = 256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blocks_per_grid</a:t>
            </a:r>
            <a:r>
              <a:rPr lang="en-US" sz="1400" dirty="0">
                <a:latin typeface="Consolas" panose="020B0609020204030204" pitchFamily="49" charset="0"/>
              </a:rPr>
              <a:t> = 10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 = </a:t>
            </a:r>
            <a:r>
              <a:rPr lang="en-US" sz="1400" dirty="0" err="1">
                <a:latin typeface="Consolas" panose="020B0609020204030204" pitchFamily="49" charset="0"/>
              </a:rPr>
              <a:t>blocks_per_grid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threads_per_block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 = </a:t>
            </a:r>
            <a:r>
              <a:rPr lang="en-US" sz="1400" dirty="0" err="1">
                <a:latin typeface="Consolas" panose="020B0609020204030204" pitchFamily="49" charset="0"/>
              </a:rPr>
              <a:t>np.random.rand</a:t>
            </a:r>
            <a:r>
              <a:rPr lang="en-US" sz="14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= </a:t>
            </a:r>
            <a:r>
              <a:rPr lang="en-US" sz="1400" dirty="0" err="1">
                <a:latin typeface="Consolas" panose="020B0609020204030204" pitchFamily="49" charset="0"/>
              </a:rPr>
              <a:t>np.random.rand</a:t>
            </a:r>
            <a:r>
              <a:rPr lang="en-US" sz="14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(N)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blocks_per_grid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threads_per_block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latin typeface="Consolas" panose="020B0609020204030204" pitchFamily="49" charset="0"/>
              </a:rPr>
              <a:t>(A, B, C)</a:t>
            </a:r>
          </a:p>
        </p:txBody>
      </p:sp>
    </p:spTree>
    <p:extLst>
      <p:ext uri="{BB962C8B-B14F-4D97-AF65-F5344CB8AC3E}">
        <p14:creationId xmlns:p14="http://schemas.microsoft.com/office/powerpoint/2010/main" val="3260076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Quick </a:t>
            </a:r>
            <a:r>
              <a:rPr lang="en-US" sz="3600" b="1" dirty="0" err="1">
                <a:solidFill>
                  <a:schemeClr val="bg1"/>
                </a:solidFill>
              </a:rPr>
              <a:t>Numpy</a:t>
            </a:r>
            <a:r>
              <a:rPr lang="en-US" sz="3600" b="1" dirty="0">
                <a:solidFill>
                  <a:schemeClr val="bg1"/>
                </a:solidFill>
              </a:rPr>
              <a:t> Introduction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3505200" cy="369951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Foundational library for numerical computing in Python.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Most commonly used for creating, slicing, manipulating N-dimensional arrays.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Includes other utilities, e.g. random number generation.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Numba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uses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Numpy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arrays to store data copied to and from CUDA devices.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1770C-F0CB-4E2E-9F16-AF8D91D5DF9F}"/>
              </a:ext>
            </a:extLst>
          </p:cNvPr>
          <p:cNvSpPr txBox="1">
            <a:spLocks noChangeAspect="1"/>
          </p:cNvSpPr>
          <p:nvPr/>
        </p:nvSpPr>
        <p:spPr>
          <a:xfrm>
            <a:off x="4351606" y="878095"/>
            <a:ext cx="5020994" cy="369951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as np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# Create a 100-element array of zeros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np.zeros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(100)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# Read the 4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th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 element of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arr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…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[3]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# Create a 100x100 array of zeros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np.zeros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((100, 100))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# Write an element in the array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[4, 4] = …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# Copy the 4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th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 column to the 3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rd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</a:rPr>
              <a:t> row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[2, :]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[:, 3]</a:t>
            </a:r>
          </a:p>
        </p:txBody>
      </p:sp>
    </p:spTree>
    <p:extLst>
      <p:ext uri="{BB962C8B-B14F-4D97-AF65-F5344CB8AC3E}">
        <p14:creationId xmlns:p14="http://schemas.microsoft.com/office/powerpoint/2010/main" val="2257849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Writing </a:t>
            </a:r>
            <a:r>
              <a:rPr lang="en-US" sz="3600" b="1" dirty="0" err="1">
                <a:solidFill>
                  <a:schemeClr val="bg1"/>
                </a:solidFill>
              </a:rPr>
              <a:t>Numba</a:t>
            </a:r>
            <a:r>
              <a:rPr lang="en-US" sz="3600" b="1" dirty="0">
                <a:solidFill>
                  <a:schemeClr val="bg1"/>
                </a:solidFill>
              </a:rPr>
              <a:t> Kernels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3505200" cy="369951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Declared as regular Python methods.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Decorated with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cuda.jit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Launched with threads per block, blocks per grid.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Have access to special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blockIdx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blockDim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threadIdx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variables.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1770C-F0CB-4E2E-9F16-AF8D91D5DF9F}"/>
              </a:ext>
            </a:extLst>
          </p:cNvPr>
          <p:cNvSpPr txBox="1">
            <a:spLocks noChangeAspect="1"/>
          </p:cNvSpPr>
          <p:nvPr/>
        </p:nvSpPr>
        <p:spPr>
          <a:xfrm>
            <a:off x="3581400" y="1428750"/>
            <a:ext cx="5410200" cy="1524001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cuda.jit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vecadd</a:t>
            </a:r>
            <a:r>
              <a:rPr lang="en-US" sz="1600" dirty="0">
                <a:latin typeface="Consolas" panose="020B0609020204030204" pitchFamily="49" charset="0"/>
              </a:rPr>
              <a:t>(A, B, C):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cuda.blockIdx.x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cuda.blockDim.x</a:t>
            </a:r>
            <a:r>
              <a:rPr lang="en-US" sz="1600" dirty="0">
                <a:latin typeface="Consolas" panose="020B0609020204030204" pitchFamily="49" charset="0"/>
              </a:rPr>
              <a:t> + \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cuda.threadIdx.x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C[</a:t>
            </a:r>
            <a:r>
              <a:rPr lang="en-US" sz="1600" dirty="0" err="1">
                <a:latin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</a:rPr>
              <a:t>] = A[</a:t>
            </a:r>
            <a:r>
              <a:rPr lang="en-US" sz="1600" dirty="0" err="1">
                <a:latin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</a:rPr>
              <a:t>] + B[</a:t>
            </a:r>
            <a:r>
              <a:rPr lang="en-US" sz="1600" dirty="0" err="1">
                <a:latin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2158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C92DA-9227-45A2-9C34-1554A6463E99}"/>
              </a:ext>
            </a:extLst>
          </p:cNvPr>
          <p:cNvSpPr/>
          <p:nvPr/>
        </p:nvSpPr>
        <p:spPr>
          <a:xfrm>
            <a:off x="3209925" y="2685969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1FB7A-0856-4D79-AFC0-9F57E3CB6450}"/>
              </a:ext>
            </a:extLst>
          </p:cNvPr>
          <p:cNvSpPr/>
          <p:nvPr/>
        </p:nvSpPr>
        <p:spPr>
          <a:xfrm>
            <a:off x="3667125" y="2685969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82DAB-3BDA-4C99-8627-C70F6D1E1EA2}"/>
              </a:ext>
            </a:extLst>
          </p:cNvPr>
          <p:cNvSpPr/>
          <p:nvPr/>
        </p:nvSpPr>
        <p:spPr>
          <a:xfrm>
            <a:off x="4124325" y="2685969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84AD6-ADCF-479F-B666-AE848052C59D}"/>
              </a:ext>
            </a:extLst>
          </p:cNvPr>
          <p:cNvSpPr/>
          <p:nvPr/>
        </p:nvSpPr>
        <p:spPr>
          <a:xfrm>
            <a:off x="4572000" y="2683588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B25B9B-4E19-411F-8648-F8D246BDB289}"/>
              </a:ext>
            </a:extLst>
          </p:cNvPr>
          <p:cNvSpPr/>
          <p:nvPr/>
        </p:nvSpPr>
        <p:spPr>
          <a:xfrm>
            <a:off x="5029200" y="2683588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9E1423-9CA3-4C9D-8A88-4940A4C1B0F0}"/>
              </a:ext>
            </a:extLst>
          </p:cNvPr>
          <p:cNvSpPr/>
          <p:nvPr/>
        </p:nvSpPr>
        <p:spPr>
          <a:xfrm>
            <a:off x="5486400" y="2683588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95A76-26DE-49CC-B8F8-0D5DF274951A}"/>
              </a:ext>
            </a:extLst>
          </p:cNvPr>
          <p:cNvSpPr/>
          <p:nvPr/>
        </p:nvSpPr>
        <p:spPr>
          <a:xfrm>
            <a:off x="3209925" y="3600369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0A3C8-355F-40D0-A12F-8643D800D7A0}"/>
              </a:ext>
            </a:extLst>
          </p:cNvPr>
          <p:cNvSpPr/>
          <p:nvPr/>
        </p:nvSpPr>
        <p:spPr>
          <a:xfrm>
            <a:off x="3667125" y="3600369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D646B2-B183-4E3E-8398-F034D420CC00}"/>
              </a:ext>
            </a:extLst>
          </p:cNvPr>
          <p:cNvSpPr/>
          <p:nvPr/>
        </p:nvSpPr>
        <p:spPr>
          <a:xfrm>
            <a:off x="4124325" y="3600369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B2274-78C3-4BBB-BECF-1232ADB70F7F}"/>
              </a:ext>
            </a:extLst>
          </p:cNvPr>
          <p:cNvSpPr/>
          <p:nvPr/>
        </p:nvSpPr>
        <p:spPr>
          <a:xfrm>
            <a:off x="4572000" y="3597988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7C5698-64A1-4893-8950-8AB6F56C465C}"/>
              </a:ext>
            </a:extLst>
          </p:cNvPr>
          <p:cNvSpPr/>
          <p:nvPr/>
        </p:nvSpPr>
        <p:spPr>
          <a:xfrm>
            <a:off x="5029200" y="3597988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CFEF2-CA34-43BD-B89A-46E7C4627053}"/>
              </a:ext>
            </a:extLst>
          </p:cNvPr>
          <p:cNvSpPr/>
          <p:nvPr/>
        </p:nvSpPr>
        <p:spPr>
          <a:xfrm>
            <a:off x="5486400" y="3597988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2CF20-4AFC-49CA-8999-6E4B0620DD8D}"/>
              </a:ext>
            </a:extLst>
          </p:cNvPr>
          <p:cNvSpPr/>
          <p:nvPr/>
        </p:nvSpPr>
        <p:spPr>
          <a:xfrm>
            <a:off x="3209925" y="4452124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060BCD-7C0B-4877-9188-8308C05F63E9}"/>
              </a:ext>
            </a:extLst>
          </p:cNvPr>
          <p:cNvSpPr/>
          <p:nvPr/>
        </p:nvSpPr>
        <p:spPr>
          <a:xfrm>
            <a:off x="3667125" y="4452124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6F8CE9-D028-4D28-8F3D-A496EA632853}"/>
              </a:ext>
            </a:extLst>
          </p:cNvPr>
          <p:cNvSpPr/>
          <p:nvPr/>
        </p:nvSpPr>
        <p:spPr>
          <a:xfrm>
            <a:off x="4124325" y="4452124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B9CA57-D0D1-44F1-AD77-2DEF922FC40B}"/>
              </a:ext>
            </a:extLst>
          </p:cNvPr>
          <p:cNvSpPr/>
          <p:nvPr/>
        </p:nvSpPr>
        <p:spPr>
          <a:xfrm>
            <a:off x="4572000" y="4449743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917E4-7229-4699-B1F6-18B74039EEB8}"/>
              </a:ext>
            </a:extLst>
          </p:cNvPr>
          <p:cNvSpPr/>
          <p:nvPr/>
        </p:nvSpPr>
        <p:spPr>
          <a:xfrm>
            <a:off x="5029200" y="4449743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957D4F-2665-4B31-A656-45943BA47DB8}"/>
              </a:ext>
            </a:extLst>
          </p:cNvPr>
          <p:cNvSpPr/>
          <p:nvPr/>
        </p:nvSpPr>
        <p:spPr>
          <a:xfrm>
            <a:off x="5486400" y="4449743"/>
            <a:ext cx="3810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F3AFE4-3E35-4DF4-88DA-0116E5AFBA9F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3400425" y="3066969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12AC1E-E34B-49F9-9E38-C911A4FBA0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3857625" y="3066969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32F0AB-531D-42BB-A646-CBD084BD6A4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314825" y="3066969"/>
            <a:ext cx="447675" cy="53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FC0DD-3561-46C5-B3CC-535019A55ED8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762500" y="3064588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387F11-268B-48B4-A971-B3493A6F485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5219700" y="3064588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E154D7-509B-4F70-9668-78030BAFDBD2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4762500" y="3064588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54CEFE-87D0-4B1B-AB33-17B6551C78A0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4314825" y="3064588"/>
            <a:ext cx="447675" cy="53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B90279-E4CC-444B-9365-6967943BD6D0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3857625" y="3066969"/>
            <a:ext cx="4572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DC9DCF-5DB2-4B05-BC52-B8E0051E4ABC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3400425" y="3981369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A32D2C-1914-4AA1-B151-5B7AD40B3B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3857625" y="3981369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32523D-55AA-47F9-986D-E15AC93601A3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4314825" y="3981369"/>
            <a:ext cx="447675" cy="46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95C3D7-E8E7-42A2-8048-09FDEE1C4906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4762500" y="3978988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F41553-859F-4BDC-B831-03F2D92F486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5219700" y="3978988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0B1139-C8C7-4FA2-B241-1875CCB7050F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4762500" y="3978988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58619F-AECC-4603-A235-614D1BC1F86B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4314825" y="3978988"/>
            <a:ext cx="447675" cy="4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205183-4539-4E2C-B705-97B21DE1078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3857625" y="3981369"/>
            <a:ext cx="457200" cy="4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8F6096A-BF75-4E39-AE7D-349A348127E2}"/>
              </a:ext>
            </a:extLst>
          </p:cNvPr>
          <p:cNvSpPr txBox="1">
            <a:spLocks noChangeAspect="1"/>
          </p:cNvSpPr>
          <p:nvPr/>
        </p:nvSpPr>
        <p:spPr>
          <a:xfrm>
            <a:off x="1985962" y="872190"/>
            <a:ext cx="5634037" cy="1811398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in range(niters):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   for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in range(1, N + 1):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       next[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- 1]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+ 1] / 2.0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curr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next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   next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tmp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91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35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1E55862-74A4-46A6-B0D1-09DF262D0194}"/>
              </a:ext>
            </a:extLst>
          </p:cNvPr>
          <p:cNvSpPr txBox="1">
            <a:spLocks/>
          </p:cNvSpPr>
          <p:nvPr/>
        </p:nvSpPr>
        <p:spPr>
          <a:xfrm>
            <a:off x="457200" y="824924"/>
            <a:ext cx="8229600" cy="37696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The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11_numba_baseline/</a:t>
            </a:r>
            <a:r>
              <a:rPr lang="en-GB" sz="2000" dirty="0">
                <a:latin typeface="Calibri"/>
                <a:cs typeface="Calibri"/>
              </a:rPr>
              <a:t> folder contains a reference Python implementation of 1D iterative averaging.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GB" sz="1800" dirty="0">
                <a:latin typeface="Consolas" panose="020B0609020204030204" pitchFamily="49" charset="0"/>
                <a:cs typeface="Calibri"/>
              </a:rPr>
              <a:t>$ python 1d_iter_avg.py &lt;N&gt; &lt;</a:t>
            </a:r>
            <a:r>
              <a:rPr lang="en-GB" sz="1800" dirty="0" err="1">
                <a:latin typeface="Consolas" panose="020B0609020204030204" pitchFamily="49" charset="0"/>
                <a:cs typeface="Calibri"/>
              </a:rPr>
              <a:t>niters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&gt; # Try N=8000, </a:t>
            </a:r>
            <a:r>
              <a:rPr lang="en-GB" sz="1800" dirty="0" err="1">
                <a:latin typeface="Consolas" panose="020B0609020204030204" pitchFamily="49" charset="0"/>
                <a:cs typeface="Calibri"/>
              </a:rPr>
              <a:t>niters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=5000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Let’s try a first port to </a:t>
            </a:r>
            <a:r>
              <a:rPr lang="en-GB" sz="2000" dirty="0" err="1">
                <a:latin typeface="Calibri"/>
                <a:cs typeface="Calibri"/>
              </a:rPr>
              <a:t>Numba</a:t>
            </a:r>
            <a:r>
              <a:rPr lang="en-GB" sz="2000" dirty="0">
                <a:latin typeface="Calibri"/>
                <a:cs typeface="Calibri"/>
              </a:rPr>
              <a:t>. There are helpful TODOs in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1d_iter_avg.py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Consolas" panose="020B0609020204030204" pitchFamily="49" charset="0"/>
                <a:cs typeface="Calibri"/>
              </a:rPr>
              <a:t>1d_iter_avg.py</a:t>
            </a:r>
            <a:r>
              <a:rPr lang="en-GB" sz="2000" dirty="0">
                <a:latin typeface="Calibri"/>
                <a:cs typeface="Calibri"/>
              </a:rPr>
              <a:t> writes an image file img.png plotting the results of the iterations, use these images to verify your port is correct (</a:t>
            </a:r>
            <a:r>
              <a:rPr lang="en-GB" sz="1800" dirty="0" err="1">
                <a:latin typeface="Consolas" panose="020B0609020204030204" pitchFamily="49" charset="0"/>
                <a:cs typeface="Calibri"/>
              </a:rPr>
              <a:t>eog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 img.png</a:t>
            </a:r>
            <a:r>
              <a:rPr lang="en-GB" sz="2000" dirty="0">
                <a:latin typeface="Calibri"/>
                <a:cs typeface="Calibri"/>
              </a:rPr>
              <a:t>).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What kind of performance do you see (try repeating each experiment multiple times)?</a:t>
            </a:r>
            <a:endParaRPr lang="en-GB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7417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36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1E55862-74A4-46A6-B0D1-09DF262D0194}"/>
              </a:ext>
            </a:extLst>
          </p:cNvPr>
          <p:cNvSpPr txBox="1">
            <a:spLocks/>
          </p:cNvSpPr>
          <p:nvPr/>
        </p:nvSpPr>
        <p:spPr>
          <a:xfrm>
            <a:off x="457200" y="2724150"/>
            <a:ext cx="8229600" cy="1870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onsolas"/>
              </a:rPr>
              <a:t>Massive performance discrepancy between CUDA and </a:t>
            </a:r>
            <a:r>
              <a:rPr lang="en-GB" sz="1800" dirty="0" err="1">
                <a:latin typeface="+mj-lt"/>
                <a:cs typeface="Consolas"/>
              </a:rPr>
              <a:t>numba</a:t>
            </a:r>
            <a:r>
              <a:rPr lang="en-GB" sz="1800" dirty="0">
                <a:latin typeface="+mj-lt"/>
                <a:cs typeface="Consolas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onsolas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err="1">
                <a:latin typeface="+mj-lt"/>
                <a:cs typeface="Consolas"/>
              </a:rPr>
              <a:t>nvprof</a:t>
            </a:r>
            <a:r>
              <a:rPr lang="en-GB" sz="1800" dirty="0">
                <a:latin typeface="+mj-lt"/>
                <a:cs typeface="Consolas"/>
              </a:rPr>
              <a:t> works just as well on </a:t>
            </a:r>
            <a:r>
              <a:rPr lang="en-GB" sz="1800" dirty="0" err="1">
                <a:latin typeface="+mj-lt"/>
                <a:cs typeface="Consolas"/>
              </a:rPr>
              <a:t>numba</a:t>
            </a:r>
            <a:r>
              <a:rPr lang="en-GB" sz="1800" dirty="0">
                <a:latin typeface="+mj-lt"/>
                <a:cs typeface="Consolas"/>
              </a:rPr>
              <a:t> programs!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onsolas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onsolas"/>
              </a:rPr>
              <a:t>Let’s start with </a:t>
            </a:r>
            <a:r>
              <a:rPr lang="en-GB" sz="1800" dirty="0" err="1">
                <a:latin typeface="+mj-lt"/>
                <a:cs typeface="Consolas"/>
              </a:rPr>
              <a:t>nvprof’s</a:t>
            </a:r>
            <a:r>
              <a:rPr lang="en-GB" sz="1800" dirty="0">
                <a:latin typeface="+mj-lt"/>
                <a:cs typeface="Consolas"/>
              </a:rPr>
              <a:t> Summary Mode: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latin typeface="Consolas" panose="020B0609020204030204" pitchFamily="49" charset="0"/>
                <a:cs typeface="Consolas"/>
              </a:rPr>
              <a:t>$ </a:t>
            </a:r>
            <a:r>
              <a:rPr lang="en-GB" sz="1600" dirty="0" err="1">
                <a:latin typeface="Consolas" panose="020B0609020204030204" pitchFamily="49" charset="0"/>
                <a:cs typeface="Consolas"/>
              </a:rPr>
              <a:t>nvprof</a:t>
            </a:r>
            <a:r>
              <a:rPr lang="en-GB" sz="1600" dirty="0">
                <a:latin typeface="Consolas" panose="020B0609020204030204" pitchFamily="49" charset="0"/>
                <a:cs typeface="Consolas"/>
              </a:rPr>
              <a:t> python 1d_iter_avg.py 8000 5000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9B75F3-9A6A-4065-B4C0-C5B653EA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74110"/>
              </p:ext>
            </p:extLst>
          </p:nvPr>
        </p:nvGraphicFramePr>
        <p:xfrm>
          <a:off x="1828800" y="819150"/>
          <a:ext cx="5486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4225944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364674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5474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 Relative to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8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195.64 </a:t>
                      </a:r>
                      <a:r>
                        <a:rPr lang="en-US" dirty="0" err="1"/>
                        <a:t>iters</a:t>
                      </a:r>
                      <a:r>
                        <a:rPr lang="en-US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5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420.28 </a:t>
                      </a:r>
                      <a:r>
                        <a:rPr lang="en-US" dirty="0" err="1"/>
                        <a:t>iters</a:t>
                      </a:r>
                      <a:r>
                        <a:rPr lang="en-US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353,085.61 </a:t>
                      </a:r>
                      <a:r>
                        <a:rPr lang="en-US" dirty="0" err="1"/>
                        <a:t>iters</a:t>
                      </a:r>
                      <a:r>
                        <a:rPr lang="en-US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1,804.77x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020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2D5DD7-3541-4ADF-A138-33B57432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01387"/>
              </p:ext>
            </p:extLst>
          </p:nvPr>
        </p:nvGraphicFramePr>
        <p:xfrm>
          <a:off x="381000" y="135255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648257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61297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20469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186591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 </a:t>
                      </a:r>
                      <a:r>
                        <a:rPr lang="en-US" dirty="0" err="1"/>
                        <a:t>memcpy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CUDA </a:t>
                      </a:r>
                      <a:r>
                        <a:rPr lang="en-US" dirty="0" err="1"/>
                        <a:t>memcpy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HtoD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4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numba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43.50%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51.40%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4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7756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A2BC-60D4-4006-9421-B3069E582DC8}"/>
              </a:ext>
            </a:extLst>
          </p:cNvPr>
          <p:cNvSpPr txBox="1">
            <a:spLocks/>
          </p:cNvSpPr>
          <p:nvPr/>
        </p:nvSpPr>
        <p:spPr>
          <a:xfrm>
            <a:off x="457200" y="3409950"/>
            <a:ext cx="8229600" cy="11846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err="1">
                <a:latin typeface="+mj-lt"/>
                <a:cs typeface="Consolas"/>
              </a:rPr>
              <a:t>numba</a:t>
            </a:r>
            <a:r>
              <a:rPr lang="en-GB" sz="1800" dirty="0">
                <a:latin typeface="+mj-lt"/>
                <a:cs typeface="Consolas"/>
              </a:rPr>
              <a:t> is spending the majority of time copying data around.</a:t>
            </a:r>
            <a:endParaRPr lang="en-GB" sz="1600" dirty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7711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Numba</a:t>
            </a:r>
            <a:r>
              <a:rPr lang="en-US" sz="3600" b="1" dirty="0">
                <a:solidFill>
                  <a:schemeClr val="bg1"/>
                </a:solidFill>
              </a:rPr>
              <a:t> Memory Management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60960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Numba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is by default conservative in its memory management.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20E879-8C11-4CD3-8643-C7C92FB49439}"/>
              </a:ext>
            </a:extLst>
          </p:cNvPr>
          <p:cNvSpPr/>
          <p:nvPr/>
        </p:nvSpPr>
        <p:spPr>
          <a:xfrm>
            <a:off x="381000" y="158115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for </a:t>
            </a:r>
            <a:r>
              <a:rPr lang="en-US" sz="1600" dirty="0" err="1">
                <a:latin typeface="Consolas" panose="020B0609020204030204" pitchFamily="49" charset="0"/>
              </a:rPr>
              <a:t>iter</a:t>
            </a:r>
            <a:r>
              <a:rPr lang="en-US" sz="1600" dirty="0">
                <a:latin typeface="Consolas" panose="020B0609020204030204" pitchFamily="49" charset="0"/>
              </a:rPr>
              <a:t> in range(niters):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kernel[</a:t>
            </a:r>
            <a:r>
              <a:rPr lang="en-US" sz="1600" dirty="0" err="1">
                <a:latin typeface="Consolas" panose="020B0609020204030204" pitchFamily="49" charset="0"/>
              </a:rPr>
              <a:t>blocks_per_grid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threads_per_block</a:t>
            </a:r>
            <a:r>
              <a:rPr lang="en-US" sz="1600" dirty="0">
                <a:latin typeface="Consolas" panose="020B0609020204030204" pitchFamily="49" charset="0"/>
              </a:rPr>
              <a:t>](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) - 2)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F3FEC-DEAF-4E02-BBB3-88DF02572C00}"/>
              </a:ext>
            </a:extLst>
          </p:cNvPr>
          <p:cNvSpPr/>
          <p:nvPr/>
        </p:nvSpPr>
        <p:spPr>
          <a:xfrm>
            <a:off x="381000" y="2719447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for </a:t>
            </a:r>
            <a:r>
              <a:rPr lang="en-US" sz="1600" dirty="0" err="1">
                <a:latin typeface="Consolas" panose="020B0609020204030204" pitchFamily="49" charset="0"/>
              </a:rPr>
              <a:t>iter</a:t>
            </a:r>
            <a:r>
              <a:rPr lang="en-US" sz="1600" dirty="0">
                <a:latin typeface="Consolas" panose="020B0609020204030204" pitchFamily="49" charset="0"/>
              </a:rPr>
              <a:t> in range(niters):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d_nxt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cudaMemcpyHostToDevice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d_curr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cudaMemcpyHostToDevice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kernel[</a:t>
            </a:r>
            <a:r>
              <a:rPr lang="en-US" sz="1600" dirty="0" err="1">
                <a:latin typeface="Consolas" panose="020B0609020204030204" pitchFamily="49" charset="0"/>
              </a:rPr>
              <a:t>blocks_per_grid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threads_per_block</a:t>
            </a:r>
            <a:r>
              <a:rPr lang="en-US" sz="1600" dirty="0">
                <a:latin typeface="Consolas" panose="020B0609020204030204" pitchFamily="49" charset="0"/>
              </a:rPr>
              <a:t>](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) - 2)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d_nxt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nxt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cudaMemcpyDeviceToHost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d_curr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cudaMemcpyDeviceToHost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3A0ADB-2F3F-4865-BAC0-43FF518EC6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86300" y="2266950"/>
            <a:ext cx="0" cy="4524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2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Numba</a:t>
            </a:r>
            <a:r>
              <a:rPr lang="en-US" sz="3600" b="1" dirty="0">
                <a:solidFill>
                  <a:schemeClr val="bg1"/>
                </a:solidFill>
              </a:rPr>
              <a:t> Memory Management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49"/>
            <a:ext cx="8382000" cy="3795713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Numba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exposes simple APIs for explicit memory management of CUDA devices.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Device array objects can then be passed to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Numba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kernels to avoid transfers: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DEB29-B5CD-4935-89CE-D26A9997539B}"/>
              </a:ext>
            </a:extLst>
          </p:cNvPr>
          <p:cNvSpPr txBox="1">
            <a:spLocks noChangeAspect="1"/>
          </p:cNvSpPr>
          <p:nvPr/>
        </p:nvSpPr>
        <p:spPr>
          <a:xfrm>
            <a:off x="381000" y="1404937"/>
            <a:ext cx="8382000" cy="1700213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algn="ctr"/>
            <a:r>
              <a:rPr lang="en-US" u="sng" dirty="0">
                <a:solidFill>
                  <a:srgbClr val="000000"/>
                </a:solidFill>
                <a:latin typeface="Calibri"/>
                <a:cs typeface="Calibri"/>
              </a:rPr>
              <a:t>Copy to device:</a:t>
            </a:r>
          </a:p>
          <a:p>
            <a:pPr algn="ctr"/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# Create a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numpy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 array and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# copy it to the device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np.arange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(100)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d_arr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cuda.to_device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US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u="sng" dirty="0">
                <a:solidFill>
                  <a:srgbClr val="000000"/>
                </a:solidFill>
                <a:latin typeface="Calibri"/>
                <a:cs typeface="Calibri"/>
              </a:rPr>
              <a:t>Copy from device: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# Copy into a new host array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h_arr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d_arr.copy_to_host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# Copy into an existing host array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existing_arr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np.zeros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(100)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d_arr.copy_to_host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existing_arr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75720-B8DB-4C9A-9A78-5FF93BE5066E}"/>
              </a:ext>
            </a:extLst>
          </p:cNvPr>
          <p:cNvSpPr txBox="1">
            <a:spLocks noChangeAspect="1"/>
          </p:cNvSpPr>
          <p:nvPr/>
        </p:nvSpPr>
        <p:spPr>
          <a:xfrm>
            <a:off x="304800" y="4171950"/>
            <a:ext cx="8382000" cy="595312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kernel[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blocks_per_grid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threads_per_block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d_arr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7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4953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Habanero Research Group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Runtime Systems for HPC (“Big Compute”)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Data Analytics (“Big Data”)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Compilers and Programmer Tools</a:t>
            </a:r>
          </a:p>
          <a:p>
            <a:endParaRPr lang="en-US" sz="2000" dirty="0"/>
          </a:p>
          <a:p>
            <a:r>
              <a:rPr lang="en-US" sz="2000" dirty="0"/>
              <a:t>Co-Founder, 7pod Technologies (</a:t>
            </a:r>
            <a:r>
              <a:rPr lang="en-US" sz="2000" u="sng" dirty="0">
                <a:solidFill>
                  <a:srgbClr val="0000FF"/>
                </a:solidFill>
              </a:rPr>
              <a:t>7pod.tech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Consulting on new applications of data analytics and high performance computing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HPC and data analytics training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23550-E675-45A1-A3A5-7A6E9695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00330"/>
            <a:ext cx="2020134" cy="39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2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57200" y="895350"/>
            <a:ext cx="8229600" cy="36992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Try extending the template in the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12_numba_mem/</a:t>
            </a:r>
            <a:r>
              <a:rPr lang="en-GB" sz="2000" dirty="0">
                <a:latin typeface="Calibri"/>
                <a:cs typeface="Calibri"/>
              </a:rPr>
              <a:t> folder to use explicit memory management in </a:t>
            </a:r>
            <a:r>
              <a:rPr lang="en-GB" sz="2000" dirty="0" err="1">
                <a:latin typeface="Calibri"/>
                <a:cs typeface="Calibri"/>
              </a:rPr>
              <a:t>numba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Re-measure performance with timers and </a:t>
            </a:r>
            <a:r>
              <a:rPr lang="en-GB" sz="2000" dirty="0" err="1">
                <a:latin typeface="Calibri"/>
                <a:cs typeface="Calibri"/>
              </a:rPr>
              <a:t>nvprof</a:t>
            </a:r>
            <a:r>
              <a:rPr lang="en-GB" sz="2000" dirty="0">
                <a:latin typeface="Calibri"/>
                <a:cs typeface="Calibri"/>
              </a:rPr>
              <a:t>, what changes do we see?</a:t>
            </a:r>
          </a:p>
        </p:txBody>
      </p:sp>
    </p:spTree>
    <p:extLst>
      <p:ext uri="{BB962C8B-B14F-4D97-AF65-F5344CB8AC3E}">
        <p14:creationId xmlns:p14="http://schemas.microsoft.com/office/powerpoint/2010/main" val="2754448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57200" y="895350"/>
            <a:ext cx="8229600" cy="36992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Try extending the template in the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12_numba_mem/</a:t>
            </a:r>
            <a:r>
              <a:rPr lang="en-GB" sz="2000" dirty="0">
                <a:latin typeface="Calibri"/>
                <a:cs typeface="Calibri"/>
              </a:rPr>
              <a:t> folder to use explicit memory management in </a:t>
            </a:r>
            <a:r>
              <a:rPr lang="en-GB" sz="2000" dirty="0" err="1">
                <a:latin typeface="Calibri"/>
                <a:cs typeface="Calibri"/>
              </a:rPr>
              <a:t>numba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4D2862-D8B9-48D7-B8F0-1C3F3F75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14989"/>
              </p:ext>
            </p:extLst>
          </p:nvPr>
        </p:nvGraphicFramePr>
        <p:xfrm>
          <a:off x="2286000" y="1718310"/>
          <a:ext cx="457199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931">
                  <a:extLst>
                    <a:ext uri="{9D8B030D-6E8A-4147-A177-3AD203B41FA5}">
                      <a16:colId xmlns:a16="http://schemas.microsoft.com/office/drawing/2014/main" val="2422594466"/>
                    </a:ext>
                  </a:extLst>
                </a:gridCol>
                <a:gridCol w="1949669">
                  <a:extLst>
                    <a:ext uri="{9D8B030D-6E8A-4147-A177-3AD203B41FA5}">
                      <a16:colId xmlns:a16="http://schemas.microsoft.com/office/drawing/2014/main" val="3336467444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15474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Speedup Relative to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8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195.64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5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Numba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2,595.46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13.27x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1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353,085.61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1,804.77x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822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195924-653B-4446-954D-022FABCB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6500"/>
              </p:ext>
            </p:extLst>
          </p:nvPr>
        </p:nvGraphicFramePr>
        <p:xfrm>
          <a:off x="952500" y="3714750"/>
          <a:ext cx="678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43">
                  <a:extLst>
                    <a:ext uri="{9D8B030D-6E8A-4147-A177-3AD203B41FA5}">
                      <a16:colId xmlns:a16="http://schemas.microsoft.com/office/drawing/2014/main" val="3464825795"/>
                    </a:ext>
                  </a:extLst>
                </a:gridCol>
                <a:gridCol w="1972888">
                  <a:extLst>
                    <a:ext uri="{9D8B030D-6E8A-4147-A177-3AD203B41FA5}">
                      <a16:colId xmlns:a16="http://schemas.microsoft.com/office/drawing/2014/main" val="2361297059"/>
                    </a:ext>
                  </a:extLst>
                </a:gridCol>
                <a:gridCol w="2127019">
                  <a:extLst>
                    <a:ext uri="{9D8B030D-6E8A-4147-A177-3AD203B41FA5}">
                      <a16:colId xmlns:a16="http://schemas.microsoft.com/office/drawing/2014/main" val="330204691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186591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CUDA </a:t>
                      </a:r>
                      <a:r>
                        <a:rPr lang="en-US" sz="1600" dirty="0" err="1"/>
                        <a:t>memcpy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DtoH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CUDA </a:t>
                      </a:r>
                      <a:r>
                        <a:rPr lang="en-US" sz="1600" dirty="0" err="1"/>
                        <a:t>memcpy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HtoD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4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numba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4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0.10%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0.11%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7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1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57200" y="895351"/>
            <a:ext cx="82296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Performance has clearly improved as a result of reduced data transfer, but still is much slower than CUDA.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Let’s look at the following metrics in </a:t>
            </a:r>
            <a:r>
              <a:rPr lang="en-GB" sz="2000" dirty="0" err="1">
                <a:latin typeface="Calibri"/>
                <a:cs typeface="Calibri"/>
              </a:rPr>
              <a:t>nvprof</a:t>
            </a:r>
            <a:r>
              <a:rPr lang="en-GB" sz="2000" dirty="0">
                <a:latin typeface="Calibri"/>
                <a:cs typeface="Calibri"/>
              </a:rPr>
              <a:t> for both </a:t>
            </a:r>
            <a:r>
              <a:rPr lang="en-GB" sz="2000" dirty="0" err="1">
                <a:latin typeface="Calibri"/>
                <a:cs typeface="Calibri"/>
              </a:rPr>
              <a:t>numba</a:t>
            </a:r>
            <a:r>
              <a:rPr lang="en-GB" sz="2000" dirty="0">
                <a:latin typeface="Calibri"/>
                <a:cs typeface="Calibri"/>
              </a:rPr>
              <a:t> and CUDA, in order to start diagnosing the performance delta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E6D79-2935-4550-B999-D623F5D5D3C7}"/>
              </a:ext>
            </a:extLst>
          </p:cNvPr>
          <p:cNvSpPr txBox="1">
            <a:spLocks noChangeAspect="1"/>
          </p:cNvSpPr>
          <p:nvPr/>
        </p:nvSpPr>
        <p:spPr>
          <a:xfrm>
            <a:off x="685800" y="2995613"/>
            <a:ext cx="8534400" cy="16002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sm_efficiency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alu_fu_utilization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gld_transactions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gst_transactions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gld_transactions_per_request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gst_transactions_per_request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gld_efficiency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gst_efficiency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249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19100" y="4191001"/>
            <a:ext cx="8403102" cy="7429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 err="1">
                <a:latin typeface="Calibri"/>
                <a:cs typeface="Calibri"/>
              </a:rPr>
              <a:t>gld</a:t>
            </a:r>
            <a:r>
              <a:rPr lang="en-GB" sz="1600" dirty="0">
                <a:latin typeface="Calibri"/>
                <a:cs typeface="Calibri"/>
              </a:rPr>
              <a:t>/</a:t>
            </a:r>
            <a:r>
              <a:rPr lang="en-GB" sz="1600" dirty="0" err="1">
                <a:latin typeface="Calibri"/>
                <a:cs typeface="Calibri"/>
              </a:rPr>
              <a:t>gst</a:t>
            </a:r>
            <a:r>
              <a:rPr lang="en-GB" sz="1600" dirty="0">
                <a:latin typeface="Calibri"/>
                <a:cs typeface="Calibri"/>
              </a:rPr>
              <a:t> efficiency is actually reasonable for auto-generated code…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latin typeface="Calibri"/>
                <a:cs typeface="Calibri"/>
              </a:rPr>
              <a:t>Lower IPC for CUDA likely due to more concise kernel.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latin typeface="Calibri"/>
                <a:cs typeface="Calibri"/>
              </a:rPr>
              <a:t>Nothing that explains 100x performance difference.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F8E547-EF25-4FC9-84F8-76F36A91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97465"/>
              </p:ext>
            </p:extLst>
          </p:nvPr>
        </p:nvGraphicFramePr>
        <p:xfrm>
          <a:off x="419100" y="823783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5692908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48118517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435545172"/>
                    </a:ext>
                  </a:extLst>
                </a:gridCol>
              </a:tblGrid>
              <a:tr h="3270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numba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76318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ipc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0.829075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0.463110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331352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sm_efficiency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1935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alu_fu_utilization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Mid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14969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gld_transactions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20959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gst_transactions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48318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gld_transactions_per_request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75553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gst_transactions_per_request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30294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gld_efficiency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01628"/>
                  </a:ext>
                </a:extLst>
              </a:tr>
              <a:tr h="3270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gst_efficiency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90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65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57200" y="895351"/>
            <a:ext cx="82296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Let’s take a look at the performance outside the kernel.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 err="1">
                <a:latin typeface="Calibri"/>
                <a:cs typeface="Calibri"/>
              </a:rPr>
              <a:t>Analyze</a:t>
            </a:r>
            <a:r>
              <a:rPr lang="en-GB" sz="2000" dirty="0">
                <a:latin typeface="Calibri"/>
                <a:cs typeface="Calibri"/>
              </a:rPr>
              <a:t> the sequence of kernel calls and copies performed by </a:t>
            </a:r>
            <a:r>
              <a:rPr lang="en-GB" sz="2000" dirty="0" err="1">
                <a:latin typeface="Calibri"/>
                <a:cs typeface="Calibri"/>
              </a:rPr>
              <a:t>numba</a:t>
            </a:r>
            <a:r>
              <a:rPr lang="en-GB" sz="2000" dirty="0">
                <a:latin typeface="Calibri"/>
                <a:cs typeface="Calibri"/>
              </a:rPr>
              <a:t> and CUDA using: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Consolas" panose="020B0609020204030204" pitchFamily="49" charset="0"/>
                <a:cs typeface="Calibri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alibri"/>
              </a:rPr>
              <a:t>nvprof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 --print-</a:t>
            </a:r>
            <a:r>
              <a:rPr lang="en-GB" sz="1800" dirty="0" err="1">
                <a:latin typeface="Consolas" panose="020B0609020204030204" pitchFamily="49" charset="0"/>
                <a:cs typeface="Calibri"/>
              </a:rPr>
              <a:t>gpu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-trace ...</a:t>
            </a:r>
          </a:p>
        </p:txBody>
      </p:sp>
    </p:spTree>
    <p:extLst>
      <p:ext uri="{BB962C8B-B14F-4D97-AF65-F5344CB8AC3E}">
        <p14:creationId xmlns:p14="http://schemas.microsoft.com/office/powerpoint/2010/main" val="3542604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66A1FC-4FE7-458A-A71E-C61FE7C57528}"/>
              </a:ext>
            </a:extLst>
          </p:cNvPr>
          <p:cNvSpPr/>
          <p:nvPr/>
        </p:nvSpPr>
        <p:spPr>
          <a:xfrm>
            <a:off x="0" y="-4387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1D Iterative Averaging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A3C96-64E6-4F4B-88B7-773F49CF7CC9}"/>
              </a:ext>
            </a:extLst>
          </p:cNvPr>
          <p:cNvSpPr txBox="1">
            <a:spLocks/>
          </p:cNvSpPr>
          <p:nvPr/>
        </p:nvSpPr>
        <p:spPr>
          <a:xfrm>
            <a:off x="457200" y="895351"/>
            <a:ext cx="8229600" cy="3871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cs typeface="Calibri"/>
              </a:rPr>
              <a:t>Let’s take a look at the performance outside the kernel.</a:t>
            </a:r>
          </a:p>
          <a:p>
            <a:pPr marL="0" indent="0" algn="ctr"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alibri"/>
              </a:rPr>
              <a:t>Start     Duration    Grid Size   Block Size     </a:t>
            </a:r>
            <a:r>
              <a:rPr lang="en-US" sz="1200" b="1" dirty="0" err="1">
                <a:latin typeface="Consolas" panose="020B0609020204030204" pitchFamily="49" charset="0"/>
                <a:cs typeface="Calibri"/>
              </a:rPr>
              <a:t>Regs</a:t>
            </a:r>
            <a:r>
              <a:rPr lang="en-US" sz="1200" b="1" dirty="0">
                <a:latin typeface="Consolas" panose="020B0609020204030204" pitchFamily="49" charset="0"/>
                <a:cs typeface="Calibri"/>
              </a:rPr>
              <a:t>*    Name</a:t>
            </a:r>
            <a:endParaRPr lang="en-GB" sz="1200" b="1" dirty="0">
              <a:latin typeface="Consolas" panose="020B0609020204030204" pitchFamily="49" charset="0"/>
              <a:cs typeface="Calibri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202.91ms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1.7930us    (8 1 1)     (256 1 1)         8     kernel(float*, float*,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202.92ms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1.0720us    (8 1 1)     (256 1 1)         8     kernel(float*, float*,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202.93ms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1.0560us    (8 1 1)     (256 1 1)         8     kernel(float*, float*,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alibri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alibri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alibri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  <a:cs typeface="Calibri"/>
              </a:rPr>
              <a:t>Start     Duration    Grid Size   Block Size     </a:t>
            </a:r>
            <a:r>
              <a:rPr lang="en-GB" sz="1200" b="1" dirty="0" err="1">
                <a:latin typeface="Consolas" panose="020B0609020204030204" pitchFamily="49" charset="0"/>
                <a:cs typeface="Calibri"/>
              </a:rPr>
              <a:t>Regs</a:t>
            </a:r>
            <a:r>
              <a:rPr lang="en-GB" sz="1200" b="1" dirty="0">
                <a:latin typeface="Consolas" panose="020B0609020204030204" pitchFamily="49" charset="0"/>
                <a:cs typeface="Calibri"/>
              </a:rPr>
              <a:t>*    Name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371.09ms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2.5560us    (8 1 1)     (256 1 1)        12    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cudapy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::__main__::kernel$241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371.40ms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1.5950us    (8 1 1)     (256 1 1)        12    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cudapy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::__main__::kernel$241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371.67ms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  1.5530us    (8 1 1)     (256 1 1)        12     </a:t>
            </a:r>
            <a:r>
              <a:rPr lang="en-GB" sz="1200" dirty="0" err="1">
                <a:latin typeface="Consolas" panose="020B0609020204030204" pitchFamily="49" charset="0"/>
                <a:cs typeface="Calibri"/>
              </a:rPr>
              <a:t>cudapy</a:t>
            </a:r>
            <a:r>
              <a:rPr lang="en-GB" sz="1200" dirty="0">
                <a:latin typeface="Consolas" panose="020B0609020204030204" pitchFamily="49" charset="0"/>
                <a:cs typeface="Calibri"/>
              </a:rPr>
              <a:t>::__main__::kernel$241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CC08A-D6E8-4DCE-9E26-55FDA7D4CF97}"/>
              </a:ext>
            </a:extLst>
          </p:cNvPr>
          <p:cNvSpPr txBox="1"/>
          <p:nvPr/>
        </p:nvSpPr>
        <p:spPr>
          <a:xfrm rot="5400000">
            <a:off x="8011043" y="1932996"/>
            <a:ext cx="79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CUDA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8B42B-E634-45E8-869C-F32C93484C06}"/>
              </a:ext>
            </a:extLst>
          </p:cNvPr>
          <p:cNvSpPr txBox="1"/>
          <p:nvPr/>
        </p:nvSpPr>
        <p:spPr>
          <a:xfrm rot="5400000">
            <a:off x="7943909" y="3429060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numba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988EA-5644-476C-8C42-2D0E7C845DBA}"/>
              </a:ext>
            </a:extLst>
          </p:cNvPr>
          <p:cNvSpPr txBox="1"/>
          <p:nvPr/>
        </p:nvSpPr>
        <p:spPr>
          <a:xfrm>
            <a:off x="990600" y="2546327"/>
            <a:ext cx="247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0.0090 </a:t>
            </a:r>
            <a:r>
              <a:rPr lang="en-US" sz="1600" dirty="0" err="1">
                <a:solidFill>
                  <a:srgbClr val="008000"/>
                </a:solidFill>
              </a:rPr>
              <a:t>ms</a:t>
            </a:r>
            <a:r>
              <a:rPr lang="en-US" sz="1600" dirty="0">
                <a:solidFill>
                  <a:srgbClr val="008000"/>
                </a:solidFill>
              </a:rPr>
              <a:t> between kernels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E67CB-C375-470C-93BF-E7F6857E8349}"/>
              </a:ext>
            </a:extLst>
          </p:cNvPr>
          <p:cNvSpPr txBox="1"/>
          <p:nvPr/>
        </p:nvSpPr>
        <p:spPr>
          <a:xfrm>
            <a:off x="990600" y="4095750"/>
            <a:ext cx="247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0.2639 </a:t>
            </a:r>
            <a:r>
              <a:rPr lang="en-US" sz="1600" dirty="0" err="1">
                <a:solidFill>
                  <a:srgbClr val="FF0000"/>
                </a:solidFill>
              </a:rPr>
              <a:t>ms</a:t>
            </a:r>
            <a:r>
              <a:rPr lang="en-US" sz="1600" dirty="0">
                <a:solidFill>
                  <a:srgbClr val="FF0000"/>
                </a:solidFill>
              </a:rPr>
              <a:t> between kernels</a:t>
            </a:r>
          </a:p>
        </p:txBody>
      </p:sp>
    </p:spTree>
    <p:extLst>
      <p:ext uri="{BB962C8B-B14F-4D97-AF65-F5344CB8AC3E}">
        <p14:creationId xmlns:p14="http://schemas.microsoft.com/office/powerpoint/2010/main" val="3271198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38100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Numba</a:t>
            </a:r>
            <a:r>
              <a:rPr lang="en-US" sz="2000" dirty="0">
                <a:cs typeface="Calibri"/>
              </a:rPr>
              <a:t> makes rapid prototyping of CUDA-accelerated programs easy.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Wingdings"/>
              <a:cs typeface="Calibri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Quick path from Python to GPUs, with incremental, profile-driven optimization possible.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Review – </a:t>
            </a:r>
            <a:r>
              <a:rPr lang="en-US" sz="3600" b="1" dirty="0" err="1">
                <a:solidFill>
                  <a:schemeClr val="bg1"/>
                </a:solidFill>
              </a:rPr>
              <a:t>Numba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E08C75-7EC5-490C-9424-5CDDAFFD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52460"/>
              </p:ext>
            </p:extLst>
          </p:nvPr>
        </p:nvGraphicFramePr>
        <p:xfrm>
          <a:off x="4343400" y="1337310"/>
          <a:ext cx="457199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931">
                  <a:extLst>
                    <a:ext uri="{9D8B030D-6E8A-4147-A177-3AD203B41FA5}">
                      <a16:colId xmlns:a16="http://schemas.microsoft.com/office/drawing/2014/main" val="2422594466"/>
                    </a:ext>
                  </a:extLst>
                </a:gridCol>
                <a:gridCol w="1949669">
                  <a:extLst>
                    <a:ext uri="{9D8B030D-6E8A-4147-A177-3AD203B41FA5}">
                      <a16:colId xmlns:a16="http://schemas.microsoft.com/office/drawing/2014/main" val="3336467444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15474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Speedup Relative to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8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195.64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5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Numba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2,595.46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13.27x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1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353,085.61 </a:t>
                      </a:r>
                      <a:r>
                        <a:rPr lang="en-US" sz="1600" dirty="0" err="1"/>
                        <a:t>iters</a:t>
                      </a:r>
                      <a:r>
                        <a:rPr lang="en-US" sz="16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1,804.77x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8229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2CC943-E462-4794-8390-92973317CC58}"/>
              </a:ext>
            </a:extLst>
          </p:cNvPr>
          <p:cNvSpPr txBox="1">
            <a:spLocks/>
          </p:cNvSpPr>
          <p:nvPr/>
        </p:nvSpPr>
        <p:spPr>
          <a:xfrm>
            <a:off x="457200" y="3257551"/>
            <a:ext cx="8305800" cy="182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Most relevant for:</a:t>
            </a:r>
          </a:p>
          <a:p>
            <a:r>
              <a:rPr lang="en-US" sz="2000" dirty="0">
                <a:cs typeface="Calibri"/>
              </a:rPr>
              <a:t>Quick validation that GPUs may yield speedup</a:t>
            </a:r>
          </a:p>
          <a:p>
            <a:r>
              <a:rPr lang="en-US" sz="2000" dirty="0">
                <a:cs typeface="Calibri"/>
              </a:rPr>
              <a:t>Long-running kernels, where overheads of Python can be hidden</a:t>
            </a:r>
          </a:p>
          <a:p>
            <a:r>
              <a:rPr lang="en-US" sz="2000" dirty="0">
                <a:cs typeface="Calibri"/>
              </a:rPr>
              <a:t>Heavy Python kernels that do not make use of advanced Python features</a:t>
            </a:r>
          </a:p>
        </p:txBody>
      </p:sp>
    </p:spTree>
    <p:extLst>
      <p:ext uri="{BB962C8B-B14F-4D97-AF65-F5344CB8AC3E}">
        <p14:creationId xmlns:p14="http://schemas.microsoft.com/office/powerpoint/2010/main" val="152023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Tensorflow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58674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Open source, free, portable library from Google – expresses computation as a graph of operations.</a:t>
            </a:r>
          </a:p>
          <a:p>
            <a:endParaRPr lang="en-US" dirty="0"/>
          </a:p>
          <a:p>
            <a:r>
              <a:rPr lang="en-US" dirty="0"/>
              <a:t>Supports multiple backends to target GPUs, CPUs, TPUs, etc.</a:t>
            </a:r>
          </a:p>
          <a:p>
            <a:endParaRPr lang="en-US" dirty="0"/>
          </a:p>
          <a:p>
            <a:r>
              <a:rPr lang="en-US" dirty="0"/>
              <a:t>Supports an easy-to-use Python frontend.</a:t>
            </a:r>
          </a:p>
          <a:p>
            <a:endParaRPr lang="en-US" dirty="0"/>
          </a:p>
          <a:p>
            <a:r>
              <a:rPr lang="en-US" dirty="0"/>
              <a:t>Most commonly used for training and deploying neural nets.</a:t>
            </a:r>
          </a:p>
          <a:p>
            <a:endParaRPr lang="en-US" dirty="0"/>
          </a:p>
          <a:p>
            <a:r>
              <a:rPr lang="en-US" dirty="0"/>
              <a:t>Supports execution on everything from mobile devices to supercomputers.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https://github.com/tensorflow/tensorflow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48</a:t>
            </a:fld>
            <a:endParaRPr lang="en-US" dirty="0"/>
          </a:p>
        </p:txBody>
      </p:sp>
      <p:pic>
        <p:nvPicPr>
          <p:cNvPr id="3076" name="Picture 4" descr="Image result for tensorflow">
            <a:extLst>
              <a:ext uri="{FF2B5EF4-FFF2-40B4-BE49-F238E27FC236}">
                <a16:creationId xmlns:a16="http://schemas.microsoft.com/office/drawing/2014/main" id="{EBBDB68D-8E0A-47D7-863B-A96891B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04950"/>
            <a:ext cx="2400300" cy="20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05800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Core abstraction of </a:t>
            </a:r>
            <a:r>
              <a:rPr lang="en-US" dirty="0" err="1"/>
              <a:t>Tensorflow</a:t>
            </a:r>
            <a:r>
              <a:rPr lang="en-US" dirty="0"/>
              <a:t> is the computation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operations to perform and the dependencies between them.</a:t>
            </a:r>
          </a:p>
          <a:p>
            <a:endParaRPr lang="en-US" dirty="0"/>
          </a:p>
          <a:p>
            <a:r>
              <a:rPr lang="en-US" dirty="0"/>
              <a:t>Let’s consider a simple 3-component dot product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FE4E1-1303-4BF5-97A0-7F296FED96E4}"/>
              </a:ext>
            </a:extLst>
          </p:cNvPr>
          <p:cNvSpPr txBox="1">
            <a:spLocks noChangeAspect="1"/>
          </p:cNvSpPr>
          <p:nvPr/>
        </p:nvSpPr>
        <p:spPr>
          <a:xfrm>
            <a:off x="914400" y="2343150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2B0F-864E-4166-BEC3-26CE471B75E9}"/>
              </a:ext>
            </a:extLst>
          </p:cNvPr>
          <p:cNvSpPr txBox="1"/>
          <p:nvPr/>
        </p:nvSpPr>
        <p:spPr>
          <a:xfrm>
            <a:off x="914400" y="44737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Procedural Python</a:t>
            </a:r>
          </a:p>
        </p:txBody>
      </p:sp>
    </p:spTree>
    <p:extLst>
      <p:ext uri="{BB962C8B-B14F-4D97-AF65-F5344CB8AC3E}">
        <p14:creationId xmlns:p14="http://schemas.microsoft.com/office/powerpoint/2010/main" val="202472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Cons of CUDA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2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05800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Core abstraction of </a:t>
            </a:r>
            <a:r>
              <a:rPr lang="en-US" dirty="0" err="1"/>
              <a:t>Tensorflow</a:t>
            </a:r>
            <a:r>
              <a:rPr lang="en-US" dirty="0"/>
              <a:t> is the computation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operations to perform and the dependencies between them.</a:t>
            </a:r>
          </a:p>
          <a:p>
            <a:endParaRPr lang="en-US" dirty="0"/>
          </a:p>
          <a:p>
            <a:r>
              <a:rPr lang="en-US" dirty="0"/>
              <a:t>Let’s consider a simple 3-component dot product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FE4E1-1303-4BF5-97A0-7F296FED96E4}"/>
              </a:ext>
            </a:extLst>
          </p:cNvPr>
          <p:cNvSpPr txBox="1">
            <a:spLocks noChangeAspect="1"/>
          </p:cNvSpPr>
          <p:nvPr/>
        </p:nvSpPr>
        <p:spPr>
          <a:xfrm>
            <a:off x="914400" y="2343150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2B0F-864E-4166-BEC3-26CE471B75E9}"/>
              </a:ext>
            </a:extLst>
          </p:cNvPr>
          <p:cNvSpPr txBox="1"/>
          <p:nvPr/>
        </p:nvSpPr>
        <p:spPr>
          <a:xfrm>
            <a:off x="914400" y="44737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Procedural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477F6-6332-4CD2-A78A-140CE041094A}"/>
              </a:ext>
            </a:extLst>
          </p:cNvPr>
          <p:cNvSpPr txBox="1">
            <a:spLocks noChangeAspect="1"/>
          </p:cNvSpPr>
          <p:nvPr/>
        </p:nvSpPr>
        <p:spPr>
          <a:xfrm>
            <a:off x="3886200" y="2340173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C6E3D-1169-467C-97AA-DB60ABEFF3AD}"/>
              </a:ext>
            </a:extLst>
          </p:cNvPr>
          <p:cNvSpPr txBox="1"/>
          <p:nvPr/>
        </p:nvSpPr>
        <p:spPr>
          <a:xfrm>
            <a:off x="3886200" y="44707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Does the answer change?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435A5F-8E80-499B-B94B-31B485213923}"/>
              </a:ext>
            </a:extLst>
          </p:cNvPr>
          <p:cNvSpPr/>
          <p:nvPr/>
        </p:nvSpPr>
        <p:spPr>
          <a:xfrm>
            <a:off x="3657591" y="3256671"/>
            <a:ext cx="211024" cy="239151"/>
          </a:xfrm>
          <a:custGeom>
            <a:avLst/>
            <a:gdLst>
              <a:gd name="connsiteX0" fmla="*/ 211024 w 211024"/>
              <a:gd name="connsiteY0" fmla="*/ 0 h 239151"/>
              <a:gd name="connsiteX1" fmla="*/ 9 w 211024"/>
              <a:gd name="connsiteY1" fmla="*/ 112541 h 239151"/>
              <a:gd name="connsiteX2" fmla="*/ 203991 w 211024"/>
              <a:gd name="connsiteY2" fmla="*/ 239151 h 23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24" h="239151">
                <a:moveTo>
                  <a:pt x="211024" y="0"/>
                </a:moveTo>
                <a:cubicBezTo>
                  <a:pt x="106102" y="36341"/>
                  <a:pt x="1181" y="72683"/>
                  <a:pt x="9" y="112541"/>
                </a:cubicBezTo>
                <a:cubicBezTo>
                  <a:pt x="-1163" y="152399"/>
                  <a:pt x="101414" y="195775"/>
                  <a:pt x="203991" y="239151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4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05800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Core abstraction of </a:t>
            </a:r>
            <a:r>
              <a:rPr lang="en-US" dirty="0" err="1"/>
              <a:t>Tensorflow</a:t>
            </a:r>
            <a:r>
              <a:rPr lang="en-US" dirty="0"/>
              <a:t> is the computation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operations to perform and the dependencies between them.</a:t>
            </a:r>
          </a:p>
          <a:p>
            <a:endParaRPr lang="en-US" dirty="0"/>
          </a:p>
          <a:p>
            <a:r>
              <a:rPr lang="en-US" dirty="0"/>
              <a:t>Let’s consider a simple 3-component dot product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FE4E1-1303-4BF5-97A0-7F296FED96E4}"/>
              </a:ext>
            </a:extLst>
          </p:cNvPr>
          <p:cNvSpPr txBox="1">
            <a:spLocks noChangeAspect="1"/>
          </p:cNvSpPr>
          <p:nvPr/>
        </p:nvSpPr>
        <p:spPr>
          <a:xfrm>
            <a:off x="914400" y="2343150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2B0F-864E-4166-BEC3-26CE471B75E9}"/>
              </a:ext>
            </a:extLst>
          </p:cNvPr>
          <p:cNvSpPr txBox="1"/>
          <p:nvPr/>
        </p:nvSpPr>
        <p:spPr>
          <a:xfrm>
            <a:off x="914400" y="44737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Procedural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477F6-6332-4CD2-A78A-140CE041094A}"/>
              </a:ext>
            </a:extLst>
          </p:cNvPr>
          <p:cNvSpPr txBox="1">
            <a:spLocks noChangeAspect="1"/>
          </p:cNvSpPr>
          <p:nvPr/>
        </p:nvSpPr>
        <p:spPr>
          <a:xfrm>
            <a:off x="3886200" y="2340173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C6E3D-1169-467C-97AA-DB60ABEFF3AD}"/>
              </a:ext>
            </a:extLst>
          </p:cNvPr>
          <p:cNvSpPr txBox="1"/>
          <p:nvPr/>
        </p:nvSpPr>
        <p:spPr>
          <a:xfrm>
            <a:off x="3886200" y="44707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Does the answer change?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435A5F-8E80-499B-B94B-31B485213923}"/>
              </a:ext>
            </a:extLst>
          </p:cNvPr>
          <p:cNvSpPr/>
          <p:nvPr/>
        </p:nvSpPr>
        <p:spPr>
          <a:xfrm>
            <a:off x="3657591" y="3256671"/>
            <a:ext cx="211024" cy="239151"/>
          </a:xfrm>
          <a:custGeom>
            <a:avLst/>
            <a:gdLst>
              <a:gd name="connsiteX0" fmla="*/ 211024 w 211024"/>
              <a:gd name="connsiteY0" fmla="*/ 0 h 239151"/>
              <a:gd name="connsiteX1" fmla="*/ 9 w 211024"/>
              <a:gd name="connsiteY1" fmla="*/ 112541 h 239151"/>
              <a:gd name="connsiteX2" fmla="*/ 203991 w 211024"/>
              <a:gd name="connsiteY2" fmla="*/ 239151 h 23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24" h="239151">
                <a:moveTo>
                  <a:pt x="211024" y="0"/>
                </a:moveTo>
                <a:cubicBezTo>
                  <a:pt x="106102" y="36341"/>
                  <a:pt x="1181" y="72683"/>
                  <a:pt x="9" y="112541"/>
                </a:cubicBezTo>
                <a:cubicBezTo>
                  <a:pt x="-1163" y="152399"/>
                  <a:pt x="101414" y="195775"/>
                  <a:pt x="203991" y="239151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A5DD5-92F4-43B7-B15C-86DDDFC6B34B}"/>
              </a:ext>
            </a:extLst>
          </p:cNvPr>
          <p:cNvSpPr txBox="1">
            <a:spLocks noChangeAspect="1"/>
          </p:cNvSpPr>
          <p:nvPr/>
        </p:nvSpPr>
        <p:spPr>
          <a:xfrm>
            <a:off x="6477000" y="2340173"/>
            <a:ext cx="23622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+mj-lt"/>
              </a:rPr>
              <a:t>No!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Indicates that the fundamental computation graph is over-restricted by step-by-step execution.</a:t>
            </a:r>
          </a:p>
        </p:txBody>
      </p:sp>
    </p:spTree>
    <p:extLst>
      <p:ext uri="{BB962C8B-B14F-4D97-AF65-F5344CB8AC3E}">
        <p14:creationId xmlns:p14="http://schemas.microsoft.com/office/powerpoint/2010/main" val="2734904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05800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Core abstraction of </a:t>
            </a:r>
            <a:r>
              <a:rPr lang="en-US" dirty="0" err="1"/>
              <a:t>Tensorflow</a:t>
            </a:r>
            <a:r>
              <a:rPr lang="en-US" dirty="0"/>
              <a:t> is the computation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operations to perform and the dependencies between them.</a:t>
            </a:r>
          </a:p>
          <a:p>
            <a:endParaRPr lang="en-US" dirty="0"/>
          </a:p>
          <a:p>
            <a:r>
              <a:rPr lang="en-US" dirty="0"/>
              <a:t>Let’s consider a simple 3-component dot product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FE4E1-1303-4BF5-97A0-7F296FED96E4}"/>
              </a:ext>
            </a:extLst>
          </p:cNvPr>
          <p:cNvSpPr txBox="1">
            <a:spLocks noChangeAspect="1"/>
          </p:cNvSpPr>
          <p:nvPr/>
        </p:nvSpPr>
        <p:spPr>
          <a:xfrm>
            <a:off x="914400" y="2343150"/>
            <a:ext cx="20574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 = (0, 1,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 = (3, 4, 5)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c0 = a[0] * b[0]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c1 = a[1] * b[1]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c2 = a[2] * b[2]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 = c0 + c1 + 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2B0F-864E-4166-BEC3-26CE471B75E9}"/>
              </a:ext>
            </a:extLst>
          </p:cNvPr>
          <p:cNvSpPr txBox="1"/>
          <p:nvPr/>
        </p:nvSpPr>
        <p:spPr>
          <a:xfrm>
            <a:off x="914400" y="44737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Procedural Python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CDB04B-36A2-4C77-B33C-7FA9F3437430}"/>
              </a:ext>
            </a:extLst>
          </p:cNvPr>
          <p:cNvSpPr/>
          <p:nvPr/>
        </p:nvSpPr>
        <p:spPr>
          <a:xfrm>
            <a:off x="4040981" y="23431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3D301E-137B-4E84-A431-C15A17F05A5E}"/>
              </a:ext>
            </a:extLst>
          </p:cNvPr>
          <p:cNvSpPr/>
          <p:nvPr/>
        </p:nvSpPr>
        <p:spPr>
          <a:xfrm>
            <a:off x="4648200" y="23431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372138-572C-4712-8157-6AD459084479}"/>
              </a:ext>
            </a:extLst>
          </p:cNvPr>
          <p:cNvSpPr/>
          <p:nvPr/>
        </p:nvSpPr>
        <p:spPr>
          <a:xfrm>
            <a:off x="5495924" y="23431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1A4D66-9C74-478D-8B20-A0A89728F970}"/>
              </a:ext>
            </a:extLst>
          </p:cNvPr>
          <p:cNvSpPr/>
          <p:nvPr/>
        </p:nvSpPr>
        <p:spPr>
          <a:xfrm>
            <a:off x="6103143" y="233934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4268BC-FB7F-4275-B4C8-7495DD2F0989}"/>
              </a:ext>
            </a:extLst>
          </p:cNvPr>
          <p:cNvSpPr/>
          <p:nvPr/>
        </p:nvSpPr>
        <p:spPr>
          <a:xfrm>
            <a:off x="7015162" y="233934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EA8564-8811-453D-AF26-C5C4067E7EFE}"/>
              </a:ext>
            </a:extLst>
          </p:cNvPr>
          <p:cNvSpPr/>
          <p:nvPr/>
        </p:nvSpPr>
        <p:spPr>
          <a:xfrm>
            <a:off x="7622381" y="233934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C5B2B5-8584-4EF9-8DBB-501780968B1D}"/>
              </a:ext>
            </a:extLst>
          </p:cNvPr>
          <p:cNvSpPr/>
          <p:nvPr/>
        </p:nvSpPr>
        <p:spPr>
          <a:xfrm>
            <a:off x="4348162" y="2875061"/>
            <a:ext cx="37861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A69F0B-484A-4BAC-AF7A-B3F2C2D2D061}"/>
              </a:ext>
            </a:extLst>
          </p:cNvPr>
          <p:cNvSpPr/>
          <p:nvPr/>
        </p:nvSpPr>
        <p:spPr>
          <a:xfrm>
            <a:off x="5791200" y="2875061"/>
            <a:ext cx="378619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AF3EA-1803-4F44-BA2B-6819911DD30C}"/>
              </a:ext>
            </a:extLst>
          </p:cNvPr>
          <p:cNvSpPr/>
          <p:nvPr/>
        </p:nvSpPr>
        <p:spPr>
          <a:xfrm>
            <a:off x="7328296" y="2870298"/>
            <a:ext cx="378619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*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2C2462-C767-4B0D-BF20-88F4586CB964}"/>
              </a:ext>
            </a:extLst>
          </p:cNvPr>
          <p:cNvSpPr/>
          <p:nvPr/>
        </p:nvSpPr>
        <p:spPr>
          <a:xfrm>
            <a:off x="5791199" y="34861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CC6088-A4E3-4482-B8C9-2F30A91F76ED}"/>
              </a:ext>
            </a:extLst>
          </p:cNvPr>
          <p:cNvCxnSpPr>
            <a:cxnSpLocks/>
            <a:stCxn id="4" idx="4"/>
            <a:endCxn id="19" idx="1"/>
          </p:cNvCxnSpPr>
          <p:nvPr/>
        </p:nvCxnSpPr>
        <p:spPr>
          <a:xfrm>
            <a:off x="4230291" y="2724150"/>
            <a:ext cx="173318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30DD1-8EFF-4AC1-9A76-28C67621CEAD}"/>
              </a:ext>
            </a:extLst>
          </p:cNvPr>
          <p:cNvCxnSpPr>
            <a:cxnSpLocks/>
            <a:stCxn id="13" idx="4"/>
            <a:endCxn id="19" idx="7"/>
          </p:cNvCxnSpPr>
          <p:nvPr/>
        </p:nvCxnSpPr>
        <p:spPr>
          <a:xfrm flipH="1">
            <a:off x="4671334" y="2724150"/>
            <a:ext cx="166176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370A6E-78D2-4AD4-AD77-C48498235C95}"/>
              </a:ext>
            </a:extLst>
          </p:cNvPr>
          <p:cNvCxnSpPr>
            <a:cxnSpLocks/>
            <a:stCxn id="14" idx="4"/>
            <a:endCxn id="20" idx="1"/>
          </p:cNvCxnSpPr>
          <p:nvPr/>
        </p:nvCxnSpPr>
        <p:spPr>
          <a:xfrm>
            <a:off x="5685234" y="2724150"/>
            <a:ext cx="161413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653CF2-22B5-48C2-9E6E-4CE9B92621A2}"/>
              </a:ext>
            </a:extLst>
          </p:cNvPr>
          <p:cNvCxnSpPr>
            <a:cxnSpLocks/>
            <a:stCxn id="16" idx="4"/>
            <a:endCxn id="20" idx="7"/>
          </p:cNvCxnSpPr>
          <p:nvPr/>
        </p:nvCxnSpPr>
        <p:spPr>
          <a:xfrm flipH="1">
            <a:off x="6114372" y="2720340"/>
            <a:ext cx="178081" cy="21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F9CD6-F472-4A1B-AB5F-3CE0FCC2359E}"/>
              </a:ext>
            </a:extLst>
          </p:cNvPr>
          <p:cNvCxnSpPr>
            <a:cxnSpLocks/>
            <a:stCxn id="17" idx="4"/>
            <a:endCxn id="21" idx="1"/>
          </p:cNvCxnSpPr>
          <p:nvPr/>
        </p:nvCxnSpPr>
        <p:spPr>
          <a:xfrm>
            <a:off x="7204472" y="2720340"/>
            <a:ext cx="179271" cy="20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6A9A-CFB9-4DA8-8DEE-4AEFF7B8ECAC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7651468" y="2720340"/>
            <a:ext cx="160223" cy="20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21" idx="4"/>
            <a:endCxn id="22" idx="6"/>
          </p:cNvCxnSpPr>
          <p:nvPr/>
        </p:nvCxnSpPr>
        <p:spPr>
          <a:xfrm flipH="1">
            <a:off x="6169818" y="3251298"/>
            <a:ext cx="1347788" cy="4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04743-A88B-4258-A8FB-844652270B5D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5980509" y="3256061"/>
            <a:ext cx="1" cy="23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58C852-703B-465F-B97C-960844F79B25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>
            <a:off x="4537472" y="3256061"/>
            <a:ext cx="1253727" cy="42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305BD-3780-41B4-8C74-E62E727A7AD3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5980509" y="386715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345A006-072D-42D5-96F0-CF1DC23F751A}"/>
              </a:ext>
            </a:extLst>
          </p:cNvPr>
          <p:cNvSpPr txBox="1"/>
          <p:nvPr/>
        </p:nvSpPr>
        <p:spPr>
          <a:xfrm>
            <a:off x="4953000" y="4468474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Computation Graph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5A0E9B-B54B-45C4-988C-7531A72107D2}"/>
              </a:ext>
            </a:extLst>
          </p:cNvPr>
          <p:cNvCxnSpPr/>
          <p:nvPr/>
        </p:nvCxnSpPr>
        <p:spPr>
          <a:xfrm>
            <a:off x="3200400" y="3333750"/>
            <a:ext cx="533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5119686" cy="3851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TF Graph is constructed once (i.e. compiled).</a:t>
            </a:r>
          </a:p>
          <a:p>
            <a:endParaRPr lang="en-US" dirty="0"/>
          </a:p>
          <a:p>
            <a:r>
              <a:rPr lang="en-US" dirty="0"/>
              <a:t>A TF Graph can then be executed multiple times with different inputs.</a:t>
            </a:r>
          </a:p>
          <a:p>
            <a:endParaRPr lang="en-US" dirty="0"/>
          </a:p>
          <a:p>
            <a:r>
              <a:rPr lang="en-US" dirty="0"/>
              <a:t>TF runtime will transparently execute this graph on available compute resources (e.g. GPU, CPU, TPU) without the programmer writing any kernels or data transfer.</a:t>
            </a:r>
          </a:p>
          <a:p>
            <a:endParaRPr lang="en-US" dirty="0"/>
          </a:p>
          <a:p>
            <a:r>
              <a:rPr lang="en-US" dirty="0"/>
              <a:t>While you can explicitly create graph objects to add operations to, TF also has a default graph which is always present (similar to the default CUDA stream).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CDB04B-36A2-4C77-B33C-7FA9F3437430}"/>
              </a:ext>
            </a:extLst>
          </p:cNvPr>
          <p:cNvSpPr/>
          <p:nvPr/>
        </p:nvSpPr>
        <p:spPr>
          <a:xfrm>
            <a:off x="5724524" y="188678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3D301E-137B-4E84-A431-C15A17F05A5E}"/>
              </a:ext>
            </a:extLst>
          </p:cNvPr>
          <p:cNvSpPr/>
          <p:nvPr/>
        </p:nvSpPr>
        <p:spPr>
          <a:xfrm>
            <a:off x="6331743" y="188678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372138-572C-4712-8157-6AD459084479}"/>
              </a:ext>
            </a:extLst>
          </p:cNvPr>
          <p:cNvSpPr/>
          <p:nvPr/>
        </p:nvSpPr>
        <p:spPr>
          <a:xfrm>
            <a:off x="6872286" y="188678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1A4D66-9C74-478D-8B20-A0A89728F970}"/>
              </a:ext>
            </a:extLst>
          </p:cNvPr>
          <p:cNvSpPr/>
          <p:nvPr/>
        </p:nvSpPr>
        <p:spPr>
          <a:xfrm>
            <a:off x="7479505" y="188297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4268BC-FB7F-4275-B4C8-7495DD2F0989}"/>
              </a:ext>
            </a:extLst>
          </p:cNvPr>
          <p:cNvSpPr/>
          <p:nvPr/>
        </p:nvSpPr>
        <p:spPr>
          <a:xfrm>
            <a:off x="8005762" y="188297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EA8564-8811-453D-AF26-C5C4067E7EFE}"/>
              </a:ext>
            </a:extLst>
          </p:cNvPr>
          <p:cNvSpPr/>
          <p:nvPr/>
        </p:nvSpPr>
        <p:spPr>
          <a:xfrm>
            <a:off x="8612981" y="188297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C5B2B5-8584-4EF9-8DBB-501780968B1D}"/>
              </a:ext>
            </a:extLst>
          </p:cNvPr>
          <p:cNvSpPr/>
          <p:nvPr/>
        </p:nvSpPr>
        <p:spPr>
          <a:xfrm>
            <a:off x="6031705" y="2418694"/>
            <a:ext cx="37861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A69F0B-484A-4BAC-AF7A-B3F2C2D2D061}"/>
              </a:ext>
            </a:extLst>
          </p:cNvPr>
          <p:cNvSpPr/>
          <p:nvPr/>
        </p:nvSpPr>
        <p:spPr>
          <a:xfrm>
            <a:off x="7167562" y="2418694"/>
            <a:ext cx="378619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AF3EA-1803-4F44-BA2B-6819911DD30C}"/>
              </a:ext>
            </a:extLst>
          </p:cNvPr>
          <p:cNvSpPr/>
          <p:nvPr/>
        </p:nvSpPr>
        <p:spPr>
          <a:xfrm>
            <a:off x="8318896" y="2413931"/>
            <a:ext cx="378619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*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2C2462-C767-4B0D-BF20-88F4586CB964}"/>
              </a:ext>
            </a:extLst>
          </p:cNvPr>
          <p:cNvSpPr/>
          <p:nvPr/>
        </p:nvSpPr>
        <p:spPr>
          <a:xfrm>
            <a:off x="7167561" y="3029783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CC6088-A4E3-4482-B8C9-2F30A91F76ED}"/>
              </a:ext>
            </a:extLst>
          </p:cNvPr>
          <p:cNvCxnSpPr>
            <a:cxnSpLocks/>
            <a:stCxn id="4" idx="4"/>
            <a:endCxn id="19" idx="1"/>
          </p:cNvCxnSpPr>
          <p:nvPr/>
        </p:nvCxnSpPr>
        <p:spPr>
          <a:xfrm>
            <a:off x="5913834" y="2267783"/>
            <a:ext cx="173318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30DD1-8EFF-4AC1-9A76-28C67621CEAD}"/>
              </a:ext>
            </a:extLst>
          </p:cNvPr>
          <p:cNvCxnSpPr>
            <a:cxnSpLocks/>
            <a:stCxn id="13" idx="4"/>
            <a:endCxn id="19" idx="7"/>
          </p:cNvCxnSpPr>
          <p:nvPr/>
        </p:nvCxnSpPr>
        <p:spPr>
          <a:xfrm flipH="1">
            <a:off x="6354877" y="2267783"/>
            <a:ext cx="166176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370A6E-78D2-4AD4-AD77-C48498235C95}"/>
              </a:ext>
            </a:extLst>
          </p:cNvPr>
          <p:cNvCxnSpPr>
            <a:cxnSpLocks/>
            <a:stCxn id="14" idx="4"/>
            <a:endCxn id="20" idx="1"/>
          </p:cNvCxnSpPr>
          <p:nvPr/>
        </p:nvCxnSpPr>
        <p:spPr>
          <a:xfrm>
            <a:off x="7061596" y="2267783"/>
            <a:ext cx="161413" cy="2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653CF2-22B5-48C2-9E6E-4CE9B92621A2}"/>
              </a:ext>
            </a:extLst>
          </p:cNvPr>
          <p:cNvCxnSpPr>
            <a:cxnSpLocks/>
            <a:stCxn id="16" idx="4"/>
            <a:endCxn id="20" idx="7"/>
          </p:cNvCxnSpPr>
          <p:nvPr/>
        </p:nvCxnSpPr>
        <p:spPr>
          <a:xfrm flipH="1">
            <a:off x="7490734" y="2263973"/>
            <a:ext cx="178081" cy="21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F9CD6-F472-4A1B-AB5F-3CE0FCC2359E}"/>
              </a:ext>
            </a:extLst>
          </p:cNvPr>
          <p:cNvCxnSpPr>
            <a:cxnSpLocks/>
            <a:stCxn id="17" idx="4"/>
            <a:endCxn id="21" idx="1"/>
          </p:cNvCxnSpPr>
          <p:nvPr/>
        </p:nvCxnSpPr>
        <p:spPr>
          <a:xfrm>
            <a:off x="8195072" y="2263973"/>
            <a:ext cx="179271" cy="20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6A9A-CFB9-4DA8-8DEE-4AEFF7B8ECAC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8642068" y="2263973"/>
            <a:ext cx="160223" cy="20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21" idx="4"/>
            <a:endCxn id="22" idx="6"/>
          </p:cNvCxnSpPr>
          <p:nvPr/>
        </p:nvCxnSpPr>
        <p:spPr>
          <a:xfrm flipH="1">
            <a:off x="7546180" y="2794931"/>
            <a:ext cx="962026" cy="4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04743-A88B-4258-A8FB-844652270B5D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7356871" y="2799694"/>
            <a:ext cx="1" cy="23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58C852-703B-465F-B97C-960844F79B25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>
            <a:off x="6221015" y="2799694"/>
            <a:ext cx="946546" cy="42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305BD-3780-41B4-8C74-E62E727A7AD3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56871" y="3410783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345A006-072D-42D5-96F0-CF1DC23F751A}"/>
              </a:ext>
            </a:extLst>
          </p:cNvPr>
          <p:cNvSpPr txBox="1"/>
          <p:nvPr/>
        </p:nvSpPr>
        <p:spPr>
          <a:xfrm>
            <a:off x="6329362" y="37879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80513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3657600" cy="37614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TF graph is composed of four types of nodes: constants, placeholders, operations, variables.</a:t>
            </a:r>
          </a:p>
          <a:p>
            <a:endParaRPr lang="en-US" dirty="0"/>
          </a:p>
          <a:p>
            <a:r>
              <a:rPr lang="en-US" b="1" dirty="0"/>
              <a:t>Constant</a:t>
            </a:r>
            <a:r>
              <a:rPr lang="en-US" dirty="0"/>
              <a:t>: zero inputs, fixed output.</a:t>
            </a:r>
          </a:p>
          <a:p>
            <a:endParaRPr lang="en-US" dirty="0"/>
          </a:p>
          <a:p>
            <a:r>
              <a:rPr lang="en-US" b="1" dirty="0"/>
              <a:t>Placeholder</a:t>
            </a:r>
            <a:r>
              <a:rPr lang="en-US" dirty="0"/>
              <a:t>: placeholder for a value that must be supplied at execution.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accepts 1 or more inputs and produces an output.</a:t>
            </a:r>
          </a:p>
          <a:p>
            <a:endParaRPr lang="en-US" dirty="0"/>
          </a:p>
          <a:p>
            <a:r>
              <a:rPr lang="en-US" dirty="0"/>
              <a:t>(Variables discussed 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CDB04B-36A2-4C77-B33C-7FA9F3437430}"/>
              </a:ext>
            </a:extLst>
          </p:cNvPr>
          <p:cNvSpPr/>
          <p:nvPr/>
        </p:nvSpPr>
        <p:spPr>
          <a:xfrm>
            <a:off x="5572124" y="188976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3D301E-137B-4E84-A431-C15A17F05A5E}"/>
              </a:ext>
            </a:extLst>
          </p:cNvPr>
          <p:cNvSpPr/>
          <p:nvPr/>
        </p:nvSpPr>
        <p:spPr>
          <a:xfrm>
            <a:off x="6179343" y="188976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372138-572C-4712-8157-6AD459084479}"/>
              </a:ext>
            </a:extLst>
          </p:cNvPr>
          <p:cNvSpPr/>
          <p:nvPr/>
        </p:nvSpPr>
        <p:spPr>
          <a:xfrm>
            <a:off x="6719886" y="188976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1A4D66-9C74-478D-8B20-A0A89728F970}"/>
              </a:ext>
            </a:extLst>
          </p:cNvPr>
          <p:cNvSpPr/>
          <p:nvPr/>
        </p:nvSpPr>
        <p:spPr>
          <a:xfrm>
            <a:off x="7327105" y="18859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4268BC-FB7F-4275-B4C8-7495DD2F0989}"/>
              </a:ext>
            </a:extLst>
          </p:cNvPr>
          <p:cNvSpPr/>
          <p:nvPr/>
        </p:nvSpPr>
        <p:spPr>
          <a:xfrm>
            <a:off x="7853362" y="18859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EA8564-8811-453D-AF26-C5C4067E7EFE}"/>
              </a:ext>
            </a:extLst>
          </p:cNvPr>
          <p:cNvSpPr/>
          <p:nvPr/>
        </p:nvSpPr>
        <p:spPr>
          <a:xfrm>
            <a:off x="8460581" y="188595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C5B2B5-8584-4EF9-8DBB-501780968B1D}"/>
              </a:ext>
            </a:extLst>
          </p:cNvPr>
          <p:cNvSpPr/>
          <p:nvPr/>
        </p:nvSpPr>
        <p:spPr>
          <a:xfrm>
            <a:off x="5879305" y="2650271"/>
            <a:ext cx="37861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A69F0B-484A-4BAC-AF7A-B3F2C2D2D061}"/>
              </a:ext>
            </a:extLst>
          </p:cNvPr>
          <p:cNvSpPr/>
          <p:nvPr/>
        </p:nvSpPr>
        <p:spPr>
          <a:xfrm>
            <a:off x="7015162" y="2650271"/>
            <a:ext cx="378619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AF3EA-1803-4F44-BA2B-6819911DD30C}"/>
              </a:ext>
            </a:extLst>
          </p:cNvPr>
          <p:cNvSpPr/>
          <p:nvPr/>
        </p:nvSpPr>
        <p:spPr>
          <a:xfrm>
            <a:off x="8166496" y="2645508"/>
            <a:ext cx="378619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*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2C2462-C767-4B0D-BF20-88F4586CB964}"/>
              </a:ext>
            </a:extLst>
          </p:cNvPr>
          <p:cNvSpPr/>
          <p:nvPr/>
        </p:nvSpPr>
        <p:spPr>
          <a:xfrm>
            <a:off x="7015161" y="3261360"/>
            <a:ext cx="378619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CC6088-A4E3-4482-B8C9-2F30A91F76ED}"/>
              </a:ext>
            </a:extLst>
          </p:cNvPr>
          <p:cNvCxnSpPr>
            <a:cxnSpLocks/>
            <a:stCxn id="4" idx="4"/>
            <a:endCxn id="19" idx="1"/>
          </p:cNvCxnSpPr>
          <p:nvPr/>
        </p:nvCxnSpPr>
        <p:spPr>
          <a:xfrm>
            <a:off x="5761434" y="2270760"/>
            <a:ext cx="173318" cy="435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30DD1-8EFF-4AC1-9A76-28C67621CEAD}"/>
              </a:ext>
            </a:extLst>
          </p:cNvPr>
          <p:cNvCxnSpPr>
            <a:cxnSpLocks/>
            <a:stCxn id="13" idx="4"/>
            <a:endCxn id="19" idx="7"/>
          </p:cNvCxnSpPr>
          <p:nvPr/>
        </p:nvCxnSpPr>
        <p:spPr>
          <a:xfrm flipH="1">
            <a:off x="6202477" y="2270760"/>
            <a:ext cx="166176" cy="435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370A6E-78D2-4AD4-AD77-C48498235C95}"/>
              </a:ext>
            </a:extLst>
          </p:cNvPr>
          <p:cNvCxnSpPr>
            <a:cxnSpLocks/>
            <a:stCxn id="14" idx="4"/>
            <a:endCxn id="20" idx="1"/>
          </p:cNvCxnSpPr>
          <p:nvPr/>
        </p:nvCxnSpPr>
        <p:spPr>
          <a:xfrm>
            <a:off x="6909196" y="2270760"/>
            <a:ext cx="161413" cy="435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653CF2-22B5-48C2-9E6E-4CE9B92621A2}"/>
              </a:ext>
            </a:extLst>
          </p:cNvPr>
          <p:cNvCxnSpPr>
            <a:cxnSpLocks/>
            <a:stCxn id="16" idx="4"/>
            <a:endCxn id="20" idx="7"/>
          </p:cNvCxnSpPr>
          <p:nvPr/>
        </p:nvCxnSpPr>
        <p:spPr>
          <a:xfrm flipH="1">
            <a:off x="7338334" y="2266950"/>
            <a:ext cx="178081" cy="439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F9CD6-F472-4A1B-AB5F-3CE0FCC2359E}"/>
              </a:ext>
            </a:extLst>
          </p:cNvPr>
          <p:cNvCxnSpPr>
            <a:cxnSpLocks/>
            <a:stCxn id="17" idx="4"/>
            <a:endCxn id="21" idx="1"/>
          </p:cNvCxnSpPr>
          <p:nvPr/>
        </p:nvCxnSpPr>
        <p:spPr>
          <a:xfrm>
            <a:off x="8042672" y="2266950"/>
            <a:ext cx="179271" cy="43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6A9A-CFB9-4DA8-8DEE-4AEFF7B8ECAC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8489668" y="2266950"/>
            <a:ext cx="160223" cy="43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21" idx="4"/>
            <a:endCxn id="22" idx="6"/>
          </p:cNvCxnSpPr>
          <p:nvPr/>
        </p:nvCxnSpPr>
        <p:spPr>
          <a:xfrm flipH="1">
            <a:off x="7393780" y="3026508"/>
            <a:ext cx="962026" cy="4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04743-A88B-4258-A8FB-844652270B5D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7204471" y="3031271"/>
            <a:ext cx="1" cy="23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58C852-703B-465F-B97C-960844F79B25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>
            <a:off x="6068615" y="3031271"/>
            <a:ext cx="946546" cy="42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305BD-3780-41B4-8C74-E62E727A7AD3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204471" y="3642360"/>
            <a:ext cx="0" cy="45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CD1F6B-9D0B-4780-B17A-C018B62F72A3}"/>
              </a:ext>
            </a:extLst>
          </p:cNvPr>
          <p:cNvSpPr/>
          <p:nvPr/>
        </p:nvSpPr>
        <p:spPr>
          <a:xfrm>
            <a:off x="5334000" y="1809750"/>
            <a:ext cx="2440947" cy="533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BCE32-2BB1-4309-92B3-BC3978F20675}"/>
              </a:ext>
            </a:extLst>
          </p:cNvPr>
          <p:cNvSpPr/>
          <p:nvPr/>
        </p:nvSpPr>
        <p:spPr>
          <a:xfrm>
            <a:off x="5334000" y="2497871"/>
            <a:ext cx="3657600" cy="11987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D982B-94C0-4B16-A8BB-A9D82CFA0534}"/>
              </a:ext>
            </a:extLst>
          </p:cNvPr>
          <p:cNvSpPr txBox="1"/>
          <p:nvPr/>
        </p:nvSpPr>
        <p:spPr>
          <a:xfrm>
            <a:off x="4304400" y="1907173"/>
            <a:ext cx="100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Constants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623347-4DB4-4FB9-823C-5857D4789E86}"/>
              </a:ext>
            </a:extLst>
          </p:cNvPr>
          <p:cNvSpPr txBox="1"/>
          <p:nvPr/>
        </p:nvSpPr>
        <p:spPr>
          <a:xfrm>
            <a:off x="4267200" y="2977038"/>
            <a:ext cx="110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Operations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CD4B81-806F-4BC0-A619-6A4513D80067}"/>
              </a:ext>
            </a:extLst>
          </p:cNvPr>
          <p:cNvSpPr/>
          <p:nvPr/>
        </p:nvSpPr>
        <p:spPr>
          <a:xfrm>
            <a:off x="7808977" y="1810512"/>
            <a:ext cx="1182624" cy="533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00124-AB25-426F-A641-47EFB6C52ACF}"/>
              </a:ext>
            </a:extLst>
          </p:cNvPr>
          <p:cNvSpPr txBox="1"/>
          <p:nvPr/>
        </p:nvSpPr>
        <p:spPr>
          <a:xfrm>
            <a:off x="7757351" y="1460598"/>
            <a:ext cx="128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Placeholders</a:t>
            </a:r>
          </a:p>
        </p:txBody>
      </p:sp>
    </p:spTree>
    <p:extLst>
      <p:ext uri="{BB962C8B-B14F-4D97-AF65-F5344CB8AC3E}">
        <p14:creationId xmlns:p14="http://schemas.microsoft.com/office/powerpoint/2010/main" val="494946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8305800" cy="37614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TF Session encapsulates the state and operations of a TF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mapping that graph to hardware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TF graph cannot be run without a TF session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32C73-B222-4B7C-8404-54A9455D76BB}"/>
              </a:ext>
            </a:extLst>
          </p:cNvPr>
          <p:cNvSpPr/>
          <p:nvPr/>
        </p:nvSpPr>
        <p:spPr>
          <a:xfrm>
            <a:off x="2819400" y="1962150"/>
            <a:ext cx="3505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10D17F-3C94-4CB2-AE8F-6B5929DA62E4}"/>
              </a:ext>
            </a:extLst>
          </p:cNvPr>
          <p:cNvSpPr/>
          <p:nvPr/>
        </p:nvSpPr>
        <p:spPr>
          <a:xfrm>
            <a:off x="2095500" y="4019550"/>
            <a:ext cx="11049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F238D9-CD16-47C9-83F1-B8A7C0E73FC8}"/>
              </a:ext>
            </a:extLst>
          </p:cNvPr>
          <p:cNvSpPr/>
          <p:nvPr/>
        </p:nvSpPr>
        <p:spPr>
          <a:xfrm>
            <a:off x="3429000" y="4019550"/>
            <a:ext cx="11049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6B8950-FDAB-4F0D-8EDD-5FBB6D5F0F12}"/>
              </a:ext>
            </a:extLst>
          </p:cNvPr>
          <p:cNvSpPr/>
          <p:nvPr/>
        </p:nvSpPr>
        <p:spPr>
          <a:xfrm>
            <a:off x="4769644" y="4019550"/>
            <a:ext cx="11049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GPU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E02469-91DF-4719-AC6D-945D4D360925}"/>
              </a:ext>
            </a:extLst>
          </p:cNvPr>
          <p:cNvSpPr/>
          <p:nvPr/>
        </p:nvSpPr>
        <p:spPr>
          <a:xfrm>
            <a:off x="6110288" y="4019550"/>
            <a:ext cx="11049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GPU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1E4A2B-7EA1-4C1B-83BF-AE5BDF3867D1}"/>
              </a:ext>
            </a:extLst>
          </p:cNvPr>
          <p:cNvSpPr/>
          <p:nvPr/>
        </p:nvSpPr>
        <p:spPr>
          <a:xfrm rot="5400000">
            <a:off x="4038600" y="2838450"/>
            <a:ext cx="1143000" cy="990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27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Hello World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331274" y="2190750"/>
            <a:ext cx="0" cy="77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3894E7-A0A4-49F0-8843-BD3E82617744}"/>
              </a:ext>
            </a:extLst>
          </p:cNvPr>
          <p:cNvSpPr/>
          <p:nvPr/>
        </p:nvSpPr>
        <p:spPr>
          <a:xfrm>
            <a:off x="2283617" y="48726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Inspired by: </a:t>
            </a:r>
            <a:r>
              <a:rPr lang="en-US" sz="1200" dirty="0">
                <a:hlinkClick r:id="rId2"/>
              </a:rPr>
              <a:t>https://github.com/aymericdamien/TensorFlow-Examples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D00BFF-1C71-4B10-BA5B-541BA639171C}"/>
              </a:ext>
            </a:extLst>
          </p:cNvPr>
          <p:cNvSpPr/>
          <p:nvPr/>
        </p:nvSpPr>
        <p:spPr>
          <a:xfrm>
            <a:off x="381430" y="1504950"/>
            <a:ext cx="7045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tensorflow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hello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tf.constant</a:t>
            </a:r>
            <a:r>
              <a:rPr lang="en-US" dirty="0">
                <a:latin typeface="Consolas" panose="020B0609020204030204" pitchFamily="49" charset="0"/>
              </a:rPr>
              <a:t>('Hello, </a:t>
            </a:r>
            <a:r>
              <a:rPr lang="en-US" dirty="0" err="1">
                <a:latin typeface="Consolas" panose="020B0609020204030204" pitchFamily="49" charset="0"/>
              </a:rPr>
              <a:t>TensorFlow</a:t>
            </a:r>
            <a:r>
              <a:rPr lang="en-US" dirty="0">
                <a:latin typeface="Consolas" panose="020B0609020204030204" pitchFamily="49" charset="0"/>
              </a:rPr>
              <a:t>!')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sess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tf.Session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sess.run</a:t>
            </a:r>
            <a:r>
              <a:rPr lang="en-US" dirty="0">
                <a:latin typeface="Consolas" panose="020B0609020204030204" pitchFamily="49" charset="0"/>
              </a:rPr>
              <a:t>(hello))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FDE94-27E1-4861-B0D4-1EEECCC1DC4C}"/>
              </a:ext>
            </a:extLst>
          </p:cNvPr>
          <p:cNvSpPr/>
          <p:nvPr/>
        </p:nvSpPr>
        <p:spPr>
          <a:xfrm>
            <a:off x="6172200" y="1486078"/>
            <a:ext cx="2318148" cy="704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‘Hello,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!’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83BC1-DEBA-4786-A76F-1180DADC7564}"/>
              </a:ext>
            </a:extLst>
          </p:cNvPr>
          <p:cNvSpPr/>
          <p:nvPr/>
        </p:nvSpPr>
        <p:spPr>
          <a:xfrm>
            <a:off x="6705600" y="2968762"/>
            <a:ext cx="1251348" cy="618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05729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Hello World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57</a:t>
            </a:fld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680126" y="2190750"/>
            <a:ext cx="0" cy="77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3894E7-A0A4-49F0-8843-BD3E82617744}"/>
              </a:ext>
            </a:extLst>
          </p:cNvPr>
          <p:cNvSpPr/>
          <p:nvPr/>
        </p:nvSpPr>
        <p:spPr>
          <a:xfrm>
            <a:off x="2283617" y="48726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Inspired by: </a:t>
            </a:r>
            <a:r>
              <a:rPr lang="en-US" sz="1200" dirty="0">
                <a:hlinkClick r:id="rId2"/>
              </a:rPr>
              <a:t>https://github.com/aymericdamien/TensorFlow-Examples</a:t>
            </a:r>
            <a:r>
              <a:rPr lang="en-US" sz="1200" dirty="0"/>
              <a:t>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FDE94-27E1-4861-B0D4-1EEECCC1DC4C}"/>
              </a:ext>
            </a:extLst>
          </p:cNvPr>
          <p:cNvSpPr/>
          <p:nvPr/>
        </p:nvSpPr>
        <p:spPr>
          <a:xfrm>
            <a:off x="6521052" y="1486078"/>
            <a:ext cx="2318148" cy="704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‘Hello,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!’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83BC1-DEBA-4786-A76F-1180DADC7564}"/>
              </a:ext>
            </a:extLst>
          </p:cNvPr>
          <p:cNvSpPr/>
          <p:nvPr/>
        </p:nvSpPr>
        <p:spPr>
          <a:xfrm>
            <a:off x="7054452" y="2968762"/>
            <a:ext cx="1251348" cy="618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457200" y="895350"/>
            <a:ext cx="6096000" cy="3763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To validate your environment, try running the provided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helloworld.py</a:t>
            </a:r>
            <a:r>
              <a:rPr lang="en-GB" sz="2000" dirty="0">
                <a:latin typeface="Calibri"/>
                <a:cs typeface="Calibri"/>
              </a:rPr>
              <a:t> under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13_tf_hello_world/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Consolas" panose="020B0609020204030204" pitchFamily="49" charset="0"/>
                <a:cs typeface="Calibri"/>
              </a:rPr>
              <a:t>$ python helloworld.py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+mj-lt"/>
                <a:cs typeface="Calibri"/>
              </a:rPr>
              <a:t>Python will print a couple of warnings, these can be safely ignored.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Caveat: While TF can run on GPUs, today we’ll simply be running it on CPUs. The code is the same, but unfortunately DAVINCI’s GPUs are not supported by TF.</a:t>
            </a:r>
          </a:p>
        </p:txBody>
      </p:sp>
    </p:spTree>
    <p:extLst>
      <p:ext uri="{BB962C8B-B14F-4D97-AF65-F5344CB8AC3E}">
        <p14:creationId xmlns:p14="http://schemas.microsoft.com/office/powerpoint/2010/main" val="210596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F47630-1D8B-4644-899A-848E11E8F87F}"/>
              </a:ext>
            </a:extLst>
          </p:cNvPr>
          <p:cNvSpPr/>
          <p:nvPr/>
        </p:nvSpPr>
        <p:spPr>
          <a:xfrm>
            <a:off x="457201" y="2846909"/>
            <a:ext cx="80884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alibri"/>
              </a:rPr>
              <a:t>message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tf.placeholder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dtype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tf.string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,</a:t>
            </a:r>
          </a:p>
          <a:p>
            <a:r>
              <a:rPr lang="en-GB" sz="1600" dirty="0">
                <a:latin typeface="Consolas" panose="020B0609020204030204" pitchFamily="49" charset="0"/>
                <a:cs typeface="Calibri"/>
              </a:rPr>
              <a:t>                         name = 'message')</a:t>
            </a:r>
          </a:p>
          <a:p>
            <a:endParaRPr lang="en-GB" sz="1600" dirty="0">
              <a:latin typeface="Consolas" panose="020B0609020204030204" pitchFamily="49" charset="0"/>
              <a:cs typeface="Calibri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alibri"/>
              </a:rPr>
              <a:t>sess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tf.Session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()</a:t>
            </a:r>
          </a:p>
          <a:p>
            <a:endParaRPr lang="en-GB" sz="1600" dirty="0">
              <a:latin typeface="Consolas" panose="020B0609020204030204" pitchFamily="49" charset="0"/>
              <a:cs typeface="Calibri"/>
            </a:endParaRPr>
          </a:p>
          <a:p>
            <a:r>
              <a:rPr lang="en-GB" sz="1600" dirty="0">
                <a:latin typeface="Consolas" panose="020B0609020204030204" pitchFamily="49" charset="0"/>
                <a:cs typeface="Calibri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sess.run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(message,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feed_dict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 = {message: 'Hello,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TensorFlow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!'}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Hello World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58</a:t>
            </a:fld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301917" y="271563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3894E7-A0A4-49F0-8843-BD3E82617744}"/>
              </a:ext>
            </a:extLst>
          </p:cNvPr>
          <p:cNvSpPr/>
          <p:nvPr/>
        </p:nvSpPr>
        <p:spPr>
          <a:xfrm>
            <a:off x="2283617" y="48726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Inspired by: </a:t>
            </a:r>
            <a:r>
              <a:rPr lang="en-US" sz="1200" dirty="0">
                <a:hlinkClick r:id="rId2"/>
              </a:rPr>
              <a:t>https://github.com/aymericdamien/TensorFlow-Examples</a:t>
            </a:r>
            <a:r>
              <a:rPr lang="en-US" sz="1200" dirty="0"/>
              <a:t>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FDE94-27E1-4861-B0D4-1EEECCC1DC4C}"/>
              </a:ext>
            </a:extLst>
          </p:cNvPr>
          <p:cNvSpPr/>
          <p:nvPr/>
        </p:nvSpPr>
        <p:spPr>
          <a:xfrm>
            <a:off x="6142843" y="2029836"/>
            <a:ext cx="2318148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83BC1-DEBA-4786-A76F-1180DADC7564}"/>
              </a:ext>
            </a:extLst>
          </p:cNvPr>
          <p:cNvSpPr/>
          <p:nvPr/>
        </p:nvSpPr>
        <p:spPr>
          <a:xfrm>
            <a:off x="6676243" y="3096636"/>
            <a:ext cx="1251348" cy="618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457201" y="895350"/>
            <a:ext cx="5013126" cy="1905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Consider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helloworld_placeholder.py</a:t>
            </a:r>
            <a:r>
              <a:rPr lang="en-GB" sz="2000" dirty="0">
                <a:latin typeface="Calibri"/>
                <a:cs typeface="Calibri"/>
              </a:rPr>
              <a:t> under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13_tf_hello_world/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Semantically identical to helloworld.py, but uses a placeholder to set the printed message.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2C875-3FF3-4015-A893-1940FBF93923}"/>
              </a:ext>
            </a:extLst>
          </p:cNvPr>
          <p:cNvSpPr txBox="1"/>
          <p:nvPr/>
        </p:nvSpPr>
        <p:spPr>
          <a:xfrm>
            <a:off x="5470327" y="1264711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{message: 'Hello, </a:t>
            </a:r>
            <a:r>
              <a:rPr lang="en-US" sz="1600" dirty="0" err="1">
                <a:latin typeface="Consolas" panose="020B0609020204030204" pitchFamily="49" charset="0"/>
              </a:rPr>
              <a:t>TensorFlow</a:t>
            </a:r>
            <a:r>
              <a:rPr lang="en-US" sz="1600" dirty="0">
                <a:latin typeface="Consolas" panose="020B0609020204030204" pitchFamily="49" charset="0"/>
              </a:rPr>
              <a:t>!’}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95C026-C01A-4AFD-BAE6-4C7D1672240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7301917" y="1603265"/>
            <a:ext cx="1" cy="42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49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F47630-1D8B-4644-899A-848E11E8F87F}"/>
              </a:ext>
            </a:extLst>
          </p:cNvPr>
          <p:cNvSpPr/>
          <p:nvPr/>
        </p:nvSpPr>
        <p:spPr>
          <a:xfrm>
            <a:off x="457201" y="2473226"/>
            <a:ext cx="8088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"/>
              </a:rPr>
              <a:t>c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tf.constant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(3)</a:t>
            </a:r>
          </a:p>
          <a:p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"/>
              </a:rPr>
              <a:t>v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tf.placeholder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/>
              </a:rPr>
              <a:t>dtype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 = tf.int32, name = 'v')</a:t>
            </a:r>
          </a:p>
          <a:p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"/>
              </a:rPr>
              <a:t>sum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tf.add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(c, v)</a:t>
            </a:r>
          </a:p>
          <a:p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alibri"/>
              </a:rPr>
              <a:t>sess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alibri"/>
              </a:rPr>
              <a:t>tf.Session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()</a:t>
            </a:r>
          </a:p>
          <a:p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alibri"/>
              </a:rPr>
              <a:t>sess.run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(sum,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feed_dict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 = {v: 5}</a:t>
            </a:r>
            <a:r>
              <a:rPr lang="en-US" sz="1600" dirty="0">
                <a:latin typeface="Consolas" panose="020B0609020204030204" pitchFamily="49" charset="0"/>
                <a:cs typeface="Calibri"/>
              </a:rPr>
              <a:t>)</a:t>
            </a:r>
            <a:endParaRPr lang="en-GB" sz="16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Hello World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59</a:t>
            </a:fld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DC3C25-ED57-44EB-AEB4-3373DB0311CD}"/>
              </a:ext>
            </a:extLst>
          </p:cNvPr>
          <p:cNvCxnSpPr>
            <a:cxnSpLocks/>
            <a:stCxn id="30" idx="4"/>
            <a:endCxn id="31" idx="1"/>
          </p:cNvCxnSpPr>
          <p:nvPr/>
        </p:nvCxnSpPr>
        <p:spPr>
          <a:xfrm>
            <a:off x="6329381" y="2266950"/>
            <a:ext cx="759913" cy="31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3894E7-A0A4-49F0-8843-BD3E82617744}"/>
              </a:ext>
            </a:extLst>
          </p:cNvPr>
          <p:cNvSpPr/>
          <p:nvPr/>
        </p:nvSpPr>
        <p:spPr>
          <a:xfrm>
            <a:off x="2283617" y="48726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Inspired by: </a:t>
            </a:r>
            <a:r>
              <a:rPr lang="en-US" sz="1200" dirty="0">
                <a:hlinkClick r:id="rId2"/>
              </a:rPr>
              <a:t>https://github.com/aymericdamien/TensorFlow-Examples</a:t>
            </a:r>
            <a:r>
              <a:rPr lang="en-US" sz="1200" dirty="0"/>
              <a:t>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FDE94-27E1-4861-B0D4-1EEECCC1DC4C}"/>
              </a:ext>
            </a:extLst>
          </p:cNvPr>
          <p:cNvSpPr/>
          <p:nvPr/>
        </p:nvSpPr>
        <p:spPr>
          <a:xfrm>
            <a:off x="5972994" y="1581150"/>
            <a:ext cx="712774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83BC1-DEBA-4786-A76F-1180DADC7564}"/>
              </a:ext>
            </a:extLst>
          </p:cNvPr>
          <p:cNvSpPr/>
          <p:nvPr/>
        </p:nvSpPr>
        <p:spPr>
          <a:xfrm>
            <a:off x="6995721" y="2495550"/>
            <a:ext cx="638957" cy="618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457201" y="895350"/>
            <a:ext cx="5159406" cy="1905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Consider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helloworld_op.py</a:t>
            </a:r>
            <a:r>
              <a:rPr lang="en-GB" sz="2000" dirty="0">
                <a:latin typeface="Calibri"/>
                <a:cs typeface="Calibri"/>
              </a:rPr>
              <a:t> under </a:t>
            </a:r>
            <a:r>
              <a:rPr lang="en-GB" sz="1800" dirty="0">
                <a:latin typeface="Consolas" panose="020B0609020204030204" pitchFamily="49" charset="0"/>
                <a:cs typeface="Calibri"/>
              </a:rPr>
              <a:t>13_tf_hello_world/</a:t>
            </a:r>
            <a:r>
              <a:rPr lang="en-GB" sz="2000" dirty="0">
                <a:latin typeface="Calibri"/>
                <a:cs typeface="Calibri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alibri"/>
                <a:cs typeface="Calibri"/>
              </a:rPr>
              <a:t>Demonstrates the definition of an operation (+).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2C875-3FF3-4015-A893-1940FBF93923}"/>
              </a:ext>
            </a:extLst>
          </p:cNvPr>
          <p:cNvSpPr txBox="1"/>
          <p:nvPr/>
        </p:nvSpPr>
        <p:spPr>
          <a:xfrm>
            <a:off x="5900417" y="971550"/>
            <a:ext cx="85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{v: 5}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95C026-C01A-4AFD-BAE6-4C7D1672240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6329381" y="1310104"/>
            <a:ext cx="0" cy="27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E10AB96-30A6-470E-BC5A-8ED011AC0138}"/>
              </a:ext>
            </a:extLst>
          </p:cNvPr>
          <p:cNvSpPr/>
          <p:nvPr/>
        </p:nvSpPr>
        <p:spPr>
          <a:xfrm>
            <a:off x="7817830" y="1581150"/>
            <a:ext cx="712774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09197-0EAE-4CFF-9F71-E6B0A825A276}"/>
              </a:ext>
            </a:extLst>
          </p:cNvPr>
          <p:cNvCxnSpPr>
            <a:cxnSpLocks/>
            <a:stCxn id="18" idx="4"/>
            <a:endCxn id="31" idx="7"/>
          </p:cNvCxnSpPr>
          <p:nvPr/>
        </p:nvCxnSpPr>
        <p:spPr>
          <a:xfrm flipH="1">
            <a:off x="7541105" y="2266950"/>
            <a:ext cx="633112" cy="31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4D3310D-3B35-4EF0-BFCD-DF94FC4CE2AB}"/>
              </a:ext>
            </a:extLst>
          </p:cNvPr>
          <p:cNvSpPr/>
          <p:nvPr/>
        </p:nvSpPr>
        <p:spPr>
          <a:xfrm>
            <a:off x="6695683" y="3409950"/>
            <a:ext cx="1239032" cy="618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BD3365-49A7-4609-9B53-DB64A2CAC8BC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7315199" y="3113664"/>
            <a:ext cx="1" cy="29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 Number of New Concepts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4191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Memory management – manually managing multiple non-coherent address spaces.</a:t>
            </a:r>
          </a:p>
          <a:p>
            <a:endParaRPr lang="en-US" dirty="0"/>
          </a:p>
          <a:p>
            <a:r>
              <a:rPr lang="en-US" dirty="0"/>
              <a:t>Memory hierarchy – what the &amp;#^$ is texture memory? Shared? Constant?</a:t>
            </a:r>
          </a:p>
          <a:p>
            <a:endParaRPr lang="en-US" dirty="0"/>
          </a:p>
          <a:p>
            <a:r>
              <a:rPr lang="en-US" dirty="0"/>
              <a:t>Thread hierarchy - Thread blocks, grids of thread blocks.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www.researchgate.net/profile/Vincent_Jolivet/publication/4373162/figure/fig1/AS:279613369536515@1443676430338/CUDA-memory-model-from-7.png">
            <a:extLst>
              <a:ext uri="{FF2B5EF4-FFF2-40B4-BE49-F238E27FC236}">
                <a16:creationId xmlns:a16="http://schemas.microsoft.com/office/drawing/2014/main" id="{07F6BB02-2E44-4B8B-9E8A-ED55D27B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24924"/>
            <a:ext cx="3125720" cy="36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31CD-1D06-425D-B0BD-AB786B066A73}"/>
              </a:ext>
            </a:extLst>
          </p:cNvPr>
          <p:cNvSpPr txBox="1">
            <a:spLocks noChangeAspect="1"/>
          </p:cNvSpPr>
          <p:nvPr/>
        </p:nvSpPr>
        <p:spPr>
          <a:xfrm>
            <a:off x="5186289" y="4487613"/>
            <a:ext cx="3121031" cy="416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The most common CUDA illustration… even it is bewilderingly complex.</a:t>
            </a:r>
          </a:p>
        </p:txBody>
      </p:sp>
    </p:spTree>
    <p:extLst>
      <p:ext uri="{BB962C8B-B14F-4D97-AF65-F5344CB8AC3E}">
        <p14:creationId xmlns:p14="http://schemas.microsoft.com/office/powerpoint/2010/main" val="2798239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24AC8C0-4D30-4450-B477-7DD144E62D6D}"/>
              </a:ext>
            </a:extLst>
          </p:cNvPr>
          <p:cNvSpPr txBox="1">
            <a:spLocks noChangeAspect="1"/>
          </p:cNvSpPr>
          <p:nvPr/>
        </p:nvSpPr>
        <p:spPr>
          <a:xfrm>
            <a:off x="4771210" y="1005839"/>
            <a:ext cx="3839390" cy="3698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Given the following, what would you guess W and B are?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Machine Learning w/ </a:t>
            </a:r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3962400" cy="38983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While </a:t>
            </a:r>
            <a:r>
              <a:rPr lang="en-US" dirty="0" err="1"/>
              <a:t>Tensorflow</a:t>
            </a:r>
            <a:r>
              <a:rPr lang="en-US" dirty="0"/>
              <a:t> can be used to execute general purpose computation graphs, it is most commonly used to perform supervised training of machine learning models.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supervised</a:t>
            </a:r>
            <a:r>
              <a:rPr lang="en-US" dirty="0"/>
              <a:t> </a:t>
            </a:r>
            <a:r>
              <a:rPr lang="en-US" b="1" dirty="0"/>
              <a:t>machine learning model</a:t>
            </a:r>
            <a:r>
              <a:rPr lang="en-US" dirty="0"/>
              <a:t> seeks to approximate some unknown function through observations of its inputs (X) and outputs (Y).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1BB6F-1394-4A21-9ADF-6745B7942169}"/>
              </a:ext>
            </a:extLst>
          </p:cNvPr>
          <p:cNvSpPr txBox="1"/>
          <p:nvPr/>
        </p:nvSpPr>
        <p:spPr>
          <a:xfrm>
            <a:off x="5270459" y="188595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Y = F(X) = W * X + B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E3902D-8DFB-4AFC-8ADB-29F7065C6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5531"/>
              </p:ext>
            </p:extLst>
          </p:nvPr>
        </p:nvGraphicFramePr>
        <p:xfrm>
          <a:off x="5401834" y="2662476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041321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79019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8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3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6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4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Machine Learning w/ </a:t>
            </a:r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8305800" cy="8039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In supervised learning, labeled data points are split into training and testing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teaches the model what the expected outputs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data measures how well the model is approximating the hidden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61</a:t>
            </a:fld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56C10B-FD15-45B8-9C6C-9E5C741DA58F}"/>
              </a:ext>
            </a:extLst>
          </p:cNvPr>
          <p:cNvSpPr txBox="1">
            <a:spLocks noChangeAspect="1"/>
          </p:cNvSpPr>
          <p:nvPr/>
        </p:nvSpPr>
        <p:spPr>
          <a:xfrm>
            <a:off x="381000" y="2495550"/>
            <a:ext cx="8305800" cy="21336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algn="ctr"/>
            <a:r>
              <a:rPr lang="en-US" b="1" dirty="0"/>
              <a:t>Supervised</a:t>
            </a:r>
          </a:p>
          <a:p>
            <a:pPr algn="ctr"/>
            <a:r>
              <a:rPr lang="en-US" dirty="0"/>
              <a:t>Data points are labeled.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607BCB-DBCD-4276-B92D-24BF9DB824FB}"/>
              </a:ext>
            </a:extLst>
          </p:cNvPr>
          <p:cNvSpPr/>
          <p:nvPr/>
        </p:nvSpPr>
        <p:spPr>
          <a:xfrm>
            <a:off x="1524000" y="350401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81C59A-E641-428E-A6E9-0A561E5A08B4}"/>
              </a:ext>
            </a:extLst>
          </p:cNvPr>
          <p:cNvSpPr/>
          <p:nvPr/>
        </p:nvSpPr>
        <p:spPr>
          <a:xfrm>
            <a:off x="1828800" y="350401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A2611F-4D69-4C3B-9387-E42B3E1E118A}"/>
              </a:ext>
            </a:extLst>
          </p:cNvPr>
          <p:cNvSpPr/>
          <p:nvPr/>
        </p:nvSpPr>
        <p:spPr>
          <a:xfrm>
            <a:off x="2133600" y="350401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F1E770-9989-4A94-98D2-EEC7070BB1E6}"/>
              </a:ext>
            </a:extLst>
          </p:cNvPr>
          <p:cNvSpPr/>
          <p:nvPr/>
        </p:nvSpPr>
        <p:spPr>
          <a:xfrm>
            <a:off x="2438400" y="351115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4B5DB4-8121-4C05-AFB0-AA56045B660B}"/>
              </a:ext>
            </a:extLst>
          </p:cNvPr>
          <p:cNvSpPr/>
          <p:nvPr/>
        </p:nvSpPr>
        <p:spPr>
          <a:xfrm>
            <a:off x="1524000" y="380166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9FD59-E479-4A3A-9C53-2631A9374334}"/>
              </a:ext>
            </a:extLst>
          </p:cNvPr>
          <p:cNvSpPr/>
          <p:nvPr/>
        </p:nvSpPr>
        <p:spPr>
          <a:xfrm>
            <a:off x="1828800" y="380166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733A9B-82C0-49E5-818D-6D73AF9069F0}"/>
              </a:ext>
            </a:extLst>
          </p:cNvPr>
          <p:cNvSpPr/>
          <p:nvPr/>
        </p:nvSpPr>
        <p:spPr>
          <a:xfrm>
            <a:off x="2133600" y="380166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F217DE-DA72-4FC8-BA56-7B8AA4FBCBB7}"/>
              </a:ext>
            </a:extLst>
          </p:cNvPr>
          <p:cNvSpPr/>
          <p:nvPr/>
        </p:nvSpPr>
        <p:spPr>
          <a:xfrm>
            <a:off x="2438400" y="380881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287CE1-1E54-4737-B4A7-D833748D5A1F}"/>
              </a:ext>
            </a:extLst>
          </p:cNvPr>
          <p:cNvSpPr/>
          <p:nvPr/>
        </p:nvSpPr>
        <p:spPr>
          <a:xfrm>
            <a:off x="1524000" y="410289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37F042-F718-4549-9EE3-E0E3AEAB01C8}"/>
              </a:ext>
            </a:extLst>
          </p:cNvPr>
          <p:cNvSpPr/>
          <p:nvPr/>
        </p:nvSpPr>
        <p:spPr>
          <a:xfrm>
            <a:off x="1828800" y="410289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FAAB6B-119A-47D0-BC2E-ED249F2E3053}"/>
              </a:ext>
            </a:extLst>
          </p:cNvPr>
          <p:cNvSpPr/>
          <p:nvPr/>
        </p:nvSpPr>
        <p:spPr>
          <a:xfrm>
            <a:off x="2133600" y="410289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F67ED-19FE-48BB-8A9B-DD8B900747A6}"/>
              </a:ext>
            </a:extLst>
          </p:cNvPr>
          <p:cNvSpPr/>
          <p:nvPr/>
        </p:nvSpPr>
        <p:spPr>
          <a:xfrm>
            <a:off x="2438400" y="4110038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7771A1-8006-445C-BE48-574729648CE8}"/>
              </a:ext>
            </a:extLst>
          </p:cNvPr>
          <p:cNvSpPr/>
          <p:nvPr/>
        </p:nvSpPr>
        <p:spPr>
          <a:xfrm>
            <a:off x="1524000" y="440412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12F318-B29F-4AD4-82DF-A76525D8C57B}"/>
              </a:ext>
            </a:extLst>
          </p:cNvPr>
          <p:cNvSpPr/>
          <p:nvPr/>
        </p:nvSpPr>
        <p:spPr>
          <a:xfrm>
            <a:off x="1828800" y="440412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E30FA9-7C8E-4011-88ED-E9DD06D9CB13}"/>
              </a:ext>
            </a:extLst>
          </p:cNvPr>
          <p:cNvSpPr/>
          <p:nvPr/>
        </p:nvSpPr>
        <p:spPr>
          <a:xfrm>
            <a:off x="2133600" y="440412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66EA9C-4831-43AC-8816-2FA185431B76}"/>
              </a:ext>
            </a:extLst>
          </p:cNvPr>
          <p:cNvSpPr/>
          <p:nvPr/>
        </p:nvSpPr>
        <p:spPr>
          <a:xfrm>
            <a:off x="2438400" y="441126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1CA0FB-600F-4EC8-84C1-DD396DAE749D}"/>
              </a:ext>
            </a:extLst>
          </p:cNvPr>
          <p:cNvSpPr/>
          <p:nvPr/>
        </p:nvSpPr>
        <p:spPr>
          <a:xfrm>
            <a:off x="1524000" y="46982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61E767-256B-479A-BF8F-60CEE646470C}"/>
              </a:ext>
            </a:extLst>
          </p:cNvPr>
          <p:cNvSpPr/>
          <p:nvPr/>
        </p:nvSpPr>
        <p:spPr>
          <a:xfrm>
            <a:off x="1828800" y="46982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077313-032C-4471-9A6A-D44FA1E71209}"/>
              </a:ext>
            </a:extLst>
          </p:cNvPr>
          <p:cNvSpPr/>
          <p:nvPr/>
        </p:nvSpPr>
        <p:spPr>
          <a:xfrm>
            <a:off x="2133600" y="46982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AE577F-96C4-4244-8DFF-2F1E32AF2985}"/>
              </a:ext>
            </a:extLst>
          </p:cNvPr>
          <p:cNvSpPr/>
          <p:nvPr/>
        </p:nvSpPr>
        <p:spPr>
          <a:xfrm>
            <a:off x="2438400" y="470535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FEF4D-2EFB-44AB-BA58-2FB14A6DBDFB}"/>
              </a:ext>
            </a:extLst>
          </p:cNvPr>
          <p:cNvSpPr/>
          <p:nvPr/>
        </p:nvSpPr>
        <p:spPr>
          <a:xfrm>
            <a:off x="3200400" y="350401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66F8F0-AFBE-4907-92E7-9F8F9CDD9E54}"/>
              </a:ext>
            </a:extLst>
          </p:cNvPr>
          <p:cNvSpPr/>
          <p:nvPr/>
        </p:nvSpPr>
        <p:spPr>
          <a:xfrm>
            <a:off x="3200400" y="3801666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06DA5A-D056-4965-8A40-2B42E6F504AC}"/>
              </a:ext>
            </a:extLst>
          </p:cNvPr>
          <p:cNvSpPr/>
          <p:nvPr/>
        </p:nvSpPr>
        <p:spPr>
          <a:xfrm>
            <a:off x="3200400" y="4102894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9A52EE-4EC8-4FEB-9861-6025F5F9DED1}"/>
              </a:ext>
            </a:extLst>
          </p:cNvPr>
          <p:cNvSpPr/>
          <p:nvPr/>
        </p:nvSpPr>
        <p:spPr>
          <a:xfrm>
            <a:off x="3200400" y="4404122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662599-24D0-4177-A029-CCE95CC63345}"/>
              </a:ext>
            </a:extLst>
          </p:cNvPr>
          <p:cNvSpPr/>
          <p:nvPr/>
        </p:nvSpPr>
        <p:spPr>
          <a:xfrm>
            <a:off x="3200400" y="4698206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C63DB4-6391-4759-A0B6-8553875DCFDF}"/>
              </a:ext>
            </a:extLst>
          </p:cNvPr>
          <p:cNvSpPr txBox="1"/>
          <p:nvPr/>
        </p:nvSpPr>
        <p:spPr>
          <a:xfrm>
            <a:off x="1964439" y="31442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A40283-6E7B-436A-8483-5AD9656C2476}"/>
              </a:ext>
            </a:extLst>
          </p:cNvPr>
          <p:cNvSpPr txBox="1"/>
          <p:nvPr/>
        </p:nvSpPr>
        <p:spPr>
          <a:xfrm>
            <a:off x="3162254" y="31418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145EAB-0E1D-4AAF-89E5-118FF33039A9}"/>
              </a:ext>
            </a:extLst>
          </p:cNvPr>
          <p:cNvSpPr/>
          <p:nvPr/>
        </p:nvSpPr>
        <p:spPr>
          <a:xfrm>
            <a:off x="5257800" y="264795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B7D289-24FD-4D06-8F6A-7C187AF1320A}"/>
              </a:ext>
            </a:extLst>
          </p:cNvPr>
          <p:cNvSpPr/>
          <p:nvPr/>
        </p:nvSpPr>
        <p:spPr>
          <a:xfrm>
            <a:off x="5562600" y="264795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461B86-AF43-408C-A182-67087E40C250}"/>
              </a:ext>
            </a:extLst>
          </p:cNvPr>
          <p:cNvSpPr/>
          <p:nvPr/>
        </p:nvSpPr>
        <p:spPr>
          <a:xfrm>
            <a:off x="5867400" y="264795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D0A4B40-8D1A-40C8-B91C-721375304ED3}"/>
              </a:ext>
            </a:extLst>
          </p:cNvPr>
          <p:cNvSpPr/>
          <p:nvPr/>
        </p:nvSpPr>
        <p:spPr>
          <a:xfrm>
            <a:off x="6172200" y="265509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7532B2D-911A-4D58-9F3C-F282E9A0C9E1}"/>
              </a:ext>
            </a:extLst>
          </p:cNvPr>
          <p:cNvSpPr/>
          <p:nvPr/>
        </p:nvSpPr>
        <p:spPr>
          <a:xfrm>
            <a:off x="5257800" y="29456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301094B-449D-4AA9-B7D5-C609E35AF616}"/>
              </a:ext>
            </a:extLst>
          </p:cNvPr>
          <p:cNvSpPr/>
          <p:nvPr/>
        </p:nvSpPr>
        <p:spPr>
          <a:xfrm>
            <a:off x="5562600" y="29456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CFB1DDC-A68D-4CD9-9108-ADBBEADF9F5E}"/>
              </a:ext>
            </a:extLst>
          </p:cNvPr>
          <p:cNvSpPr/>
          <p:nvPr/>
        </p:nvSpPr>
        <p:spPr>
          <a:xfrm>
            <a:off x="5867400" y="2945606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631FC7-78D7-401F-ADBE-0683C1A0846C}"/>
              </a:ext>
            </a:extLst>
          </p:cNvPr>
          <p:cNvSpPr/>
          <p:nvPr/>
        </p:nvSpPr>
        <p:spPr>
          <a:xfrm>
            <a:off x="6172200" y="295275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E6CB5C-E711-46D0-B2AF-8B2CEF81A7A0}"/>
              </a:ext>
            </a:extLst>
          </p:cNvPr>
          <p:cNvSpPr/>
          <p:nvPr/>
        </p:nvSpPr>
        <p:spPr>
          <a:xfrm>
            <a:off x="5257800" y="324683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7680E20-DBC0-469A-BFE1-44AE0FB64217}"/>
              </a:ext>
            </a:extLst>
          </p:cNvPr>
          <p:cNvSpPr/>
          <p:nvPr/>
        </p:nvSpPr>
        <p:spPr>
          <a:xfrm>
            <a:off x="5562600" y="324683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E51F2C-92B9-4B92-91DE-BBABCE402E23}"/>
              </a:ext>
            </a:extLst>
          </p:cNvPr>
          <p:cNvSpPr/>
          <p:nvPr/>
        </p:nvSpPr>
        <p:spPr>
          <a:xfrm>
            <a:off x="5867400" y="3246834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6ABC7E-82F9-401D-BA64-B112122A2A99}"/>
              </a:ext>
            </a:extLst>
          </p:cNvPr>
          <p:cNvSpPr/>
          <p:nvPr/>
        </p:nvSpPr>
        <p:spPr>
          <a:xfrm>
            <a:off x="6172200" y="3253978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7B47F4-CB40-45AD-AF3D-BBE2738A791D}"/>
              </a:ext>
            </a:extLst>
          </p:cNvPr>
          <p:cNvSpPr/>
          <p:nvPr/>
        </p:nvSpPr>
        <p:spPr>
          <a:xfrm>
            <a:off x="6934200" y="264795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C4DB35-5E27-41FA-918C-A67E04544357}"/>
              </a:ext>
            </a:extLst>
          </p:cNvPr>
          <p:cNvSpPr/>
          <p:nvPr/>
        </p:nvSpPr>
        <p:spPr>
          <a:xfrm>
            <a:off x="6934200" y="2945606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8372D5-87F8-43D3-BD93-45C53AAE7545}"/>
              </a:ext>
            </a:extLst>
          </p:cNvPr>
          <p:cNvSpPr/>
          <p:nvPr/>
        </p:nvSpPr>
        <p:spPr>
          <a:xfrm>
            <a:off x="6934200" y="3246834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33A615A-C47C-4FF4-A61E-F05FEACE9AB7}"/>
              </a:ext>
            </a:extLst>
          </p:cNvPr>
          <p:cNvSpPr txBox="1"/>
          <p:nvPr/>
        </p:nvSpPr>
        <p:spPr>
          <a:xfrm>
            <a:off x="6541294" y="2272129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Training_Y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816937-F3AB-4C3E-B9CA-5258609AA99D}"/>
              </a:ext>
            </a:extLst>
          </p:cNvPr>
          <p:cNvSpPr txBox="1"/>
          <p:nvPr/>
        </p:nvSpPr>
        <p:spPr>
          <a:xfrm>
            <a:off x="5257800" y="2267902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Training_X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B1CD631-85C6-4E64-9266-98DB582DCBCC}"/>
              </a:ext>
            </a:extLst>
          </p:cNvPr>
          <p:cNvSpPr/>
          <p:nvPr/>
        </p:nvSpPr>
        <p:spPr>
          <a:xfrm>
            <a:off x="5257800" y="4318993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142E0B-DB90-4B61-AEB0-18F83AA28680}"/>
              </a:ext>
            </a:extLst>
          </p:cNvPr>
          <p:cNvSpPr/>
          <p:nvPr/>
        </p:nvSpPr>
        <p:spPr>
          <a:xfrm>
            <a:off x="5562600" y="4318993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4E4141-13C4-4FF4-8068-4920C870D1B9}"/>
              </a:ext>
            </a:extLst>
          </p:cNvPr>
          <p:cNvSpPr/>
          <p:nvPr/>
        </p:nvSpPr>
        <p:spPr>
          <a:xfrm>
            <a:off x="5867400" y="4318993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D0AB3E-8961-437F-8702-EDB3FFDA9C34}"/>
              </a:ext>
            </a:extLst>
          </p:cNvPr>
          <p:cNvSpPr/>
          <p:nvPr/>
        </p:nvSpPr>
        <p:spPr>
          <a:xfrm>
            <a:off x="6172200" y="4326137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17351F6-982B-4602-88C9-AD036E36869C}"/>
              </a:ext>
            </a:extLst>
          </p:cNvPr>
          <p:cNvSpPr/>
          <p:nvPr/>
        </p:nvSpPr>
        <p:spPr>
          <a:xfrm>
            <a:off x="5257800" y="4613077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AB92D01-470C-4761-B5B6-1D020F834578}"/>
              </a:ext>
            </a:extLst>
          </p:cNvPr>
          <p:cNvSpPr/>
          <p:nvPr/>
        </p:nvSpPr>
        <p:spPr>
          <a:xfrm>
            <a:off x="5562600" y="4613077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030AB06-3FF6-4BCE-910A-5C06F7456D71}"/>
              </a:ext>
            </a:extLst>
          </p:cNvPr>
          <p:cNvSpPr/>
          <p:nvPr/>
        </p:nvSpPr>
        <p:spPr>
          <a:xfrm>
            <a:off x="5867400" y="4613077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02394C0-1D72-4667-97D0-365312E81434}"/>
              </a:ext>
            </a:extLst>
          </p:cNvPr>
          <p:cNvSpPr/>
          <p:nvPr/>
        </p:nvSpPr>
        <p:spPr>
          <a:xfrm>
            <a:off x="6172200" y="4620221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8EA602-A207-4192-B79A-0CE487D08424}"/>
              </a:ext>
            </a:extLst>
          </p:cNvPr>
          <p:cNvSpPr/>
          <p:nvPr/>
        </p:nvSpPr>
        <p:spPr>
          <a:xfrm>
            <a:off x="6934200" y="4318993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90CF91-AF5E-4701-930C-2704B4793EA0}"/>
              </a:ext>
            </a:extLst>
          </p:cNvPr>
          <p:cNvSpPr/>
          <p:nvPr/>
        </p:nvSpPr>
        <p:spPr>
          <a:xfrm>
            <a:off x="6934200" y="4613077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61E376-670B-47C3-A27C-93D35357E63F}"/>
              </a:ext>
            </a:extLst>
          </p:cNvPr>
          <p:cNvSpPr txBox="1"/>
          <p:nvPr/>
        </p:nvSpPr>
        <p:spPr>
          <a:xfrm>
            <a:off x="6541294" y="3928944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Testing_Y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342A8-08F3-43E6-B2D8-C75B22CB9B06}"/>
              </a:ext>
            </a:extLst>
          </p:cNvPr>
          <p:cNvSpPr txBox="1"/>
          <p:nvPr/>
        </p:nvSpPr>
        <p:spPr>
          <a:xfrm>
            <a:off x="5257800" y="3924717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Testing_X</a:t>
            </a:r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377797-4E7F-4B60-B969-D920CFA71947}"/>
              </a:ext>
            </a:extLst>
          </p:cNvPr>
          <p:cNvCxnSpPr>
            <a:cxnSpLocks/>
          </p:cNvCxnSpPr>
          <p:nvPr/>
        </p:nvCxnSpPr>
        <p:spPr>
          <a:xfrm flipV="1">
            <a:off x="3467054" y="3097233"/>
            <a:ext cx="1714546" cy="81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B0DAB62-3B9C-4ED2-A4DB-B6C7F093813A}"/>
              </a:ext>
            </a:extLst>
          </p:cNvPr>
          <p:cNvCxnSpPr>
            <a:cxnSpLocks/>
          </p:cNvCxnSpPr>
          <p:nvPr/>
        </p:nvCxnSpPr>
        <p:spPr>
          <a:xfrm flipV="1">
            <a:off x="3505200" y="4572537"/>
            <a:ext cx="1659731" cy="6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Machine Learning w/ </a:t>
            </a:r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8305800" cy="1261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Supervised machine learning in TF generally takes the following steps: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6DF32-BF86-4F66-902C-044922906DF9}"/>
              </a:ext>
            </a:extLst>
          </p:cNvPr>
          <p:cNvSpPr/>
          <p:nvPr/>
        </p:nvSpPr>
        <p:spPr>
          <a:xfrm>
            <a:off x="381001" y="1504950"/>
            <a:ext cx="3505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the structure of a model as a TF graph.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our training dataset.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a given number of epochs/iterations: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Compute error of the model on the training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the model to reduce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D3491-705C-4083-A847-F6FF8A12DF33}"/>
              </a:ext>
            </a:extLst>
          </p:cNvPr>
          <p:cNvSpPr/>
          <p:nvPr/>
        </p:nvSpPr>
        <p:spPr>
          <a:xfrm>
            <a:off x="3962401" y="1504950"/>
            <a:ext cx="3124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*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[0, 1, 3, 6, 10]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 = [0, 2, 6, 12, 20]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err = </a:t>
            </a:r>
            <a:r>
              <a:rPr lang="en-US" dirty="0">
                <a:solidFill>
                  <a:schemeClr val="accent6"/>
                </a:solidFill>
              </a:rPr>
              <a:t>MSE</a:t>
            </a:r>
            <a:r>
              <a:rPr lang="en-US" dirty="0"/>
              <a:t>(</a:t>
            </a:r>
            <a:r>
              <a:rPr lang="en-US" dirty="0" err="1"/>
              <a:t>calc_Y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0063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Machine Learning w/ </a:t>
            </a:r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39"/>
            <a:ext cx="8305800" cy="1261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Supervised machine learning in TF generally takes the following steps: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D3491-705C-4083-A847-F6FF8A12DF33}"/>
              </a:ext>
            </a:extLst>
          </p:cNvPr>
          <p:cNvSpPr/>
          <p:nvPr/>
        </p:nvSpPr>
        <p:spPr>
          <a:xfrm>
            <a:off x="3962401" y="1504950"/>
            <a:ext cx="3124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*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[0, 1, 3, 6, 10]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 = [0, 2, 6, 12, 20]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err = </a:t>
            </a:r>
            <a:r>
              <a:rPr lang="en-US" dirty="0">
                <a:solidFill>
                  <a:schemeClr val="accent6"/>
                </a:solidFill>
              </a:rPr>
              <a:t>MSE</a:t>
            </a:r>
            <a:r>
              <a:rPr lang="en-US" dirty="0"/>
              <a:t>(</a:t>
            </a:r>
            <a:r>
              <a:rPr lang="en-US" dirty="0" err="1"/>
              <a:t>calc_Y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3C983-DD95-4532-84D6-CFAB952A1840}"/>
              </a:ext>
            </a:extLst>
          </p:cNvPr>
          <p:cNvSpPr/>
          <p:nvPr/>
        </p:nvSpPr>
        <p:spPr>
          <a:xfrm>
            <a:off x="304800" y="1504950"/>
            <a:ext cx="8610600" cy="685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54714-0F57-492B-868D-D5FAAA2B65B1}"/>
              </a:ext>
            </a:extLst>
          </p:cNvPr>
          <p:cNvSpPr txBox="1"/>
          <p:nvPr/>
        </p:nvSpPr>
        <p:spPr>
          <a:xfrm>
            <a:off x="6858000" y="166187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Uses TF Graph APIs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E770F-F2E0-4D85-8EE7-F89C518E178A}"/>
              </a:ext>
            </a:extLst>
          </p:cNvPr>
          <p:cNvSpPr/>
          <p:nvPr/>
        </p:nvSpPr>
        <p:spPr>
          <a:xfrm>
            <a:off x="304800" y="2320418"/>
            <a:ext cx="8610600" cy="685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EEFA2-E639-4453-8D7E-B31759E9CAC6}"/>
              </a:ext>
            </a:extLst>
          </p:cNvPr>
          <p:cNvSpPr txBox="1"/>
          <p:nvPr/>
        </p:nvSpPr>
        <p:spPr>
          <a:xfrm>
            <a:off x="6858001" y="235000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Generally loaded into </a:t>
            </a:r>
            <a:r>
              <a:rPr lang="en-US" dirty="0" err="1">
                <a:solidFill>
                  <a:srgbClr val="008000"/>
                </a:solidFill>
              </a:rPr>
              <a:t>numpy</a:t>
            </a:r>
            <a:r>
              <a:rPr lang="en-US" dirty="0">
                <a:solidFill>
                  <a:srgbClr val="008000"/>
                </a:solidFill>
              </a:rPr>
              <a:t> arrays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E10D2-DEE2-4A69-8C15-AF5DA8AF8811}"/>
              </a:ext>
            </a:extLst>
          </p:cNvPr>
          <p:cNvSpPr/>
          <p:nvPr/>
        </p:nvSpPr>
        <p:spPr>
          <a:xfrm>
            <a:off x="304800" y="3749040"/>
            <a:ext cx="8610600" cy="5548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4616F-945F-4CF4-B742-6FDCBFDA04E5}"/>
              </a:ext>
            </a:extLst>
          </p:cNvPr>
          <p:cNvSpPr txBox="1"/>
          <p:nvPr/>
        </p:nvSpPr>
        <p:spPr>
          <a:xfrm>
            <a:off x="6858001" y="370328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Easy to hand-code or use TF utilities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2597A-F2DB-43E9-BD8D-F2E2A4031890}"/>
              </a:ext>
            </a:extLst>
          </p:cNvPr>
          <p:cNvSpPr/>
          <p:nvPr/>
        </p:nvSpPr>
        <p:spPr>
          <a:xfrm>
            <a:off x="304800" y="4325112"/>
            <a:ext cx="8610600" cy="5548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76A1A-A6EA-4C21-91C5-4A5D53E05AE0}"/>
              </a:ext>
            </a:extLst>
          </p:cNvPr>
          <p:cNvSpPr txBox="1"/>
          <p:nvPr/>
        </p:nvSpPr>
        <p:spPr>
          <a:xfrm>
            <a:off x="6858000" y="428852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Handled by TF optimizers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BE175-668F-4873-BEEF-FA236C1ACF6B}"/>
              </a:ext>
            </a:extLst>
          </p:cNvPr>
          <p:cNvSpPr/>
          <p:nvPr/>
        </p:nvSpPr>
        <p:spPr>
          <a:xfrm>
            <a:off x="381001" y="1504950"/>
            <a:ext cx="3505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the structure of a model as a TF graph.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our training dataset.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a given number of epochs/iterations: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Compute error of the model on the training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the model to reduce error</a:t>
            </a:r>
          </a:p>
        </p:txBody>
      </p:sp>
    </p:spTree>
    <p:extLst>
      <p:ext uri="{BB962C8B-B14F-4D97-AF65-F5344CB8AC3E}">
        <p14:creationId xmlns:p14="http://schemas.microsoft.com/office/powerpoint/2010/main" val="2822116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r>
              <a:rPr lang="en-US" sz="3600" b="1" dirty="0">
                <a:solidFill>
                  <a:schemeClr val="bg1"/>
                </a:solidFill>
              </a:rPr>
              <a:t> Optimizers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B3B3C-581B-4DB4-9BBE-E380E3DAC3FF}"/>
              </a:ext>
            </a:extLst>
          </p:cNvPr>
          <p:cNvSpPr txBox="1">
            <a:spLocks noChangeAspect="1"/>
          </p:cNvSpPr>
          <p:nvPr/>
        </p:nvSpPr>
        <p:spPr>
          <a:xfrm>
            <a:off x="381000" y="1005839"/>
            <a:ext cx="4343400" cy="3928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More generally, optimizers are used to minimize/maximize a function given constraints.</a:t>
            </a:r>
          </a:p>
          <a:p>
            <a:endParaRPr lang="en-US" dirty="0"/>
          </a:p>
          <a:p>
            <a:r>
              <a:rPr lang="en-US" dirty="0"/>
              <a:t>In ML, we generally want to minimize the error between our labels/expected values and the values computed by our model.</a:t>
            </a:r>
          </a:p>
          <a:p>
            <a:endParaRPr lang="en-US" dirty="0"/>
          </a:p>
          <a:p>
            <a:r>
              <a:rPr lang="en-US" dirty="0"/>
              <a:t>Optimization frameworks are used to update the variables of our model.</a:t>
            </a:r>
          </a:p>
          <a:p>
            <a:endParaRPr lang="en-US" dirty="0"/>
          </a:p>
          <a:p>
            <a:r>
              <a:rPr lang="en-US" dirty="0"/>
              <a:t>TF offers a variety of optimizers for just this.</a:t>
            </a:r>
          </a:p>
        </p:txBody>
      </p:sp>
      <p:pic>
        <p:nvPicPr>
          <p:cNvPr id="6146" name="Picture 2" descr="Image result for gradient descent">
            <a:extLst>
              <a:ext uri="{FF2B5EF4-FFF2-40B4-BE49-F238E27FC236}">
                <a16:creationId xmlns:a16="http://schemas.microsoft.com/office/drawing/2014/main" id="{CC768804-B090-45F1-96F6-C827C993E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09750"/>
            <a:ext cx="4041411" cy="21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04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Linear Regression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534399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Calibri"/>
                <a:cs typeface="Calibri"/>
              </a:rPr>
              <a:t>Recall in the 1D Iterative Averaging example, each cell was updated according to: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Calibri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]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= 1/2 *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 - 1] 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+ 1/2 * 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  <a:cs typeface="Calibri"/>
              </a:rPr>
              <a:t> + 1]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600" dirty="0">
              <a:solidFill>
                <a:srgbClr val="008000"/>
              </a:solidFill>
              <a:latin typeface="Consolas" panose="020B0609020204030204" pitchFamily="49" charset="0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1D iterative averaging has properties similar to some physical systems (e.g. heat propagation along a metal cylinder).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What if I gave you experimental temperature data from such a system? Could you use machine learning to recover/approximate the rules of that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0940-F093-4834-B297-01BE2014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6" y="2847975"/>
            <a:ext cx="66770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1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Linear Regression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894E7-A0A4-49F0-8843-BD3E82617744}"/>
              </a:ext>
            </a:extLst>
          </p:cNvPr>
          <p:cNvSpPr/>
          <p:nvPr/>
        </p:nvSpPr>
        <p:spPr>
          <a:xfrm>
            <a:off x="2283617" y="48726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Inspired by: </a:t>
            </a:r>
            <a:r>
              <a:rPr lang="en-US" sz="1200" dirty="0">
                <a:hlinkClick r:id="rId2"/>
              </a:rPr>
              <a:t>https://github.com/aymericdamien/TensorFlow-Examples</a:t>
            </a:r>
            <a:r>
              <a:rPr lang="en-US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534399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Calibri"/>
                <a:cs typeface="Calibri"/>
              </a:rPr>
              <a:t>Consider the contents of the 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14_tf_regress/</a:t>
            </a:r>
            <a:r>
              <a:rPr lang="en-GB" sz="1800" dirty="0">
                <a:latin typeface="Calibri"/>
                <a:cs typeface="Calibri"/>
              </a:rPr>
              <a:t>  folder.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Calibri"/>
              <a:cs typeface="Calibri"/>
            </a:endParaRPr>
          </a:p>
          <a:p>
            <a:pPr lvl="1">
              <a:buFont typeface="+mj-lt"/>
              <a:buAutoNum type="arabicPeriod"/>
            </a:pPr>
            <a:r>
              <a:rPr lang="en-GB" sz="1600" dirty="0" err="1">
                <a:latin typeface="Consolas" panose="020B0609020204030204" pitchFamily="49" charset="0"/>
                <a:cs typeface="Calibri"/>
              </a:rPr>
              <a:t>X.bin</a:t>
            </a:r>
            <a:r>
              <a:rPr lang="en-GB" sz="1800" dirty="0">
                <a:latin typeface="Calibri"/>
                <a:cs typeface="Calibri"/>
              </a:rPr>
              <a:t>: Data sampled from an execution of 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1d_iter_avg.py</a:t>
            </a:r>
            <a:r>
              <a:rPr lang="en-GB" sz="1800" dirty="0">
                <a:latin typeface="Calibri"/>
                <a:cs typeface="Calibri"/>
              </a:rPr>
              <a:t>, in the form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- 1]</a:t>
            </a:r>
            <a:r>
              <a:rPr lang="en-GB" sz="1800" dirty="0">
                <a:latin typeface="Calibri"/>
                <a:cs typeface="Calibri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]</a:t>
            </a:r>
            <a:r>
              <a:rPr lang="en-GB" sz="1800" dirty="0">
                <a:cs typeface="Calibri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+ 1]</a:t>
            </a:r>
            <a:r>
              <a:rPr lang="en-GB" sz="1800" dirty="0">
                <a:cs typeface="Calibri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GB" sz="1600" dirty="0" err="1">
                <a:latin typeface="Consolas" panose="020B0609020204030204" pitchFamily="49" charset="0"/>
                <a:cs typeface="Calibri"/>
              </a:rPr>
              <a:t>Y.bin</a:t>
            </a:r>
            <a:r>
              <a:rPr lang="en-GB" sz="1800" dirty="0">
                <a:latin typeface="+mj-lt"/>
                <a:cs typeface="Calibri"/>
              </a:rPr>
              <a:t>: Data sampled from an execution of 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1d_iter_avg.py</a:t>
            </a:r>
            <a:r>
              <a:rPr lang="en-GB" sz="1800" dirty="0">
                <a:latin typeface="+mj-lt"/>
                <a:cs typeface="Calibri"/>
              </a:rPr>
              <a:t>, the value of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]</a:t>
            </a:r>
            <a:r>
              <a:rPr lang="en-GB" sz="1800" dirty="0">
                <a:latin typeface="+mj-lt"/>
                <a:cs typeface="Calibri"/>
              </a:rPr>
              <a:t> computed from the corresponding values in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X.bin</a:t>
            </a:r>
            <a:r>
              <a:rPr lang="en-GB" sz="1800" dirty="0">
                <a:latin typeface="+mj-lt"/>
                <a:cs typeface="Calibri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linear_regression.py</a:t>
            </a:r>
            <a:r>
              <a:rPr lang="en-GB" sz="1800" dirty="0">
                <a:latin typeface="+mj-lt"/>
                <a:cs typeface="Calibri"/>
              </a:rPr>
              <a:t>: An example TF program that loads these data files and trains a linear model with the structure 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W1 *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- 1] + W2 * 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arr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alibri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alibri"/>
              </a:rPr>
              <a:t> + 1]</a:t>
            </a:r>
            <a:r>
              <a:rPr lang="en-GB" sz="1800" dirty="0">
                <a:latin typeface="+mj-lt"/>
                <a:cs typeface="Calibri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sz="1800" dirty="0">
              <a:latin typeface="+mj-lt"/>
              <a:cs typeface="Calibri"/>
            </a:endParaRPr>
          </a:p>
          <a:p>
            <a:pPr marL="457200" lvl="1" indent="0" algn="ctr">
              <a:buNone/>
            </a:pPr>
            <a:r>
              <a:rPr lang="en-GB" sz="1800" dirty="0">
                <a:latin typeface="+mj-lt"/>
                <a:cs typeface="Calibri"/>
              </a:rPr>
              <a:t>Let’s try walking through the code together, and then train the model:</a:t>
            </a:r>
          </a:p>
          <a:p>
            <a:pPr marL="457200" lvl="1" indent="0" algn="ctr">
              <a:buNone/>
            </a:pPr>
            <a:endParaRPr lang="en-GB" sz="1800" dirty="0">
              <a:latin typeface="+mj-lt"/>
              <a:cs typeface="Calibri"/>
            </a:endParaRPr>
          </a:p>
          <a:p>
            <a:pPr marL="457200" lvl="1" indent="0" algn="ctr">
              <a:buNone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$ python linear_regression.py</a:t>
            </a:r>
          </a:p>
        </p:txBody>
      </p:sp>
    </p:spTree>
    <p:extLst>
      <p:ext uri="{BB962C8B-B14F-4D97-AF65-F5344CB8AC3E}">
        <p14:creationId xmlns:p14="http://schemas.microsoft.com/office/powerpoint/2010/main" val="4086053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Linear Regression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534399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$ python linear_regression.py</a:t>
            </a:r>
          </a:p>
          <a:p>
            <a:pPr marL="57150" indent="0">
              <a:buNone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...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Epoch: 39800 cost= 0.000000092 W= 0.52370435 0.48045552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Epoch: 39900 cost= 0.000000090 W= 0.5235196 0.4806075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Epoch: 40000 cost= 0.000000089 W= 0.52333724 0.4807585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Optimization Finished!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Training cost= 8.899919e-08 W= 0.52333724 0.4807585</a:t>
            </a:r>
          </a:p>
          <a:p>
            <a:pPr marL="57150" indent="0">
              <a:buNone/>
            </a:pPr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Testing... (Mean square loss Comparison)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Testing cost= 2.9966046e-08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alibri"/>
              </a:rPr>
              <a:t>Absolute mean square loss difference: 5.903314e-08</a:t>
            </a:r>
            <a:endParaRPr lang="en-GB" sz="16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908CA-7EAA-41F8-9878-DD86AE092F27}"/>
              </a:ext>
            </a:extLst>
          </p:cNvPr>
          <p:cNvSpPr/>
          <p:nvPr/>
        </p:nvSpPr>
        <p:spPr>
          <a:xfrm>
            <a:off x="1938528" y="3547872"/>
            <a:ext cx="1600200" cy="304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E80E1-6B20-4BAE-B019-1D4A9A91EF7A}"/>
              </a:ext>
            </a:extLst>
          </p:cNvPr>
          <p:cNvSpPr/>
          <p:nvPr/>
        </p:nvSpPr>
        <p:spPr>
          <a:xfrm>
            <a:off x="2057400" y="2679192"/>
            <a:ext cx="1481328" cy="304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7443C-01AC-49AE-8894-DF07369D7DFC}"/>
              </a:ext>
            </a:extLst>
          </p:cNvPr>
          <p:cNvSpPr/>
          <p:nvPr/>
        </p:nvSpPr>
        <p:spPr>
          <a:xfrm>
            <a:off x="3848100" y="2679192"/>
            <a:ext cx="2324100" cy="304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ACA6CD-BDEF-4099-9EFE-606A6FD7B6C9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2798064" y="2983992"/>
            <a:ext cx="3297936" cy="1973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453CDA-7146-4219-B785-194483797AF8}"/>
              </a:ext>
            </a:extLst>
          </p:cNvPr>
          <p:cNvSpPr txBox="1"/>
          <p:nvPr/>
        </p:nvSpPr>
        <p:spPr>
          <a:xfrm>
            <a:off x="6096000" y="3070766"/>
            <a:ext cx="278368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training cost, optimizer did a good job minimizing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F91E1-E028-4525-AF81-8B8B3340C623}"/>
              </a:ext>
            </a:extLst>
          </p:cNvPr>
          <p:cNvSpPr txBox="1"/>
          <p:nvPr/>
        </p:nvSpPr>
        <p:spPr>
          <a:xfrm>
            <a:off x="4128516" y="4173647"/>
            <a:ext cx="39349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testing cost, suggests the model is general enough to work on unseen data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D3B49B-4CB7-451B-871E-7EBFDA54B8F8}"/>
              </a:ext>
            </a:extLst>
          </p:cNvPr>
          <p:cNvCxnSpPr>
            <a:cxnSpLocks/>
            <a:stCxn id="19" idx="1"/>
            <a:endCxn id="4" idx="2"/>
          </p:cNvCxnSpPr>
          <p:nvPr/>
        </p:nvCxnSpPr>
        <p:spPr>
          <a:xfrm rot="10800000">
            <a:off x="2738628" y="3852673"/>
            <a:ext cx="1389888" cy="644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9F4F2F-0A13-4FA3-81B8-1FF063A6A98D}"/>
              </a:ext>
            </a:extLst>
          </p:cNvPr>
          <p:cNvSpPr txBox="1"/>
          <p:nvPr/>
        </p:nvSpPr>
        <p:spPr>
          <a:xfrm>
            <a:off x="3962400" y="848439"/>
            <a:ext cx="510540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0.52333724 *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[i-1] * 0.4807585 *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[i+1]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CF72A3-6B0D-4451-B87A-CDD715D183A1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172200" y="1186993"/>
            <a:ext cx="342900" cy="16445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05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r>
              <a:rPr lang="en-US" sz="3600" b="1" dirty="0">
                <a:solidFill>
                  <a:schemeClr val="bg1"/>
                </a:solidFill>
              </a:rPr>
              <a:t> Neural Nets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68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B3B3C-581B-4DB4-9BBE-E380E3DAC3FF}"/>
              </a:ext>
            </a:extLst>
          </p:cNvPr>
          <p:cNvSpPr txBox="1">
            <a:spLocks noChangeAspect="1"/>
          </p:cNvSpPr>
          <p:nvPr/>
        </p:nvSpPr>
        <p:spPr>
          <a:xfrm>
            <a:off x="381000" y="1005839"/>
            <a:ext cx="8305800" cy="3928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No TF tutorial is complete without neural nets…</a:t>
            </a:r>
          </a:p>
          <a:p>
            <a:endParaRPr lang="en-US" dirty="0"/>
          </a:p>
          <a:p>
            <a:r>
              <a:rPr lang="en-US" dirty="0"/>
              <a:t>Going into detail on all the variants of neural nets would require more than 1 day.</a:t>
            </a:r>
          </a:p>
          <a:p>
            <a:endParaRPr lang="en-US" dirty="0"/>
          </a:p>
          <a:p>
            <a:r>
              <a:rPr lang="en-US" dirty="0"/>
              <a:t>We’ll look at a simple example of using dense neural nets to predict handwritten digits in the MNIST dataset.</a:t>
            </a:r>
          </a:p>
        </p:txBody>
      </p:sp>
      <p:pic>
        <p:nvPicPr>
          <p:cNvPr id="22534" name="Picture 6" descr="Image result for dense neural net">
            <a:extLst>
              <a:ext uri="{FF2B5EF4-FFF2-40B4-BE49-F238E27FC236}">
                <a16:creationId xmlns:a16="http://schemas.microsoft.com/office/drawing/2014/main" id="{B2CDE8EC-343E-4F5A-880C-7F7F957B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24" y="3096518"/>
            <a:ext cx="2943076" cy="144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12B2C-4BB1-4671-BAF9-1C6E4274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00350"/>
            <a:ext cx="415822" cy="18978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E818C7-A0F6-4723-901D-3F55E3371BF8}"/>
              </a:ext>
            </a:extLst>
          </p:cNvPr>
          <p:cNvSpPr/>
          <p:nvPr/>
        </p:nvSpPr>
        <p:spPr>
          <a:xfrm>
            <a:off x="6858000" y="28694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105BB-2345-4526-BF1C-7C9B474A67B7}"/>
              </a:ext>
            </a:extLst>
          </p:cNvPr>
          <p:cNvSpPr/>
          <p:nvPr/>
        </p:nvSpPr>
        <p:spPr>
          <a:xfrm>
            <a:off x="6858000" y="332279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2B233-1BA9-417D-B10E-CB5112CEA335}"/>
              </a:ext>
            </a:extLst>
          </p:cNvPr>
          <p:cNvSpPr/>
          <p:nvPr/>
        </p:nvSpPr>
        <p:spPr>
          <a:xfrm>
            <a:off x="6858000" y="377309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DD4BC-32D5-48F0-8813-A0D0CC60184E}"/>
              </a:ext>
            </a:extLst>
          </p:cNvPr>
          <p:cNvSpPr/>
          <p:nvPr/>
        </p:nvSpPr>
        <p:spPr>
          <a:xfrm>
            <a:off x="6858000" y="422648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7AB7E-912C-42CA-A991-83D4956F946D}"/>
              </a:ext>
            </a:extLst>
          </p:cNvPr>
          <p:cNvSpPr/>
          <p:nvPr/>
        </p:nvSpPr>
        <p:spPr>
          <a:xfrm>
            <a:off x="2743200" y="3550681"/>
            <a:ext cx="457200" cy="315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BD40A3-94A1-4DA8-92FD-BFC27A3B90E5}"/>
              </a:ext>
            </a:extLst>
          </p:cNvPr>
          <p:cNvSpPr/>
          <p:nvPr/>
        </p:nvSpPr>
        <p:spPr>
          <a:xfrm>
            <a:off x="6248400" y="3550681"/>
            <a:ext cx="457200" cy="315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2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a Neural Net?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69</a:t>
            </a:fld>
            <a:endParaRPr lang="en-US" dirty="0"/>
          </a:p>
        </p:txBody>
      </p:sp>
      <p:pic>
        <p:nvPicPr>
          <p:cNvPr id="1030" name="Picture 6" descr="Screen Shot 2016-08-09 at 3.42.21 AM.png">
            <a:extLst>
              <a:ext uri="{FF2B5EF4-FFF2-40B4-BE49-F238E27FC236}">
                <a16:creationId xmlns:a16="http://schemas.microsoft.com/office/drawing/2014/main" id="{350C326F-7115-465A-AE64-F9511B26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457099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F2C9D-5492-428F-920C-019903DF131A}"/>
              </a:ext>
            </a:extLst>
          </p:cNvPr>
          <p:cNvSpPr txBox="1"/>
          <p:nvPr/>
        </p:nvSpPr>
        <p:spPr>
          <a:xfrm>
            <a:off x="2209800" y="3375660"/>
            <a:ext cx="4570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single neuron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X = neuron’s inputs</a:t>
            </a:r>
          </a:p>
          <a:p>
            <a:pPr algn="ctr"/>
            <a:r>
              <a:rPr lang="en-US" sz="1400" dirty="0"/>
              <a:t>Y = neuron’s output</a:t>
            </a:r>
          </a:p>
          <a:p>
            <a:pPr algn="ctr"/>
            <a:r>
              <a:rPr lang="en-US" sz="1400" dirty="0"/>
              <a:t>B = bias</a:t>
            </a:r>
          </a:p>
          <a:p>
            <a:pPr algn="ctr"/>
            <a:r>
              <a:rPr lang="en-US" sz="1400" dirty="0"/>
              <a:t>W = weights</a:t>
            </a:r>
          </a:p>
        </p:txBody>
      </p:sp>
    </p:spTree>
    <p:extLst>
      <p:ext uri="{BB962C8B-B14F-4D97-AF65-F5344CB8AC3E}">
        <p14:creationId xmlns:p14="http://schemas.microsoft.com/office/powerpoint/2010/main" val="23429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 Initial Investment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4191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Investment for porting non-trivial kernels is a step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ports are often much slower than their CPU counterparts.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benefits only realized with determined, profile-driven optimization</a:t>
            </a:r>
          </a:p>
          <a:p>
            <a:endParaRPr lang="en-US" dirty="0"/>
          </a:p>
          <a:p>
            <a:r>
              <a:rPr lang="en-US" dirty="0"/>
              <a:t>Return-on-investment often unclear.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CUDA question: will kernel </a:t>
            </a:r>
            <a:r>
              <a:rPr lang="en-US" sz="1600" dirty="0">
                <a:latin typeface="Consolas" panose="020B0609020204030204" pitchFamily="49" charset="0"/>
              </a:rPr>
              <a:t>foo</a:t>
            </a:r>
            <a:r>
              <a:rPr lang="en-US" dirty="0"/>
              <a:t> run faster on a GPU?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simple kernels the answer can be obvious, for more complex ones less so.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B2E81-95DA-4B3C-B6E6-9FBECA5E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40" y="1463642"/>
            <a:ext cx="4373260" cy="2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63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Renaissance of Neural Nets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37338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neural net is a directed graph of neurons.</a:t>
            </a:r>
          </a:p>
          <a:p>
            <a:endParaRPr lang="en-US" dirty="0"/>
          </a:p>
          <a:p>
            <a:r>
              <a:rPr lang="en-US" dirty="0"/>
              <a:t>Power to accurately approximate a wide range of functions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Only recently has training practically useful nets become feasible: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Large, clean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computational and memory throughput, via GPUs.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70</a:t>
            </a:fld>
            <a:endParaRPr lang="en-US" dirty="0"/>
          </a:p>
        </p:txBody>
      </p:sp>
      <p:pic>
        <p:nvPicPr>
          <p:cNvPr id="1026" name="Picture 2" descr="Image result for neural net">
            <a:extLst>
              <a:ext uri="{FF2B5EF4-FFF2-40B4-BE49-F238E27FC236}">
                <a16:creationId xmlns:a16="http://schemas.microsoft.com/office/drawing/2014/main" id="{87AA93FA-9DF7-4615-855A-CF7DC3D0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04" y="1352550"/>
            <a:ext cx="4770596" cy="279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3D756-EA91-45E3-877C-B326AC43CDC0}"/>
              </a:ext>
            </a:extLst>
          </p:cNvPr>
          <p:cNvSpPr txBox="1"/>
          <p:nvPr/>
        </p:nvSpPr>
        <p:spPr>
          <a:xfrm>
            <a:off x="761999" y="4516219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“Universal Function Approximation by Deep Neural Nets with Bounded Width and </a:t>
            </a:r>
            <a:r>
              <a:rPr lang="en-US" sz="1200" dirty="0" err="1"/>
              <a:t>ReLU</a:t>
            </a:r>
            <a:r>
              <a:rPr lang="en-US" sz="1200" dirty="0"/>
              <a:t> Activations”. Boris </a:t>
            </a:r>
            <a:r>
              <a:rPr lang="en-US" sz="1200" dirty="0" err="1"/>
              <a:t>Hanin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https://arxiv.org/abs/1708.02691</a:t>
            </a:r>
            <a:r>
              <a:rPr lang="en-US" sz="12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2256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r>
              <a:rPr lang="en-US" sz="3600" b="1" dirty="0">
                <a:solidFill>
                  <a:schemeClr val="bg1"/>
                </a:solidFill>
              </a:rPr>
              <a:t> Neural Nets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71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B3B3C-581B-4DB4-9BBE-E380E3DAC3FF}"/>
              </a:ext>
            </a:extLst>
          </p:cNvPr>
          <p:cNvSpPr txBox="1">
            <a:spLocks noChangeAspect="1"/>
          </p:cNvSpPr>
          <p:nvPr/>
        </p:nvSpPr>
        <p:spPr>
          <a:xfrm>
            <a:off x="381000" y="1005839"/>
            <a:ext cx="8305800" cy="3928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The MNIST dataset consists of handwritten digits (encoded as pixels) and their expected labels (i.e. the digit itself).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want to train a neural net to predict the number these flattened vectors represent.</a:t>
            </a:r>
          </a:p>
        </p:txBody>
      </p:sp>
      <p:pic>
        <p:nvPicPr>
          <p:cNvPr id="26626" name="Picture 2" descr="Image result for mnist">
            <a:extLst>
              <a:ext uri="{FF2B5EF4-FFF2-40B4-BE49-F238E27FC236}">
                <a16:creationId xmlns:a16="http://schemas.microsoft.com/office/drawing/2014/main" id="{E56BD6ED-DA83-4903-A300-EFEA61E3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4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F7C41B-BFD9-48A0-9DFA-324E5ACEB411}"/>
              </a:ext>
            </a:extLst>
          </p:cNvPr>
          <p:cNvSpPr/>
          <p:nvPr/>
        </p:nvSpPr>
        <p:spPr>
          <a:xfrm>
            <a:off x="2705100" y="2626161"/>
            <a:ext cx="685800" cy="4245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16F79-2FC1-4F61-9C16-04808CE7B58C}"/>
              </a:ext>
            </a:extLst>
          </p:cNvPr>
          <p:cNvSpPr/>
          <p:nvPr/>
        </p:nvSpPr>
        <p:spPr>
          <a:xfrm>
            <a:off x="3733800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5DB44-2390-4D87-A4B4-BCD2287DCA0A}"/>
              </a:ext>
            </a:extLst>
          </p:cNvPr>
          <p:cNvSpPr/>
          <p:nvPr/>
        </p:nvSpPr>
        <p:spPr>
          <a:xfrm>
            <a:off x="4229100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E6EC4-BB16-4D36-9409-94BCD31D42AB}"/>
              </a:ext>
            </a:extLst>
          </p:cNvPr>
          <p:cNvSpPr/>
          <p:nvPr/>
        </p:nvSpPr>
        <p:spPr>
          <a:xfrm>
            <a:off x="4724400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F8B845-E26A-4CF8-8360-308BDF4C9C5D}"/>
              </a:ext>
            </a:extLst>
          </p:cNvPr>
          <p:cNvSpPr/>
          <p:nvPr/>
        </p:nvSpPr>
        <p:spPr>
          <a:xfrm>
            <a:off x="5219700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02059-2241-48E1-9109-97CDCD29880C}"/>
              </a:ext>
            </a:extLst>
          </p:cNvPr>
          <p:cNvSpPr/>
          <p:nvPr/>
        </p:nvSpPr>
        <p:spPr>
          <a:xfrm>
            <a:off x="6312694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83B31D-B528-46EC-BACB-022AE4407860}"/>
              </a:ext>
            </a:extLst>
          </p:cNvPr>
          <p:cNvSpPr/>
          <p:nvPr/>
        </p:nvSpPr>
        <p:spPr>
          <a:xfrm>
            <a:off x="6807994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FF56F3-97FA-43E3-8441-DC40A51470E3}"/>
              </a:ext>
            </a:extLst>
          </p:cNvPr>
          <p:cNvSpPr/>
          <p:nvPr/>
        </p:nvSpPr>
        <p:spPr>
          <a:xfrm>
            <a:off x="7303294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9A289C-5C08-4370-BABA-3CA3BF63EB0F}"/>
              </a:ext>
            </a:extLst>
          </p:cNvPr>
          <p:cNvSpPr/>
          <p:nvPr/>
        </p:nvSpPr>
        <p:spPr>
          <a:xfrm>
            <a:off x="7798594" y="264794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59F87-B2E0-4DCC-8309-263FBA791E4F}"/>
              </a:ext>
            </a:extLst>
          </p:cNvPr>
          <p:cNvSpPr txBox="1"/>
          <p:nvPr/>
        </p:nvSpPr>
        <p:spPr>
          <a:xfrm>
            <a:off x="5748948" y="25672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504638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Neural Nets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534399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15_tf_nn/</a:t>
            </a:r>
            <a:r>
              <a:rPr lang="en-GB" sz="1800" dirty="0">
                <a:latin typeface="+mj-lt"/>
                <a:cs typeface="Calibri"/>
              </a:rPr>
              <a:t> contains an example code for training a neural net on the MNIST dataset: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latin typeface="Consolas" panose="020B0609020204030204" pitchFamily="49" charset="0"/>
                <a:cs typeface="Calibri"/>
              </a:rPr>
              <a:t>$ python neural_network.py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This script will print a percent accuracy at completion (i.e. how many labels in the testing dataset match).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What accuracies are you able to achieve?</a:t>
            </a:r>
          </a:p>
        </p:txBody>
      </p:sp>
    </p:spTree>
    <p:extLst>
      <p:ext uri="{BB962C8B-B14F-4D97-AF65-F5344CB8AC3E}">
        <p14:creationId xmlns:p14="http://schemas.microsoft.com/office/powerpoint/2010/main" val="183987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Neural Nets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FDE498-0CED-4B24-AB39-2A170AB5886A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534399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Try experimenting with network structure.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The current model uses two layers, each of 256 neurons.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100" dirty="0">
              <a:latin typeface="+mj-lt"/>
              <a:cs typeface="Calibri"/>
            </a:endParaRPr>
          </a:p>
          <a:p>
            <a:pPr marL="40005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Calibri"/>
              </a:rPr>
              <a:t>x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tf.placeholder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('float', shape = (</a:t>
            </a:r>
            <a:r>
              <a:rPr lang="en-GB" sz="1400" dirty="0" err="1">
                <a:latin typeface="Consolas" panose="020B0609020204030204" pitchFamily="49" charset="0"/>
                <a:cs typeface="Calibri"/>
              </a:rPr>
              <a:t>batch_size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alibri"/>
              </a:rPr>
              <a:t>num_input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), name = 'images')</a:t>
            </a:r>
          </a:p>
          <a:p>
            <a:pPr marL="40005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Calibri"/>
              </a:rPr>
              <a:t>layer_1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tf.layers.dense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(x, n_hidden_1)</a:t>
            </a:r>
          </a:p>
          <a:p>
            <a:pPr marL="40005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Calibri"/>
              </a:rPr>
              <a:t>layer_2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tf.layers.dense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(layer_1, n_hidden_2)</a:t>
            </a:r>
          </a:p>
          <a:p>
            <a:pPr marL="40005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alibri"/>
              </a:rPr>
              <a:t>out_layer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  <a:cs typeface="Calibri"/>
              </a:rPr>
              <a:t>tf.layers.dense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(layer_2, </a:t>
            </a:r>
            <a:r>
              <a:rPr lang="en-GB" sz="1400" dirty="0" err="1">
                <a:latin typeface="Consolas" panose="020B0609020204030204" pitchFamily="49" charset="0"/>
                <a:cs typeface="Calibri"/>
              </a:rPr>
              <a:t>num_classes</a:t>
            </a:r>
            <a:r>
              <a:rPr lang="en-GB" sz="1400" dirty="0">
                <a:latin typeface="Consolas" panose="020B0609020204030204" pitchFamily="49" charset="0"/>
                <a:cs typeface="Calibri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+mj-lt"/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>
                <a:latin typeface="+mj-lt"/>
                <a:cs typeface="Calibri"/>
              </a:rPr>
              <a:t>Does adding layers help? Does increasing the size of current layers help?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100" dirty="0">
              <a:latin typeface="+mj-lt"/>
              <a:cs typeface="Calibri"/>
            </a:endParaRPr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alibri"/>
              </a:rPr>
              <a:t>layer_2 = </a:t>
            </a:r>
            <a:r>
              <a:rPr lang="en-US" sz="1800" dirty="0" err="1">
                <a:latin typeface="Consolas" panose="020B0609020204030204" pitchFamily="49" charset="0"/>
                <a:cs typeface="Calibri"/>
              </a:rPr>
              <a:t>tf.layers.dense</a:t>
            </a:r>
            <a:r>
              <a:rPr lang="en-US" sz="1800" dirty="0">
                <a:latin typeface="Consolas" panose="020B0609020204030204" pitchFamily="49" charset="0"/>
                <a:cs typeface="Calibri"/>
              </a:rPr>
              <a:t>(layer_1, n_hidden_2)</a:t>
            </a:r>
            <a:endParaRPr lang="en-GB" sz="18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1318E-02BF-41B9-8D5D-95B3453D55F7}"/>
              </a:ext>
            </a:extLst>
          </p:cNvPr>
          <p:cNvSpPr txBox="1"/>
          <p:nvPr/>
        </p:nvSpPr>
        <p:spPr>
          <a:xfrm>
            <a:off x="4800600" y="4568071"/>
            <a:ext cx="11938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C2F32-9358-4587-8821-028444F485BF}"/>
              </a:ext>
            </a:extLst>
          </p:cNvPr>
          <p:cNvSpPr txBox="1"/>
          <p:nvPr/>
        </p:nvSpPr>
        <p:spPr>
          <a:xfrm>
            <a:off x="6167734" y="4568071"/>
            <a:ext cx="2498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 of neurons in this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120793-7019-470E-89A6-7AE02D28F36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397527" y="4324351"/>
            <a:ext cx="0" cy="24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E597F7-2768-4025-81EB-F41BF8B20352}"/>
              </a:ext>
            </a:extLst>
          </p:cNvPr>
          <p:cNvCxnSpPr>
            <a:cxnSpLocks/>
          </p:cNvCxnSpPr>
          <p:nvPr/>
        </p:nvCxnSpPr>
        <p:spPr>
          <a:xfrm flipV="1">
            <a:off x="6705600" y="4324351"/>
            <a:ext cx="0" cy="24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91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Hands On – Neural Nets in TF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72D85D-A3EE-4EFF-BBC4-7143950C3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37438"/>
              </p:ext>
            </p:extLst>
          </p:nvPr>
        </p:nvGraphicFramePr>
        <p:xfrm>
          <a:off x="152400" y="920513"/>
          <a:ext cx="5867400" cy="41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92">
                  <a:extLst>
                    <a:ext uri="{9D8B030D-6E8A-4147-A177-3AD203B41FA5}">
                      <a16:colId xmlns:a16="http://schemas.microsoft.com/office/drawing/2014/main" val="2348220171"/>
                    </a:ext>
                  </a:extLst>
                </a:gridCol>
                <a:gridCol w="1212808">
                  <a:extLst>
                    <a:ext uri="{9D8B030D-6E8A-4147-A177-3AD203B41FA5}">
                      <a16:colId xmlns:a16="http://schemas.microsoft.com/office/drawing/2014/main" val="367619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50790173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419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 x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5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00482"/>
                  </a:ext>
                </a:extLst>
              </a:tr>
              <a:tr h="39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 x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91.677%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166.07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7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 x 256 x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211.22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2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91.907%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122.22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91.957%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92.037%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3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3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87.049%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45.49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6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526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EF8915-0B5F-487F-95DF-EFC79B44A507}"/>
              </a:ext>
            </a:extLst>
          </p:cNvPr>
          <p:cNvSpPr txBox="1"/>
          <p:nvPr/>
        </p:nvSpPr>
        <p:spPr>
          <a:xfrm>
            <a:off x="6096000" y="1428750"/>
            <a:ext cx="2971800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Increasing epochs yields a slight improvement in accuracy.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92E08-9332-4A47-B80A-7E54BA43B926}"/>
              </a:ext>
            </a:extLst>
          </p:cNvPr>
          <p:cNvSpPr txBox="1"/>
          <p:nvPr/>
        </p:nvSpPr>
        <p:spPr>
          <a:xfrm>
            <a:off x="6096000" y="2135268"/>
            <a:ext cx="2971800" cy="132343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Increased model complexity doesn’t yield improved results – complex models may yield better results, but with more variables they take longer to train.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0EAA9-3F0C-4767-8322-D216A241996E}"/>
              </a:ext>
            </a:extLst>
          </p:cNvPr>
          <p:cNvSpPr txBox="1"/>
          <p:nvPr/>
        </p:nvSpPr>
        <p:spPr>
          <a:xfrm>
            <a:off x="6096000" y="3570925"/>
            <a:ext cx="2971800" cy="830997"/>
          </a:xfrm>
          <a:prstGeom prst="rect">
            <a:avLst/>
          </a:prstGeom>
          <a:noFill/>
          <a:ln w="127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Reduced model complexity is more accurate up to a point – fewer variables learn quicker.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1FC8-D701-4ECB-9845-839CC0FD2964}"/>
              </a:ext>
            </a:extLst>
          </p:cNvPr>
          <p:cNvSpPr/>
          <p:nvPr/>
        </p:nvSpPr>
        <p:spPr>
          <a:xfrm>
            <a:off x="152400" y="2013525"/>
            <a:ext cx="5867400" cy="4058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912E5-A5B3-4307-8321-4A78DF5555A6}"/>
              </a:ext>
            </a:extLst>
          </p:cNvPr>
          <p:cNvSpPr/>
          <p:nvPr/>
        </p:nvSpPr>
        <p:spPr>
          <a:xfrm>
            <a:off x="152400" y="2419350"/>
            <a:ext cx="5867400" cy="40582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ED636-3E2D-4034-90BC-475F607C1136}"/>
              </a:ext>
            </a:extLst>
          </p:cNvPr>
          <p:cNvSpPr/>
          <p:nvPr/>
        </p:nvSpPr>
        <p:spPr>
          <a:xfrm>
            <a:off x="152400" y="2825175"/>
            <a:ext cx="5867400" cy="2215932"/>
          </a:xfrm>
          <a:prstGeom prst="rect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3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5867400" cy="396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High level library that supports general purpose computation, but is most commonly used to train and deploy supervised machine learning models.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Wingdings"/>
              <a:cs typeface="Calibri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Can transparently offload computation to GPUs – generally yields massive training performance improvements.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Wingdings"/>
              <a:cs typeface="Calibri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Supports a wide range of features we didn’t cover:</a:t>
            </a:r>
          </a:p>
          <a:p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Different types of layers: CNN, RNN, pooling, </a:t>
            </a:r>
            <a:r>
              <a:rPr lang="en-US" sz="2000" dirty="0" err="1">
                <a:latin typeface="Calibri"/>
                <a:ea typeface="Wingdings"/>
                <a:cs typeface="Calibri"/>
                <a:sym typeface="Wingdings"/>
              </a:rPr>
              <a:t>deconv</a:t>
            </a:r>
            <a:endParaRPr lang="en-US" sz="2000" dirty="0">
              <a:latin typeface="Calibri"/>
              <a:ea typeface="Wingdings"/>
              <a:cs typeface="Calibri"/>
              <a:sym typeface="Wingdings"/>
            </a:endParaRPr>
          </a:p>
          <a:p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Distributed training</a:t>
            </a:r>
          </a:p>
          <a:p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Estimators</a:t>
            </a:r>
          </a:p>
          <a:p>
            <a:r>
              <a:rPr lang="en-US" sz="2000" dirty="0">
                <a:latin typeface="Calibri"/>
                <a:ea typeface="Wingdings"/>
                <a:cs typeface="Calibri"/>
                <a:sym typeface="Wingdings"/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Review – </a:t>
            </a:r>
            <a:r>
              <a:rPr lang="en-US" sz="3600" b="1" dirty="0" err="1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Image result for tensorflow">
            <a:extLst>
              <a:ext uri="{FF2B5EF4-FFF2-40B4-BE49-F238E27FC236}">
                <a16:creationId xmlns:a16="http://schemas.microsoft.com/office/drawing/2014/main" id="{548D2A9C-43B1-4E17-AA5E-F3C18873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28750"/>
            <a:ext cx="2400300" cy="20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5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4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Productive GPU Programming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58674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Many options for productive GPU programming above the level of 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level, domain specific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Ahead-of-time or just-in-time compilers/interpreters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general, trade off performance/generality for usability/time-to-solution.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Full list of CUDA libraries across deep learning, signal processing, linear algebra, and more: </a:t>
            </a:r>
            <a:r>
              <a:rPr lang="en-US" dirty="0">
                <a:solidFill>
                  <a:srgbClr val="000000"/>
                </a:solidFill>
                <a:cs typeface="Calibri"/>
                <a:hlinkClick r:id="rId2"/>
              </a:rPr>
              <a:t>https://developer.nvidia.com/gpu-accelerated-libraries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77</a:t>
            </a:fld>
            <a:endParaRPr lang="en-US" dirty="0"/>
          </a:p>
        </p:txBody>
      </p:sp>
      <p:pic>
        <p:nvPicPr>
          <p:cNvPr id="3076" name="Picture 4" descr="Image result for tensorflow">
            <a:extLst>
              <a:ext uri="{FF2B5EF4-FFF2-40B4-BE49-F238E27FC236}">
                <a16:creationId xmlns:a16="http://schemas.microsoft.com/office/drawing/2014/main" id="{EBBDB68D-8E0A-47D7-863B-A96891B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19150"/>
            <a:ext cx="2400300" cy="20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numba">
            <a:extLst>
              <a:ext uri="{FF2B5EF4-FFF2-40B4-BE49-F238E27FC236}">
                <a16:creationId xmlns:a16="http://schemas.microsoft.com/office/drawing/2014/main" id="{1C26957E-C2D3-4153-8327-AB616916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006090"/>
            <a:ext cx="2209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4068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38862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Much/most of the world’s application code and application programmers do not use C/C++.</a:t>
            </a:r>
          </a:p>
          <a:p>
            <a:endParaRPr lang="en-US" dirty="0"/>
          </a:p>
          <a:p>
            <a:r>
              <a:rPr lang="en-US" dirty="0"/>
              <a:t>Makes it harder to find CUDA developers, harder to integrate CUDA kernels with the rest of your code base.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9766F-3B6E-43AA-B04E-98613F6C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806162"/>
            <a:ext cx="3810000" cy="40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B7E7F-AAEE-44F8-A230-5320498523CF}"/>
              </a:ext>
            </a:extLst>
          </p:cNvPr>
          <p:cNvSpPr txBox="1"/>
          <p:nvPr/>
        </p:nvSpPr>
        <p:spPr>
          <a:xfrm>
            <a:off x="4648200" y="477752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2018 Stack Overflow Developer Survey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96979-1D9D-46A4-A4B0-AC64E22562C3}"/>
              </a:ext>
            </a:extLst>
          </p:cNvPr>
          <p:cNvSpPr/>
          <p:nvPr/>
        </p:nvSpPr>
        <p:spPr>
          <a:xfrm>
            <a:off x="5486400" y="3228975"/>
            <a:ext cx="1821656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Productive GPU Programming</a:t>
            </a: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Many commercial, open source, and research products available today that make GPU programming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there is a tradeoff in either features or generalizability</a:t>
            </a:r>
          </a:p>
          <a:p>
            <a:endParaRPr lang="en-US" dirty="0"/>
          </a:p>
          <a:p>
            <a:r>
              <a:rPr lang="en-US" dirty="0"/>
              <a:t>Today we’ll explore three different approaches with hands-on exercises for each: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CUDA Libraries</a:t>
            </a:r>
            <a:r>
              <a:rPr lang="en-US" dirty="0"/>
              <a:t>: NVIDIA-supported domain-specific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Numba</a:t>
            </a:r>
            <a:r>
              <a:rPr lang="en-US" dirty="0"/>
              <a:t>: Program CUDA devices in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Tensorflow</a:t>
            </a:r>
            <a:r>
              <a:rPr lang="en-US" dirty="0"/>
              <a:t>: Machine learning library commonly used to target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38569</TotalTime>
  <Words>5886</Words>
  <Application>Microsoft Office PowerPoint</Application>
  <PresentationFormat>On-screen Show (16:9)</PresentationFormat>
  <Paragraphs>1031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Max Grossman</cp:lastModifiedBy>
  <cp:revision>2094</cp:revision>
  <dcterms:created xsi:type="dcterms:W3CDTF">2015-01-17T00:34:39Z</dcterms:created>
  <dcterms:modified xsi:type="dcterms:W3CDTF">2019-06-14T18:45:47Z</dcterms:modified>
</cp:coreProperties>
</file>