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trictFirstAndLastChars="0" saveSubsetFonts="1" autoCompressPictures="0">
  <p:sldMasterIdLst>
    <p:sldMasterId id="2147483654" r:id="rId1"/>
  </p:sldMasterIdLst>
  <p:notesMasterIdLst>
    <p:notesMasterId r:id="rId12"/>
  </p:notesMasterIdLst>
  <p:handoutMasterIdLst>
    <p:handoutMasterId r:id="rId13"/>
  </p:handoutMasterIdLst>
  <p:sldIdLst>
    <p:sldId id="256" r:id="rId2"/>
    <p:sldId id="264" r:id="rId3"/>
    <p:sldId id="279" r:id="rId4"/>
    <p:sldId id="265" r:id="rId5"/>
    <p:sldId id="275" r:id="rId6"/>
    <p:sldId id="273" r:id="rId7"/>
    <p:sldId id="285" r:id="rId8"/>
    <p:sldId id="286" r:id="rId9"/>
    <p:sldId id="272" r:id="rId10"/>
    <p:sldId id="27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erina Caracciolo" initials="" lastIdx="2" clrIdx="0"/>
  <p:cmAuthor id="1" name="Thomas Baker"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9" autoAdjust="0"/>
    <p:restoredTop sz="99297" autoAdjust="0"/>
  </p:normalViewPr>
  <p:slideViewPr>
    <p:cSldViewPr snapToGrid="0" snapToObjects="1">
      <p:cViewPr varScale="1">
        <p:scale>
          <a:sx n="126" d="100"/>
          <a:sy n="126" d="100"/>
        </p:scale>
        <p:origin x="-104" y="-616"/>
      </p:cViewPr>
      <p:guideLst>
        <p:guide orient="horz" pos="1620"/>
        <p:guide pos="2880"/>
      </p:guideLst>
    </p:cSldViewPr>
  </p:slid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11-10T07:43:23.459" idx="1">
    <p:pos x="6000" y="0"/>
    <p:text>If we want to use these slides to guide the discussion in the workshop, I suggest that we have a title that hints at the fact that we want to discuss future developments of GACS. Eg. "where we are and where we want to go", or "future directions", or something like that</p:text>
  </p:cm>
  <p:cm authorId="1" dt="2016-11-10T07:43:23.459" idx="1">
    <p:pos x="6000" y="100"/>
    <p:text>I want to use these slides to make a separate deck that is more thematic, for use in introducing discussions.  Sure, we can make clear in the title that it is about future directions!  For this, I just wanted to collect all of the positions and make sure I understand everyone correctly.</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11-10T07:43:23.459" idx="2">
    <p:pos x="6000" y="0"/>
    <p:text>If we want to use these slides to guide the discussion in the workshop, I suggest that we have a title that hints at the fact that we want to discuss future developments of GACS. Eg. "where we are and where we want to go", or "future directions", or something like that</p:text>
  </p:cm>
  <p:cm authorId="1" dt="2016-11-10T07:43:23.459" idx="2">
    <p:pos x="6000" y="100"/>
    <p:text>I want to use these slides to make a separate deck that is more thematic, for use in introducing discussions.  Sure, we can make clear in the title that it is about future directions!  For this, I just wanted to collect all of the positions and make sure I understand everyone correctly.</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9508E5-F229-3C45-9106-D299FF35555A}" type="datetimeFigureOut">
              <a:t>5/8/17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ACAD10-848F-E945-BC39-86A80CD8DF18}" type="slidenum">
              <a:t>‹#›</a:t>
            </a:fld>
            <a:endParaRPr lang="en-US"/>
          </a:p>
        </p:txBody>
      </p:sp>
    </p:spTree>
    <p:extLst>
      <p:ext uri="{BB962C8B-B14F-4D97-AF65-F5344CB8AC3E}">
        <p14:creationId xmlns:p14="http://schemas.microsoft.com/office/powerpoint/2010/main" val="1459682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917809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Agrisemantics was undertaken by FAO, CAB International, and the USDA National Agricultural Library to integrate their overlapping thesauri into a common concept scheme, or hub.</a:t>
            </a:r>
          </a:p>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The beta version of Global Agricultural Concept Scheme, or GACS, has 15,000 concepts, with labels in over twenty languages.</a:t>
            </a:r>
          </a:p>
          <a:p>
            <a:pPr marL="0" marR="0" lvl="0" indent="0" algn="l" rtl="0">
              <a:spcBef>
                <a:spcPts val="0"/>
              </a:spcBef>
              <a:spcAft>
                <a:spcPts val="0"/>
              </a:spcAft>
              <a:buSzPct val="25000"/>
              <a:buNone/>
            </a:pPr>
            <a:endParaRPr sz="2000" b="0" i="0" u="none" strike="noStrike" cap="none">
              <a:solidFill>
                <a:schemeClr val="dk1"/>
              </a:solidFill>
              <a:latin typeface="Arial"/>
              <a:ea typeface="Arial"/>
              <a:cs typeface="Arial"/>
              <a:sym typeface="Arial"/>
            </a:endParaRPr>
          </a:p>
          <a:p>
            <a:pPr marL="0" marR="0" lvl="0" indent="0" algn="l" rtl="0">
              <a:spcBef>
                <a:spcPts val="0"/>
              </a:spcBef>
              <a:buSzPct val="25000"/>
              <a:buNone/>
            </a:pPr>
            <a:r>
              <a:rPr lang="en-US" sz="2000" b="0" i="0" u="none" strike="noStrike" cap="none">
                <a:solidFill>
                  <a:schemeClr val="dk1"/>
                </a:solidFill>
                <a:latin typeface="Arial"/>
                <a:ea typeface="Arial"/>
                <a:cs typeface="Arial"/>
                <a:sym typeface="Arial"/>
              </a:rPr>
              <a:t>GACS is a Semantic Web vocabulary and uses URIs to identify concepts.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Thirty organizations came together last year to formulate a vision for broadening the semantic network to ontologies, taxonomies, code lists, and other types of vocabulary used for describing data and research.</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The Agrisemantics idea is inclusive: to offer, but not require, a shared methodology and infrastructure in support of mapping. </a:t>
            </a:r>
          </a:p>
          <a:p>
            <a:pPr marL="0" marR="0" lvl="0" indent="0" algn="l" rtl="0">
              <a:spcBef>
                <a:spcPts val="0"/>
              </a:spcBef>
              <a:spcAft>
                <a:spcPts val="0"/>
              </a:spcAft>
              <a:buSzPct val="25000"/>
              <a:buNone/>
            </a:pP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The ultimate goal is to help researchers and farmers analyze data more efficiently and find innovative solutions in a changing world.</a:t>
            </a:r>
            <a:br>
              <a:rPr lang="en-US" sz="2000" b="0" i="0" u="none" strike="noStrike" cap="none">
                <a:solidFill>
                  <a:schemeClr val="dk1"/>
                </a:solidFill>
                <a:latin typeface="Arial"/>
                <a:ea typeface="Arial"/>
                <a:cs typeface="Arial"/>
                <a:sym typeface="Arial"/>
              </a:rPr>
            </a:br>
            <a:endParaRPr lang="en-US" sz="2000" b="0" i="0" u="none" strike="noStrike" cap="none">
              <a:solidFill>
                <a:schemeClr val="dk1"/>
              </a:solidFill>
              <a:latin typeface="Arial"/>
              <a:ea typeface="Arial"/>
              <a:cs typeface="Arial"/>
              <a:sym typeface="Arial"/>
            </a:endParaRPr>
          </a:p>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Thirty organizations came together last year to formulate a vision for broadening the semantic network to ontologies, taxonomies, code lists, and other types of vocabulary used for describing data and research.</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The Agrisemantics idea is inclusive: to offer, but not require, a shared methodology and infrastructure in support of mapping. </a:t>
            </a:r>
          </a:p>
          <a:p>
            <a:pPr marL="0" marR="0" lvl="0" indent="0" algn="l" rtl="0">
              <a:spcBef>
                <a:spcPts val="0"/>
              </a:spcBef>
              <a:spcAft>
                <a:spcPts val="0"/>
              </a:spcAft>
              <a:buSzPct val="25000"/>
              <a:buNone/>
            </a:pP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The ultimate goal is to help researchers and farmers analyze data more efficiently and find innovative solutions in a changing world.</a:t>
            </a:r>
            <a:br>
              <a:rPr lang="en-US" sz="2000" b="0" i="0" u="none" strike="noStrike" cap="none">
                <a:solidFill>
                  <a:schemeClr val="dk1"/>
                </a:solidFill>
                <a:latin typeface="Arial"/>
                <a:ea typeface="Arial"/>
                <a:cs typeface="Arial"/>
                <a:sym typeface="Arial"/>
              </a:rPr>
            </a:br>
            <a:endParaRPr lang="en-US" sz="2000" b="0" i="0" u="none" strike="noStrike" cap="none">
              <a:solidFill>
                <a:schemeClr val="dk1"/>
              </a:solidFill>
              <a:latin typeface="Arial"/>
              <a:ea typeface="Arial"/>
              <a:cs typeface="Arial"/>
              <a:sym typeface="Arial"/>
            </a:endParaRPr>
          </a:p>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Thirty organizations came together last year to formulate a vision for broadening the semantic network to ontologies, taxonomies, code lists, and other types of vocabulary used for describing data and research.</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The Agrisemantics idea is inclusive: to offer, but not require, a shared methodology and infrastructure in support of mapping. </a:t>
            </a:r>
          </a:p>
          <a:p>
            <a:pPr marL="0" marR="0" lvl="0" indent="0" algn="l" rtl="0">
              <a:spcBef>
                <a:spcPts val="0"/>
              </a:spcBef>
              <a:spcAft>
                <a:spcPts val="0"/>
              </a:spcAft>
              <a:buSzPct val="25000"/>
              <a:buNone/>
            </a:pP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The ultimate goal is to help researchers and farmers analyze data more efficiently and find innovative solutions in a changing world.</a:t>
            </a:r>
            <a:br>
              <a:rPr lang="en-US" sz="2000" b="0" i="0" u="none" strike="noStrike" cap="none">
                <a:solidFill>
                  <a:schemeClr val="dk1"/>
                </a:solidFill>
                <a:latin typeface="Arial"/>
                <a:ea typeface="Arial"/>
                <a:cs typeface="Arial"/>
                <a:sym typeface="Arial"/>
              </a:rPr>
            </a:br>
            <a:endParaRPr lang="en-US" sz="2000" b="0" i="0" u="none" strike="noStrike" cap="none">
              <a:solidFill>
                <a:schemeClr val="dk1"/>
              </a:solidFill>
              <a:latin typeface="Arial"/>
              <a:ea typeface="Arial"/>
              <a:cs typeface="Arial"/>
              <a:sym typeface="Arial"/>
            </a:endParaRPr>
          </a:p>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Thirty organizations came together last year to formulate a vision for broadening the semantic network to ontologies, taxonomies, code lists, and other types of vocabulary used for describing data and research.</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The Agrisemantics idea is inclusive: to offer, but not require, a shared methodology and infrastructure in support of mapping. </a:t>
            </a:r>
          </a:p>
          <a:p>
            <a:pPr marL="0" marR="0" lvl="0" indent="0" algn="l" rtl="0">
              <a:spcBef>
                <a:spcPts val="0"/>
              </a:spcBef>
              <a:spcAft>
                <a:spcPts val="0"/>
              </a:spcAft>
              <a:buSzPct val="25000"/>
              <a:buNone/>
            </a:pP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The ultimate goal is to help researchers and farmers analyze data more efficiently and find innovative solutions in a changing world.</a:t>
            </a:r>
            <a:br>
              <a:rPr lang="en-US" sz="2000" b="0" i="0" u="none" strike="noStrike" cap="none">
                <a:solidFill>
                  <a:schemeClr val="dk1"/>
                </a:solidFill>
                <a:latin typeface="Arial"/>
                <a:ea typeface="Arial"/>
                <a:cs typeface="Arial"/>
                <a:sym typeface="Arial"/>
              </a:rPr>
            </a:br>
            <a:endParaRPr lang="en-US" sz="2000" b="0" i="0" u="none" strike="noStrike" cap="none">
              <a:solidFill>
                <a:schemeClr val="dk1"/>
              </a:solidFill>
              <a:latin typeface="Arial"/>
              <a:ea typeface="Arial"/>
              <a:cs typeface="Arial"/>
              <a:sym typeface="Arial"/>
            </a:endParaRPr>
          </a:p>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Thirty organizations came together last year to formulate a vision for broadening the semantic network to ontologies, taxonomies, code lists, and other types of vocabulary used for describing data and research.</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
            </a:r>
            <a:br>
              <a:rPr lang="en-US" sz="20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The Agrisemantics idea is inclusive: to offer, but not require, a shared methodology and infrastructure in support of mapping. </a:t>
            </a:r>
          </a:p>
          <a:p>
            <a:pPr marL="0" marR="0" lvl="0" indent="0" algn="l" rtl="0">
              <a:spcBef>
                <a:spcPts val="0"/>
              </a:spcBef>
              <a:spcAft>
                <a:spcPts val="0"/>
              </a:spcAft>
              <a:buSzPct val="25000"/>
              <a:buNone/>
            </a:pP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en-US" sz="2000" b="0" i="0" u="none" strike="noStrike" cap="none">
                <a:solidFill>
                  <a:schemeClr val="dk1"/>
                </a:solidFill>
                <a:latin typeface="Arial"/>
                <a:ea typeface="Arial"/>
                <a:cs typeface="Arial"/>
                <a:sym typeface="Arial"/>
              </a:rPr>
              <a:t>The ultimate goal is to help researchers and farmers analyze data more efficiently and find innovative solutions in a changing world.</a:t>
            </a:r>
            <a:br>
              <a:rPr lang="en-US" sz="2000" b="0" i="0" u="none" strike="noStrike" cap="none">
                <a:solidFill>
                  <a:schemeClr val="dk1"/>
                </a:solidFill>
                <a:latin typeface="Arial"/>
                <a:ea typeface="Arial"/>
                <a:cs typeface="Arial"/>
                <a:sym typeface="Arial"/>
              </a:rPr>
            </a:br>
            <a:endParaRPr lang="en-US" sz="2000" b="0" i="0" u="none" strike="noStrike" cap="none">
              <a:solidFill>
                <a:schemeClr val="dk1"/>
              </a:solidFill>
              <a:latin typeface="Arial"/>
              <a:ea typeface="Arial"/>
              <a:cs typeface="Arial"/>
              <a:sym typeface="Arial"/>
            </a:endParaRPr>
          </a:p>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1"/>
            <a:ext cx="7772400" cy="1159856"/>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chemeClr val="dk1"/>
              </a:buClr>
              <a:buFont typeface="Arial"/>
              <a:buNone/>
              <a:defRPr sz="4800" b="1" i="0" u="none" strike="noStrike" cap="none">
                <a:solidFill>
                  <a:schemeClr val="dk1"/>
                </a:solidFill>
                <a:latin typeface="Arial"/>
                <a:ea typeface="Arial"/>
                <a:cs typeface="Arial"/>
                <a:sym typeface="Arial"/>
              </a:defRPr>
            </a:lvl2pPr>
            <a:lvl3pPr lvl="2" indent="0" algn="ctr">
              <a:spcBef>
                <a:spcPts val="0"/>
              </a:spcBef>
              <a:buClr>
                <a:schemeClr val="dk1"/>
              </a:buClr>
              <a:buFont typeface="Arial"/>
              <a:buNone/>
              <a:defRPr sz="4800" b="1">
                <a:solidFill>
                  <a:schemeClr val="dk1"/>
                </a:solidFill>
              </a:defRPr>
            </a:lvl3pPr>
            <a:lvl4pPr lvl="3" indent="0" algn="ctr">
              <a:spcBef>
                <a:spcPts val="0"/>
              </a:spcBef>
              <a:buClr>
                <a:schemeClr val="dk1"/>
              </a:buClr>
              <a:buFont typeface="Arial"/>
              <a:buNone/>
              <a:defRPr sz="4800" b="1">
                <a:solidFill>
                  <a:schemeClr val="dk1"/>
                </a:solidFill>
              </a:defRPr>
            </a:lvl4pPr>
            <a:lvl5pPr lvl="4" indent="0" algn="ctr">
              <a:spcBef>
                <a:spcPts val="0"/>
              </a:spcBef>
              <a:buClr>
                <a:schemeClr val="dk1"/>
              </a:buClr>
              <a:buFont typeface="Arial"/>
              <a:buNone/>
              <a:defRPr sz="4800" b="1">
                <a:solidFill>
                  <a:schemeClr val="dk1"/>
                </a:solidFill>
              </a:defRPr>
            </a:lvl5pPr>
            <a:lvl6pPr lvl="5" indent="0" algn="ctr">
              <a:spcBef>
                <a:spcPts val="0"/>
              </a:spcBef>
              <a:buClr>
                <a:schemeClr val="dk1"/>
              </a:buClr>
              <a:buFont typeface="Arial"/>
              <a:buNone/>
              <a:defRPr sz="4800" b="1">
                <a:solidFill>
                  <a:schemeClr val="dk1"/>
                </a:solidFill>
              </a:defRPr>
            </a:lvl6pPr>
            <a:lvl7pPr lvl="6" indent="0" algn="ctr">
              <a:spcBef>
                <a:spcPts val="0"/>
              </a:spcBef>
              <a:buClr>
                <a:schemeClr val="dk1"/>
              </a:buClr>
              <a:buFont typeface="Arial"/>
              <a:buNone/>
              <a:defRPr sz="4800" b="1">
                <a:solidFill>
                  <a:schemeClr val="dk1"/>
                </a:solidFill>
              </a:defRPr>
            </a:lvl7pPr>
            <a:lvl8pPr lvl="7" indent="0" algn="ctr">
              <a:spcBef>
                <a:spcPts val="0"/>
              </a:spcBef>
              <a:buClr>
                <a:schemeClr val="dk1"/>
              </a:buClr>
              <a:buFont typeface="Arial"/>
              <a:buNone/>
              <a:defRPr sz="4800" b="1">
                <a:solidFill>
                  <a:schemeClr val="dk1"/>
                </a:solidFill>
              </a:defRPr>
            </a:lvl8pPr>
            <a:lvl9pPr lvl="8" indent="0" algn="ctr">
              <a:spcBef>
                <a:spcPts val="0"/>
              </a:spcBef>
              <a:buClr>
                <a:schemeClr val="dk1"/>
              </a:buClr>
              <a:buFont typeface="Arial"/>
              <a:buNone/>
              <a:defRPr sz="4800" b="1">
                <a:solidFill>
                  <a:schemeClr val="dk1"/>
                </a:solidFill>
              </a:defRPr>
            </a:lvl9pPr>
          </a:lstStyle>
          <a:p>
            <a:endParaRPr/>
          </a:p>
        </p:txBody>
      </p:sp>
      <p:sp>
        <p:nvSpPr>
          <p:cNvPr id="11" name="Shape 11"/>
          <p:cNvSpPr txBox="1">
            <a:spLocks noGrp="1"/>
          </p:cNvSpPr>
          <p:nvPr>
            <p:ph type="subTitle" idx="1"/>
          </p:nvPr>
        </p:nvSpPr>
        <p:spPr>
          <a:xfrm>
            <a:off x="685800" y="2840052"/>
            <a:ext cx="7772400" cy="78473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3600" b="1" i="0" u="none" strike="noStrike" cap="none">
                <a:solidFill>
                  <a:schemeClr val="dk1"/>
                </a:solidFill>
                <a:latin typeface="Arial"/>
                <a:ea typeface="Arial"/>
                <a:cs typeface="Arial"/>
                <a:sym typeface="Arial"/>
              </a:defRPr>
            </a:lvl2pPr>
            <a:lvl3pPr lvl="2" indent="0">
              <a:spcBef>
                <a:spcPts val="0"/>
              </a:spcBef>
              <a:buClr>
                <a:schemeClr val="dk1"/>
              </a:buClr>
              <a:buFont typeface="Arial"/>
              <a:buNone/>
              <a:defRPr sz="3600" b="1">
                <a:solidFill>
                  <a:schemeClr val="dk1"/>
                </a:solidFill>
              </a:defRPr>
            </a:lvl3pPr>
            <a:lvl4pPr lvl="3" indent="0">
              <a:spcBef>
                <a:spcPts val="0"/>
              </a:spcBef>
              <a:buClr>
                <a:schemeClr val="dk1"/>
              </a:buClr>
              <a:buFont typeface="Arial"/>
              <a:buNone/>
              <a:defRPr sz="3600" b="1">
                <a:solidFill>
                  <a:schemeClr val="dk1"/>
                </a:solidFill>
              </a:defRPr>
            </a:lvl4pPr>
            <a:lvl5pPr lvl="4" indent="0">
              <a:spcBef>
                <a:spcPts val="0"/>
              </a:spcBef>
              <a:buClr>
                <a:schemeClr val="dk1"/>
              </a:buClr>
              <a:buFont typeface="Arial"/>
              <a:buNone/>
              <a:defRPr sz="3600" b="1">
                <a:solidFill>
                  <a:schemeClr val="dk1"/>
                </a:solidFill>
              </a:defRPr>
            </a:lvl5pPr>
            <a:lvl6pPr lvl="5" indent="0">
              <a:spcBef>
                <a:spcPts val="0"/>
              </a:spcBef>
              <a:buClr>
                <a:schemeClr val="dk1"/>
              </a:buClr>
              <a:buFont typeface="Arial"/>
              <a:buNone/>
              <a:defRPr sz="3600" b="1">
                <a:solidFill>
                  <a:schemeClr val="dk1"/>
                </a:solidFill>
              </a:defRPr>
            </a:lvl6pPr>
            <a:lvl7pPr lvl="6" indent="0">
              <a:spcBef>
                <a:spcPts val="0"/>
              </a:spcBef>
              <a:buClr>
                <a:schemeClr val="dk1"/>
              </a:buClr>
              <a:buFont typeface="Arial"/>
              <a:buNone/>
              <a:defRPr sz="3600" b="1">
                <a:solidFill>
                  <a:schemeClr val="dk1"/>
                </a:solidFill>
              </a:defRPr>
            </a:lvl7pPr>
            <a:lvl8pPr lvl="7" indent="0">
              <a:spcBef>
                <a:spcPts val="0"/>
              </a:spcBef>
              <a:buClr>
                <a:schemeClr val="dk1"/>
              </a:buClr>
              <a:buFont typeface="Arial"/>
              <a:buNone/>
              <a:defRPr sz="3600" b="1">
                <a:solidFill>
                  <a:schemeClr val="dk1"/>
                </a:solidFill>
              </a:defRPr>
            </a:lvl8pPr>
            <a:lvl9pPr lvl="8" indent="0">
              <a:spcBef>
                <a:spcPts val="0"/>
              </a:spcBef>
              <a:buClr>
                <a:schemeClr val="dk1"/>
              </a:buClr>
              <a:buFont typeface="Arial"/>
              <a:buNone/>
              <a:defRPr sz="3600" b="1">
                <a:solidFill>
                  <a:schemeClr val="dk1"/>
                </a:solidFill>
              </a:defRPr>
            </a:lvl9pPr>
          </a:lstStyle>
          <a:p>
            <a:endParaRPr/>
          </a:p>
        </p:txBody>
      </p:sp>
      <p:sp>
        <p:nvSpPr>
          <p:cNvPr id="14" name="Shape 14"/>
          <p:cNvSpPr txBox="1">
            <a:spLocks noGrp="1"/>
          </p:cNvSpPr>
          <p:nvPr>
            <p:ph type="body" idx="1"/>
          </p:nvPr>
        </p:nvSpPr>
        <p:spPr>
          <a:xfrm>
            <a:off x="457200" y="1200150"/>
            <a:ext cx="8229600" cy="3725679"/>
          </a:xfrm>
          <a:prstGeom prst="rect">
            <a:avLst/>
          </a:prstGeom>
          <a:noFill/>
          <a:ln>
            <a:noFill/>
          </a:ln>
        </p:spPr>
        <p:txBody>
          <a:bodyPr lIns="91425" tIns="91425" rIns="91425" bIns="91425" anchor="t" anchorCtr="0"/>
          <a:lstStyle>
            <a:lvl1pPr marL="342900" marR="0" lvl="0" indent="-342900" algn="l" rtl="0">
              <a:lnSpc>
                <a:spcPct val="100000"/>
              </a:lnSpc>
              <a:spcBef>
                <a:spcPts val="0"/>
              </a:spcBef>
              <a:spcAft>
                <a:spcPts val="0"/>
              </a:spcAft>
              <a:buClr>
                <a:schemeClr val="dk1"/>
              </a:buClr>
              <a:buFont typeface="Arial"/>
              <a:buChar char="•"/>
              <a:defRPr sz="2400" b="0" i="0" u="none" strike="noStrike" cap="none">
                <a:solidFill>
                  <a:schemeClr val="dk1"/>
                </a:solidFill>
                <a:latin typeface="Arial"/>
                <a:ea typeface="Arial"/>
                <a:cs typeface="Arial"/>
                <a:sym typeface="Arial"/>
              </a:defRPr>
            </a:lvl1pPr>
            <a:lvl2pPr marL="800100" marR="0" lvl="1" indent="-342900" algn="l" rtl="0">
              <a:lnSpc>
                <a:spcPct val="100000"/>
              </a:lnSpc>
              <a:spcBef>
                <a:spcPts val="0"/>
              </a:spcBef>
              <a:spcAft>
                <a:spcPts val="0"/>
              </a:spcAft>
              <a:buClr>
                <a:schemeClr val="dk1"/>
              </a:buClr>
              <a:buFont typeface="Arial"/>
              <a:buChar char="•"/>
              <a:defRPr sz="2000" b="0" i="0" u="none" strike="noStrike" cap="none">
                <a:solidFill>
                  <a:schemeClr val="dk1"/>
                </a:solidFill>
                <a:latin typeface="Arial"/>
                <a:ea typeface="Arial"/>
                <a:cs typeface="Arial"/>
                <a:sym typeface="Arial"/>
              </a:defRPr>
            </a:lvl2pPr>
            <a:lvl3pPr marL="1257300" marR="0" lvl="2" indent="-342900" algn="l" rtl="0">
              <a:lnSpc>
                <a:spcPct val="100000"/>
              </a:lnSpc>
              <a:spcBef>
                <a:spcPts val="0"/>
              </a:spcBef>
              <a:spcAft>
                <a:spcPts val="0"/>
              </a:spcAft>
              <a:buClr>
                <a:schemeClr val="dk1"/>
              </a:buClr>
              <a:buFont typeface="Arial"/>
              <a:buChar char="•"/>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lang="en-US"/>
          </a:p>
          <a:p>
            <a:pPr lvl="1"/>
            <a:endParaRPr lang="en-US"/>
          </a:p>
          <a:p>
            <a:pPr lvl="2"/>
            <a:endParaRPr/>
          </a:p>
        </p:txBody>
      </p:sp>
      <p:sp>
        <p:nvSpPr>
          <p:cNvPr id="15" name="Shape 15"/>
          <p:cNvSpPr txBox="1">
            <a:spLocks noGrp="1"/>
          </p:cNvSpPr>
          <p:nvPr>
            <p:ph type="sldNum" idx="12"/>
          </p:nvPr>
        </p:nvSpPr>
        <p:spPr>
          <a:xfrm>
            <a:off x="6553200" y="4767262"/>
            <a:ext cx="2133599" cy="273843"/>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3600" b="1"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3600" b="1" i="0" u="none" strike="noStrike" cap="none">
                <a:solidFill>
                  <a:schemeClr val="dk1"/>
                </a:solidFill>
                <a:latin typeface="Arial"/>
                <a:ea typeface="Arial"/>
                <a:cs typeface="Arial"/>
                <a:sym typeface="Arial"/>
              </a:defRPr>
            </a:lvl2pPr>
            <a:lvl3pPr lvl="2" indent="0">
              <a:spcBef>
                <a:spcPts val="0"/>
              </a:spcBef>
              <a:buClr>
                <a:schemeClr val="dk1"/>
              </a:buClr>
              <a:buFont typeface="Arial"/>
              <a:buNone/>
              <a:defRPr sz="3600" b="1">
                <a:solidFill>
                  <a:schemeClr val="dk1"/>
                </a:solidFill>
              </a:defRPr>
            </a:lvl3pPr>
            <a:lvl4pPr lvl="3" indent="0">
              <a:spcBef>
                <a:spcPts val="0"/>
              </a:spcBef>
              <a:buClr>
                <a:schemeClr val="dk1"/>
              </a:buClr>
              <a:buFont typeface="Arial"/>
              <a:buNone/>
              <a:defRPr sz="3600" b="1">
                <a:solidFill>
                  <a:schemeClr val="dk1"/>
                </a:solidFill>
              </a:defRPr>
            </a:lvl4pPr>
            <a:lvl5pPr lvl="4" indent="0">
              <a:spcBef>
                <a:spcPts val="0"/>
              </a:spcBef>
              <a:buClr>
                <a:schemeClr val="dk1"/>
              </a:buClr>
              <a:buFont typeface="Arial"/>
              <a:buNone/>
              <a:defRPr sz="3600" b="1">
                <a:solidFill>
                  <a:schemeClr val="dk1"/>
                </a:solidFill>
              </a:defRPr>
            </a:lvl5pPr>
            <a:lvl6pPr lvl="5" indent="0">
              <a:spcBef>
                <a:spcPts val="0"/>
              </a:spcBef>
              <a:buClr>
                <a:schemeClr val="dk1"/>
              </a:buClr>
              <a:buFont typeface="Arial"/>
              <a:buNone/>
              <a:defRPr sz="3600" b="1">
                <a:solidFill>
                  <a:schemeClr val="dk1"/>
                </a:solidFill>
              </a:defRPr>
            </a:lvl6pPr>
            <a:lvl7pPr lvl="6" indent="0">
              <a:spcBef>
                <a:spcPts val="0"/>
              </a:spcBef>
              <a:buClr>
                <a:schemeClr val="dk1"/>
              </a:buClr>
              <a:buFont typeface="Arial"/>
              <a:buNone/>
              <a:defRPr sz="3600" b="1">
                <a:solidFill>
                  <a:schemeClr val="dk1"/>
                </a:solidFill>
              </a:defRPr>
            </a:lvl7pPr>
            <a:lvl8pPr lvl="7" indent="0">
              <a:spcBef>
                <a:spcPts val="0"/>
              </a:spcBef>
              <a:buClr>
                <a:schemeClr val="dk1"/>
              </a:buClr>
              <a:buFont typeface="Arial"/>
              <a:buNone/>
              <a:defRPr sz="3600" b="1">
                <a:solidFill>
                  <a:schemeClr val="dk1"/>
                </a:solidFill>
              </a:defRPr>
            </a:lvl8pPr>
            <a:lvl9pPr lvl="8" indent="0">
              <a:spcBef>
                <a:spcPts val="0"/>
              </a:spcBef>
              <a:buClr>
                <a:schemeClr val="dk1"/>
              </a:buClr>
              <a:buFont typeface="Arial"/>
              <a:buNone/>
              <a:defRPr sz="3600" b="1">
                <a:solidFill>
                  <a:schemeClr val="dk1"/>
                </a:solidFill>
              </a:defRPr>
            </a:lvl9pPr>
          </a:lstStyle>
          <a:p>
            <a:endParaRPr/>
          </a:p>
        </p:txBody>
      </p:sp>
      <p:sp>
        <p:nvSpPr>
          <p:cNvPr id="18" name="Shape 18"/>
          <p:cNvSpPr txBox="1">
            <a:spLocks noGrp="1"/>
          </p:cNvSpPr>
          <p:nvPr>
            <p:ph type="sldNum" idx="12"/>
          </p:nvPr>
        </p:nvSpPr>
        <p:spPr>
          <a:xfrm>
            <a:off x="6553200" y="4767262"/>
            <a:ext cx="2133599" cy="273843"/>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3600" b="1"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3600" b="1" i="0" u="none" strike="noStrike" cap="none">
                <a:solidFill>
                  <a:schemeClr val="dk1"/>
                </a:solidFill>
                <a:latin typeface="Arial"/>
                <a:ea typeface="Arial"/>
                <a:cs typeface="Arial"/>
                <a:sym typeface="Arial"/>
              </a:defRPr>
            </a:lvl2pPr>
            <a:lvl3pPr lvl="2" indent="0">
              <a:spcBef>
                <a:spcPts val="0"/>
              </a:spcBef>
              <a:buClr>
                <a:schemeClr val="dk1"/>
              </a:buClr>
              <a:buFont typeface="Arial"/>
              <a:buNone/>
              <a:defRPr sz="3600" b="1">
                <a:solidFill>
                  <a:schemeClr val="dk1"/>
                </a:solidFill>
              </a:defRPr>
            </a:lvl3pPr>
            <a:lvl4pPr lvl="3" indent="0">
              <a:spcBef>
                <a:spcPts val="0"/>
              </a:spcBef>
              <a:buClr>
                <a:schemeClr val="dk1"/>
              </a:buClr>
              <a:buFont typeface="Arial"/>
              <a:buNone/>
              <a:defRPr sz="3600" b="1">
                <a:solidFill>
                  <a:schemeClr val="dk1"/>
                </a:solidFill>
              </a:defRPr>
            </a:lvl4pPr>
            <a:lvl5pPr lvl="4" indent="0">
              <a:spcBef>
                <a:spcPts val="0"/>
              </a:spcBef>
              <a:buClr>
                <a:schemeClr val="dk1"/>
              </a:buClr>
              <a:buFont typeface="Arial"/>
              <a:buNone/>
              <a:defRPr sz="3600" b="1">
                <a:solidFill>
                  <a:schemeClr val="dk1"/>
                </a:solidFill>
              </a:defRPr>
            </a:lvl5pPr>
            <a:lvl6pPr lvl="5" indent="0">
              <a:spcBef>
                <a:spcPts val="0"/>
              </a:spcBef>
              <a:buClr>
                <a:schemeClr val="dk1"/>
              </a:buClr>
              <a:buFont typeface="Arial"/>
              <a:buNone/>
              <a:defRPr sz="3600" b="1">
                <a:solidFill>
                  <a:schemeClr val="dk1"/>
                </a:solidFill>
              </a:defRPr>
            </a:lvl6pPr>
            <a:lvl7pPr lvl="6" indent="0">
              <a:spcBef>
                <a:spcPts val="0"/>
              </a:spcBef>
              <a:buClr>
                <a:schemeClr val="dk1"/>
              </a:buClr>
              <a:buFont typeface="Arial"/>
              <a:buNone/>
              <a:defRPr sz="3600" b="1">
                <a:solidFill>
                  <a:schemeClr val="dk1"/>
                </a:solidFill>
              </a:defRPr>
            </a:lvl7pPr>
            <a:lvl8pPr lvl="7" indent="0">
              <a:spcBef>
                <a:spcPts val="0"/>
              </a:spcBef>
              <a:buClr>
                <a:schemeClr val="dk1"/>
              </a:buClr>
              <a:buFont typeface="Arial"/>
              <a:buNone/>
              <a:defRPr sz="3600" b="1">
                <a:solidFill>
                  <a:schemeClr val="dk1"/>
                </a:solidFill>
              </a:defRPr>
            </a:lvl8pPr>
            <a:lvl9pPr lvl="8" indent="0">
              <a:spcBef>
                <a:spcPts val="0"/>
              </a:spcBef>
              <a:buClr>
                <a:schemeClr val="dk1"/>
              </a:buClr>
              <a:buFont typeface="Arial"/>
              <a:buNone/>
              <a:defRPr sz="3600" b="1">
                <a:solidFill>
                  <a:schemeClr val="dk1"/>
                </a:solidFill>
              </a:defRPr>
            </a:lvl9pPr>
          </a:lstStyle>
          <a:p>
            <a:endParaRPr/>
          </a:p>
        </p:txBody>
      </p:sp>
      <p:sp>
        <p:nvSpPr>
          <p:cNvPr id="25" name="Shape 25"/>
          <p:cNvSpPr txBox="1">
            <a:spLocks noGrp="1"/>
          </p:cNvSpPr>
          <p:nvPr>
            <p:ph type="body" idx="1"/>
          </p:nvPr>
        </p:nvSpPr>
        <p:spPr>
          <a:xfrm>
            <a:off x="457200" y="1200150"/>
            <a:ext cx="3994524" cy="372567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body" idx="2"/>
          </p:nvPr>
        </p:nvSpPr>
        <p:spPr>
          <a:xfrm>
            <a:off x="4692273" y="1200150"/>
            <a:ext cx="3994524" cy="372567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553200" y="4767262"/>
            <a:ext cx="2133599" cy="273843"/>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3600" b="1"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3600" b="1" i="0" u="none" strike="noStrike" cap="none">
                <a:solidFill>
                  <a:schemeClr val="dk1"/>
                </a:solidFill>
                <a:latin typeface="Arial"/>
                <a:ea typeface="Arial"/>
                <a:cs typeface="Arial"/>
                <a:sym typeface="Arial"/>
              </a:defRPr>
            </a:lvl2pPr>
            <a:lvl3pPr lvl="2" indent="0">
              <a:spcBef>
                <a:spcPts val="0"/>
              </a:spcBef>
              <a:buClr>
                <a:schemeClr val="dk1"/>
              </a:buClr>
              <a:buFont typeface="Arial"/>
              <a:buNone/>
              <a:defRPr sz="3600" b="1">
                <a:solidFill>
                  <a:schemeClr val="dk1"/>
                </a:solidFill>
              </a:defRPr>
            </a:lvl3pPr>
            <a:lvl4pPr lvl="3" indent="0">
              <a:spcBef>
                <a:spcPts val="0"/>
              </a:spcBef>
              <a:buClr>
                <a:schemeClr val="dk1"/>
              </a:buClr>
              <a:buFont typeface="Arial"/>
              <a:buNone/>
              <a:defRPr sz="3600" b="1">
                <a:solidFill>
                  <a:schemeClr val="dk1"/>
                </a:solidFill>
              </a:defRPr>
            </a:lvl4pPr>
            <a:lvl5pPr lvl="4" indent="0">
              <a:spcBef>
                <a:spcPts val="0"/>
              </a:spcBef>
              <a:buClr>
                <a:schemeClr val="dk1"/>
              </a:buClr>
              <a:buFont typeface="Arial"/>
              <a:buNone/>
              <a:defRPr sz="3600" b="1">
                <a:solidFill>
                  <a:schemeClr val="dk1"/>
                </a:solidFill>
              </a:defRPr>
            </a:lvl5pPr>
            <a:lvl6pPr lvl="5" indent="0">
              <a:spcBef>
                <a:spcPts val="0"/>
              </a:spcBef>
              <a:buClr>
                <a:schemeClr val="dk1"/>
              </a:buClr>
              <a:buFont typeface="Arial"/>
              <a:buNone/>
              <a:defRPr sz="3600" b="1">
                <a:solidFill>
                  <a:schemeClr val="dk1"/>
                </a:solidFill>
              </a:defRPr>
            </a:lvl6pPr>
            <a:lvl7pPr lvl="6" indent="0">
              <a:spcBef>
                <a:spcPts val="0"/>
              </a:spcBef>
              <a:buClr>
                <a:schemeClr val="dk1"/>
              </a:buClr>
              <a:buFont typeface="Arial"/>
              <a:buNone/>
              <a:defRPr sz="3600" b="1">
                <a:solidFill>
                  <a:schemeClr val="dk1"/>
                </a:solidFill>
              </a:defRPr>
            </a:lvl7pPr>
            <a:lvl8pPr lvl="7" indent="0">
              <a:spcBef>
                <a:spcPts val="0"/>
              </a:spcBef>
              <a:buClr>
                <a:schemeClr val="dk1"/>
              </a:buClr>
              <a:buFont typeface="Arial"/>
              <a:buNone/>
              <a:defRPr sz="3600" b="1">
                <a:solidFill>
                  <a:schemeClr val="dk1"/>
                </a:solidFill>
              </a:defRPr>
            </a:lvl8pPr>
            <a:lvl9pPr lvl="8" indent="0">
              <a:spcBef>
                <a:spcPts val="0"/>
              </a:spcBef>
              <a:buClr>
                <a:schemeClr val="dk1"/>
              </a:buClr>
              <a:buFont typeface="Arial"/>
              <a:buNone/>
              <a:defRPr sz="3600" b="1">
                <a:solidFill>
                  <a:schemeClr val="dk1"/>
                </a:solidFill>
              </a:defRPr>
            </a:lvl9pPr>
          </a:lstStyle>
          <a:p>
            <a:endParaRPr/>
          </a:p>
        </p:txBody>
      </p:sp>
      <p:sp>
        <p:nvSpPr>
          <p:cNvPr id="30" name="Shape 30"/>
          <p:cNvSpPr txBox="1">
            <a:spLocks noGrp="1"/>
          </p:cNvSpPr>
          <p:nvPr>
            <p:ph type="body" idx="1"/>
          </p:nvPr>
        </p:nvSpPr>
        <p:spPr>
          <a:xfrm>
            <a:off x="456481" y="1203246"/>
            <a:ext cx="3952800" cy="2982192"/>
          </a:xfrm>
          <a:prstGeom prst="rect">
            <a:avLst/>
          </a:prstGeom>
          <a:noFill/>
          <a:ln>
            <a:noFill/>
          </a:ln>
        </p:spPr>
        <p:txBody>
          <a:bodyPr lIns="91425" tIns="91425" rIns="91425" bIns="91425" anchor="t" anchorCtr="0"/>
          <a:lstStyle>
            <a:lvl1pPr marL="0" marR="0" lvl="0" indent="0" algn="l" rtl="0">
              <a:lnSpc>
                <a:spcPct val="100000"/>
              </a:lnSpc>
              <a:spcBef>
                <a:spcPts val="600"/>
              </a:spcBef>
              <a:spcAft>
                <a:spcPts val="0"/>
              </a:spcAft>
              <a:buClr>
                <a:schemeClr val="dk1"/>
              </a:buClr>
              <a:buFont typeface="Arial"/>
              <a:buNone/>
              <a:defRPr sz="2300" b="0" i="0" u="none" strike="noStrike" cap="none">
                <a:solidFill>
                  <a:schemeClr val="dk1"/>
                </a:solidFill>
                <a:latin typeface="Arial"/>
                <a:ea typeface="Arial"/>
                <a:cs typeface="Arial"/>
                <a:sym typeface="Arial"/>
              </a:defRPr>
            </a:lvl1pPr>
            <a:lvl2pPr marL="457200" marR="0" lvl="1" indent="0" algn="l" rtl="0">
              <a:lnSpc>
                <a:spcPct val="100000"/>
              </a:lnSpc>
              <a:spcBef>
                <a:spcPts val="4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2pPr>
            <a:lvl3pPr marL="914400" marR="0" lvl="2" indent="0" algn="l" rtl="0">
              <a:lnSpc>
                <a:spcPct val="100000"/>
              </a:lnSpc>
              <a:spcBef>
                <a:spcPts val="48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4pPr>
            <a:lvl5pPr marL="1828800" marR="0" lvl="4"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5pPr>
            <a:lvl6pPr marL="2286000" marR="0" lvl="5"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6pPr>
            <a:lvl7pPr marL="2743200" marR="0" lvl="6"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7pPr>
            <a:lvl8pPr marL="3200400" marR="0" lvl="7"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8pPr>
            <a:lvl9pPr marL="3657600" marR="0" lvl="8"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2"/>
          </p:nvPr>
        </p:nvSpPr>
        <p:spPr>
          <a:xfrm>
            <a:off x="4547519" y="1203246"/>
            <a:ext cx="3952800" cy="2982192"/>
          </a:xfrm>
          <a:prstGeom prst="rect">
            <a:avLst/>
          </a:prstGeom>
          <a:noFill/>
          <a:ln>
            <a:noFill/>
          </a:ln>
        </p:spPr>
        <p:txBody>
          <a:bodyPr lIns="91425" tIns="91425" rIns="91425" bIns="91425" anchor="t" anchorCtr="0"/>
          <a:lstStyle>
            <a:lvl1pPr marL="0" marR="0" lvl="0" indent="0" algn="l" rtl="0">
              <a:lnSpc>
                <a:spcPct val="100000"/>
              </a:lnSpc>
              <a:spcBef>
                <a:spcPts val="600"/>
              </a:spcBef>
              <a:spcAft>
                <a:spcPts val="0"/>
              </a:spcAft>
              <a:buClr>
                <a:schemeClr val="dk1"/>
              </a:buClr>
              <a:buFont typeface="Arial"/>
              <a:buNone/>
              <a:defRPr sz="2300" b="0" i="0" u="none" strike="noStrike" cap="none">
                <a:solidFill>
                  <a:schemeClr val="dk1"/>
                </a:solidFill>
                <a:latin typeface="Arial"/>
                <a:ea typeface="Arial"/>
                <a:cs typeface="Arial"/>
                <a:sym typeface="Arial"/>
              </a:defRPr>
            </a:lvl1pPr>
            <a:lvl2pPr marL="457200" marR="0" lvl="1" indent="0" algn="l" rtl="0">
              <a:lnSpc>
                <a:spcPct val="100000"/>
              </a:lnSpc>
              <a:spcBef>
                <a:spcPts val="4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2pPr>
            <a:lvl3pPr marL="914400" marR="0" lvl="2" indent="0" algn="l" rtl="0">
              <a:lnSpc>
                <a:spcPct val="100000"/>
              </a:lnSpc>
              <a:spcBef>
                <a:spcPts val="48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4pPr>
            <a:lvl5pPr marL="1828800" marR="0" lvl="4"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5pPr>
            <a:lvl6pPr marL="2286000" marR="0" lvl="5"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6pPr>
            <a:lvl7pPr marL="2743200" marR="0" lvl="6"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7pPr>
            <a:lvl8pPr marL="3200400" marR="0" lvl="7"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8pPr>
            <a:lvl9pPr marL="3657600" marR="0" lvl="8" indent="0" algn="l" rtl="0">
              <a:lnSpc>
                <a:spcPct val="100000"/>
              </a:lnSpc>
              <a:spcBef>
                <a:spcPts val="360"/>
              </a:spcBef>
              <a:spcAft>
                <a:spcPts val="0"/>
              </a:spcAft>
              <a:buClr>
                <a:schemeClr val="dk1"/>
              </a:buClr>
              <a:buFont typeface="Arial"/>
              <a:buNone/>
              <a:defRPr sz="15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6553200" y="4767262"/>
            <a:ext cx="2133599" cy="273843"/>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3600" b="1"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3600" b="1" i="0" u="none" strike="noStrike" cap="none">
                <a:solidFill>
                  <a:schemeClr val="dk1"/>
                </a:solidFill>
                <a:latin typeface="Arial"/>
                <a:ea typeface="Arial"/>
                <a:cs typeface="Arial"/>
                <a:sym typeface="Arial"/>
              </a:defRPr>
            </a:lvl2pPr>
            <a:lvl3pPr lvl="2" indent="0">
              <a:spcBef>
                <a:spcPts val="0"/>
              </a:spcBef>
              <a:buClr>
                <a:schemeClr val="dk1"/>
              </a:buClr>
              <a:buFont typeface="Arial"/>
              <a:buNone/>
              <a:defRPr sz="3600" b="1">
                <a:solidFill>
                  <a:schemeClr val="dk1"/>
                </a:solidFill>
              </a:defRPr>
            </a:lvl3pPr>
            <a:lvl4pPr lvl="3" indent="0">
              <a:spcBef>
                <a:spcPts val="0"/>
              </a:spcBef>
              <a:buClr>
                <a:schemeClr val="dk1"/>
              </a:buClr>
              <a:buFont typeface="Arial"/>
              <a:buNone/>
              <a:defRPr sz="3600" b="1">
                <a:solidFill>
                  <a:schemeClr val="dk1"/>
                </a:solidFill>
              </a:defRPr>
            </a:lvl4pPr>
            <a:lvl5pPr lvl="4" indent="0">
              <a:spcBef>
                <a:spcPts val="0"/>
              </a:spcBef>
              <a:buClr>
                <a:schemeClr val="dk1"/>
              </a:buClr>
              <a:buFont typeface="Arial"/>
              <a:buNone/>
              <a:defRPr sz="3600" b="1">
                <a:solidFill>
                  <a:schemeClr val="dk1"/>
                </a:solidFill>
              </a:defRPr>
            </a:lvl5pPr>
            <a:lvl6pPr lvl="5" indent="0">
              <a:spcBef>
                <a:spcPts val="0"/>
              </a:spcBef>
              <a:buClr>
                <a:schemeClr val="dk1"/>
              </a:buClr>
              <a:buFont typeface="Arial"/>
              <a:buNone/>
              <a:defRPr sz="3600" b="1">
                <a:solidFill>
                  <a:schemeClr val="dk1"/>
                </a:solidFill>
              </a:defRPr>
            </a:lvl6pPr>
            <a:lvl7pPr lvl="6" indent="0">
              <a:spcBef>
                <a:spcPts val="0"/>
              </a:spcBef>
              <a:buClr>
                <a:schemeClr val="dk1"/>
              </a:buClr>
              <a:buFont typeface="Arial"/>
              <a:buNone/>
              <a:defRPr sz="3600" b="1">
                <a:solidFill>
                  <a:schemeClr val="dk1"/>
                </a:solidFill>
              </a:defRPr>
            </a:lvl7pPr>
            <a:lvl8pPr lvl="7" indent="0">
              <a:spcBef>
                <a:spcPts val="0"/>
              </a:spcBef>
              <a:buClr>
                <a:schemeClr val="dk1"/>
              </a:buClr>
              <a:buFont typeface="Arial"/>
              <a:buNone/>
              <a:defRPr sz="3600" b="1">
                <a:solidFill>
                  <a:schemeClr val="dk1"/>
                </a:solidFill>
              </a:defRPr>
            </a:lvl8pPr>
            <a:lvl9pPr lvl="8" indent="0">
              <a:spcBef>
                <a:spcPts val="0"/>
              </a:spcBef>
              <a:buClr>
                <a:schemeClr val="dk1"/>
              </a:buClr>
              <a:buFont typeface="Arial"/>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79"/>
          </a:xfrm>
          <a:prstGeom prst="rect">
            <a:avLst/>
          </a:prstGeom>
          <a:noFill/>
          <a:ln>
            <a:noFill/>
          </a:ln>
        </p:spPr>
        <p:txBody>
          <a:bodyPr lIns="91425" tIns="91425" rIns="91425" bIns="91425" anchor="t" anchorCtr="0"/>
          <a:lstStyle>
            <a:lvl1pPr marL="0" marR="0" lvl="0" indent="0" algn="l" rtl="0">
              <a:lnSpc>
                <a:spcPct val="100000"/>
              </a:lnSpc>
              <a:spcBef>
                <a:spcPts val="600"/>
              </a:spcBef>
              <a:spcAft>
                <a:spcPts val="0"/>
              </a:spcAft>
              <a:buClr>
                <a:schemeClr val="dk1"/>
              </a:buClr>
              <a:buFont typeface="Arial"/>
              <a:buNone/>
              <a:defRPr sz="3000" b="0" i="0" u="none" strike="noStrike" cap="none">
                <a:solidFill>
                  <a:schemeClr val="dk1"/>
                </a:solidFill>
                <a:latin typeface="Arial"/>
                <a:ea typeface="Arial"/>
                <a:cs typeface="Arial"/>
                <a:sym typeface="Arial"/>
              </a:defRPr>
            </a:lvl1pPr>
            <a:lvl2pPr marL="457200" marR="0" lvl="1"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6553200" y="4767262"/>
            <a:ext cx="2133599" cy="273843"/>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lang="en-US"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agrisemantics.org/gacs"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comments" Target="../comments/comment2.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gif"/><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id.semantics.org/gacs/C182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pic>
        <p:nvPicPr>
          <p:cNvPr id="3" name="Picture 2" descr="sand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321" y="3429000"/>
            <a:ext cx="1714500" cy="1714500"/>
          </a:xfrm>
          <a:prstGeom prst="rect">
            <a:avLst/>
          </a:prstGeom>
        </p:spPr>
      </p:pic>
      <p:sp>
        <p:nvSpPr>
          <p:cNvPr id="39" name="Shape 39"/>
          <p:cNvSpPr txBox="1">
            <a:spLocks noGrp="1"/>
          </p:cNvSpPr>
          <p:nvPr>
            <p:ph type="subTitle" idx="1"/>
          </p:nvPr>
        </p:nvSpPr>
        <p:spPr>
          <a:xfrm>
            <a:off x="685800" y="2840052"/>
            <a:ext cx="7772400" cy="784737"/>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2000" b="0" i="0" u="none" strike="noStrike" cap="none">
                <a:solidFill>
                  <a:schemeClr val="dk2"/>
                </a:solidFill>
                <a:latin typeface="Arial"/>
                <a:ea typeface="Arial"/>
                <a:cs typeface="Arial"/>
                <a:sym typeface="Arial"/>
              </a:rPr>
              <a:t>Seeds &amp; Chips – The Global Food Innovation Summit</a:t>
            </a:r>
          </a:p>
          <a:p>
            <a:pPr marL="0" marR="0" lvl="0" indent="0" algn="ctr" rtl="0">
              <a:lnSpc>
                <a:spcPct val="100000"/>
              </a:lnSpc>
              <a:spcBef>
                <a:spcPts val="0"/>
              </a:spcBef>
              <a:spcAft>
                <a:spcPts val="0"/>
              </a:spcAft>
              <a:buClr>
                <a:schemeClr val="dk2"/>
              </a:buClr>
              <a:buSzPct val="25000"/>
              <a:buFont typeface="Arial"/>
              <a:buNone/>
            </a:pPr>
            <a:r>
              <a:rPr lang="en-US" sz="2000"/>
              <a:t>Session: “The Semantic Web of Food”</a:t>
            </a:r>
            <a:endParaRPr lang="en-US" sz="2000" b="0" i="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0"/>
              </a:spcAft>
              <a:buClr>
                <a:schemeClr val="dk2"/>
              </a:buClr>
              <a:buSzPct val="25000"/>
              <a:buFont typeface="Arial"/>
              <a:buNone/>
            </a:pPr>
            <a:r>
              <a:rPr lang="en-US" sz="2000"/>
              <a:t>Milano, </a:t>
            </a:r>
            <a:r>
              <a:rPr lang="en-US" sz="2000" b="0" i="0" u="none" strike="noStrike" cap="none">
                <a:solidFill>
                  <a:schemeClr val="dk2"/>
                </a:solidFill>
                <a:latin typeface="Arial"/>
                <a:ea typeface="Arial"/>
                <a:cs typeface="Arial"/>
                <a:sym typeface="Arial"/>
              </a:rPr>
              <a:t>May 8, 2017</a:t>
            </a:r>
          </a:p>
        </p:txBody>
      </p:sp>
      <p:pic>
        <p:nvPicPr>
          <p:cNvPr id="2" name="Picture 1" descr="ic3foods-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9669" y="3928195"/>
            <a:ext cx="994410" cy="1193292"/>
          </a:xfrm>
          <a:prstGeom prst="rect">
            <a:avLst/>
          </a:prstGeom>
        </p:spPr>
      </p:pic>
      <p:pic>
        <p:nvPicPr>
          <p:cNvPr id="4" name="Picture 3" descr="so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0769" y="3834677"/>
            <a:ext cx="871220" cy="1146810"/>
          </a:xfrm>
          <a:prstGeom prst="rect">
            <a:avLst/>
          </a:prstGeom>
        </p:spPr>
      </p:pic>
      <p:sp>
        <p:nvSpPr>
          <p:cNvPr id="37" name="Shape 37"/>
          <p:cNvSpPr txBox="1">
            <a:spLocks noGrp="1"/>
          </p:cNvSpPr>
          <p:nvPr>
            <p:ph type="ctrTitle"/>
          </p:nvPr>
        </p:nvSpPr>
        <p:spPr>
          <a:xfrm>
            <a:off x="361200" y="1265788"/>
            <a:ext cx="8421599" cy="11597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US"/>
              <a:t>Global Agricultural Concept Scheme (GACS)</a:t>
            </a:r>
            <a:br>
              <a:rPr lang="en-US"/>
            </a:br>
            <a:r>
              <a:rPr lang="en-US"/>
              <a:t>and Agrisemantics</a:t>
            </a:r>
            <a:endParaRPr lang="en-US" sz="3600" b="1" i="0" u="none" strike="noStrike" cap="none">
              <a:solidFill>
                <a:schemeClr val="dk1"/>
              </a:solidFill>
              <a:latin typeface="Arial"/>
              <a:ea typeface="Arial"/>
              <a:cs typeface="Arial"/>
              <a:sym typeface="Arial"/>
            </a:endParaRPr>
          </a:p>
        </p:txBody>
      </p:sp>
      <p:pic>
        <p:nvPicPr>
          <p:cNvPr id="8" name="Picture 7" descr="godan-logo-trans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0129" y="218904"/>
            <a:ext cx="1758315" cy="678180"/>
          </a:xfrm>
          <a:prstGeom prst="rect">
            <a:avLst/>
          </a:prstGeom>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pic>
        <p:nvPicPr>
          <p:cNvPr id="3" name="Picture 2" descr="sand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321" y="3429000"/>
            <a:ext cx="1714500" cy="1714500"/>
          </a:xfrm>
          <a:prstGeom prst="rect">
            <a:avLst/>
          </a:prstGeom>
        </p:spPr>
      </p:pic>
      <p:sp>
        <p:nvSpPr>
          <p:cNvPr id="39" name="Shape 39"/>
          <p:cNvSpPr txBox="1">
            <a:spLocks noGrp="1"/>
          </p:cNvSpPr>
          <p:nvPr>
            <p:ph type="body" idx="1"/>
          </p:nvPr>
        </p:nvSpPr>
        <p:spPr>
          <a:xfrm>
            <a:off x="457200" y="739328"/>
            <a:ext cx="8229600" cy="3725679"/>
          </a:xfrm>
          <a:prstGeom prst="rect">
            <a:avLst/>
          </a:prstGeom>
          <a:noFill/>
          <a:ln>
            <a:noFill/>
          </a:ln>
        </p:spPr>
        <p:txBody>
          <a:bodyPr lIns="91425" tIns="91425" rIns="91425" bIns="91425" anchor="t" anchorCtr="0">
            <a:noAutofit/>
          </a:bodyPr>
          <a:lstStyle/>
          <a:p>
            <a:pPr>
              <a:buClr>
                <a:schemeClr val="dk2"/>
              </a:buClr>
              <a:buSzPct val="25000"/>
              <a:buFont typeface="Wingdings" charset="2"/>
              <a:buChar char="u"/>
            </a:pPr>
            <a:r>
              <a:rPr lang="en-US" b="0" i="0" u="none" strike="noStrike" cap="none">
                <a:solidFill>
                  <a:schemeClr val="dk2"/>
                </a:solidFill>
                <a:sym typeface="Arial"/>
                <a:hlinkClick r:id="rId4"/>
              </a:rPr>
              <a:t>http://agrisemantics.org/gacs</a:t>
            </a:r>
            <a:r>
              <a:rPr lang="en-US" b="0" i="0" u="none" strike="noStrike" cap="none">
                <a:solidFill>
                  <a:schemeClr val="dk2"/>
                </a:solidFill>
                <a:sym typeface="Arial"/>
              </a:rPr>
              <a:t> </a:t>
            </a:r>
          </a:p>
          <a:p>
            <a:pPr>
              <a:buClr>
                <a:schemeClr val="dk2"/>
              </a:buClr>
              <a:buSzPct val="25000"/>
              <a:buFont typeface="Wingdings" charset="2"/>
              <a:buChar char="u"/>
            </a:pPr>
            <a:r>
              <a:rPr lang="en-US">
                <a:solidFill>
                  <a:schemeClr val="dk2"/>
                </a:solidFill>
              </a:rPr>
              <a:t>#Agrisemantics</a:t>
            </a:r>
          </a:p>
          <a:p>
            <a:pPr>
              <a:buClr>
                <a:schemeClr val="dk2"/>
              </a:buClr>
              <a:buSzPct val="25000"/>
              <a:buFont typeface="Wingdings" charset="2"/>
              <a:buChar char="u"/>
            </a:pPr>
            <a:r>
              <a:rPr lang="en-US" b="0" i="0" u="none" strike="noStrike" cap="none">
                <a:solidFill>
                  <a:schemeClr val="dk2"/>
                </a:solidFill>
                <a:sym typeface="Arial"/>
              </a:rPr>
              <a:t>#GACS</a:t>
            </a:r>
          </a:p>
          <a:p>
            <a:pPr>
              <a:buClr>
                <a:schemeClr val="dk2"/>
              </a:buClr>
              <a:buSzPct val="25000"/>
              <a:buFont typeface="Wingdings" charset="2"/>
              <a:buChar char="u"/>
            </a:pPr>
            <a:r>
              <a:rPr lang="en-US">
                <a:solidFill>
                  <a:schemeClr val="dk2"/>
                </a:solidFill>
              </a:rPr>
              <a:t>#SemanticWebOfFood          this session</a:t>
            </a:r>
          </a:p>
          <a:p>
            <a:pPr>
              <a:buClr>
                <a:schemeClr val="dk2"/>
              </a:buClr>
              <a:buSzPct val="25000"/>
              <a:buFont typeface="Wingdings" charset="2"/>
              <a:buChar char="u"/>
            </a:pPr>
            <a:r>
              <a:rPr lang="en-US" b="0" i="0" u="none" strike="noStrike" cap="none">
                <a:solidFill>
                  <a:schemeClr val="dk2"/>
                </a:solidFill>
                <a:sym typeface="Arial"/>
              </a:rPr>
              <a:t>#SAC17                                 this conference</a:t>
            </a:r>
          </a:p>
          <a:p>
            <a:pPr>
              <a:buClr>
                <a:schemeClr val="dk2"/>
              </a:buClr>
              <a:buSzPct val="25000"/>
              <a:buFont typeface="Wingdings" charset="2"/>
              <a:buChar char="u"/>
            </a:pPr>
            <a:r>
              <a:rPr lang="en-US">
                <a:solidFill>
                  <a:schemeClr val="dk2"/>
                </a:solidFill>
              </a:rPr>
              <a:t>@tombaker                            this speaker (me)</a:t>
            </a:r>
          </a:p>
          <a:p>
            <a:pPr>
              <a:buClr>
                <a:schemeClr val="dk2"/>
              </a:buClr>
              <a:buSzPct val="25000"/>
              <a:buFont typeface="Wingdings" charset="2"/>
              <a:buChar char="u"/>
            </a:pPr>
            <a:r>
              <a:rPr lang="en-US">
                <a:solidFill>
                  <a:schemeClr val="dk2"/>
                </a:solidFill>
              </a:rPr>
              <a:t>@godansec                           GODAN</a:t>
            </a:r>
          </a:p>
        </p:txBody>
      </p:sp>
      <p:pic>
        <p:nvPicPr>
          <p:cNvPr id="2" name="Picture 1" descr="ic3foods-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669" y="3928195"/>
            <a:ext cx="994410" cy="1193292"/>
          </a:xfrm>
          <a:prstGeom prst="rect">
            <a:avLst/>
          </a:prstGeom>
        </p:spPr>
      </p:pic>
      <p:pic>
        <p:nvPicPr>
          <p:cNvPr id="4" name="Picture 3" descr="sop.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0769" y="3834677"/>
            <a:ext cx="871220" cy="1146810"/>
          </a:xfrm>
          <a:prstGeom prst="rect">
            <a:avLst/>
          </a:prstGeom>
        </p:spPr>
      </p:pic>
      <p:pic>
        <p:nvPicPr>
          <p:cNvPr id="7" name="Picture 6" descr="godan-logo-trans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8485" y="739328"/>
            <a:ext cx="1758315" cy="678180"/>
          </a:xfrm>
          <a:prstGeom prst="rect">
            <a:avLst/>
          </a:prstGeom>
        </p:spPr>
      </p:pic>
    </p:spTree>
    <p:extLst>
      <p:ext uri="{BB962C8B-B14F-4D97-AF65-F5344CB8AC3E}">
        <p14:creationId xmlns:p14="http://schemas.microsoft.com/office/powerpoint/2010/main" val="379126759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rotWithShape="1">
          <a:blip r:embed="rId3">
            <a:alphaModFix/>
          </a:blip>
          <a:srcRect/>
          <a:stretch/>
        </p:blipFill>
        <p:spPr>
          <a:xfrm>
            <a:off x="155280" y="394612"/>
            <a:ext cx="7015675" cy="4677124"/>
          </a:xfrm>
          <a:prstGeom prst="rect">
            <a:avLst/>
          </a:prstGeom>
          <a:noFill/>
          <a:ln>
            <a:noFill/>
          </a:ln>
        </p:spPr>
      </p:pic>
      <p:sp>
        <p:nvSpPr>
          <p:cNvPr id="102" name="Shape 102"/>
          <p:cNvSpPr/>
          <p:nvPr/>
        </p:nvSpPr>
        <p:spPr>
          <a:xfrm>
            <a:off x="2844825" y="1583420"/>
            <a:ext cx="961199" cy="914098"/>
          </a:xfrm>
          <a:prstGeom prst="ellipse">
            <a:avLst/>
          </a:prstGeom>
          <a:solidFill>
            <a:srgbClr val="F6B26B"/>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GACS</a:t>
            </a:r>
          </a:p>
        </p:txBody>
      </p:sp>
      <p:sp>
        <p:nvSpPr>
          <p:cNvPr id="103" name="Shape 103"/>
          <p:cNvSpPr txBox="1"/>
          <p:nvPr/>
        </p:nvSpPr>
        <p:spPr>
          <a:xfrm>
            <a:off x="6860481" y="1930825"/>
            <a:ext cx="2167963" cy="108421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3366FF"/>
              </a:buClr>
              <a:buSzPct val="25000"/>
              <a:buFont typeface="Arial"/>
              <a:buNone/>
            </a:pPr>
            <a:r>
              <a:rPr lang="en-US" sz="1400" b="1" i="0" u="none" strike="noStrike" cap="none">
                <a:solidFill>
                  <a:srgbClr val="3366FF"/>
                </a:solidFill>
                <a:latin typeface="Arial"/>
                <a:ea typeface="Arial"/>
                <a:cs typeface="Arial"/>
                <a:sym typeface="Arial"/>
              </a:rPr>
              <a:t>GACS Beta</a:t>
            </a:r>
            <a:r>
              <a:rPr lang="en-US" sz="1400" b="1" i="0" u="none" strike="noStrike" cap="none">
                <a:solidFill>
                  <a:srgbClr val="FF0000"/>
                </a:solidFill>
                <a:latin typeface="Arial"/>
                <a:ea typeface="Arial"/>
                <a:cs typeface="Arial"/>
                <a:sym typeface="Arial"/>
              </a:rPr>
              <a:t> </a:t>
            </a:r>
            <a:r>
              <a:rPr lang="en-US" sz="1400" b="1" i="0" u="none" strike="noStrike" cap="none">
                <a:solidFill>
                  <a:srgbClr val="3366FF"/>
                </a:solidFill>
                <a:latin typeface="Arial"/>
                <a:ea typeface="Arial"/>
                <a:cs typeface="Arial"/>
                <a:sym typeface="Arial"/>
              </a:rPr>
              <a:t>3.1</a:t>
            </a:r>
          </a:p>
          <a:p>
            <a:pPr marL="285750" marR="0" lvl="0" indent="-285750" algn="l" rtl="0">
              <a:lnSpc>
                <a:spcPct val="100000"/>
              </a:lnSpc>
              <a:spcBef>
                <a:spcPts val="0"/>
              </a:spcBef>
              <a:spcAft>
                <a:spcPts val="0"/>
              </a:spcAft>
              <a:buClr>
                <a:srgbClr val="3366FF"/>
              </a:buClr>
              <a:buSzPct val="100000"/>
              <a:buFont typeface="Arial"/>
              <a:buChar char="•"/>
            </a:pPr>
            <a:r>
              <a:rPr lang="en-US" sz="1400" b="1" i="0" u="none" strike="noStrike" cap="none">
                <a:solidFill>
                  <a:srgbClr val="3366FF"/>
                </a:solidFill>
                <a:latin typeface="Arial"/>
                <a:ea typeface="Arial"/>
                <a:cs typeface="Arial"/>
                <a:sym typeface="Arial"/>
              </a:rPr>
              <a:t>15,000+ concepts</a:t>
            </a:r>
          </a:p>
          <a:p>
            <a:pPr marL="285750" marR="0" lvl="0" indent="-285750" algn="l" rtl="0">
              <a:lnSpc>
                <a:spcPct val="100000"/>
              </a:lnSpc>
              <a:spcBef>
                <a:spcPts val="0"/>
              </a:spcBef>
              <a:spcAft>
                <a:spcPts val="0"/>
              </a:spcAft>
              <a:buClr>
                <a:srgbClr val="3366FF"/>
              </a:buClr>
              <a:buSzPct val="100000"/>
              <a:buFont typeface="Arial"/>
              <a:buChar char="•"/>
            </a:pPr>
            <a:r>
              <a:rPr lang="en-US" sz="1400" b="1" i="0" u="none" strike="noStrike" cap="none">
                <a:solidFill>
                  <a:srgbClr val="3366FF"/>
                </a:solidFill>
                <a:latin typeface="Arial"/>
                <a:ea typeface="Arial"/>
                <a:cs typeface="Arial"/>
                <a:sym typeface="Arial"/>
              </a:rPr>
              <a:t>350,000+ labels in 29 languages</a:t>
            </a:r>
          </a:p>
          <a:p>
            <a:pPr marL="285750" marR="0" lvl="0" indent="-285750" algn="l" rtl="0">
              <a:lnSpc>
                <a:spcPct val="100000"/>
              </a:lnSpc>
              <a:spcBef>
                <a:spcPts val="0"/>
              </a:spcBef>
              <a:spcAft>
                <a:spcPts val="0"/>
              </a:spcAft>
              <a:buClr>
                <a:srgbClr val="3366FF"/>
              </a:buClr>
              <a:buSzPct val="100000"/>
              <a:buFont typeface="Arial"/>
              <a:buChar char="•"/>
            </a:pPr>
            <a:r>
              <a:rPr lang="en-US" sz="1400" b="1" i="0" u="none" strike="noStrike" cap="none">
                <a:solidFill>
                  <a:srgbClr val="3366FF"/>
                </a:solidFill>
                <a:latin typeface="Arial"/>
                <a:ea typeface="Arial"/>
                <a:cs typeface="Arial"/>
                <a:sym typeface="Arial"/>
              </a:rPr>
              <a:t>reasonably stable</a:t>
            </a:r>
          </a:p>
          <a:p>
            <a:pPr marL="285750" marR="0" lvl="0" indent="-285750" algn="l" rtl="0">
              <a:lnSpc>
                <a:spcPct val="100000"/>
              </a:lnSpc>
              <a:spcBef>
                <a:spcPts val="0"/>
              </a:spcBef>
              <a:spcAft>
                <a:spcPts val="0"/>
              </a:spcAft>
              <a:buClr>
                <a:srgbClr val="3366FF"/>
              </a:buClr>
              <a:buSzPct val="100000"/>
              <a:buFont typeface="Arial"/>
              <a:buChar char="•"/>
            </a:pPr>
            <a:r>
              <a:rPr lang="en-US" sz="1400" b="1" i="0" u="none" strike="noStrike" cap="none">
                <a:solidFill>
                  <a:srgbClr val="3366FF"/>
                </a:solidFill>
                <a:latin typeface="Arial"/>
                <a:ea typeface="Arial"/>
                <a:cs typeface="Arial"/>
                <a:sym typeface="Arial"/>
              </a:rPr>
              <a:t>testing and feedback welcome</a:t>
            </a:r>
          </a:p>
        </p:txBody>
      </p:sp>
      <p:cxnSp>
        <p:nvCxnSpPr>
          <p:cNvPr id="104" name="Shape 104"/>
          <p:cNvCxnSpPr>
            <a:stCxn id="102" idx="6"/>
            <a:endCxn id="103" idx="1"/>
          </p:cNvCxnSpPr>
          <p:nvPr/>
        </p:nvCxnSpPr>
        <p:spPr>
          <a:xfrm>
            <a:off x="3806024" y="2040469"/>
            <a:ext cx="3054600" cy="432600"/>
          </a:xfrm>
          <a:prstGeom prst="straightConnector1">
            <a:avLst/>
          </a:prstGeom>
          <a:noFill/>
          <a:ln w="19050" cap="flat" cmpd="sng">
            <a:solidFill>
              <a:srgbClr val="000000"/>
            </a:solidFill>
            <a:prstDash val="solid"/>
            <a:round/>
            <a:headEnd type="none" w="med" len="med"/>
            <a:tailEnd type="none" w="med" len="med"/>
          </a:ln>
        </p:spPr>
      </p:cxnSp>
      <p:sp>
        <p:nvSpPr>
          <p:cNvPr id="105" name="Shape 105"/>
          <p:cNvSpPr txBox="1">
            <a:spLocks noGrp="1"/>
          </p:cNvSpPr>
          <p:nvPr>
            <p:ph type="title"/>
          </p:nvPr>
        </p:nvSpPr>
        <p:spPr>
          <a:xfrm>
            <a:off x="457200" y="95534"/>
            <a:ext cx="8229600" cy="677568"/>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a:solidFill>
                  <a:schemeClr val="dk1"/>
                </a:solidFill>
                <a:latin typeface="Arial"/>
                <a:ea typeface="Arial"/>
                <a:cs typeface="Arial"/>
                <a:sym typeface="Arial"/>
              </a:rPr>
              <a:t>Global Agricultural Concept Scheme</a:t>
            </a:r>
          </a:p>
        </p:txBody>
      </p:sp>
      <p:pic>
        <p:nvPicPr>
          <p:cNvPr id="106" name="Shape 106"/>
          <p:cNvPicPr preferRelativeResize="0"/>
          <p:nvPr/>
        </p:nvPicPr>
        <p:blipFill rotWithShape="1">
          <a:blip r:embed="rId4">
            <a:alphaModFix/>
          </a:blip>
          <a:srcRect/>
          <a:stretch/>
        </p:blipFill>
        <p:spPr>
          <a:xfrm>
            <a:off x="4564160" y="897084"/>
            <a:ext cx="385581" cy="495383"/>
          </a:xfrm>
          <a:prstGeom prst="rect">
            <a:avLst/>
          </a:prstGeom>
          <a:noFill/>
          <a:ln>
            <a:noFill/>
          </a:ln>
        </p:spPr>
      </p:pic>
      <p:pic>
        <p:nvPicPr>
          <p:cNvPr id="107" name="Shape 107"/>
          <p:cNvPicPr preferRelativeResize="0"/>
          <p:nvPr/>
        </p:nvPicPr>
        <p:blipFill rotWithShape="1">
          <a:blip r:embed="rId5">
            <a:alphaModFix/>
          </a:blip>
          <a:srcRect/>
          <a:stretch/>
        </p:blipFill>
        <p:spPr>
          <a:xfrm>
            <a:off x="1459763" y="957362"/>
            <a:ext cx="464423" cy="464423"/>
          </a:xfrm>
          <a:prstGeom prst="rect">
            <a:avLst/>
          </a:prstGeom>
          <a:noFill/>
          <a:ln>
            <a:noFill/>
          </a:ln>
        </p:spPr>
      </p:pic>
      <p:pic>
        <p:nvPicPr>
          <p:cNvPr id="108" name="Shape 108"/>
          <p:cNvPicPr preferRelativeResize="0"/>
          <p:nvPr/>
        </p:nvPicPr>
        <p:blipFill rotWithShape="1">
          <a:blip r:embed="rId6">
            <a:alphaModFix/>
          </a:blip>
          <a:srcRect/>
          <a:stretch/>
        </p:blipFill>
        <p:spPr>
          <a:xfrm>
            <a:off x="3984364" y="4226158"/>
            <a:ext cx="809488" cy="495383"/>
          </a:xfrm>
          <a:prstGeom prst="rect">
            <a:avLst/>
          </a:prstGeom>
          <a:noFill/>
          <a:ln>
            <a:noFill/>
          </a:ln>
        </p:spPr>
      </p:pic>
      <p:pic>
        <p:nvPicPr>
          <p:cNvPr id="2" name="Picture 1" descr="godan-logo-trans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70129" y="218904"/>
            <a:ext cx="1758315" cy="678180"/>
          </a:xfrm>
          <a:prstGeom prst="rect">
            <a:avLst/>
          </a:prstGeom>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5023" y="188099"/>
            <a:ext cx="8229600" cy="595386"/>
          </a:xfrm>
        </p:spPr>
        <p:txBody>
          <a:bodyPr/>
          <a:lstStyle/>
          <a:p>
            <a:r>
              <a:rPr lang="en-US" sz="2400" b="0"/>
              <a:t>Example concept: “Grain”</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4</a:t>
            </a:fld>
            <a:endParaRPr lang="en-US" sz="1400" b="0" i="0" u="none" strike="noStrike" cap="none">
              <a:solidFill>
                <a:srgbClr val="000000"/>
              </a:solidFill>
              <a:latin typeface="Arial"/>
              <a:ea typeface="Arial"/>
              <a:cs typeface="Arial"/>
              <a:sym typeface="Arial"/>
            </a:endParaRPr>
          </a:p>
        </p:txBody>
      </p:sp>
      <p:sp>
        <p:nvSpPr>
          <p:cNvPr id="6" name="Shape 102"/>
          <p:cNvSpPr/>
          <p:nvPr/>
        </p:nvSpPr>
        <p:spPr>
          <a:xfrm>
            <a:off x="2844825" y="1583420"/>
            <a:ext cx="961199" cy="914098"/>
          </a:xfrm>
          <a:prstGeom prst="ellipse">
            <a:avLst/>
          </a:prstGeom>
          <a:solidFill>
            <a:srgbClr val="F6B26B"/>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GACS</a:t>
            </a:r>
          </a:p>
        </p:txBody>
      </p:sp>
      <p:sp>
        <p:nvSpPr>
          <p:cNvPr id="2" name="TextBox 1"/>
          <p:cNvSpPr txBox="1"/>
          <p:nvPr/>
        </p:nvSpPr>
        <p:spPr>
          <a:xfrm>
            <a:off x="1512154" y="783485"/>
            <a:ext cx="4417846" cy="400110"/>
          </a:xfrm>
          <a:prstGeom prst="rect">
            <a:avLst/>
          </a:prstGeom>
          <a:noFill/>
        </p:spPr>
        <p:txBody>
          <a:bodyPr wrap="none" rtlCol="0">
            <a:spAutoFit/>
          </a:bodyPr>
          <a:lstStyle/>
          <a:p>
            <a:r>
              <a:rPr lang="en-US" sz="2000" b="1">
                <a:hlinkClick r:id="rId2"/>
              </a:rPr>
              <a:t>http://id.semantics.org/gacs/C1825</a:t>
            </a:r>
            <a:r>
              <a:rPr lang="en-US" sz="2000" b="1"/>
              <a:t> </a:t>
            </a:r>
          </a:p>
        </p:txBody>
      </p:sp>
      <p:sp>
        <p:nvSpPr>
          <p:cNvPr id="3" name="TextBox 2"/>
          <p:cNvSpPr txBox="1"/>
          <p:nvPr/>
        </p:nvSpPr>
        <p:spPr>
          <a:xfrm>
            <a:off x="4305855" y="1214088"/>
            <a:ext cx="2044149" cy="2308324"/>
          </a:xfrm>
          <a:prstGeom prst="rect">
            <a:avLst/>
          </a:prstGeom>
          <a:noFill/>
        </p:spPr>
        <p:txBody>
          <a:bodyPr wrap="none" rtlCol="0">
            <a:spAutoFit/>
          </a:bodyPr>
          <a:lstStyle/>
          <a:p>
            <a:r>
              <a:rPr lang="en-US" sz="1800"/>
              <a:t>Broader</a:t>
            </a:r>
          </a:p>
          <a:p>
            <a:pPr marL="285750" indent="-285750">
              <a:buFont typeface="Arial"/>
              <a:buChar char="•"/>
            </a:pPr>
            <a:r>
              <a:rPr lang="en-US" sz="1800" i="1">
                <a:solidFill>
                  <a:srgbClr val="688031"/>
                </a:solidFill>
              </a:rPr>
              <a:t>cereal products</a:t>
            </a:r>
          </a:p>
          <a:p>
            <a:pPr marL="285750" indent="-285750">
              <a:buFont typeface="Arial"/>
              <a:buChar char="•"/>
            </a:pPr>
            <a:endParaRPr lang="en-US" sz="1800"/>
          </a:p>
          <a:p>
            <a:r>
              <a:rPr lang="en-US" sz="1800"/>
              <a:t>Narrower:</a:t>
            </a:r>
          </a:p>
          <a:p>
            <a:pPr marL="285750" indent="-285750">
              <a:buFont typeface="Arial"/>
              <a:buChar char="•"/>
            </a:pPr>
            <a:r>
              <a:rPr lang="en-US" sz="1800" i="1">
                <a:solidFill>
                  <a:srgbClr val="688031"/>
                </a:solidFill>
              </a:rPr>
              <a:t>brewers grains</a:t>
            </a:r>
          </a:p>
          <a:p>
            <a:pPr marL="285750" indent="-285750">
              <a:buFont typeface="Arial"/>
              <a:buChar char="•"/>
            </a:pPr>
            <a:r>
              <a:rPr lang="en-US" sz="1800" i="1">
                <a:solidFill>
                  <a:srgbClr val="688031"/>
                </a:solidFill>
              </a:rPr>
              <a:t>cereal grains</a:t>
            </a:r>
          </a:p>
          <a:p>
            <a:pPr marL="285750" indent="-285750">
              <a:buFont typeface="Arial"/>
              <a:buChar char="•"/>
            </a:pPr>
            <a:r>
              <a:rPr lang="en-US" sz="1800" i="1">
                <a:solidFill>
                  <a:srgbClr val="688031"/>
                </a:solidFill>
              </a:rPr>
              <a:t>cereals</a:t>
            </a:r>
          </a:p>
          <a:p>
            <a:pPr marL="285750" indent="-285750">
              <a:buFont typeface="Arial"/>
              <a:buChar char="•"/>
            </a:pPr>
            <a:r>
              <a:rPr lang="en-US" sz="1800" i="1">
                <a:solidFill>
                  <a:srgbClr val="688031"/>
                </a:solidFill>
              </a:rPr>
              <a:t>feed grains</a:t>
            </a:r>
          </a:p>
        </p:txBody>
      </p:sp>
      <p:sp>
        <p:nvSpPr>
          <p:cNvPr id="7" name="TextBox 6"/>
          <p:cNvSpPr txBox="1"/>
          <p:nvPr/>
        </p:nvSpPr>
        <p:spPr>
          <a:xfrm>
            <a:off x="213524" y="1214088"/>
            <a:ext cx="2582758" cy="1477328"/>
          </a:xfrm>
          <a:prstGeom prst="rect">
            <a:avLst/>
          </a:prstGeom>
          <a:noFill/>
        </p:spPr>
        <p:txBody>
          <a:bodyPr wrap="none" rtlCol="0">
            <a:spAutoFit/>
          </a:bodyPr>
          <a:lstStyle/>
          <a:p>
            <a:r>
              <a:rPr lang="en-US" sz="1800"/>
              <a:t>Labels in 25 languages</a:t>
            </a:r>
          </a:p>
          <a:p>
            <a:pPr marL="285750" indent="-285750">
              <a:buFont typeface="Arial"/>
              <a:buChar char="•"/>
            </a:pPr>
            <a:r>
              <a:rPr lang="en-US" sz="1800" i="1">
                <a:solidFill>
                  <a:srgbClr val="688031"/>
                </a:solidFill>
              </a:rPr>
              <a:t>Korn</a:t>
            </a:r>
            <a:r>
              <a:rPr lang="en-US" sz="1800">
                <a:solidFill>
                  <a:srgbClr val="688031"/>
                </a:solidFill>
              </a:rPr>
              <a:t> </a:t>
            </a:r>
            <a:r>
              <a:rPr lang="en-US"/>
              <a:t>(German)</a:t>
            </a:r>
          </a:p>
          <a:p>
            <a:pPr marL="285750" indent="-285750">
              <a:buFont typeface="Arial"/>
              <a:buChar char="•"/>
            </a:pPr>
            <a:r>
              <a:rPr lang="en-US" sz="1800" i="1">
                <a:solidFill>
                  <a:srgbClr val="688031"/>
                </a:solidFill>
              </a:rPr>
              <a:t>зерно</a:t>
            </a:r>
            <a:r>
              <a:rPr lang="en-US" sz="1800">
                <a:solidFill>
                  <a:srgbClr val="688031"/>
                </a:solidFill>
              </a:rPr>
              <a:t> </a:t>
            </a:r>
            <a:r>
              <a:rPr lang="en-US"/>
              <a:t>(Russian)</a:t>
            </a:r>
          </a:p>
          <a:p>
            <a:pPr marL="285750" indent="-285750">
              <a:buFont typeface="Arial"/>
              <a:buChar char="•"/>
            </a:pPr>
            <a:r>
              <a:rPr lang="en-US" altLang="ko-KR" sz="1800" i="1">
                <a:solidFill>
                  <a:schemeClr val="accent3">
                    <a:lumMod val="75000"/>
                  </a:schemeClr>
                </a:solidFill>
              </a:rPr>
              <a:t>अनाज</a:t>
            </a:r>
            <a:r>
              <a:rPr lang="en-US" altLang="ko-KR" sz="1800">
                <a:solidFill>
                  <a:schemeClr val="accent3">
                    <a:lumMod val="75000"/>
                  </a:schemeClr>
                </a:solidFill>
              </a:rPr>
              <a:t> </a:t>
            </a:r>
            <a:r>
              <a:rPr lang="en-US" altLang="ko-KR"/>
              <a:t>(Hindi)</a:t>
            </a:r>
          </a:p>
          <a:p>
            <a:pPr marL="285750" indent="-285750">
              <a:buFont typeface="Arial"/>
              <a:buChar char="•"/>
            </a:pPr>
            <a:r>
              <a:rPr lang="en-US" sz="1800"/>
              <a:t>...</a:t>
            </a:r>
          </a:p>
        </p:txBody>
      </p:sp>
      <p:sp>
        <p:nvSpPr>
          <p:cNvPr id="8" name="TextBox 7"/>
          <p:cNvSpPr txBox="1"/>
          <p:nvPr/>
        </p:nvSpPr>
        <p:spPr>
          <a:xfrm>
            <a:off x="295023" y="3271508"/>
            <a:ext cx="3031021" cy="646331"/>
          </a:xfrm>
          <a:prstGeom prst="rect">
            <a:avLst/>
          </a:prstGeom>
          <a:noFill/>
        </p:spPr>
        <p:txBody>
          <a:bodyPr wrap="none" rtlCol="0">
            <a:spAutoFit/>
          </a:bodyPr>
          <a:lstStyle/>
          <a:p>
            <a:r>
              <a:rPr lang="en-US" sz="1800" i="1">
                <a:solidFill>
                  <a:srgbClr val="688031"/>
                </a:solidFill>
              </a:rPr>
              <a:t>grain</a:t>
            </a:r>
            <a:r>
              <a:rPr lang="en-US" sz="1800"/>
              <a:t> (Product) is related to:</a:t>
            </a:r>
          </a:p>
          <a:p>
            <a:pPr marL="285750" indent="-285750">
              <a:buFont typeface="Arial"/>
              <a:buChar char="•"/>
            </a:pPr>
            <a:r>
              <a:rPr lang="en-US" sz="1800" i="1">
                <a:solidFill>
                  <a:srgbClr val="688031"/>
                </a:solidFill>
              </a:rPr>
              <a:t>grain crops</a:t>
            </a:r>
            <a:r>
              <a:rPr lang="en-US" sz="1800"/>
              <a:t> (Organism)</a:t>
            </a:r>
          </a:p>
        </p:txBody>
      </p:sp>
    </p:spTree>
    <p:extLst>
      <p:ext uri="{BB962C8B-B14F-4D97-AF65-F5344CB8AC3E}">
        <p14:creationId xmlns:p14="http://schemas.microsoft.com/office/powerpoint/2010/main" val="32376188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p:nvPr/>
        </p:nvSpPr>
        <p:spPr>
          <a:xfrm>
            <a:off x="583702" y="1128100"/>
            <a:ext cx="5805462" cy="3613072"/>
          </a:xfrm>
          <a:prstGeom prst="roundRect">
            <a:avLst>
              <a:gd name="adj" fmla="val 16667"/>
            </a:avLst>
          </a:prstGeom>
          <a:solidFill>
            <a:srgbClr val="F2F2F2"/>
          </a:solidFill>
          <a:ln w="9525" cap="flat" cmpd="sng">
            <a:solidFill>
              <a:srgbClr val="347EB8"/>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15" name="Shape 115"/>
          <p:cNvSpPr/>
          <p:nvPr/>
        </p:nvSpPr>
        <p:spPr>
          <a:xfrm>
            <a:off x="750010" y="2208661"/>
            <a:ext cx="961199" cy="914098"/>
          </a:xfrm>
          <a:prstGeom prst="ellipse">
            <a:avLst/>
          </a:prstGeom>
          <a:solidFill>
            <a:srgbClr val="E7EFD7"/>
          </a:solidFill>
          <a:ln w="19050" cap="flat" cmpd="sng">
            <a:solidFill>
              <a:srgbClr val="BBD18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16" name="Shape 116"/>
          <p:cNvSpPr/>
          <p:nvPr/>
        </p:nvSpPr>
        <p:spPr>
          <a:xfrm>
            <a:off x="1474573" y="1570170"/>
            <a:ext cx="961199" cy="914098"/>
          </a:xfrm>
          <a:prstGeom prst="ellipse">
            <a:avLst/>
          </a:prstGeom>
          <a:solidFill>
            <a:srgbClr val="E7EFD7"/>
          </a:solidFill>
          <a:ln w="19050" cap="flat" cmpd="sng">
            <a:solidFill>
              <a:srgbClr val="BBD18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17" name="Shape 117"/>
          <p:cNvSpPr/>
          <p:nvPr/>
        </p:nvSpPr>
        <p:spPr>
          <a:xfrm>
            <a:off x="796581" y="1570170"/>
            <a:ext cx="961199" cy="914098"/>
          </a:xfrm>
          <a:prstGeom prst="ellipse">
            <a:avLst/>
          </a:prstGeom>
          <a:solidFill>
            <a:srgbClr val="E7EFD7"/>
          </a:solidFill>
          <a:ln w="19050" cap="flat" cmpd="sng">
            <a:solidFill>
              <a:srgbClr val="BBD18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18" name="Shape 118"/>
          <p:cNvSpPr/>
          <p:nvPr/>
        </p:nvSpPr>
        <p:spPr>
          <a:xfrm>
            <a:off x="1757780" y="3762146"/>
            <a:ext cx="961199" cy="914098"/>
          </a:xfrm>
          <a:prstGeom prst="ellipse">
            <a:avLst/>
          </a:prstGeom>
          <a:solidFill>
            <a:srgbClr val="E6E4F5"/>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19" name="Shape 119"/>
          <p:cNvSpPr/>
          <p:nvPr/>
        </p:nvSpPr>
        <p:spPr>
          <a:xfrm>
            <a:off x="1197745" y="3582542"/>
            <a:ext cx="961199" cy="914098"/>
          </a:xfrm>
          <a:prstGeom prst="ellipse">
            <a:avLst/>
          </a:prstGeom>
          <a:solidFill>
            <a:srgbClr val="E6E4F5"/>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20" name="Shape 120"/>
          <p:cNvSpPr/>
          <p:nvPr/>
        </p:nvSpPr>
        <p:spPr>
          <a:xfrm>
            <a:off x="1054809" y="3038932"/>
            <a:ext cx="961199" cy="914098"/>
          </a:xfrm>
          <a:prstGeom prst="ellipse">
            <a:avLst/>
          </a:prstGeom>
          <a:solidFill>
            <a:srgbClr val="E6E4F5"/>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21" name="Shape 121"/>
          <p:cNvSpPr/>
          <p:nvPr/>
        </p:nvSpPr>
        <p:spPr>
          <a:xfrm>
            <a:off x="3762562" y="3778603"/>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2" name="Shape 122"/>
          <p:cNvSpPr/>
          <p:nvPr/>
        </p:nvSpPr>
        <p:spPr>
          <a:xfrm>
            <a:off x="3080989" y="3778603"/>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3" name="Shape 123"/>
          <p:cNvSpPr/>
          <p:nvPr/>
        </p:nvSpPr>
        <p:spPr>
          <a:xfrm>
            <a:off x="2953764" y="3126076"/>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4" name="Shape 124"/>
          <p:cNvSpPr/>
          <p:nvPr/>
        </p:nvSpPr>
        <p:spPr>
          <a:xfrm>
            <a:off x="4718701" y="3151982"/>
            <a:ext cx="961199" cy="914098"/>
          </a:xfrm>
          <a:prstGeom prst="ellipse">
            <a:avLst/>
          </a:prstGeom>
          <a:solidFill>
            <a:srgbClr val="DCEDF0"/>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5" name="Shape 125"/>
          <p:cNvSpPr/>
          <p:nvPr/>
        </p:nvSpPr>
        <p:spPr>
          <a:xfrm>
            <a:off x="5336485" y="2881666"/>
            <a:ext cx="961199" cy="914098"/>
          </a:xfrm>
          <a:prstGeom prst="ellipse">
            <a:avLst/>
          </a:prstGeom>
          <a:solidFill>
            <a:srgbClr val="DCEDF0"/>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6" name="Shape 126"/>
          <p:cNvSpPr/>
          <p:nvPr/>
        </p:nvSpPr>
        <p:spPr>
          <a:xfrm>
            <a:off x="4163726" y="2790294"/>
            <a:ext cx="961199" cy="914098"/>
          </a:xfrm>
          <a:prstGeom prst="ellipse">
            <a:avLst/>
          </a:prstGeom>
          <a:solidFill>
            <a:srgbClr val="DCEDF0"/>
          </a:solidFill>
          <a:ln w="19050" cap="flat" cmpd="sng">
            <a:solidFill>
              <a:srgbClr val="ADCCE5"/>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9" name="Shape 129"/>
          <p:cNvSpPr>
            <a:spLocks noChangeAspect="1"/>
          </p:cNvSpPr>
          <p:nvPr/>
        </p:nvSpPr>
        <p:spPr>
          <a:xfrm>
            <a:off x="2718979" y="1524501"/>
            <a:ext cx="1249559" cy="1188327"/>
          </a:xfrm>
          <a:prstGeom prst="ellipse">
            <a:avLst/>
          </a:prstGeom>
          <a:solidFill>
            <a:srgbClr val="F6B26B"/>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  GACS</a:t>
            </a:r>
          </a:p>
        </p:txBody>
      </p:sp>
      <p:sp>
        <p:nvSpPr>
          <p:cNvPr id="131" name="Shape 131"/>
          <p:cNvSpPr/>
          <p:nvPr/>
        </p:nvSpPr>
        <p:spPr>
          <a:xfrm>
            <a:off x="1149886" y="3321553"/>
            <a:ext cx="961199" cy="914098"/>
          </a:xfrm>
          <a:prstGeom prst="ellipse">
            <a:avLst/>
          </a:prstGeom>
          <a:solidFill>
            <a:srgbClr val="CFCBEC"/>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32" name="Shape 132"/>
          <p:cNvSpPr/>
          <p:nvPr/>
        </p:nvSpPr>
        <p:spPr>
          <a:xfrm>
            <a:off x="604829" y="1937359"/>
            <a:ext cx="961199" cy="914098"/>
          </a:xfrm>
          <a:prstGeom prst="ellipse">
            <a:avLst/>
          </a:prstGeom>
          <a:solidFill>
            <a:srgbClr val="D1E0AF"/>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Vocabularies</a:t>
            </a:r>
          </a:p>
        </p:txBody>
      </p:sp>
      <p:sp>
        <p:nvSpPr>
          <p:cNvPr id="133" name="Shape 133"/>
          <p:cNvSpPr/>
          <p:nvPr/>
        </p:nvSpPr>
        <p:spPr>
          <a:xfrm>
            <a:off x="3762562" y="3734791"/>
            <a:ext cx="961199" cy="914098"/>
          </a:xfrm>
          <a:prstGeom prst="ellipse">
            <a:avLst/>
          </a:prstGeom>
          <a:solidFill>
            <a:srgbClr val="EFD0D0"/>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34" name="Shape 134"/>
          <p:cNvSpPr/>
          <p:nvPr/>
        </p:nvSpPr>
        <p:spPr>
          <a:xfrm>
            <a:off x="4745798" y="2820691"/>
            <a:ext cx="961199" cy="914098"/>
          </a:xfrm>
          <a:prstGeom prst="ellipse">
            <a:avLst/>
          </a:prstGeom>
          <a:solidFill>
            <a:srgbClr val="BADBE1"/>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35" name="Shape 135"/>
          <p:cNvSpPr txBox="1"/>
          <p:nvPr/>
        </p:nvSpPr>
        <p:spPr>
          <a:xfrm>
            <a:off x="4718701" y="3103483"/>
            <a:ext cx="988296"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Ontologies</a:t>
            </a:r>
          </a:p>
        </p:txBody>
      </p:sp>
      <p:sp>
        <p:nvSpPr>
          <p:cNvPr id="136" name="Shape 136"/>
          <p:cNvSpPr txBox="1"/>
          <p:nvPr/>
        </p:nvSpPr>
        <p:spPr>
          <a:xfrm>
            <a:off x="1132898" y="3602876"/>
            <a:ext cx="1007770"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1" i="0" u="none" strike="noStrike" cap="none">
                <a:solidFill>
                  <a:srgbClr val="000000"/>
                </a:solidFill>
                <a:latin typeface="Arial"/>
                <a:ea typeface="Arial"/>
                <a:cs typeface="Arial"/>
                <a:sym typeface="Arial"/>
              </a:rPr>
              <a:t>Taxonomies</a:t>
            </a:r>
          </a:p>
        </p:txBody>
      </p:sp>
      <p:sp>
        <p:nvSpPr>
          <p:cNvPr id="137" name="Shape 137"/>
          <p:cNvSpPr txBox="1"/>
          <p:nvPr/>
        </p:nvSpPr>
        <p:spPr>
          <a:xfrm>
            <a:off x="3806025" y="4036526"/>
            <a:ext cx="826067"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Thesauri</a:t>
            </a:r>
          </a:p>
        </p:txBody>
      </p:sp>
      <p:sp>
        <p:nvSpPr>
          <p:cNvPr id="138" name="Shape 138"/>
          <p:cNvSpPr/>
          <p:nvPr/>
        </p:nvSpPr>
        <p:spPr>
          <a:xfrm>
            <a:off x="6535630" y="1751611"/>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0" name="Shape 140"/>
          <p:cNvSpPr/>
          <p:nvPr/>
        </p:nvSpPr>
        <p:spPr>
          <a:xfrm>
            <a:off x="7352702" y="1645603"/>
            <a:ext cx="961199" cy="914098"/>
          </a:xfrm>
          <a:prstGeom prst="ellipse">
            <a:avLst/>
          </a:prstGeom>
          <a:solidFill>
            <a:srgbClr val="BADBE1"/>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1" name="Shape 141"/>
          <p:cNvSpPr/>
          <p:nvPr/>
        </p:nvSpPr>
        <p:spPr>
          <a:xfrm>
            <a:off x="6812946" y="2559703"/>
            <a:ext cx="961199" cy="914098"/>
          </a:xfrm>
          <a:prstGeom prst="ellipse">
            <a:avLst/>
          </a:prstGeom>
          <a:solidFill>
            <a:srgbClr val="CCFFCC"/>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43" name="Shape 143"/>
          <p:cNvSpPr txBox="1"/>
          <p:nvPr/>
        </p:nvSpPr>
        <p:spPr>
          <a:xfrm>
            <a:off x="4305452" y="1160649"/>
            <a:ext cx="1684719"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1"/>
              <a:t>Agrisemantics</a:t>
            </a:r>
            <a:endParaRPr lang="en-US" sz="1600" b="1" i="0" u="none" strike="noStrike" cap="none">
              <a:solidFill>
                <a:srgbClr val="000000"/>
              </a:solidFill>
              <a:sym typeface="Arial"/>
            </a:endParaRPr>
          </a:p>
        </p:txBody>
      </p:sp>
      <p:sp>
        <p:nvSpPr>
          <p:cNvPr id="144" name="Shape 144"/>
          <p:cNvSpPr txBox="1"/>
          <p:nvPr/>
        </p:nvSpPr>
        <p:spPr>
          <a:xfrm>
            <a:off x="6505075" y="1160649"/>
            <a:ext cx="177827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1"/>
              <a:t>The Web</a:t>
            </a:r>
            <a:endParaRPr lang="en-US" sz="1600" b="1" i="0" u="none" strike="noStrike" cap="none">
              <a:solidFill>
                <a:srgbClr val="000000"/>
              </a:solidFill>
              <a:sym typeface="Arial"/>
            </a:endParaRPr>
          </a:p>
        </p:txBody>
      </p:sp>
      <p:sp>
        <p:nvSpPr>
          <p:cNvPr id="145" name="Shape 145"/>
          <p:cNvSpPr txBox="1"/>
          <p:nvPr/>
        </p:nvSpPr>
        <p:spPr>
          <a:xfrm>
            <a:off x="7325604" y="1937359"/>
            <a:ext cx="988296"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Ontologies</a:t>
            </a:r>
          </a:p>
        </p:txBody>
      </p:sp>
      <p:sp>
        <p:nvSpPr>
          <p:cNvPr id="146" name="Shape 146"/>
          <p:cNvSpPr txBox="1"/>
          <p:nvPr/>
        </p:nvSpPr>
        <p:spPr>
          <a:xfrm>
            <a:off x="6558909" y="2075858"/>
            <a:ext cx="826067"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Thesauri</a:t>
            </a:r>
          </a:p>
        </p:txBody>
      </p:sp>
      <p:sp>
        <p:nvSpPr>
          <p:cNvPr id="147" name="Shape 147"/>
          <p:cNvSpPr txBox="1"/>
          <p:nvPr/>
        </p:nvSpPr>
        <p:spPr>
          <a:xfrm>
            <a:off x="6797928" y="2901648"/>
            <a:ext cx="1062805"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1" i="0" u="none" strike="noStrike" cap="none">
                <a:solidFill>
                  <a:srgbClr val="000000"/>
                </a:solidFill>
                <a:latin typeface="Arial"/>
                <a:ea typeface="Arial"/>
                <a:cs typeface="Arial"/>
                <a:sym typeface="Arial"/>
              </a:rPr>
              <a:t>Vocabularies</a:t>
            </a:r>
          </a:p>
        </p:txBody>
      </p:sp>
      <p:sp>
        <p:nvSpPr>
          <p:cNvPr id="149" name="Shape 149"/>
          <p:cNvSpPr/>
          <p:nvPr/>
        </p:nvSpPr>
        <p:spPr>
          <a:xfrm>
            <a:off x="3968538" y="1913530"/>
            <a:ext cx="2649373" cy="484631"/>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0" name="Shape 150"/>
          <p:cNvSpPr/>
          <p:nvPr/>
        </p:nvSpPr>
        <p:spPr>
          <a:xfrm rot="1500000">
            <a:off x="3807998" y="2547977"/>
            <a:ext cx="1216152" cy="484632"/>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1" name="Shape 151"/>
          <p:cNvSpPr/>
          <p:nvPr/>
        </p:nvSpPr>
        <p:spPr>
          <a:xfrm rot="3720000">
            <a:off x="3160168" y="3020144"/>
            <a:ext cx="1267573" cy="484631"/>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2" name="Shape 152"/>
          <p:cNvSpPr/>
          <p:nvPr/>
        </p:nvSpPr>
        <p:spPr>
          <a:xfrm rot="-2700000">
            <a:off x="1846405" y="2848668"/>
            <a:ext cx="1269676" cy="484632"/>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3" name="Shape 153"/>
          <p:cNvSpPr/>
          <p:nvPr/>
        </p:nvSpPr>
        <p:spPr>
          <a:xfrm rot="-600000">
            <a:off x="1474572" y="2093056"/>
            <a:ext cx="1216151" cy="484632"/>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2" name="Title 1"/>
          <p:cNvSpPr>
            <a:spLocks noGrp="1"/>
          </p:cNvSpPr>
          <p:nvPr>
            <p:ph type="title"/>
          </p:nvPr>
        </p:nvSpPr>
        <p:spPr/>
        <p:txBody>
          <a:bodyPr/>
          <a:lstStyle/>
          <a:p>
            <a:r>
              <a:rPr lang="en-US" sz="2400" b="0"/>
              <a:t>Part of a Semantic Ecosystem</a:t>
            </a:r>
            <a:endParaRPr lang="en-US" sz="1600" b="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p:nvPr/>
        </p:nvSpPr>
        <p:spPr>
          <a:xfrm>
            <a:off x="583702" y="1128100"/>
            <a:ext cx="5805462" cy="3613072"/>
          </a:xfrm>
          <a:prstGeom prst="roundRect">
            <a:avLst>
              <a:gd name="adj" fmla="val 16667"/>
            </a:avLst>
          </a:prstGeom>
          <a:solidFill>
            <a:srgbClr val="F2F2F2"/>
          </a:solidFill>
          <a:ln w="9525" cap="flat" cmpd="sng">
            <a:solidFill>
              <a:srgbClr val="347EB8"/>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15" name="Shape 115"/>
          <p:cNvSpPr/>
          <p:nvPr/>
        </p:nvSpPr>
        <p:spPr>
          <a:xfrm>
            <a:off x="750010" y="2208661"/>
            <a:ext cx="961199" cy="914098"/>
          </a:xfrm>
          <a:prstGeom prst="ellipse">
            <a:avLst/>
          </a:prstGeom>
          <a:solidFill>
            <a:srgbClr val="E7EFD7"/>
          </a:solidFill>
          <a:ln w="19050" cap="flat" cmpd="sng">
            <a:solidFill>
              <a:srgbClr val="BBD18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16" name="Shape 116"/>
          <p:cNvSpPr/>
          <p:nvPr/>
        </p:nvSpPr>
        <p:spPr>
          <a:xfrm>
            <a:off x="1474573" y="1570170"/>
            <a:ext cx="961199" cy="914098"/>
          </a:xfrm>
          <a:prstGeom prst="ellipse">
            <a:avLst/>
          </a:prstGeom>
          <a:solidFill>
            <a:srgbClr val="E7EFD7"/>
          </a:solidFill>
          <a:ln w="19050" cap="flat" cmpd="sng">
            <a:solidFill>
              <a:srgbClr val="BBD18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17" name="Shape 117"/>
          <p:cNvSpPr/>
          <p:nvPr/>
        </p:nvSpPr>
        <p:spPr>
          <a:xfrm>
            <a:off x="796581" y="1570170"/>
            <a:ext cx="961199" cy="914098"/>
          </a:xfrm>
          <a:prstGeom prst="ellipse">
            <a:avLst/>
          </a:prstGeom>
          <a:solidFill>
            <a:srgbClr val="E7EFD7"/>
          </a:solidFill>
          <a:ln w="19050" cap="flat" cmpd="sng">
            <a:solidFill>
              <a:srgbClr val="BBD18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18" name="Shape 118"/>
          <p:cNvSpPr/>
          <p:nvPr/>
        </p:nvSpPr>
        <p:spPr>
          <a:xfrm>
            <a:off x="1757780" y="3762146"/>
            <a:ext cx="961199" cy="914098"/>
          </a:xfrm>
          <a:prstGeom prst="ellipse">
            <a:avLst/>
          </a:prstGeom>
          <a:solidFill>
            <a:srgbClr val="E6E4F5"/>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19" name="Shape 119"/>
          <p:cNvSpPr/>
          <p:nvPr/>
        </p:nvSpPr>
        <p:spPr>
          <a:xfrm>
            <a:off x="1197745" y="3582542"/>
            <a:ext cx="961199" cy="914098"/>
          </a:xfrm>
          <a:prstGeom prst="ellipse">
            <a:avLst/>
          </a:prstGeom>
          <a:solidFill>
            <a:srgbClr val="E6E4F5"/>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20" name="Shape 120"/>
          <p:cNvSpPr/>
          <p:nvPr/>
        </p:nvSpPr>
        <p:spPr>
          <a:xfrm>
            <a:off x="1054809" y="3038932"/>
            <a:ext cx="961199" cy="914098"/>
          </a:xfrm>
          <a:prstGeom prst="ellipse">
            <a:avLst/>
          </a:prstGeom>
          <a:solidFill>
            <a:srgbClr val="E6E4F5"/>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21" name="Shape 121"/>
          <p:cNvSpPr/>
          <p:nvPr/>
        </p:nvSpPr>
        <p:spPr>
          <a:xfrm>
            <a:off x="3762562" y="3778603"/>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2" name="Shape 122"/>
          <p:cNvSpPr/>
          <p:nvPr/>
        </p:nvSpPr>
        <p:spPr>
          <a:xfrm>
            <a:off x="3080989" y="3778603"/>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3" name="Shape 123"/>
          <p:cNvSpPr/>
          <p:nvPr/>
        </p:nvSpPr>
        <p:spPr>
          <a:xfrm>
            <a:off x="2953764" y="3126076"/>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4" name="Shape 124"/>
          <p:cNvSpPr/>
          <p:nvPr/>
        </p:nvSpPr>
        <p:spPr>
          <a:xfrm>
            <a:off x="4718701" y="3151982"/>
            <a:ext cx="961199" cy="914098"/>
          </a:xfrm>
          <a:prstGeom prst="ellipse">
            <a:avLst/>
          </a:prstGeom>
          <a:solidFill>
            <a:srgbClr val="DCEDF0"/>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5" name="Shape 125"/>
          <p:cNvSpPr/>
          <p:nvPr/>
        </p:nvSpPr>
        <p:spPr>
          <a:xfrm>
            <a:off x="5336485" y="2881666"/>
            <a:ext cx="961199" cy="914098"/>
          </a:xfrm>
          <a:prstGeom prst="ellipse">
            <a:avLst/>
          </a:prstGeom>
          <a:solidFill>
            <a:srgbClr val="DCEDF0"/>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6" name="Shape 126"/>
          <p:cNvSpPr/>
          <p:nvPr/>
        </p:nvSpPr>
        <p:spPr>
          <a:xfrm>
            <a:off x="4163726" y="2790294"/>
            <a:ext cx="961199" cy="914098"/>
          </a:xfrm>
          <a:prstGeom prst="ellipse">
            <a:avLst/>
          </a:prstGeom>
          <a:solidFill>
            <a:srgbClr val="DCEDF0"/>
          </a:solidFill>
          <a:ln w="19050" cap="flat" cmpd="sng">
            <a:solidFill>
              <a:srgbClr val="ADCCE5"/>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9" name="Shape 129"/>
          <p:cNvSpPr>
            <a:spLocks noChangeAspect="1"/>
          </p:cNvSpPr>
          <p:nvPr/>
        </p:nvSpPr>
        <p:spPr>
          <a:xfrm>
            <a:off x="2718979" y="1524501"/>
            <a:ext cx="1249559" cy="1188327"/>
          </a:xfrm>
          <a:prstGeom prst="ellipse">
            <a:avLst/>
          </a:prstGeom>
          <a:solidFill>
            <a:srgbClr val="F6B26B"/>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  GACS</a:t>
            </a:r>
          </a:p>
        </p:txBody>
      </p:sp>
      <p:sp>
        <p:nvSpPr>
          <p:cNvPr id="131" name="Shape 131"/>
          <p:cNvSpPr/>
          <p:nvPr/>
        </p:nvSpPr>
        <p:spPr>
          <a:xfrm>
            <a:off x="1149886" y="3321553"/>
            <a:ext cx="961199" cy="914098"/>
          </a:xfrm>
          <a:prstGeom prst="ellipse">
            <a:avLst/>
          </a:prstGeom>
          <a:solidFill>
            <a:srgbClr val="CFCBEC"/>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32" name="Shape 132"/>
          <p:cNvSpPr/>
          <p:nvPr/>
        </p:nvSpPr>
        <p:spPr>
          <a:xfrm>
            <a:off x="604829" y="1937359"/>
            <a:ext cx="961199" cy="914098"/>
          </a:xfrm>
          <a:prstGeom prst="ellipse">
            <a:avLst/>
          </a:prstGeom>
          <a:solidFill>
            <a:srgbClr val="D1E0AF"/>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Vocabularies</a:t>
            </a:r>
          </a:p>
        </p:txBody>
      </p:sp>
      <p:sp>
        <p:nvSpPr>
          <p:cNvPr id="133" name="Shape 133"/>
          <p:cNvSpPr/>
          <p:nvPr/>
        </p:nvSpPr>
        <p:spPr>
          <a:xfrm>
            <a:off x="3762562" y="3734791"/>
            <a:ext cx="961199" cy="914098"/>
          </a:xfrm>
          <a:prstGeom prst="ellipse">
            <a:avLst/>
          </a:prstGeom>
          <a:solidFill>
            <a:srgbClr val="EFD0D0"/>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34" name="Shape 134"/>
          <p:cNvSpPr/>
          <p:nvPr/>
        </p:nvSpPr>
        <p:spPr>
          <a:xfrm>
            <a:off x="4745798" y="2820691"/>
            <a:ext cx="961199" cy="914098"/>
          </a:xfrm>
          <a:prstGeom prst="ellipse">
            <a:avLst/>
          </a:prstGeom>
          <a:solidFill>
            <a:srgbClr val="BADBE1"/>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35" name="Shape 135"/>
          <p:cNvSpPr txBox="1"/>
          <p:nvPr/>
        </p:nvSpPr>
        <p:spPr>
          <a:xfrm>
            <a:off x="4718701" y="3103483"/>
            <a:ext cx="988296"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Ontologies</a:t>
            </a:r>
          </a:p>
        </p:txBody>
      </p:sp>
      <p:sp>
        <p:nvSpPr>
          <p:cNvPr id="136" name="Shape 136"/>
          <p:cNvSpPr txBox="1"/>
          <p:nvPr/>
        </p:nvSpPr>
        <p:spPr>
          <a:xfrm>
            <a:off x="1132898" y="3602876"/>
            <a:ext cx="1007770"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1" i="0" u="none" strike="noStrike" cap="none">
                <a:solidFill>
                  <a:srgbClr val="000000"/>
                </a:solidFill>
                <a:latin typeface="Arial"/>
                <a:ea typeface="Arial"/>
                <a:cs typeface="Arial"/>
                <a:sym typeface="Arial"/>
              </a:rPr>
              <a:t>Taxonomies</a:t>
            </a:r>
          </a:p>
        </p:txBody>
      </p:sp>
      <p:sp>
        <p:nvSpPr>
          <p:cNvPr id="137" name="Shape 137"/>
          <p:cNvSpPr txBox="1"/>
          <p:nvPr/>
        </p:nvSpPr>
        <p:spPr>
          <a:xfrm>
            <a:off x="3806025" y="4036526"/>
            <a:ext cx="826067"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Thesauri</a:t>
            </a:r>
          </a:p>
        </p:txBody>
      </p:sp>
      <p:sp>
        <p:nvSpPr>
          <p:cNvPr id="138" name="Shape 138"/>
          <p:cNvSpPr/>
          <p:nvPr/>
        </p:nvSpPr>
        <p:spPr>
          <a:xfrm>
            <a:off x="6535630" y="1751611"/>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0" name="Shape 140"/>
          <p:cNvSpPr/>
          <p:nvPr/>
        </p:nvSpPr>
        <p:spPr>
          <a:xfrm>
            <a:off x="7352702" y="1645603"/>
            <a:ext cx="961199" cy="914098"/>
          </a:xfrm>
          <a:prstGeom prst="ellipse">
            <a:avLst/>
          </a:prstGeom>
          <a:solidFill>
            <a:srgbClr val="BADBE1"/>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1" name="Shape 141"/>
          <p:cNvSpPr/>
          <p:nvPr/>
        </p:nvSpPr>
        <p:spPr>
          <a:xfrm>
            <a:off x="6812946" y="2559703"/>
            <a:ext cx="961199" cy="914098"/>
          </a:xfrm>
          <a:prstGeom prst="ellipse">
            <a:avLst/>
          </a:prstGeom>
          <a:solidFill>
            <a:srgbClr val="CCFFCC"/>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43" name="Shape 143"/>
          <p:cNvSpPr txBox="1"/>
          <p:nvPr/>
        </p:nvSpPr>
        <p:spPr>
          <a:xfrm>
            <a:off x="4042188" y="1160649"/>
            <a:ext cx="1947983"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1">
                <a:solidFill>
                  <a:srgbClr val="FF0000"/>
                </a:solidFill>
              </a:rPr>
              <a:t>Agrisemantics</a:t>
            </a:r>
            <a:endParaRPr lang="en-US" sz="2000" b="1" i="0" u="none" strike="noStrike" cap="none">
              <a:solidFill>
                <a:srgbClr val="FF0000"/>
              </a:solidFill>
              <a:sym typeface="Arial"/>
            </a:endParaRPr>
          </a:p>
        </p:txBody>
      </p:sp>
      <p:sp>
        <p:nvSpPr>
          <p:cNvPr id="144" name="Shape 144"/>
          <p:cNvSpPr txBox="1"/>
          <p:nvPr/>
        </p:nvSpPr>
        <p:spPr>
          <a:xfrm>
            <a:off x="6505075" y="1160649"/>
            <a:ext cx="177827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1"/>
              <a:t>The Web</a:t>
            </a:r>
            <a:endParaRPr lang="en-US" sz="1600" b="1" i="0" u="none" strike="noStrike" cap="none">
              <a:solidFill>
                <a:srgbClr val="000000"/>
              </a:solidFill>
              <a:sym typeface="Arial"/>
            </a:endParaRPr>
          </a:p>
        </p:txBody>
      </p:sp>
      <p:sp>
        <p:nvSpPr>
          <p:cNvPr id="145" name="Shape 145"/>
          <p:cNvSpPr txBox="1"/>
          <p:nvPr/>
        </p:nvSpPr>
        <p:spPr>
          <a:xfrm>
            <a:off x="7325604" y="1937359"/>
            <a:ext cx="988296"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Ontologies</a:t>
            </a:r>
          </a:p>
        </p:txBody>
      </p:sp>
      <p:sp>
        <p:nvSpPr>
          <p:cNvPr id="146" name="Shape 146"/>
          <p:cNvSpPr txBox="1"/>
          <p:nvPr/>
        </p:nvSpPr>
        <p:spPr>
          <a:xfrm>
            <a:off x="6558909" y="2075858"/>
            <a:ext cx="826067"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Thesauri</a:t>
            </a:r>
          </a:p>
        </p:txBody>
      </p:sp>
      <p:sp>
        <p:nvSpPr>
          <p:cNvPr id="147" name="Shape 147"/>
          <p:cNvSpPr txBox="1"/>
          <p:nvPr/>
        </p:nvSpPr>
        <p:spPr>
          <a:xfrm>
            <a:off x="6797928" y="2901648"/>
            <a:ext cx="1062805"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1" i="0" u="none" strike="noStrike" cap="none">
                <a:solidFill>
                  <a:srgbClr val="000000"/>
                </a:solidFill>
                <a:latin typeface="Arial"/>
                <a:ea typeface="Arial"/>
                <a:cs typeface="Arial"/>
                <a:sym typeface="Arial"/>
              </a:rPr>
              <a:t>Vocabularies</a:t>
            </a:r>
          </a:p>
        </p:txBody>
      </p:sp>
      <p:sp>
        <p:nvSpPr>
          <p:cNvPr id="149" name="Shape 149"/>
          <p:cNvSpPr/>
          <p:nvPr/>
        </p:nvSpPr>
        <p:spPr>
          <a:xfrm>
            <a:off x="3968538" y="1913530"/>
            <a:ext cx="2649373" cy="484631"/>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0" name="Shape 150"/>
          <p:cNvSpPr/>
          <p:nvPr/>
        </p:nvSpPr>
        <p:spPr>
          <a:xfrm rot="1500000">
            <a:off x="3807998" y="2547977"/>
            <a:ext cx="1216152" cy="484632"/>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1" name="Shape 151"/>
          <p:cNvSpPr/>
          <p:nvPr/>
        </p:nvSpPr>
        <p:spPr>
          <a:xfrm rot="3720000">
            <a:off x="3160168" y="3020144"/>
            <a:ext cx="1267573" cy="484631"/>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2" name="Shape 152"/>
          <p:cNvSpPr/>
          <p:nvPr/>
        </p:nvSpPr>
        <p:spPr>
          <a:xfrm rot="-2700000">
            <a:off x="1846405" y="2848668"/>
            <a:ext cx="1269676" cy="484632"/>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3" name="Shape 153"/>
          <p:cNvSpPr/>
          <p:nvPr/>
        </p:nvSpPr>
        <p:spPr>
          <a:xfrm rot="-600000">
            <a:off x="1474572" y="2093056"/>
            <a:ext cx="1216151" cy="484632"/>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2" name="Title 1"/>
          <p:cNvSpPr>
            <a:spLocks noGrp="1"/>
          </p:cNvSpPr>
          <p:nvPr>
            <p:ph type="title"/>
          </p:nvPr>
        </p:nvSpPr>
        <p:spPr/>
        <p:txBody>
          <a:bodyPr/>
          <a:lstStyle/>
          <a:p>
            <a:r>
              <a:rPr lang="en-US" sz="2400" b="0"/>
              <a:t>Supported by AgroPortal</a:t>
            </a:r>
            <a:endParaRPr lang="en-US" sz="1600" b="0"/>
          </a:p>
        </p:txBody>
      </p:sp>
      <p:sp>
        <p:nvSpPr>
          <p:cNvPr id="3" name="TextBox 2"/>
          <p:cNvSpPr txBox="1"/>
          <p:nvPr/>
        </p:nvSpPr>
        <p:spPr>
          <a:xfrm>
            <a:off x="4461722" y="1468426"/>
            <a:ext cx="1927442" cy="461665"/>
          </a:xfrm>
          <a:prstGeom prst="rect">
            <a:avLst/>
          </a:prstGeom>
          <a:noFill/>
        </p:spPr>
        <p:txBody>
          <a:bodyPr wrap="square" rtlCol="0">
            <a:spAutoFit/>
          </a:bodyPr>
          <a:lstStyle/>
          <a:p>
            <a:r>
              <a:rPr lang="en-US" sz="1200">
                <a:solidFill>
                  <a:srgbClr val="FF0000"/>
                </a:solidFill>
              </a:rPr>
              <a:t>support for annotation, </a:t>
            </a:r>
          </a:p>
          <a:p>
            <a:r>
              <a:rPr lang="en-US" sz="1200">
                <a:solidFill>
                  <a:srgbClr val="FF0000"/>
                </a:solidFill>
              </a:rPr>
              <a:t>search, and mapping</a:t>
            </a:r>
          </a:p>
        </p:txBody>
      </p:sp>
    </p:spTree>
    <p:extLst>
      <p:ext uri="{BB962C8B-B14F-4D97-AF65-F5344CB8AC3E}">
        <p14:creationId xmlns:p14="http://schemas.microsoft.com/office/powerpoint/2010/main" val="33827471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p:nvPr/>
        </p:nvSpPr>
        <p:spPr>
          <a:xfrm>
            <a:off x="583702" y="1128100"/>
            <a:ext cx="5805462" cy="3613072"/>
          </a:xfrm>
          <a:prstGeom prst="roundRect">
            <a:avLst>
              <a:gd name="adj" fmla="val 16667"/>
            </a:avLst>
          </a:prstGeom>
          <a:solidFill>
            <a:srgbClr val="F2F2F2"/>
          </a:solidFill>
          <a:ln w="9525" cap="flat" cmpd="sng">
            <a:solidFill>
              <a:srgbClr val="347EB8"/>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15" name="Shape 115"/>
          <p:cNvSpPr/>
          <p:nvPr/>
        </p:nvSpPr>
        <p:spPr>
          <a:xfrm>
            <a:off x="750010" y="2208661"/>
            <a:ext cx="961199" cy="914098"/>
          </a:xfrm>
          <a:prstGeom prst="ellipse">
            <a:avLst/>
          </a:prstGeom>
          <a:solidFill>
            <a:srgbClr val="E7EFD7"/>
          </a:solidFill>
          <a:ln w="19050" cap="flat" cmpd="sng">
            <a:solidFill>
              <a:srgbClr val="BBD18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16" name="Shape 116"/>
          <p:cNvSpPr/>
          <p:nvPr/>
        </p:nvSpPr>
        <p:spPr>
          <a:xfrm>
            <a:off x="1474573" y="1570170"/>
            <a:ext cx="961199" cy="914098"/>
          </a:xfrm>
          <a:prstGeom prst="ellipse">
            <a:avLst/>
          </a:prstGeom>
          <a:solidFill>
            <a:srgbClr val="E7EFD7"/>
          </a:solidFill>
          <a:ln w="19050" cap="flat" cmpd="sng">
            <a:solidFill>
              <a:srgbClr val="BBD18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17" name="Shape 117"/>
          <p:cNvSpPr/>
          <p:nvPr/>
        </p:nvSpPr>
        <p:spPr>
          <a:xfrm>
            <a:off x="796581" y="1570170"/>
            <a:ext cx="961199" cy="914098"/>
          </a:xfrm>
          <a:prstGeom prst="ellipse">
            <a:avLst/>
          </a:prstGeom>
          <a:solidFill>
            <a:srgbClr val="E7EFD7"/>
          </a:solidFill>
          <a:ln w="19050" cap="flat" cmpd="sng">
            <a:solidFill>
              <a:srgbClr val="BBD18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18" name="Shape 118"/>
          <p:cNvSpPr/>
          <p:nvPr/>
        </p:nvSpPr>
        <p:spPr>
          <a:xfrm>
            <a:off x="1757780" y="3762146"/>
            <a:ext cx="961199" cy="914098"/>
          </a:xfrm>
          <a:prstGeom prst="ellipse">
            <a:avLst/>
          </a:prstGeom>
          <a:solidFill>
            <a:srgbClr val="E6E4F5"/>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19" name="Shape 119"/>
          <p:cNvSpPr/>
          <p:nvPr/>
        </p:nvSpPr>
        <p:spPr>
          <a:xfrm>
            <a:off x="1197745" y="3582542"/>
            <a:ext cx="961199" cy="914098"/>
          </a:xfrm>
          <a:prstGeom prst="ellipse">
            <a:avLst/>
          </a:prstGeom>
          <a:solidFill>
            <a:srgbClr val="E6E4F5"/>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20" name="Shape 120"/>
          <p:cNvSpPr/>
          <p:nvPr/>
        </p:nvSpPr>
        <p:spPr>
          <a:xfrm>
            <a:off x="1054809" y="3038932"/>
            <a:ext cx="961199" cy="914098"/>
          </a:xfrm>
          <a:prstGeom prst="ellipse">
            <a:avLst/>
          </a:prstGeom>
          <a:solidFill>
            <a:srgbClr val="E6E4F5"/>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21" name="Shape 121"/>
          <p:cNvSpPr/>
          <p:nvPr/>
        </p:nvSpPr>
        <p:spPr>
          <a:xfrm>
            <a:off x="3762562" y="3778603"/>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2" name="Shape 122"/>
          <p:cNvSpPr/>
          <p:nvPr/>
        </p:nvSpPr>
        <p:spPr>
          <a:xfrm>
            <a:off x="3080989" y="3778603"/>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3" name="Shape 123"/>
          <p:cNvSpPr/>
          <p:nvPr/>
        </p:nvSpPr>
        <p:spPr>
          <a:xfrm>
            <a:off x="2953764" y="3126076"/>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4" name="Shape 124"/>
          <p:cNvSpPr/>
          <p:nvPr/>
        </p:nvSpPr>
        <p:spPr>
          <a:xfrm>
            <a:off x="4718701" y="3151982"/>
            <a:ext cx="961199" cy="914098"/>
          </a:xfrm>
          <a:prstGeom prst="ellipse">
            <a:avLst/>
          </a:prstGeom>
          <a:solidFill>
            <a:srgbClr val="DCEDF0"/>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5" name="Shape 125"/>
          <p:cNvSpPr/>
          <p:nvPr/>
        </p:nvSpPr>
        <p:spPr>
          <a:xfrm>
            <a:off x="5336485" y="2881666"/>
            <a:ext cx="961199" cy="914098"/>
          </a:xfrm>
          <a:prstGeom prst="ellipse">
            <a:avLst/>
          </a:prstGeom>
          <a:solidFill>
            <a:srgbClr val="DCEDF0"/>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6" name="Shape 126"/>
          <p:cNvSpPr/>
          <p:nvPr/>
        </p:nvSpPr>
        <p:spPr>
          <a:xfrm>
            <a:off x="4163726" y="2790294"/>
            <a:ext cx="961199" cy="914098"/>
          </a:xfrm>
          <a:prstGeom prst="ellipse">
            <a:avLst/>
          </a:prstGeom>
          <a:solidFill>
            <a:srgbClr val="DCEDF0"/>
          </a:solidFill>
          <a:ln w="19050" cap="flat" cmpd="sng">
            <a:solidFill>
              <a:srgbClr val="ADCCE5"/>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9" name="Shape 129"/>
          <p:cNvSpPr>
            <a:spLocks noChangeAspect="1"/>
          </p:cNvSpPr>
          <p:nvPr/>
        </p:nvSpPr>
        <p:spPr>
          <a:xfrm>
            <a:off x="2718979" y="1524501"/>
            <a:ext cx="1249559" cy="1188327"/>
          </a:xfrm>
          <a:prstGeom prst="ellipse">
            <a:avLst/>
          </a:prstGeom>
          <a:solidFill>
            <a:srgbClr val="F6B26B"/>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  GACS</a:t>
            </a:r>
          </a:p>
        </p:txBody>
      </p:sp>
      <p:sp>
        <p:nvSpPr>
          <p:cNvPr id="131" name="Shape 131"/>
          <p:cNvSpPr/>
          <p:nvPr/>
        </p:nvSpPr>
        <p:spPr>
          <a:xfrm>
            <a:off x="1149886" y="3321553"/>
            <a:ext cx="961199" cy="914098"/>
          </a:xfrm>
          <a:prstGeom prst="ellipse">
            <a:avLst/>
          </a:prstGeom>
          <a:solidFill>
            <a:srgbClr val="CFCBEC"/>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32" name="Shape 132"/>
          <p:cNvSpPr/>
          <p:nvPr/>
        </p:nvSpPr>
        <p:spPr>
          <a:xfrm>
            <a:off x="604829" y="1937359"/>
            <a:ext cx="961199" cy="914098"/>
          </a:xfrm>
          <a:prstGeom prst="ellipse">
            <a:avLst/>
          </a:prstGeom>
          <a:solidFill>
            <a:srgbClr val="D1E0AF"/>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Vocabularies</a:t>
            </a:r>
          </a:p>
        </p:txBody>
      </p:sp>
      <p:sp>
        <p:nvSpPr>
          <p:cNvPr id="133" name="Shape 133"/>
          <p:cNvSpPr/>
          <p:nvPr/>
        </p:nvSpPr>
        <p:spPr>
          <a:xfrm>
            <a:off x="3762562" y="3734791"/>
            <a:ext cx="961199" cy="914098"/>
          </a:xfrm>
          <a:prstGeom prst="ellipse">
            <a:avLst/>
          </a:prstGeom>
          <a:solidFill>
            <a:srgbClr val="EFD0D0"/>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34" name="Shape 134"/>
          <p:cNvSpPr/>
          <p:nvPr/>
        </p:nvSpPr>
        <p:spPr>
          <a:xfrm>
            <a:off x="4745798" y="2820691"/>
            <a:ext cx="961199" cy="914098"/>
          </a:xfrm>
          <a:prstGeom prst="ellipse">
            <a:avLst/>
          </a:prstGeom>
          <a:solidFill>
            <a:srgbClr val="BADBE1"/>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35" name="Shape 135"/>
          <p:cNvSpPr txBox="1"/>
          <p:nvPr/>
        </p:nvSpPr>
        <p:spPr>
          <a:xfrm>
            <a:off x="4718701" y="3103483"/>
            <a:ext cx="988296"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Ontologies</a:t>
            </a:r>
          </a:p>
        </p:txBody>
      </p:sp>
      <p:sp>
        <p:nvSpPr>
          <p:cNvPr id="136" name="Shape 136"/>
          <p:cNvSpPr txBox="1"/>
          <p:nvPr/>
        </p:nvSpPr>
        <p:spPr>
          <a:xfrm>
            <a:off x="1132898" y="3602876"/>
            <a:ext cx="1007770"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1" i="0" u="none" strike="noStrike" cap="none">
                <a:solidFill>
                  <a:srgbClr val="000000"/>
                </a:solidFill>
                <a:latin typeface="Arial"/>
                <a:ea typeface="Arial"/>
                <a:cs typeface="Arial"/>
                <a:sym typeface="Arial"/>
              </a:rPr>
              <a:t>Taxonomies</a:t>
            </a:r>
          </a:p>
        </p:txBody>
      </p:sp>
      <p:sp>
        <p:nvSpPr>
          <p:cNvPr id="137" name="Shape 137"/>
          <p:cNvSpPr txBox="1"/>
          <p:nvPr/>
        </p:nvSpPr>
        <p:spPr>
          <a:xfrm>
            <a:off x="3806025" y="4036526"/>
            <a:ext cx="826067"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Thesauri</a:t>
            </a:r>
          </a:p>
        </p:txBody>
      </p:sp>
      <p:sp>
        <p:nvSpPr>
          <p:cNvPr id="138" name="Shape 138"/>
          <p:cNvSpPr/>
          <p:nvPr/>
        </p:nvSpPr>
        <p:spPr>
          <a:xfrm>
            <a:off x="6535630" y="1751611"/>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0" name="Shape 140"/>
          <p:cNvSpPr/>
          <p:nvPr/>
        </p:nvSpPr>
        <p:spPr>
          <a:xfrm>
            <a:off x="7352702" y="1645603"/>
            <a:ext cx="961199" cy="914098"/>
          </a:xfrm>
          <a:prstGeom prst="ellipse">
            <a:avLst/>
          </a:prstGeom>
          <a:solidFill>
            <a:srgbClr val="BADBE1"/>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1" name="Shape 141"/>
          <p:cNvSpPr/>
          <p:nvPr/>
        </p:nvSpPr>
        <p:spPr>
          <a:xfrm>
            <a:off x="6812946" y="2559703"/>
            <a:ext cx="961199" cy="914098"/>
          </a:xfrm>
          <a:prstGeom prst="ellipse">
            <a:avLst/>
          </a:prstGeom>
          <a:solidFill>
            <a:srgbClr val="CCFFCC"/>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43" name="Shape 143"/>
          <p:cNvSpPr txBox="1"/>
          <p:nvPr/>
        </p:nvSpPr>
        <p:spPr>
          <a:xfrm>
            <a:off x="4718701" y="1160649"/>
            <a:ext cx="1271469"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1"/>
              <a:t>AgroPortal</a:t>
            </a:r>
            <a:endParaRPr lang="en-US" sz="1600" b="1" i="0" u="none" strike="noStrike" cap="none">
              <a:solidFill>
                <a:srgbClr val="000000"/>
              </a:solidFill>
              <a:sym typeface="Arial"/>
            </a:endParaRPr>
          </a:p>
        </p:txBody>
      </p:sp>
      <p:sp>
        <p:nvSpPr>
          <p:cNvPr id="144" name="Shape 144"/>
          <p:cNvSpPr txBox="1"/>
          <p:nvPr/>
        </p:nvSpPr>
        <p:spPr>
          <a:xfrm>
            <a:off x="6505075" y="1160649"/>
            <a:ext cx="177827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1"/>
              <a:t>The Web</a:t>
            </a:r>
            <a:endParaRPr lang="en-US" sz="1600" b="1" i="0" u="none" strike="noStrike" cap="none">
              <a:solidFill>
                <a:srgbClr val="000000"/>
              </a:solidFill>
              <a:sym typeface="Arial"/>
            </a:endParaRPr>
          </a:p>
        </p:txBody>
      </p:sp>
      <p:sp>
        <p:nvSpPr>
          <p:cNvPr id="145" name="Shape 145"/>
          <p:cNvSpPr txBox="1"/>
          <p:nvPr/>
        </p:nvSpPr>
        <p:spPr>
          <a:xfrm>
            <a:off x="7325604" y="1937359"/>
            <a:ext cx="988296"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Ontologies</a:t>
            </a:r>
          </a:p>
        </p:txBody>
      </p:sp>
      <p:sp>
        <p:nvSpPr>
          <p:cNvPr id="146" name="Shape 146"/>
          <p:cNvSpPr txBox="1"/>
          <p:nvPr/>
        </p:nvSpPr>
        <p:spPr>
          <a:xfrm>
            <a:off x="6558909" y="2075858"/>
            <a:ext cx="826067"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Thesauri</a:t>
            </a:r>
          </a:p>
        </p:txBody>
      </p:sp>
      <p:sp>
        <p:nvSpPr>
          <p:cNvPr id="147" name="Shape 147"/>
          <p:cNvSpPr txBox="1"/>
          <p:nvPr/>
        </p:nvSpPr>
        <p:spPr>
          <a:xfrm>
            <a:off x="6797928" y="2901648"/>
            <a:ext cx="1062805"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1" i="0" u="none" strike="noStrike" cap="none">
                <a:solidFill>
                  <a:srgbClr val="000000"/>
                </a:solidFill>
                <a:latin typeface="Arial"/>
                <a:ea typeface="Arial"/>
                <a:cs typeface="Arial"/>
                <a:sym typeface="Arial"/>
              </a:rPr>
              <a:t>Vocabularies</a:t>
            </a:r>
          </a:p>
        </p:txBody>
      </p:sp>
      <p:sp>
        <p:nvSpPr>
          <p:cNvPr id="149" name="Shape 149"/>
          <p:cNvSpPr/>
          <p:nvPr/>
        </p:nvSpPr>
        <p:spPr>
          <a:xfrm>
            <a:off x="3968538" y="1913530"/>
            <a:ext cx="2649373" cy="484631"/>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0" name="Shape 150"/>
          <p:cNvSpPr/>
          <p:nvPr/>
        </p:nvSpPr>
        <p:spPr>
          <a:xfrm rot="1500000">
            <a:off x="3807998" y="2547977"/>
            <a:ext cx="1216152" cy="484632"/>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1" name="Shape 151"/>
          <p:cNvSpPr/>
          <p:nvPr/>
        </p:nvSpPr>
        <p:spPr>
          <a:xfrm rot="3720000">
            <a:off x="3160168" y="3020144"/>
            <a:ext cx="1267573" cy="484631"/>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2" name="Shape 152"/>
          <p:cNvSpPr/>
          <p:nvPr/>
        </p:nvSpPr>
        <p:spPr>
          <a:xfrm rot="-2700000">
            <a:off x="1846405" y="2848668"/>
            <a:ext cx="1269676" cy="484632"/>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153" name="Shape 153"/>
          <p:cNvSpPr/>
          <p:nvPr/>
        </p:nvSpPr>
        <p:spPr>
          <a:xfrm rot="-600000">
            <a:off x="1474572" y="2093056"/>
            <a:ext cx="1216151" cy="484632"/>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2" name="Title 1"/>
          <p:cNvSpPr>
            <a:spLocks noGrp="1"/>
          </p:cNvSpPr>
          <p:nvPr>
            <p:ph type="title"/>
          </p:nvPr>
        </p:nvSpPr>
        <p:spPr/>
        <p:txBody>
          <a:bodyPr/>
          <a:lstStyle/>
          <a:p>
            <a:r>
              <a:rPr lang="en-US" sz="2400" b="0"/>
              <a:t>Supported by VEST Map of Standards</a:t>
            </a:r>
            <a:endParaRPr lang="en-US" sz="1600" b="0"/>
          </a:p>
        </p:txBody>
      </p:sp>
      <p:pic>
        <p:nvPicPr>
          <p:cNvPr id="37" name="Picture 36"/>
          <p:cNvPicPr>
            <a:picLocks noChangeAspect="1"/>
          </p:cNvPicPr>
          <p:nvPr/>
        </p:nvPicPr>
        <p:blipFill>
          <a:blip r:embed="rId3"/>
          <a:stretch>
            <a:fillRect/>
          </a:stretch>
        </p:blipFill>
        <p:spPr>
          <a:xfrm>
            <a:off x="4054856" y="1212753"/>
            <a:ext cx="4631944" cy="2405507"/>
          </a:xfrm>
          <a:prstGeom prst="rect">
            <a:avLst/>
          </a:prstGeom>
        </p:spPr>
      </p:pic>
      <p:sp>
        <p:nvSpPr>
          <p:cNvPr id="3" name="TextBox 2"/>
          <p:cNvSpPr txBox="1"/>
          <p:nvPr/>
        </p:nvSpPr>
        <p:spPr>
          <a:xfrm>
            <a:off x="6677480" y="3679025"/>
            <a:ext cx="2193329" cy="584776"/>
          </a:xfrm>
          <a:prstGeom prst="rect">
            <a:avLst/>
          </a:prstGeom>
          <a:noFill/>
        </p:spPr>
        <p:txBody>
          <a:bodyPr wrap="none" rtlCol="0">
            <a:spAutoFit/>
          </a:bodyPr>
          <a:lstStyle/>
          <a:p>
            <a:r>
              <a:rPr lang="en-US" sz="1600">
                <a:solidFill>
                  <a:srgbClr val="FF0000"/>
                </a:solidFill>
              </a:rPr>
              <a:t>visualize relationships </a:t>
            </a:r>
          </a:p>
          <a:p>
            <a:r>
              <a:rPr lang="en-US" sz="1600">
                <a:solidFill>
                  <a:srgbClr val="FF0000"/>
                </a:solidFill>
              </a:rPr>
              <a:t>between vocabularies</a:t>
            </a:r>
          </a:p>
        </p:txBody>
      </p:sp>
    </p:spTree>
    <p:extLst>
      <p:ext uri="{BB962C8B-B14F-4D97-AF65-F5344CB8AC3E}">
        <p14:creationId xmlns:p14="http://schemas.microsoft.com/office/powerpoint/2010/main" val="29708603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29" name="Shape 129"/>
          <p:cNvSpPr>
            <a:spLocks noChangeAspect="1"/>
          </p:cNvSpPr>
          <p:nvPr/>
        </p:nvSpPr>
        <p:spPr>
          <a:xfrm>
            <a:off x="2718979" y="1524501"/>
            <a:ext cx="1249559" cy="1188327"/>
          </a:xfrm>
          <a:prstGeom prst="ellipse">
            <a:avLst/>
          </a:prstGeom>
          <a:solidFill>
            <a:srgbClr val="F6B26B"/>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  GACS</a:t>
            </a:r>
          </a:p>
        </p:txBody>
      </p:sp>
      <p:sp>
        <p:nvSpPr>
          <p:cNvPr id="138" name="Shape 138"/>
          <p:cNvSpPr/>
          <p:nvPr/>
        </p:nvSpPr>
        <p:spPr>
          <a:xfrm>
            <a:off x="6508532" y="1266657"/>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0" name="Shape 140"/>
          <p:cNvSpPr/>
          <p:nvPr/>
        </p:nvSpPr>
        <p:spPr>
          <a:xfrm>
            <a:off x="7325604" y="1160649"/>
            <a:ext cx="961199" cy="914098"/>
          </a:xfrm>
          <a:prstGeom prst="ellipse">
            <a:avLst/>
          </a:prstGeom>
          <a:solidFill>
            <a:srgbClr val="BADBE1"/>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1" name="Shape 141"/>
          <p:cNvSpPr/>
          <p:nvPr/>
        </p:nvSpPr>
        <p:spPr>
          <a:xfrm>
            <a:off x="6785848" y="2074749"/>
            <a:ext cx="961199" cy="914098"/>
          </a:xfrm>
          <a:prstGeom prst="ellipse">
            <a:avLst/>
          </a:prstGeom>
          <a:solidFill>
            <a:srgbClr val="CCFFCC"/>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44" name="Shape 144"/>
          <p:cNvSpPr txBox="1"/>
          <p:nvPr/>
        </p:nvSpPr>
        <p:spPr>
          <a:xfrm>
            <a:off x="5992709" y="475718"/>
            <a:ext cx="2737976"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1"/>
              <a:t>Search for literature</a:t>
            </a:r>
          </a:p>
          <a:p>
            <a:pPr marL="0" marR="0" lvl="0" indent="0" algn="l" rtl="0">
              <a:lnSpc>
                <a:spcPct val="100000"/>
              </a:lnSpc>
              <a:spcBef>
                <a:spcPts val="0"/>
              </a:spcBef>
              <a:spcAft>
                <a:spcPts val="0"/>
              </a:spcAft>
              <a:buClr>
                <a:srgbClr val="000000"/>
              </a:buClr>
              <a:buSzPct val="25000"/>
              <a:buFont typeface="Arial"/>
              <a:buNone/>
            </a:pPr>
            <a:r>
              <a:rPr lang="en-US" sz="1600" b="1"/>
              <a:t>about “grain”</a:t>
            </a:r>
            <a:endParaRPr lang="en-US" sz="1600" b="1" i="0" u="none" strike="noStrike" cap="none">
              <a:solidFill>
                <a:srgbClr val="000000"/>
              </a:solidFill>
              <a:sym typeface="Arial"/>
            </a:endParaRPr>
          </a:p>
        </p:txBody>
      </p:sp>
      <p:sp>
        <p:nvSpPr>
          <p:cNvPr id="145" name="Shape 145"/>
          <p:cNvSpPr txBox="1"/>
          <p:nvPr/>
        </p:nvSpPr>
        <p:spPr>
          <a:xfrm>
            <a:off x="7298506" y="1452405"/>
            <a:ext cx="988296" cy="27699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1"/>
              <a:t>Reports</a:t>
            </a:r>
            <a:endParaRPr lang="en-US" sz="1200" b="1" i="0" u="none" strike="noStrike" cap="none">
              <a:solidFill>
                <a:srgbClr val="000000"/>
              </a:solidFill>
              <a:latin typeface="Arial"/>
              <a:ea typeface="Arial"/>
              <a:cs typeface="Arial"/>
              <a:sym typeface="Arial"/>
            </a:endParaRPr>
          </a:p>
        </p:txBody>
      </p:sp>
      <p:sp>
        <p:nvSpPr>
          <p:cNvPr id="146" name="Shape 146"/>
          <p:cNvSpPr txBox="1"/>
          <p:nvPr/>
        </p:nvSpPr>
        <p:spPr>
          <a:xfrm>
            <a:off x="6535630" y="1454164"/>
            <a:ext cx="826067"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a:t>JournalArticles</a:t>
            </a:r>
            <a:endParaRPr lang="en-US" sz="1200" b="1" i="0" u="none" strike="noStrike" cap="none">
              <a:solidFill>
                <a:srgbClr val="000000"/>
              </a:solidFill>
              <a:latin typeface="Arial"/>
              <a:ea typeface="Arial"/>
              <a:cs typeface="Arial"/>
              <a:sym typeface="Arial"/>
            </a:endParaRPr>
          </a:p>
        </p:txBody>
      </p:sp>
      <p:sp>
        <p:nvSpPr>
          <p:cNvPr id="147" name="Shape 147"/>
          <p:cNvSpPr txBox="1"/>
          <p:nvPr/>
        </p:nvSpPr>
        <p:spPr>
          <a:xfrm>
            <a:off x="6664289" y="2436087"/>
            <a:ext cx="1062805" cy="26160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100" b="1" i="0" u="none" strike="noStrike" cap="none">
                <a:solidFill>
                  <a:srgbClr val="000000"/>
                </a:solidFill>
                <a:latin typeface="Arial"/>
                <a:ea typeface="Arial"/>
                <a:cs typeface="Arial"/>
                <a:sym typeface="Arial"/>
              </a:rPr>
              <a:t>News</a:t>
            </a:r>
          </a:p>
        </p:txBody>
      </p:sp>
      <p:sp>
        <p:nvSpPr>
          <p:cNvPr id="2" name="Title 1"/>
          <p:cNvSpPr>
            <a:spLocks noGrp="1"/>
          </p:cNvSpPr>
          <p:nvPr>
            <p:ph type="title"/>
          </p:nvPr>
        </p:nvSpPr>
        <p:spPr/>
        <p:txBody>
          <a:bodyPr/>
          <a:lstStyle/>
          <a:p>
            <a:r>
              <a:rPr lang="en-US" sz="2400" b="0"/>
              <a:t>Used for: Tagging Literature</a:t>
            </a:r>
            <a:endParaRPr lang="en-US" sz="1600" b="0"/>
          </a:p>
        </p:txBody>
      </p:sp>
      <p:sp>
        <p:nvSpPr>
          <p:cNvPr id="3" name="Right Arrow 2"/>
          <p:cNvSpPr/>
          <p:nvPr/>
        </p:nvSpPr>
        <p:spPr>
          <a:xfrm>
            <a:off x="3968538" y="1867902"/>
            <a:ext cx="246987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Tagging</a:t>
            </a:r>
          </a:p>
        </p:txBody>
      </p:sp>
    </p:spTree>
    <p:extLst>
      <p:ext uri="{BB962C8B-B14F-4D97-AF65-F5344CB8AC3E}">
        <p14:creationId xmlns:p14="http://schemas.microsoft.com/office/powerpoint/2010/main" val="163821280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21" name="Shape 121"/>
          <p:cNvSpPr/>
          <p:nvPr/>
        </p:nvSpPr>
        <p:spPr>
          <a:xfrm>
            <a:off x="3762562" y="3778603"/>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29" name="Shape 129"/>
          <p:cNvSpPr>
            <a:spLocks noChangeAspect="1"/>
          </p:cNvSpPr>
          <p:nvPr/>
        </p:nvSpPr>
        <p:spPr>
          <a:xfrm>
            <a:off x="2718979" y="1524501"/>
            <a:ext cx="1249559" cy="1188327"/>
          </a:xfrm>
          <a:prstGeom prst="ellipse">
            <a:avLst/>
          </a:prstGeom>
          <a:solidFill>
            <a:srgbClr val="F6B26B"/>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  GACS</a:t>
            </a:r>
          </a:p>
        </p:txBody>
      </p:sp>
      <p:sp>
        <p:nvSpPr>
          <p:cNvPr id="133" name="Shape 133"/>
          <p:cNvSpPr/>
          <p:nvPr/>
        </p:nvSpPr>
        <p:spPr>
          <a:xfrm>
            <a:off x="3762562" y="3779460"/>
            <a:ext cx="961199" cy="914098"/>
          </a:xfrm>
          <a:prstGeom prst="ellipse">
            <a:avLst/>
          </a:prstGeom>
          <a:solidFill>
            <a:srgbClr val="EFD0D0"/>
          </a:solidFill>
          <a:ln w="19050" cap="flat" cmpd="sng">
            <a:solidFill>
              <a:srgbClr val="AB792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37" name="Shape 137"/>
          <p:cNvSpPr txBox="1"/>
          <p:nvPr/>
        </p:nvSpPr>
        <p:spPr>
          <a:xfrm>
            <a:off x="3762562" y="4101691"/>
            <a:ext cx="1185779"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Ontologies</a:t>
            </a:r>
            <a:endParaRPr lang="en-US" sz="1100" b="1" i="0" u="none" strike="noStrike" cap="none">
              <a:solidFill>
                <a:srgbClr val="000000"/>
              </a:solidFill>
              <a:latin typeface="Arial"/>
              <a:ea typeface="Arial"/>
              <a:cs typeface="Arial"/>
              <a:sym typeface="Arial"/>
            </a:endParaRPr>
          </a:p>
        </p:txBody>
      </p:sp>
      <p:sp>
        <p:nvSpPr>
          <p:cNvPr id="138" name="Shape 138"/>
          <p:cNvSpPr/>
          <p:nvPr/>
        </p:nvSpPr>
        <p:spPr>
          <a:xfrm>
            <a:off x="6652659" y="2376137"/>
            <a:ext cx="961199" cy="914098"/>
          </a:xfrm>
          <a:prstGeom prst="ellipse">
            <a:avLst/>
          </a:prstGeom>
          <a:solidFill>
            <a:srgbClr val="EFD0D0"/>
          </a:solidFill>
          <a:ln w="19050" cap="flat" cmpd="sng">
            <a:solidFill>
              <a:srgbClr val="DFA2A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0" name="Shape 140"/>
          <p:cNvSpPr/>
          <p:nvPr/>
        </p:nvSpPr>
        <p:spPr>
          <a:xfrm>
            <a:off x="7469731" y="2270129"/>
            <a:ext cx="961199" cy="914098"/>
          </a:xfrm>
          <a:prstGeom prst="ellipse">
            <a:avLst/>
          </a:prstGeom>
          <a:solidFill>
            <a:srgbClr val="BADBE1"/>
          </a:solidFill>
          <a:ln w="19050" cap="flat" cmpd="sng">
            <a:solidFill>
              <a:srgbClr val="AECDE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200" b="1" i="0" u="none" strike="noStrike" cap="none">
              <a:solidFill>
                <a:srgbClr val="000000"/>
              </a:solidFill>
              <a:latin typeface="Arial"/>
              <a:ea typeface="Arial"/>
              <a:cs typeface="Arial"/>
              <a:sym typeface="Arial"/>
            </a:endParaRPr>
          </a:p>
        </p:txBody>
      </p:sp>
      <p:sp>
        <p:nvSpPr>
          <p:cNvPr id="141" name="Shape 141"/>
          <p:cNvSpPr/>
          <p:nvPr/>
        </p:nvSpPr>
        <p:spPr>
          <a:xfrm>
            <a:off x="6929975" y="3184229"/>
            <a:ext cx="961199" cy="914098"/>
          </a:xfrm>
          <a:prstGeom prst="ellipse">
            <a:avLst/>
          </a:prstGeom>
          <a:solidFill>
            <a:srgbClr val="CCFFCC"/>
          </a:solidFill>
          <a:ln w="19050" cap="flat" cmpd="sng">
            <a:solidFill>
              <a:srgbClr val="B8B2E3"/>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900" b="1" i="0" u="none" strike="noStrike" cap="none">
              <a:solidFill>
                <a:srgbClr val="000000"/>
              </a:solidFill>
              <a:latin typeface="Arial"/>
              <a:ea typeface="Arial"/>
              <a:cs typeface="Arial"/>
              <a:sym typeface="Arial"/>
            </a:endParaRPr>
          </a:p>
        </p:txBody>
      </p:sp>
      <p:sp>
        <p:nvSpPr>
          <p:cNvPr id="144" name="Shape 144"/>
          <p:cNvSpPr txBox="1"/>
          <p:nvPr/>
        </p:nvSpPr>
        <p:spPr>
          <a:xfrm>
            <a:off x="6580596" y="1714014"/>
            <a:ext cx="177827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1"/>
              <a:t>Search for data on grain</a:t>
            </a:r>
            <a:endParaRPr lang="en-US" sz="1600" b="1" i="0" u="none" strike="noStrike" cap="none">
              <a:solidFill>
                <a:srgbClr val="000000"/>
              </a:solidFill>
              <a:sym typeface="Arial"/>
            </a:endParaRPr>
          </a:p>
        </p:txBody>
      </p:sp>
      <p:sp>
        <p:nvSpPr>
          <p:cNvPr id="145" name="Shape 145"/>
          <p:cNvSpPr txBox="1"/>
          <p:nvPr/>
        </p:nvSpPr>
        <p:spPr>
          <a:xfrm>
            <a:off x="7442633" y="2561885"/>
            <a:ext cx="988296" cy="27699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1"/>
              <a:t>Datasets</a:t>
            </a:r>
            <a:endParaRPr lang="en-US" sz="1200" b="1" i="0" u="none" strike="noStrike" cap="none">
              <a:solidFill>
                <a:srgbClr val="000000"/>
              </a:solidFill>
              <a:latin typeface="Arial"/>
              <a:ea typeface="Arial"/>
              <a:cs typeface="Arial"/>
              <a:sym typeface="Arial"/>
            </a:endParaRPr>
          </a:p>
        </p:txBody>
      </p:sp>
      <p:sp>
        <p:nvSpPr>
          <p:cNvPr id="146" name="Shape 146"/>
          <p:cNvSpPr txBox="1"/>
          <p:nvPr/>
        </p:nvSpPr>
        <p:spPr>
          <a:xfrm>
            <a:off x="6773729" y="2700384"/>
            <a:ext cx="826067" cy="27699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200" b="1"/>
              <a:t>Spread</a:t>
            </a:r>
          </a:p>
          <a:p>
            <a:pPr marL="0" marR="0" lvl="0" indent="0" algn="l" rtl="0">
              <a:lnSpc>
                <a:spcPct val="100000"/>
              </a:lnSpc>
              <a:spcBef>
                <a:spcPts val="0"/>
              </a:spcBef>
              <a:spcAft>
                <a:spcPts val="0"/>
              </a:spcAft>
              <a:buClr>
                <a:srgbClr val="000000"/>
              </a:buClr>
              <a:buSzPct val="25000"/>
              <a:buFont typeface="Arial"/>
              <a:buNone/>
            </a:pPr>
            <a:r>
              <a:rPr lang="en-US" sz="1200" b="1" i="0" u="none" strike="noStrike" cap="none">
                <a:solidFill>
                  <a:srgbClr val="000000"/>
                </a:solidFill>
                <a:latin typeface="Arial"/>
                <a:ea typeface="Arial"/>
                <a:cs typeface="Arial"/>
                <a:sym typeface="Arial"/>
              </a:rPr>
              <a:t>sheets</a:t>
            </a:r>
          </a:p>
        </p:txBody>
      </p:sp>
      <p:sp>
        <p:nvSpPr>
          <p:cNvPr id="147" name="Shape 147"/>
          <p:cNvSpPr txBox="1"/>
          <p:nvPr/>
        </p:nvSpPr>
        <p:spPr>
          <a:xfrm>
            <a:off x="6828369" y="3436969"/>
            <a:ext cx="1062805" cy="26160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100" b="1"/>
              <a:t>Sensor</a:t>
            </a:r>
          </a:p>
          <a:p>
            <a:pPr marL="0" marR="0" lvl="0" indent="0" algn="ctr" rtl="0">
              <a:lnSpc>
                <a:spcPct val="100000"/>
              </a:lnSpc>
              <a:spcBef>
                <a:spcPts val="0"/>
              </a:spcBef>
              <a:spcAft>
                <a:spcPts val="0"/>
              </a:spcAft>
              <a:buClr>
                <a:srgbClr val="000000"/>
              </a:buClr>
              <a:buSzPct val="25000"/>
              <a:buFont typeface="Arial"/>
              <a:buNone/>
            </a:pPr>
            <a:r>
              <a:rPr lang="en-US" sz="1100" b="1" i="0" u="none" strike="noStrike" cap="none">
                <a:solidFill>
                  <a:srgbClr val="000000"/>
                </a:solidFill>
                <a:latin typeface="Arial"/>
                <a:ea typeface="Arial"/>
                <a:cs typeface="Arial"/>
                <a:sym typeface="Arial"/>
              </a:rPr>
              <a:t>feeds</a:t>
            </a:r>
          </a:p>
        </p:txBody>
      </p:sp>
      <p:sp>
        <p:nvSpPr>
          <p:cNvPr id="151" name="Shape 151"/>
          <p:cNvSpPr/>
          <p:nvPr/>
        </p:nvSpPr>
        <p:spPr>
          <a:xfrm rot="3720000">
            <a:off x="3160168" y="3020144"/>
            <a:ext cx="1267573" cy="484631"/>
          </a:xfrm>
          <a:prstGeom prst="leftRightArrow">
            <a:avLst>
              <a:gd name="adj1" fmla="val 50000"/>
              <a:gd name="adj2" fmla="val 50000"/>
            </a:avLst>
          </a:prstGeom>
          <a:solidFill>
            <a:srgbClr val="D07375"/>
          </a:solidFill>
          <a:ln w="9525" cap="flat" cmpd="sng">
            <a:solidFill>
              <a:schemeClr val="accent4"/>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200" b="1" i="0" u="none" strike="noStrike" cap="none">
                <a:solidFill>
                  <a:schemeClr val="dk1"/>
                </a:solidFill>
                <a:latin typeface="Arial"/>
                <a:ea typeface="Arial"/>
                <a:cs typeface="Arial"/>
                <a:sym typeface="Arial"/>
              </a:rPr>
              <a:t>Mappings</a:t>
            </a:r>
          </a:p>
        </p:txBody>
      </p:sp>
      <p:sp>
        <p:nvSpPr>
          <p:cNvPr id="2" name="Title 1"/>
          <p:cNvSpPr>
            <a:spLocks noGrp="1"/>
          </p:cNvSpPr>
          <p:nvPr>
            <p:ph type="title"/>
          </p:nvPr>
        </p:nvSpPr>
        <p:spPr/>
        <p:txBody>
          <a:bodyPr/>
          <a:lstStyle/>
          <a:p>
            <a:r>
              <a:rPr lang="en-US" sz="2400" b="0"/>
              <a:t>Used for: Tagging Data</a:t>
            </a:r>
            <a:endParaRPr lang="en-US" sz="1600" b="0"/>
          </a:p>
        </p:txBody>
      </p:sp>
      <p:sp>
        <p:nvSpPr>
          <p:cNvPr id="3" name="Right Arrow 2"/>
          <p:cNvSpPr/>
          <p:nvPr/>
        </p:nvSpPr>
        <p:spPr>
          <a:xfrm>
            <a:off x="3968538" y="1867902"/>
            <a:ext cx="246987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Tagging</a:t>
            </a:r>
          </a:p>
        </p:txBody>
      </p:sp>
      <p:sp>
        <p:nvSpPr>
          <p:cNvPr id="39" name="Right Arrow 38"/>
          <p:cNvSpPr/>
          <p:nvPr/>
        </p:nvSpPr>
        <p:spPr>
          <a:xfrm>
            <a:off x="4723761" y="3971367"/>
            <a:ext cx="201329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Tagging</a:t>
            </a:r>
          </a:p>
        </p:txBody>
      </p:sp>
      <p:sp>
        <p:nvSpPr>
          <p:cNvPr id="4" name="TextBox 3"/>
          <p:cNvSpPr txBox="1"/>
          <p:nvPr/>
        </p:nvSpPr>
        <p:spPr>
          <a:xfrm>
            <a:off x="237704" y="1146937"/>
            <a:ext cx="2569934" cy="923330"/>
          </a:xfrm>
          <a:prstGeom prst="rect">
            <a:avLst/>
          </a:prstGeom>
          <a:noFill/>
        </p:spPr>
        <p:txBody>
          <a:bodyPr wrap="none" rtlCol="0">
            <a:spAutoFit/>
          </a:bodyPr>
          <a:lstStyle/>
          <a:p>
            <a:r>
              <a:rPr lang="en-US" sz="2000" b="1">
                <a:solidFill>
                  <a:srgbClr val="FF0000"/>
                </a:solidFill>
              </a:rPr>
              <a:t>Generic, commonly </a:t>
            </a:r>
          </a:p>
          <a:p>
            <a:r>
              <a:rPr lang="en-US" sz="2000" b="1">
                <a:solidFill>
                  <a:srgbClr val="FF0000"/>
                </a:solidFill>
              </a:rPr>
              <a:t>used concepts</a:t>
            </a:r>
          </a:p>
          <a:p>
            <a:pPr marL="285750" indent="-285750">
              <a:buFont typeface="Arial"/>
              <a:buChar char="•"/>
            </a:pPr>
            <a:r>
              <a:rPr lang="en-US">
                <a:solidFill>
                  <a:srgbClr val="FF0000"/>
                </a:solidFill>
              </a:rPr>
              <a:t>“Grain”</a:t>
            </a:r>
            <a:r>
              <a:rPr lang="en-US" b="1">
                <a:solidFill>
                  <a:srgbClr val="FF0000"/>
                </a:solidFill>
              </a:rPr>
              <a:t>	</a:t>
            </a:r>
          </a:p>
        </p:txBody>
      </p:sp>
      <p:sp>
        <p:nvSpPr>
          <p:cNvPr id="5" name="TextBox 4"/>
          <p:cNvSpPr txBox="1"/>
          <p:nvPr/>
        </p:nvSpPr>
        <p:spPr>
          <a:xfrm>
            <a:off x="237704" y="2996840"/>
            <a:ext cx="3205621" cy="1785104"/>
          </a:xfrm>
          <a:prstGeom prst="rect">
            <a:avLst/>
          </a:prstGeom>
          <a:noFill/>
        </p:spPr>
        <p:txBody>
          <a:bodyPr wrap="square" rtlCol="0">
            <a:spAutoFit/>
          </a:bodyPr>
          <a:lstStyle/>
          <a:p>
            <a:r>
              <a:rPr lang="en-US" sz="2000" b="1">
                <a:solidFill>
                  <a:srgbClr val="FF0000"/>
                </a:solidFill>
              </a:rPr>
              <a:t>Specialized concepts for experts</a:t>
            </a:r>
          </a:p>
          <a:p>
            <a:pPr marL="285750" indent="-285750">
              <a:buFont typeface="Arial"/>
              <a:buChar char="•"/>
            </a:pPr>
            <a:r>
              <a:rPr lang="en-US" b="1">
                <a:solidFill>
                  <a:srgbClr val="FF0000"/>
                </a:solidFill>
              </a:rPr>
              <a:t>Crop Ontology</a:t>
            </a:r>
            <a:r>
              <a:rPr lang="en-US">
                <a:solidFill>
                  <a:srgbClr val="FF0000"/>
                </a:solidFill>
              </a:rPr>
              <a:t>: “grain weight” with units of measurement</a:t>
            </a:r>
          </a:p>
          <a:p>
            <a:pPr marL="285750" indent="-285750">
              <a:buFont typeface="Arial"/>
              <a:buChar char="•"/>
            </a:pPr>
            <a:r>
              <a:rPr lang="en-US" b="1">
                <a:solidFill>
                  <a:srgbClr val="FF0000"/>
                </a:solidFill>
              </a:rPr>
              <a:t>Trait Ontology</a:t>
            </a:r>
            <a:r>
              <a:rPr lang="en-US">
                <a:solidFill>
                  <a:srgbClr val="FF0000"/>
                </a:solidFill>
              </a:rPr>
              <a:t>: distinguishes “grain weight” versus “fruit weight” and “pod weight”</a:t>
            </a:r>
          </a:p>
        </p:txBody>
      </p:sp>
      <p:sp>
        <p:nvSpPr>
          <p:cNvPr id="19" name="Shape 144"/>
          <p:cNvSpPr txBox="1"/>
          <p:nvPr/>
        </p:nvSpPr>
        <p:spPr>
          <a:xfrm>
            <a:off x="6857602" y="4141178"/>
            <a:ext cx="177827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1"/>
              <a:t>Harmonize data on grain</a:t>
            </a:r>
            <a:endParaRPr lang="en-US" sz="1600" b="1" i="0" u="none" strike="noStrike" cap="none">
              <a:solidFill>
                <a:srgbClr val="000000"/>
              </a:solidFill>
              <a:sym typeface="Arial"/>
            </a:endParaRPr>
          </a:p>
        </p:txBody>
      </p:sp>
    </p:spTree>
    <p:extLst>
      <p:ext uri="{BB962C8B-B14F-4D97-AF65-F5344CB8AC3E}">
        <p14:creationId xmlns:p14="http://schemas.microsoft.com/office/powerpoint/2010/main" val="29393968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Partners</a:t>
            </a:r>
          </a:p>
        </p:txBody>
      </p:sp>
      <p:sp>
        <p:nvSpPr>
          <p:cNvPr id="3" name="Text Placeholder 2"/>
          <p:cNvSpPr>
            <a:spLocks noGrp="1"/>
          </p:cNvSpPr>
          <p:nvPr>
            <p:ph type="body" idx="1"/>
          </p:nvPr>
        </p:nvSpPr>
        <p:spPr/>
        <p:txBody>
          <a:bodyPr/>
          <a:lstStyle/>
          <a:p>
            <a:r>
              <a:rPr lang="en-US" sz="2000"/>
              <a:t>GODAN </a:t>
            </a:r>
            <a:r>
              <a:rPr lang="en-US" sz="1600"/>
              <a:t>Global Open Data for Agriculture and Nutrition</a:t>
            </a:r>
            <a:endParaRPr lang="en-US" sz="2000"/>
          </a:p>
          <a:p>
            <a:r>
              <a:rPr lang="en-US" sz="2000"/>
              <a:t>CABI      </a:t>
            </a:r>
            <a:r>
              <a:rPr lang="en-US" sz="1600"/>
              <a:t>Centre for Agriculture and Biosciences International</a:t>
            </a:r>
            <a:endParaRPr lang="en-US" sz="2000"/>
          </a:p>
          <a:p>
            <a:r>
              <a:rPr lang="en-US" sz="2000"/>
              <a:t>FAO       </a:t>
            </a:r>
            <a:r>
              <a:rPr lang="en-US" sz="1600"/>
              <a:t>Food and Agriculture Organization of the United Nations</a:t>
            </a:r>
          </a:p>
          <a:p>
            <a:r>
              <a:rPr lang="en-US" sz="2000"/>
              <a:t>NAL       </a:t>
            </a:r>
            <a:r>
              <a:rPr lang="en-US" sz="1600"/>
              <a:t>USDA National Agricultural Library</a:t>
            </a:r>
            <a:endParaRPr lang="en-US" sz="2000"/>
          </a:p>
          <a:p>
            <a:r>
              <a:rPr lang="en-US" sz="2000"/>
              <a:t>INRA </a:t>
            </a:r>
            <a:r>
              <a:rPr lang="en-US" sz="1600"/>
              <a:t>     Institut national de la recherche agronomique</a:t>
            </a:r>
            <a:endParaRPr lang="en-US" sz="2000"/>
          </a:p>
          <a:p>
            <a:r>
              <a:rPr lang="en-US" sz="2000"/>
              <a:t>Syngenta AG</a:t>
            </a:r>
          </a:p>
          <a:p>
            <a:r>
              <a:rPr lang="en-US" sz="2000"/>
              <a:t>CGIAR  </a:t>
            </a:r>
            <a:r>
              <a:rPr lang="en-US" sz="1600"/>
              <a:t>Consultative Group on International Agricultural Research</a:t>
            </a:r>
            <a:endParaRPr lang="en-US" sz="2000"/>
          </a:p>
          <a:p>
            <a:r>
              <a:rPr lang="en-US" sz="2000"/>
              <a:t>AgroPortal</a:t>
            </a:r>
          </a:p>
          <a:p>
            <a:endParaRPr lang="en-US" sz="2000"/>
          </a:p>
          <a:p>
            <a:endParaRPr lang="en-US" sz="2000"/>
          </a:p>
          <a:p>
            <a:r>
              <a:rPr lang="en-US" sz="2000"/>
              <a:t>Organizations mapping to GACS and helping to build Agrisemantics</a:t>
            </a:r>
          </a:p>
          <a:p>
            <a:endParaRPr lang="en-US" sz="2000"/>
          </a:p>
          <a:p>
            <a:endParaRPr lang="en-US"/>
          </a:p>
          <a:p>
            <a:endParaRPr lang="en-US"/>
          </a:p>
        </p:txBody>
      </p:sp>
    </p:spTree>
    <p:extLst>
      <p:ext uri="{BB962C8B-B14F-4D97-AF65-F5344CB8AC3E}">
        <p14:creationId xmlns:p14="http://schemas.microsoft.com/office/powerpoint/2010/main" val="24591290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1464</TotalTime>
  <Words>565</Words>
  <Application>Microsoft Macintosh PowerPoint</Application>
  <PresentationFormat>On-screen Show (16:9)</PresentationFormat>
  <Paragraphs>148</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simple-light</vt:lpstr>
      <vt:lpstr>Global Agricultural Concept Scheme (GACS) and Agrisemantics</vt:lpstr>
      <vt:lpstr>Global Agricultural Concept Scheme</vt:lpstr>
      <vt:lpstr>Example concept: “Grain”</vt:lpstr>
      <vt:lpstr>Part of a Semantic Ecosystem</vt:lpstr>
      <vt:lpstr>Supported by AgroPortal</vt:lpstr>
      <vt:lpstr>Supported by VEST Map of Standards</vt:lpstr>
      <vt:lpstr>Used for: Tagging Literature</vt:lpstr>
      <vt:lpstr>Used for: Tagging Data</vt:lpstr>
      <vt:lpstr>Partners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GACS and Agrisemantics: Summary of GACS WG Positions </dc:title>
  <cp:lastModifiedBy>Tom Baker</cp:lastModifiedBy>
  <cp:revision>85</cp:revision>
  <cp:lastPrinted>2016-11-14T12:37:17Z</cp:lastPrinted>
  <dcterms:modified xsi:type="dcterms:W3CDTF">2017-05-08T10:04:40Z</dcterms:modified>
</cp:coreProperties>
</file>