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54" r:id="rId1"/>
  </p:sldMasterIdLst>
  <p:notesMasterIdLst>
    <p:notesMasterId r:id="rId3"/>
  </p:notesMasterIdLst>
  <p:handoutMasterIdLst>
    <p:handoutMasterId r:id="rId4"/>
  </p:handoutMasterIdLst>
  <p:sldIdLst>
    <p:sldId id="28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erina Caracciolo" initials="" lastIdx="2" clrIdx="0"/>
  <p:cmAuthor id="1" name="Thomas Baker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9" autoAdjust="0"/>
    <p:restoredTop sz="99297" autoAdjust="0"/>
  </p:normalViewPr>
  <p:slideViewPr>
    <p:cSldViewPr snapToGrid="0" snapToObjects="1">
      <p:cViewPr varScale="1">
        <p:scale>
          <a:sx n="289" d="100"/>
          <a:sy n="289" d="100"/>
        </p:scale>
        <p:origin x="-112" y="-3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08E5-F229-3C45-9106-D299FF35555A}" type="datetimeFigureOut"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AD10-848F-E945-BC39-86A80CD8DF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2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1780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Thirty organizations came together last year to formulate a vision for broadening the semantic network to ontologies, taxonomies, code lists, and other types of vocabulary used for describing data and research.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Agrisemantics idea is inclusive: to offer, but not require, a shared methodology and infrastructure in support of mapping.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ultimate goal is to help researchers and farmers analyze data more efficiently and find innovative solutions in a changing world.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6481" y="1203246"/>
            <a:ext cx="3952800" cy="29821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47519" y="1203246"/>
            <a:ext cx="3952800" cy="29821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762562" y="3778603"/>
            <a:ext cx="961199" cy="914098"/>
          </a:xfrm>
          <a:prstGeom prst="ellipse">
            <a:avLst/>
          </a:prstGeom>
          <a:solidFill>
            <a:srgbClr val="EFD0D0"/>
          </a:solidFill>
          <a:ln w="19050" cap="flat" cmpd="sng">
            <a:solidFill>
              <a:srgbClr val="DFA2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>
            <a:spLocks noChangeAspect="1"/>
          </p:cNvSpPr>
          <p:nvPr/>
        </p:nvSpPr>
        <p:spPr>
          <a:xfrm>
            <a:off x="2000591" y="1675965"/>
            <a:ext cx="1249559" cy="1188327"/>
          </a:xfrm>
          <a:prstGeom prst="ellipse">
            <a:avLst/>
          </a:prstGeom>
          <a:solidFill>
            <a:srgbClr val="F6B26B"/>
          </a:solidFill>
          <a:ln w="19050" cap="flat" cmpd="sng">
            <a:solidFill>
              <a:srgbClr val="AB792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GACS</a:t>
            </a:r>
          </a:p>
        </p:txBody>
      </p:sp>
      <p:sp>
        <p:nvSpPr>
          <p:cNvPr id="133" name="Shape 133"/>
          <p:cNvSpPr/>
          <p:nvPr/>
        </p:nvSpPr>
        <p:spPr>
          <a:xfrm>
            <a:off x="3331895" y="3836586"/>
            <a:ext cx="961199" cy="914098"/>
          </a:xfrm>
          <a:prstGeom prst="ellipse">
            <a:avLst/>
          </a:prstGeom>
          <a:solidFill>
            <a:srgbClr val="EFD0D0"/>
          </a:solidFill>
          <a:ln w="19050" cap="flat" cmpd="sng">
            <a:solidFill>
              <a:srgbClr val="AB792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270371" y="4109977"/>
            <a:ext cx="118577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Ontologies</a:t>
            </a:r>
            <a:endParaRPr lang="en-US"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714444" y="2624176"/>
            <a:ext cx="961199" cy="914098"/>
          </a:xfrm>
          <a:prstGeom prst="ellipse">
            <a:avLst/>
          </a:prstGeom>
          <a:solidFill>
            <a:srgbClr val="EFD0D0"/>
          </a:solidFill>
          <a:ln w="19050" cap="flat" cmpd="sng">
            <a:solidFill>
              <a:srgbClr val="DFA2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531516" y="2518168"/>
            <a:ext cx="961199" cy="914098"/>
          </a:xfrm>
          <a:prstGeom prst="ellipse">
            <a:avLst/>
          </a:prstGeom>
          <a:solidFill>
            <a:srgbClr val="BADBE1"/>
          </a:solidFill>
          <a:ln w="19050" cap="flat" cmpd="sng">
            <a:solidFill>
              <a:srgbClr val="AECD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6991760" y="3432268"/>
            <a:ext cx="961199" cy="914098"/>
          </a:xfrm>
          <a:prstGeom prst="ellipse">
            <a:avLst/>
          </a:prstGeom>
          <a:solidFill>
            <a:srgbClr val="CCFFCC"/>
          </a:solidFill>
          <a:ln w="19050" cap="flat" cmpd="sng">
            <a:solidFill>
              <a:srgbClr val="B8B2E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6508532" y="2043467"/>
            <a:ext cx="177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/>
              <a:t>Search for data on grain</a:t>
            </a:r>
            <a:endParaRPr lang="en-US" sz="1600" b="1" i="0" u="none" strike="noStrike" cap="none">
              <a:solidFill>
                <a:srgbClr val="000000"/>
              </a:solidFill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7504418" y="2809924"/>
            <a:ext cx="98829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1"/>
              <a:t>Datasets</a:t>
            </a:r>
            <a:endParaRPr lang="en-US"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835514" y="2948423"/>
            <a:ext cx="82606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1"/>
              <a:t>Spread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sheets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890154" y="3685008"/>
            <a:ext cx="1062805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/>
              <a:t>Sensor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feeds</a:t>
            </a:r>
          </a:p>
        </p:txBody>
      </p:sp>
      <p:sp>
        <p:nvSpPr>
          <p:cNvPr id="151" name="Shape 151"/>
          <p:cNvSpPr/>
          <p:nvPr/>
        </p:nvSpPr>
        <p:spPr>
          <a:xfrm rot="3720000">
            <a:off x="2617279" y="3103125"/>
            <a:ext cx="1267573" cy="48463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07375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</p:txBody>
      </p:sp>
      <p:sp>
        <p:nvSpPr>
          <p:cNvPr id="3" name="Right Arrow 2"/>
          <p:cNvSpPr/>
          <p:nvPr/>
        </p:nvSpPr>
        <p:spPr>
          <a:xfrm rot="464636">
            <a:off x="3229919" y="2415060"/>
            <a:ext cx="332403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Tagging</a:t>
            </a:r>
          </a:p>
        </p:txBody>
      </p:sp>
      <p:sp>
        <p:nvSpPr>
          <p:cNvPr id="39" name="Right Arrow 38"/>
          <p:cNvSpPr/>
          <p:nvPr/>
        </p:nvSpPr>
        <p:spPr>
          <a:xfrm rot="20866162">
            <a:off x="4710268" y="3677183"/>
            <a:ext cx="215824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Tagging</a:t>
            </a:r>
          </a:p>
        </p:txBody>
      </p:sp>
      <p:sp>
        <p:nvSpPr>
          <p:cNvPr id="19" name="Shape 144"/>
          <p:cNvSpPr txBox="1"/>
          <p:nvPr/>
        </p:nvSpPr>
        <p:spPr>
          <a:xfrm>
            <a:off x="6775315" y="4384924"/>
            <a:ext cx="177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/>
              <a:t>Harmonize data on grain</a:t>
            </a:r>
            <a:endParaRPr lang="en-US" sz="1600" b="1" i="0" u="none" strike="noStrike" cap="none">
              <a:solidFill>
                <a:srgbClr val="000000"/>
              </a:solidFill>
              <a:sym typeface="Arial"/>
            </a:endParaRPr>
          </a:p>
        </p:txBody>
      </p:sp>
      <p:sp>
        <p:nvSpPr>
          <p:cNvPr id="21" name="Right Arrow 20"/>
          <p:cNvSpPr/>
          <p:nvPr/>
        </p:nvSpPr>
        <p:spPr>
          <a:xfrm rot="20376620">
            <a:off x="3119523" y="1278327"/>
            <a:ext cx="279622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Tagging</a:t>
            </a:r>
          </a:p>
        </p:txBody>
      </p:sp>
      <p:sp>
        <p:nvSpPr>
          <p:cNvPr id="22" name="Shape 138"/>
          <p:cNvSpPr/>
          <p:nvPr/>
        </p:nvSpPr>
        <p:spPr>
          <a:xfrm>
            <a:off x="5718558" y="198848"/>
            <a:ext cx="961199" cy="914098"/>
          </a:xfrm>
          <a:prstGeom prst="ellipse">
            <a:avLst/>
          </a:prstGeom>
          <a:solidFill>
            <a:srgbClr val="EFD0D0"/>
          </a:solidFill>
          <a:ln w="19050" cap="flat" cmpd="sng">
            <a:solidFill>
              <a:srgbClr val="DFA2A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40"/>
          <p:cNvSpPr/>
          <p:nvPr/>
        </p:nvSpPr>
        <p:spPr>
          <a:xfrm>
            <a:off x="6535630" y="92840"/>
            <a:ext cx="961199" cy="914098"/>
          </a:xfrm>
          <a:prstGeom prst="ellipse">
            <a:avLst/>
          </a:prstGeom>
          <a:solidFill>
            <a:srgbClr val="BADBE1"/>
          </a:solidFill>
          <a:ln w="19050" cap="flat" cmpd="sng">
            <a:solidFill>
              <a:srgbClr val="AECD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41"/>
          <p:cNvSpPr/>
          <p:nvPr/>
        </p:nvSpPr>
        <p:spPr>
          <a:xfrm>
            <a:off x="5995874" y="1006940"/>
            <a:ext cx="961199" cy="914098"/>
          </a:xfrm>
          <a:prstGeom prst="ellipse">
            <a:avLst/>
          </a:prstGeom>
          <a:solidFill>
            <a:srgbClr val="CCFFCC"/>
          </a:solidFill>
          <a:ln w="19050" cap="flat" cmpd="sng">
            <a:solidFill>
              <a:srgbClr val="B8B2E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45"/>
          <p:cNvSpPr txBox="1"/>
          <p:nvPr/>
        </p:nvSpPr>
        <p:spPr>
          <a:xfrm>
            <a:off x="6508532" y="384596"/>
            <a:ext cx="98829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1"/>
              <a:t>Reports</a:t>
            </a:r>
            <a:endParaRPr lang="en-US"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146"/>
          <p:cNvSpPr txBox="1"/>
          <p:nvPr/>
        </p:nvSpPr>
        <p:spPr>
          <a:xfrm>
            <a:off x="5745656" y="386355"/>
            <a:ext cx="82606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1"/>
              <a:t>JournalArticles</a:t>
            </a:r>
            <a:endParaRPr lang="en-US"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147"/>
          <p:cNvSpPr txBox="1"/>
          <p:nvPr/>
        </p:nvSpPr>
        <p:spPr>
          <a:xfrm>
            <a:off x="5874315" y="1368278"/>
            <a:ext cx="1062805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</a:p>
        </p:txBody>
      </p:sp>
      <p:sp>
        <p:nvSpPr>
          <p:cNvPr id="28" name="Shape 144"/>
          <p:cNvSpPr txBox="1"/>
          <p:nvPr/>
        </p:nvSpPr>
        <p:spPr>
          <a:xfrm>
            <a:off x="6962033" y="927753"/>
            <a:ext cx="273797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/>
              <a:t>Search for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/>
              <a:t>literature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/>
              <a:t>about “grain”</a:t>
            </a:r>
            <a:endParaRPr lang="en-US" sz="1600" b="1" i="0" u="none" strike="noStrike" cap="none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396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66</Words>
  <Application>Microsoft Macintosh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GACS and Agrisemantics: Summary of GACS WG Positions </dc:title>
  <cp:lastModifiedBy>Tom Baker</cp:lastModifiedBy>
  <cp:revision>87</cp:revision>
  <cp:lastPrinted>2016-11-14T12:37:17Z</cp:lastPrinted>
  <dcterms:modified xsi:type="dcterms:W3CDTF">2017-05-16T12:17:16Z</dcterms:modified>
</cp:coreProperties>
</file>