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2" r:id="rId3"/>
    <p:sldId id="291" r:id="rId4"/>
    <p:sldId id="294" r:id="rId5"/>
    <p:sldId id="295" r:id="rId6"/>
    <p:sldId id="297" r:id="rId7"/>
    <p:sldId id="296" r:id="rId8"/>
    <p:sldId id="298" r:id="rId9"/>
    <p:sldId id="293" r:id="rId10"/>
    <p:sldId id="263" r:id="rId11"/>
    <p:sldId id="257" r:id="rId12"/>
    <p:sldId id="258" r:id="rId13"/>
    <p:sldId id="265" r:id="rId14"/>
    <p:sldId id="266" r:id="rId15"/>
    <p:sldId id="267" r:id="rId16"/>
    <p:sldId id="289" r:id="rId17"/>
    <p:sldId id="259" r:id="rId18"/>
    <p:sldId id="315" r:id="rId19"/>
    <p:sldId id="316" r:id="rId20"/>
    <p:sldId id="260" r:id="rId21"/>
    <p:sldId id="301" r:id="rId22"/>
    <p:sldId id="302" r:id="rId23"/>
    <p:sldId id="308" r:id="rId24"/>
    <p:sldId id="307" r:id="rId25"/>
    <p:sldId id="264" r:id="rId26"/>
    <p:sldId id="304" r:id="rId27"/>
    <p:sldId id="300" r:id="rId28"/>
    <p:sldId id="270" r:id="rId29"/>
    <p:sldId id="303" r:id="rId30"/>
    <p:sldId id="271" r:id="rId31"/>
    <p:sldId id="272" r:id="rId32"/>
    <p:sldId id="306" r:id="rId33"/>
    <p:sldId id="309" r:id="rId34"/>
    <p:sldId id="310" r:id="rId35"/>
    <p:sldId id="311" r:id="rId36"/>
    <p:sldId id="313" r:id="rId37"/>
    <p:sldId id="312" r:id="rId38"/>
    <p:sldId id="268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1320" y="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200" units="cm"/>
          <inkml:channel name="T" type="integer" max="2.14748E9" units="dev"/>
        </inkml:traceFormat>
        <inkml:channelProperties>
          <inkml:channelProperty channel="X" name="resolution" value="74.13127" units="1/cm"/>
          <inkml:channelProperty channel="Y" name="resolution" value="37.03704" units="1/cm"/>
          <inkml:channelProperty channel="T" name="resolution" value="1" units="1/dev"/>
        </inkml:channelProperties>
      </inkml:inkSource>
      <inkml:timestamp xml:id="ts0" timeString="2017-08-08T16:11:24.211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B1F141FA-30DD-4184-8CC8-211AA9C67929}" emma:medium="tactile" emma:mode="ink">
          <msink:context xmlns:msink="http://schemas.microsoft.com/ink/2010/main" type="writingRegion" rotatedBoundingBox="20353,8187 20869,5919 21919,6158 21403,8426"/>
        </emma:interpretation>
      </emma:emma>
    </inkml:annotationXML>
    <inkml:traceGroup>
      <inkml:annotationXML>
        <emma:emma xmlns:emma="http://www.w3.org/2003/04/emma" version="1.0">
          <emma:interpretation id="{BDB8D6C3-4113-468E-ACFD-B24A57E8CF85}" emma:medium="tactile" emma:mode="ink">
            <msink:context xmlns:msink="http://schemas.microsoft.com/ink/2010/main" type="paragraph" rotatedBoundingBox="20353,8187 20869,5919 21919,6158 21403,842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4D12C36-7FD3-4F43-8BD5-B0E5A048492C}" emma:medium="tactile" emma:mode="ink">
              <msink:context xmlns:msink="http://schemas.microsoft.com/ink/2010/main" type="line" rotatedBoundingBox="20353,8187 20869,5919 21919,6158 21403,8426"/>
            </emma:interpretation>
          </emma:emma>
        </inkml:annotationXML>
        <inkml:traceGroup>
          <inkml:annotationXML>
            <emma:emma xmlns:emma="http://www.w3.org/2003/04/emma" version="1.0">
              <emma:interpretation id="{F3F1DAC2-A811-4C25-8506-6BA0A74F436A}" emma:medium="tactile" emma:mode="ink">
                <msink:context xmlns:msink="http://schemas.microsoft.com/ink/2010/main" type="inkWord" rotatedBoundingBox="20523,8226 20670,7579 21550,7779 21403,8426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833 1 0,'-21'0'62,"-1"0"-46,1 0-16,-1 0 15,1 22 1,0-1-16,-1 0 16,1 1-16,-22-1 15,22 0 1,0 1-16,-22-22 16,22 21-1,-1-21-15,1 21 16,0-21-16,-1 0 15,22 22-15,-42-22 16,20 0-16,1 42 16,-22-42-16,43 22 15,-42-1 1,-1-21-16,22 43 16,-1-43-16,-21 21 15,43 0-15,-42-21 16,42 22-16,-22-1 15,22 1 1,-21-22-16,21 21 16,-21-21-1,-1 0 1,22 21 0</inkml:trace>
          <inkml:trace contextRef="#ctx0" brushRef="#br0" timeOffset="-1577.0701">43 65 0,'21'0'0,"1"0"16,-1 22-1,0-22 1,1 0-16,-1 0 16,1 21-16,20-21 15,1 21-15,21-21 16,0 22-1,0-1-15,-21 0 16,-22-21-16,0 0 16,1 0-16,-1 22 15,-21-1 17,21-21-17,1 0 1,-22 21-1,21 1-15,0-1 16,1 0-16,-22 1 16,42 20-16,-20-42 15,-1 22-15,1-1 16,-1 1 0,0-22-1,-21 21 1,22-21-16</inkml:trace>
        </inkml:traceGroup>
        <inkml:traceGroup>
          <inkml:annotationXML>
            <emma:emma xmlns:emma="http://www.w3.org/2003/04/emma" version="1.0">
              <emma:interpretation id="{19432728-5B86-4620-8988-E71DD63DB7DC}" emma:medium="tactile" emma:mode="ink">
                <msink:context xmlns:msink="http://schemas.microsoft.com/ink/2010/main" type="inkWord" rotatedBoundingBox="20642,6918 20869,5919 21775,6126 21548,7124"/>
              </emma:interpretation>
              <emma:one-of disjunction-type="recognition" id="oneOf1">
                <emma:interpretation id="interp1" emma:lang="" emma:confidence="0">
                  <emma:literal>\</emma:literal>
                </emma:interpretation>
                <emma:interpretation id="interp2" emma:lang="" emma:confidence="0">
                  <emma:literal>&lt;</emma:literal>
                </emma:interpretation>
                <emma:interpretation id="interp3" emma:lang="" emma:confidence="0">
                  <emma:literal>a</emma:literal>
                </emma:interpretation>
                <emma:interpretation id="interp4" emma:lang="" emma:confidence="0">
                  <emma:literal>h</emma:literal>
                </emma:interpretation>
                <emma:interpretation id="interp5" emma:lang="" emma:confidence="0">
                  <emma:literal>`</emma:literal>
                </emma:interpretation>
              </emma:one-of>
            </emma:emma>
          </inkml:annotationXML>
          <inkml:trace contextRef="#ctx0" brushRef="#br1" timeOffset="8246.9185">107-1002 0,'21'0'16,"1"0"15,-1 0-15,1 21-16,-1 1 31,0-22-16,-21 21-15,22-21 16,-1 21-16,0 1 16,1-22-1,-22 21 1,21-21-16,0 21 16,-21 1-1,22-22 1,-22 21-1,21-21 1,-21 22 0,0-1 15,21 0 0,1-21 172,-22-21-203,21 0 32,0-1-17,1 22-15,-1-64 16,0 43-16,22-22 15,-22 0-15,22 1 16,0-22-16,-1 21 16,-20 0-16,-1 22 15,1-22-15,-1 22 16,0-22-16,1 22 16,-1-22-16,22 1 15,-22-1-15,22 21 16,-1-20-16,-20 20 15,-1 1 1,0 0-16,-21-1 16,43 22-16,-22 0 15,1 0 1,-22-21-16</inkml:trace>
        </inkml:traceGroup>
      </inkml:traceGroup>
    </inkml:traceGroup>
  </inkml:traceGroup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8007F-7395-4B9B-878D-56B95F0679AB}" type="datetimeFigureOut">
              <a:rPr lang="en-US" smtClean="0"/>
              <a:t>9/18/2017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C141F-CE8A-4E2A-A1D5-E3352A2E9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870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8007F-7395-4B9B-878D-56B95F0679AB}" type="datetimeFigureOut">
              <a:rPr lang="en-US" smtClean="0"/>
              <a:t>9/18/2017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C141F-CE8A-4E2A-A1D5-E3352A2E9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185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8007F-7395-4B9B-878D-56B95F0679AB}" type="datetimeFigureOut">
              <a:rPr lang="en-US" smtClean="0"/>
              <a:t>9/18/2017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C141F-CE8A-4E2A-A1D5-E3352A2E9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090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8007F-7395-4B9B-878D-56B95F0679AB}" type="datetimeFigureOut">
              <a:rPr lang="en-US" smtClean="0"/>
              <a:t>9/18/2017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C141F-CE8A-4E2A-A1D5-E3352A2E9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927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8007F-7395-4B9B-878D-56B95F0679AB}" type="datetimeFigureOut">
              <a:rPr lang="en-US" smtClean="0"/>
              <a:t>9/18/2017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C141F-CE8A-4E2A-A1D5-E3352A2E9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21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8007F-7395-4B9B-878D-56B95F0679AB}" type="datetimeFigureOut">
              <a:rPr lang="en-US" smtClean="0"/>
              <a:t>9/18/2017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C141F-CE8A-4E2A-A1D5-E3352A2E9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853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8007F-7395-4B9B-878D-56B95F0679AB}" type="datetimeFigureOut">
              <a:rPr lang="en-US" smtClean="0"/>
              <a:t>9/18/2017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C141F-CE8A-4E2A-A1D5-E3352A2E9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241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8007F-7395-4B9B-878D-56B95F0679AB}" type="datetimeFigureOut">
              <a:rPr lang="en-US" smtClean="0"/>
              <a:t>9/18/2017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C141F-CE8A-4E2A-A1D5-E3352A2E9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183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8007F-7395-4B9B-878D-56B95F0679AB}" type="datetimeFigureOut">
              <a:rPr lang="en-US" smtClean="0"/>
              <a:t>9/18/2017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C141F-CE8A-4E2A-A1D5-E3352A2E9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353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8007F-7395-4B9B-878D-56B95F0679AB}" type="datetimeFigureOut">
              <a:rPr lang="en-US" smtClean="0"/>
              <a:t>9/18/2017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C141F-CE8A-4E2A-A1D5-E3352A2E9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386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8007F-7395-4B9B-878D-56B95F0679AB}" type="datetimeFigureOut">
              <a:rPr lang="en-US" smtClean="0"/>
              <a:t>9/18/2017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C141F-CE8A-4E2A-A1D5-E3352A2E9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712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98007F-7395-4B9B-878D-56B95F0679AB}" type="datetimeFigureOut">
              <a:rPr lang="en-US" smtClean="0"/>
              <a:t>9/18/2017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4C141F-CE8A-4E2A-A1D5-E3352A2E9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739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grisemantics/gacs-qip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tester-os-kktest.lib.helsinki.fi/gacsdemo/gacs/en/" TargetMode="External"/><Relationship Id="rId2" Type="http://schemas.openxmlformats.org/officeDocument/2006/relationships/hyperlink" Target="https://github.com/agrisemantics/gacs-qip/tree/master/gacs-data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grisemantics/2016_11_goettingen/blob/master/presentations/2016-11-23.gacs_survey_structure.pdf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grisemantics/gacs-qip/blob/master/gacs-data/webstudio-exports/NOTES.md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grisemantics/2016_11_goettingen/blob/master/presentations/2016-11-23.gacs_survey_structure.pdf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GACS Quality Improvement Project </a:t>
            </a:r>
            <a:br>
              <a:rPr lang="en-US" dirty="0" smtClean="0"/>
            </a:br>
            <a:r>
              <a:rPr lang="en-US" sz="2700" dirty="0" smtClean="0"/>
              <a:t>Summer 2017</a:t>
            </a:r>
            <a:endParaRPr lang="en-US" sz="27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Lori Finch </a:t>
            </a:r>
            <a:r>
              <a:rPr lang="en-US" sz="1600" dirty="0" smtClean="0"/>
              <a:t>Lori.Finch@ars.usda.gov</a:t>
            </a:r>
          </a:p>
          <a:p>
            <a:r>
              <a:rPr lang="en-US" dirty="0" smtClean="0"/>
              <a:t>Sujata Suri  </a:t>
            </a:r>
            <a:r>
              <a:rPr lang="en-US" sz="1600" dirty="0" smtClean="0"/>
              <a:t>Sujata.Suri@ars.usda.gov</a:t>
            </a:r>
          </a:p>
          <a:p>
            <a:r>
              <a:rPr lang="en-US" dirty="0" smtClean="0"/>
              <a:t>Tom Baker </a:t>
            </a:r>
            <a:r>
              <a:rPr lang="en-US" sz="1600" dirty="0" smtClean="0"/>
              <a:t>Tom.Baker@tombaker.org</a:t>
            </a:r>
          </a:p>
          <a:p>
            <a:r>
              <a:rPr lang="en-US" dirty="0" smtClean="0"/>
              <a:t>Osma </a:t>
            </a:r>
            <a:r>
              <a:rPr lang="en-US" dirty="0" err="1" smtClean="0"/>
              <a:t>Suominen</a:t>
            </a:r>
            <a:r>
              <a:rPr lang="en-US" dirty="0" smtClean="0"/>
              <a:t> </a:t>
            </a:r>
            <a:r>
              <a:rPr lang="en-US" sz="1800" dirty="0" smtClean="0"/>
              <a:t>osma.suominen@helsinki.fi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613857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Beginning  principles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Starting with 15,428 concepts</a:t>
            </a:r>
          </a:p>
          <a:p>
            <a:r>
              <a:rPr lang="en-US" dirty="0" smtClean="0"/>
              <a:t>No deletion of concepts</a:t>
            </a:r>
          </a:p>
          <a:p>
            <a:r>
              <a:rPr lang="en-US" dirty="0" smtClean="0"/>
              <a:t>Working only in English</a:t>
            </a:r>
          </a:p>
          <a:p>
            <a:r>
              <a:rPr lang="en-US" dirty="0" smtClean="0"/>
              <a:t>Changes to SKOS file for import into </a:t>
            </a:r>
            <a:r>
              <a:rPr lang="en-US" dirty="0" err="1" smtClean="0"/>
              <a:t>Luxid</a:t>
            </a:r>
            <a:r>
              <a:rPr lang="en-US" dirty="0" smtClean="0"/>
              <a:t> Web Studio  </a:t>
            </a:r>
            <a:r>
              <a:rPr lang="en-US" sz="2200" i="1" dirty="0" smtClean="0">
                <a:hlinkClick r:id="rId2"/>
              </a:rPr>
              <a:t>https://</a:t>
            </a:r>
            <a:r>
              <a:rPr lang="en-US" sz="2200" i="1" dirty="0">
                <a:hlinkClick r:id="rId2"/>
              </a:rPr>
              <a:t>github.com/agrisemantics/gacs-qip</a:t>
            </a:r>
            <a:endParaRPr lang="en-US" sz="2200" i="1" dirty="0" smtClean="0"/>
          </a:p>
          <a:p>
            <a:r>
              <a:rPr lang="en-US" dirty="0" smtClean="0"/>
              <a:t>Time limits: Working June, July, Aug (not Osma and Tom) and Sept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796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3429000" cy="42211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Hierarchy:</a:t>
            </a:r>
            <a:br>
              <a:rPr lang="en-US" dirty="0" smtClean="0"/>
            </a:br>
            <a:r>
              <a:rPr lang="en-US" dirty="0" smtClean="0"/>
              <a:t>“Finding homes for top terms” - moving to lower parts of hierarchy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8274" y="331173"/>
            <a:ext cx="2398819" cy="6324600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>
            <a:bevelT w="88900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849492"/>
            <a:ext cx="2000250" cy="5287962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>
            <a:bevelT w="88900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14400" y="4876800"/>
            <a:ext cx="2743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Showing how hierarchy is “before” – 578 top terms  in Web Studio,</a:t>
            </a:r>
          </a:p>
          <a:p>
            <a:endParaRPr lang="en-US" dirty="0"/>
          </a:p>
          <a:p>
            <a:r>
              <a:rPr lang="en-US" dirty="0" smtClean="0"/>
              <a:t> terms with “&gt;” have narrower terms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057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Examples of terms removed as “top term” and given BT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plutonium BT transition elements</a:t>
            </a:r>
          </a:p>
          <a:p>
            <a:r>
              <a:rPr lang="en-US" dirty="0"/>
              <a:t>a</a:t>
            </a:r>
            <a:r>
              <a:rPr lang="en-US" dirty="0" smtClean="0"/>
              <a:t>denosine BT nucleosides</a:t>
            </a:r>
          </a:p>
          <a:p>
            <a:r>
              <a:rPr lang="en-US" dirty="0"/>
              <a:t>p</a:t>
            </a:r>
            <a:r>
              <a:rPr lang="en-US" dirty="0" smtClean="0"/>
              <a:t>henylketonuria BT metabolic disorders</a:t>
            </a:r>
          </a:p>
          <a:p>
            <a:r>
              <a:rPr lang="en-US" dirty="0"/>
              <a:t>l</a:t>
            </a:r>
            <a:r>
              <a:rPr lang="en-US" dirty="0" smtClean="0"/>
              <a:t>ife expectancy BT biological properties</a:t>
            </a:r>
          </a:p>
          <a:p>
            <a:r>
              <a:rPr lang="en-US" dirty="0" smtClean="0"/>
              <a:t>endocrine-disrupting chemicals BT chemical substances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478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Hierarchy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Example: “reproduction control” with BT “</a:t>
            </a:r>
            <a:r>
              <a:rPr lang="en-US" dirty="0" err="1" smtClean="0"/>
              <a:t>Brachyspiraceae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Example: “people” has narrower terms including-</a:t>
            </a:r>
          </a:p>
          <a:p>
            <a:pPr lvl="1"/>
            <a:r>
              <a:rPr lang="en-US" dirty="0" smtClean="0"/>
              <a:t>Zoos</a:t>
            </a:r>
          </a:p>
          <a:p>
            <a:pPr lvl="1"/>
            <a:r>
              <a:rPr lang="en-US" dirty="0" smtClean="0"/>
              <a:t>Botanical gardens</a:t>
            </a:r>
          </a:p>
          <a:p>
            <a:pPr lvl="1"/>
            <a:r>
              <a:rPr lang="en-US" dirty="0" smtClean="0"/>
              <a:t>Seedless cultivars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381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" y="4829"/>
            <a:ext cx="9067160" cy="6853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36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0292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“People” hierarchy at GACS Beta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91200" y="62753"/>
            <a:ext cx="2636072" cy="6781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85800" y="1905000"/>
            <a:ext cx="4648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narrower </a:t>
            </a:r>
            <a:r>
              <a:rPr lang="en-US" dirty="0"/>
              <a:t>terms </a:t>
            </a:r>
            <a:r>
              <a:rPr lang="en-US" dirty="0" smtClean="0"/>
              <a:t>are nonsensical:</a:t>
            </a:r>
          </a:p>
          <a:p>
            <a:r>
              <a:rPr lang="en-US" dirty="0" smtClean="0"/>
              <a:t>Zoos</a:t>
            </a:r>
          </a:p>
          <a:p>
            <a:r>
              <a:rPr lang="en-US" dirty="0" smtClean="0"/>
              <a:t>Museums</a:t>
            </a:r>
          </a:p>
          <a:p>
            <a:r>
              <a:rPr lang="en-US" dirty="0" smtClean="0"/>
              <a:t>Botanical gardens</a:t>
            </a:r>
          </a:p>
          <a:p>
            <a:r>
              <a:rPr lang="en-US" dirty="0" smtClean="0"/>
              <a:t>Herbaria</a:t>
            </a:r>
          </a:p>
          <a:p>
            <a:r>
              <a:rPr lang="en-US" dirty="0" smtClean="0"/>
              <a:t>Breeds</a:t>
            </a:r>
          </a:p>
          <a:p>
            <a:r>
              <a:rPr lang="en-US" dirty="0" smtClean="0"/>
              <a:t>Colored varieties</a:t>
            </a:r>
          </a:p>
          <a:p>
            <a:r>
              <a:rPr lang="en-US" dirty="0" smtClean="0"/>
              <a:t>Seedless varieties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287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58544"/>
            <a:ext cx="2323809" cy="377142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1006" y="-11429"/>
            <a:ext cx="5018793" cy="686943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04800" y="274638"/>
            <a:ext cx="33528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Mixed hierarchy example: agricultural structure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18015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Added Upper Structure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Enables “ease of first sorting” </a:t>
            </a:r>
          </a:p>
          <a:p>
            <a:r>
              <a:rPr lang="en-US" dirty="0" smtClean="0"/>
              <a:t>Like “Scenario A”</a:t>
            </a:r>
          </a:p>
          <a:p>
            <a:r>
              <a:rPr lang="en-US" dirty="0" smtClean="0"/>
              <a:t>Reuse of terms useful for intellectual organization e.g., “activity”, “characteristics” now have placement</a:t>
            </a:r>
          </a:p>
          <a:p>
            <a:r>
              <a:rPr lang="en-US" dirty="0" smtClean="0"/>
              <a:t>Additions, kept “separate” from GACS URIs</a:t>
            </a:r>
          </a:p>
          <a:p>
            <a:r>
              <a:rPr lang="en-US" dirty="0" smtClean="0"/>
              <a:t>Reuse of YSO and UMLS structures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204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0" y="76200"/>
            <a:ext cx="5556336" cy="766901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04800" y="228600"/>
            <a:ext cx="25146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Unified Medical Language System – Semantic types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97015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2400"/>
            <a:ext cx="9144000" cy="5721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508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GACS Beta 3.1 – motivation for QIP?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GACS Beta 3.1 has not appreciably changed since May 2016.</a:t>
            </a:r>
          </a:p>
          <a:p>
            <a:r>
              <a:rPr lang="en-US" dirty="0" smtClean="0"/>
              <a:t>List of Quality Improvements </a:t>
            </a:r>
          </a:p>
          <a:p>
            <a:pPr lvl="1"/>
            <a:r>
              <a:rPr lang="en-US" dirty="0" smtClean="0"/>
              <a:t>“</a:t>
            </a:r>
            <a:r>
              <a:rPr lang="en-US" dirty="0"/>
              <a:t>GACS Phase 4: from soft launch to Version 1.0” document dated June 20, 2016.  </a:t>
            </a:r>
            <a:endParaRPr lang="en-US" dirty="0" smtClean="0"/>
          </a:p>
          <a:p>
            <a:pPr lvl="1"/>
            <a:r>
              <a:rPr lang="en-US" dirty="0" smtClean="0"/>
              <a:t>Tasks not done</a:t>
            </a:r>
          </a:p>
          <a:p>
            <a:r>
              <a:rPr lang="en-US" dirty="0" smtClean="0"/>
              <a:t>NAL resources available</a:t>
            </a:r>
          </a:p>
          <a:p>
            <a:r>
              <a:rPr lang="en-US" dirty="0" smtClean="0"/>
              <a:t>GACS survey, autumn 2016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76498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Upper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smtClean="0"/>
              <a:t>OBJECTS </a:t>
            </a:r>
          </a:p>
          <a:p>
            <a:pPr lvl="1"/>
            <a:r>
              <a:rPr lang="en-US" dirty="0" smtClean="0"/>
              <a:t>material things that can be seen or touched or visited (locations), including “abstract objects” such as ideas, models </a:t>
            </a:r>
            <a:endParaRPr lang="en-US" b="1" dirty="0"/>
          </a:p>
          <a:p>
            <a:r>
              <a:rPr lang="en-US" b="1" dirty="0" smtClean="0"/>
              <a:t>EVENTS AND ACTIONS </a:t>
            </a:r>
            <a:endParaRPr lang="en-US" dirty="0" smtClean="0"/>
          </a:p>
          <a:p>
            <a:pPr lvl="1"/>
            <a:r>
              <a:rPr lang="en-US" dirty="0" smtClean="0"/>
              <a:t>something that happens, such as processes or phenomenon </a:t>
            </a:r>
            <a:endParaRPr lang="en-US" b="1" dirty="0" smtClean="0"/>
          </a:p>
          <a:p>
            <a:r>
              <a:rPr lang="en-US" b="1" dirty="0" smtClean="0"/>
              <a:t>PROPERTIES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attributes / characteristics / qualities of something/objects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106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Hierarchy Status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100% of terms aligned to upper structure</a:t>
            </a:r>
          </a:p>
          <a:p>
            <a:r>
              <a:rPr lang="en-US" dirty="0" smtClean="0"/>
              <a:t>First draft of Scope Notes for upper structure (many taken from YSO or UMLS) </a:t>
            </a:r>
          </a:p>
          <a:p>
            <a:r>
              <a:rPr lang="en-US" dirty="0" smtClean="0"/>
              <a:t>Satisfactory progress to have cleaner hierarchies that are BT/NT transitive</a:t>
            </a:r>
          </a:p>
          <a:p>
            <a:r>
              <a:rPr lang="en-US" dirty="0"/>
              <a:t>“Work in progress”/ not perfect, takes time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67695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 the work done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the work on the data side is in GitHub </a:t>
            </a:r>
            <a:r>
              <a:rPr lang="en-US" sz="2000" u="sng" dirty="0" smtClean="0">
                <a:hlinkClick r:id="rId2"/>
              </a:rPr>
              <a:t>https</a:t>
            </a:r>
            <a:r>
              <a:rPr lang="en-US" sz="2000" u="sng" dirty="0">
                <a:hlinkClick r:id="rId2"/>
              </a:rPr>
              <a:t>://</a:t>
            </a:r>
            <a:r>
              <a:rPr lang="en-US" sz="2000" u="sng" dirty="0" smtClean="0">
                <a:hlinkClick r:id="rId2"/>
              </a:rPr>
              <a:t>github.com/agrisemantics/gacs-qip/tree/master/gacs-data</a:t>
            </a:r>
            <a:endParaRPr lang="en-US" sz="2000" u="sng" dirty="0" smtClean="0"/>
          </a:p>
          <a:p>
            <a:endParaRPr lang="en-US" dirty="0"/>
          </a:p>
          <a:p>
            <a:r>
              <a:rPr lang="en-US" dirty="0"/>
              <a:t>SKOSMOS installation (</a:t>
            </a:r>
            <a:r>
              <a:rPr lang="en-US" dirty="0" smtClean="0"/>
              <a:t>Osma)</a:t>
            </a:r>
          </a:p>
          <a:p>
            <a:pPr marL="0" indent="0">
              <a:buNone/>
            </a:pPr>
            <a:r>
              <a:rPr lang="en-US" sz="2000" u="sng" dirty="0" smtClean="0">
                <a:hlinkClick r:id="rId3"/>
              </a:rPr>
              <a:t>http</a:t>
            </a:r>
            <a:r>
              <a:rPr lang="en-US" sz="2000" u="sng" dirty="0">
                <a:hlinkClick r:id="rId3"/>
              </a:rPr>
              <a:t>://tester-os-kktest.lib.helsinki.fi/gacsdemo/gacs/en/</a:t>
            </a:r>
            <a:r>
              <a:rPr lang="en-US" sz="2000" u="sng" dirty="0"/>
              <a:t> </a:t>
            </a:r>
            <a:endParaRPr lang="en-US" sz="20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509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Non-Core GACS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Using top 10,000 terms from each thesaurus includes many terms very specific to one region, “not of global interest”</a:t>
            </a:r>
          </a:p>
          <a:p>
            <a:pPr lvl="1"/>
            <a:r>
              <a:rPr lang="en-US" dirty="0"/>
              <a:t>4-H Youth Development Program</a:t>
            </a:r>
          </a:p>
          <a:p>
            <a:pPr lvl="1"/>
            <a:r>
              <a:rPr lang="en-US" dirty="0"/>
              <a:t>Food and Drug </a:t>
            </a:r>
            <a:r>
              <a:rPr lang="en-US" dirty="0" smtClean="0"/>
              <a:t>Administration</a:t>
            </a:r>
          </a:p>
          <a:p>
            <a:r>
              <a:rPr lang="en-US" dirty="0" smtClean="0"/>
              <a:t>Parking place for some terms ambiguous and need more work e.g., “practice”</a:t>
            </a:r>
          </a:p>
          <a:p>
            <a:r>
              <a:rPr lang="en-US" dirty="0" smtClean="0"/>
              <a:t>If desired, can move more terms to this location or eliminate (only 10 terms here) 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8526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96" y="0"/>
            <a:ext cx="9114503" cy="5823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944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Thematic 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Based on CABT Classification / UAT</a:t>
            </a:r>
          </a:p>
          <a:p>
            <a:r>
              <a:rPr lang="en-US" dirty="0" smtClean="0"/>
              <a:t>Thematic classification not assigned for ~2800 concepts.  Goal:  complete for 100% of concepts.</a:t>
            </a:r>
          </a:p>
          <a:p>
            <a:r>
              <a:rPr lang="en-US" dirty="0" smtClean="0"/>
              <a:t>Frequency distribution of terms to categories very uneven, many categories with one or without concepts.</a:t>
            </a:r>
          </a:p>
          <a:p>
            <a:r>
              <a:rPr lang="en-US" dirty="0" smtClean="0"/>
              <a:t>There are no scope notes for the classification.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750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Classification Scheme applied to GACS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i="1" dirty="0" smtClean="0"/>
              <a:t>Two-Letter</a:t>
            </a:r>
            <a:endParaRPr lang="en-US" dirty="0"/>
          </a:p>
          <a:p>
            <a:pPr marL="0" indent="0">
              <a:buNone/>
            </a:pPr>
            <a:r>
              <a:rPr lang="en-US" i="1" dirty="0"/>
              <a:t>Code	</a:t>
            </a:r>
            <a:r>
              <a:rPr lang="en-US" i="1" dirty="0" smtClean="0"/>
              <a:t>	Classification </a:t>
            </a:r>
            <a:r>
              <a:rPr lang="en-US" i="1" dirty="0"/>
              <a:t>Heading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CA 	</a:t>
            </a:r>
            <a:r>
              <a:rPr lang="en-US" dirty="0" smtClean="0"/>
              <a:t>	GENERAL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FA 	</a:t>
            </a:r>
            <a:r>
              <a:rPr lang="en-US" dirty="0" smtClean="0"/>
              <a:t>	PHYSICAL </a:t>
            </a:r>
            <a:r>
              <a:rPr lang="en-US" dirty="0"/>
              <a:t>SCIENCES </a:t>
            </a:r>
          </a:p>
          <a:p>
            <a:pPr marL="0" indent="0">
              <a:buNone/>
            </a:pPr>
            <a:r>
              <a:rPr lang="en-US" dirty="0"/>
              <a:t>JA 	</a:t>
            </a:r>
            <a:r>
              <a:rPr lang="en-US" dirty="0" smtClean="0"/>
              <a:t>	EARTH </a:t>
            </a:r>
            <a:r>
              <a:rPr lang="en-US" dirty="0"/>
              <a:t>SCIENCES </a:t>
            </a:r>
          </a:p>
          <a:p>
            <a:pPr marL="0" indent="0">
              <a:buNone/>
            </a:pPr>
            <a:r>
              <a:rPr lang="en-US" dirty="0"/>
              <a:t>LA 	</a:t>
            </a:r>
            <a:r>
              <a:rPr lang="en-US" dirty="0" smtClean="0"/>
              <a:t>	LIFE </a:t>
            </a:r>
            <a:r>
              <a:rPr lang="en-US" dirty="0"/>
              <a:t>SCIENCES </a:t>
            </a:r>
          </a:p>
          <a:p>
            <a:pPr marL="0" indent="0">
              <a:buNone/>
            </a:pPr>
            <a:r>
              <a:rPr lang="en-US" dirty="0"/>
              <a:t>PA 	</a:t>
            </a:r>
            <a:r>
              <a:rPr lang="en-US" dirty="0" smtClean="0"/>
              <a:t>	APPLIED </a:t>
            </a:r>
            <a:r>
              <a:rPr lang="en-US" dirty="0"/>
              <a:t>SCIENCE AND TECHNOLOGY </a:t>
            </a:r>
          </a:p>
          <a:p>
            <a:pPr marL="0" indent="0">
              <a:buNone/>
            </a:pPr>
            <a:r>
              <a:rPr lang="en-US" dirty="0"/>
              <a:t>WA 	</a:t>
            </a:r>
            <a:r>
              <a:rPr lang="en-US" dirty="0" smtClean="0"/>
              <a:t>	SOCIAL </a:t>
            </a:r>
            <a:r>
              <a:rPr lang="en-US" dirty="0"/>
              <a:t>SCIENCES AND HUMANITIES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074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Thematic Classification progress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100% of concepts are sorted into classification</a:t>
            </a:r>
          </a:p>
          <a:p>
            <a:pPr lvl="1"/>
            <a:r>
              <a:rPr lang="en-US" dirty="0"/>
              <a:t>Principle: remove terms from “common terms” category if a better category found</a:t>
            </a:r>
          </a:p>
          <a:p>
            <a:pPr lvl="1"/>
            <a:r>
              <a:rPr lang="en-US" dirty="0"/>
              <a:t>Principle:  can allow concepts to be in more than one category </a:t>
            </a:r>
            <a:endParaRPr lang="en-US" dirty="0" smtClean="0"/>
          </a:p>
          <a:p>
            <a:r>
              <a:rPr lang="en-US" dirty="0" smtClean="0"/>
              <a:t>First draft of Scope Notes for Classification</a:t>
            </a:r>
          </a:p>
          <a:p>
            <a:pPr lvl="1"/>
            <a:r>
              <a:rPr lang="en-US" dirty="0" smtClean="0"/>
              <a:t>“thin” but with examples of Concepts assigned</a:t>
            </a:r>
          </a:p>
          <a:p>
            <a:pPr lvl="1"/>
            <a:r>
              <a:rPr lang="en-US" dirty="0" smtClean="0"/>
              <a:t>Some categories with no / few GACS Concepts, these are noted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72778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NY Category – “organisms of uncertain taxonomy”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Contained only 2 entries,</a:t>
            </a:r>
          </a:p>
          <a:p>
            <a:pPr lvl="1"/>
            <a:r>
              <a:rPr lang="en-US" dirty="0" smtClean="0"/>
              <a:t>Pneumocystis</a:t>
            </a:r>
          </a:p>
          <a:p>
            <a:pPr lvl="1"/>
            <a:r>
              <a:rPr lang="en-US" dirty="0" smtClean="0"/>
              <a:t>Pneumocystis </a:t>
            </a:r>
            <a:r>
              <a:rPr lang="en-US" dirty="0" err="1" smtClean="0"/>
              <a:t>carinii</a:t>
            </a:r>
            <a:r>
              <a:rPr lang="en-US" dirty="0" smtClean="0"/>
              <a:t>  (aka P. </a:t>
            </a:r>
            <a:r>
              <a:rPr lang="en-US" dirty="0" err="1" smtClean="0"/>
              <a:t>jiroveci</a:t>
            </a:r>
            <a:r>
              <a:rPr lang="en-US" dirty="0" smtClean="0"/>
              <a:t>)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Moved to NQ category, “fungi”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019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Categories not used or with few terms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SW </a:t>
            </a:r>
            <a:r>
              <a:rPr lang="en-US" b="1" dirty="0" err="1" smtClean="0"/>
              <a:t>vermiculture</a:t>
            </a:r>
            <a:endParaRPr lang="en-US" b="1" dirty="0" smtClean="0"/>
          </a:p>
          <a:p>
            <a:r>
              <a:rPr lang="en-US" b="1" dirty="0" smtClean="0"/>
              <a:t>WQ arts  </a:t>
            </a:r>
          </a:p>
          <a:p>
            <a:r>
              <a:rPr lang="en-US" b="1" dirty="0" smtClean="0"/>
              <a:t>WS history</a:t>
            </a:r>
          </a:p>
          <a:p>
            <a:r>
              <a:rPr lang="en-US" b="1" dirty="0" smtClean="0"/>
              <a:t>WY </a:t>
            </a:r>
            <a:r>
              <a:rPr lang="en-US" b="1" dirty="0"/>
              <a:t>philosophy and </a:t>
            </a:r>
            <a:r>
              <a:rPr lang="en-US" b="1" dirty="0" smtClean="0"/>
              <a:t>ethics</a:t>
            </a:r>
          </a:p>
          <a:p>
            <a:r>
              <a:rPr lang="en-US" b="1" dirty="0"/>
              <a:t>LU evolution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b="1" dirty="0"/>
              <a:t>LX natural history </a:t>
            </a:r>
            <a:endParaRPr lang="en-US" b="1" dirty="0" smtClean="0"/>
          </a:p>
          <a:p>
            <a:r>
              <a:rPr lang="en-US" b="1" dirty="0"/>
              <a:t>NY </a:t>
            </a:r>
            <a:r>
              <a:rPr lang="en-US" b="1" dirty="0" smtClean="0"/>
              <a:t>organisms </a:t>
            </a:r>
            <a:r>
              <a:rPr lang="en-US" b="1" dirty="0"/>
              <a:t>of uncertain taxonomy</a:t>
            </a:r>
          </a:p>
        </p:txBody>
      </p:sp>
    </p:spTree>
    <p:extLst>
      <p:ext uri="{BB962C8B-B14F-4D97-AF65-F5344CB8AC3E}">
        <p14:creationId xmlns:p14="http://schemas.microsoft.com/office/powerpoint/2010/main" val="3137924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GACS survey – Autumn 2016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“We </a:t>
            </a:r>
            <a:r>
              <a:rPr lang="en-US" dirty="0"/>
              <a:t>wanted to hear thoughts about how GACS </a:t>
            </a:r>
            <a:r>
              <a:rPr lang="en-US" dirty="0" smtClean="0"/>
              <a:t>should be </a:t>
            </a:r>
            <a:r>
              <a:rPr lang="en-US" b="1" dirty="0"/>
              <a:t>structured </a:t>
            </a:r>
            <a:r>
              <a:rPr lang="en-US" dirty="0"/>
              <a:t>so that it best serves the </a:t>
            </a:r>
            <a:r>
              <a:rPr lang="en-US" b="1" dirty="0"/>
              <a:t>needs </a:t>
            </a:r>
            <a:r>
              <a:rPr lang="en-US" b="1" dirty="0" smtClean="0"/>
              <a:t>of users </a:t>
            </a:r>
            <a:r>
              <a:rPr lang="en-US" dirty="0"/>
              <a:t>as well as </a:t>
            </a:r>
            <a:r>
              <a:rPr lang="en-US" b="1" dirty="0"/>
              <a:t>applications </a:t>
            </a:r>
            <a:r>
              <a:rPr lang="en-US" dirty="0"/>
              <a:t>that make use of GACS</a:t>
            </a:r>
            <a:r>
              <a:rPr lang="en-US" dirty="0" smtClean="0"/>
              <a:t>.”</a:t>
            </a:r>
          </a:p>
          <a:p>
            <a:pPr marL="0" indent="0">
              <a:buNone/>
            </a:pPr>
            <a:r>
              <a:rPr lang="en-US" sz="1600" dirty="0">
                <a:hlinkClick r:id="rId2"/>
              </a:rPr>
              <a:t>https://github.com/agrisemantics/2016_11_goettingen/blob/master/presentations/2016-11-23.gacs_survey_structure.pdf</a:t>
            </a:r>
            <a:endParaRPr lang="en-US" sz="1600" dirty="0" smtClean="0"/>
          </a:p>
          <a:p>
            <a:r>
              <a:rPr lang="en-US" dirty="0" smtClean="0"/>
              <a:t>Three hierarchical structures proposed</a:t>
            </a:r>
          </a:p>
        </p:txBody>
      </p:sp>
    </p:spTree>
    <p:extLst>
      <p:ext uri="{BB962C8B-B14F-4D97-AF65-F5344CB8AC3E}">
        <p14:creationId xmlns:p14="http://schemas.microsoft.com/office/powerpoint/2010/main" val="645852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QC of Category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104" y="1600200"/>
            <a:ext cx="8229600" cy="4190999"/>
          </a:xfr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insulating materials</a:t>
            </a:r>
            <a:r>
              <a:rPr lang="en-US" dirty="0"/>
              <a:t>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http://id.agrisemantics.org/gacs/G_TL http://id.agrisemantics.org/gacs/G_CC</a:t>
            </a:r>
            <a:r>
              <a:rPr lang="en-US" dirty="0"/>
              <a:t>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Removal of second category “CC=common terms”, retention of  “TL=materials”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4" name="Ink 13"/>
              <p14:cNvContentPartPr/>
              <p14:nvPr/>
            </p14:nvContentPartPr>
            <p14:xfrm>
              <a:off x="7407257" y="2205287"/>
              <a:ext cx="430920" cy="761040"/>
            </p14:xfrm>
          </p:contentPart>
        </mc:Choice>
        <mc:Fallback xmlns="">
          <p:pic>
            <p:nvPicPr>
              <p:cNvPr id="14" name="Ink 1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395377" y="2193407"/>
                <a:ext cx="454680" cy="784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84301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QC of Category work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7725645"/>
              </p:ext>
            </p:extLst>
          </p:nvPr>
        </p:nvGraphicFramePr>
        <p:xfrm>
          <a:off x="494071" y="5791200"/>
          <a:ext cx="8229600" cy="752168"/>
        </p:xfrm>
        <a:graphic>
          <a:graphicData uri="http://schemas.openxmlformats.org/drawingml/2006/table">
            <a:tbl>
              <a:tblPr/>
              <a:tblGrid>
                <a:gridCol w="3630973">
                  <a:extLst>
                    <a:ext uri="{9D8B030D-6E8A-4147-A177-3AD203B41FA5}">
                      <a16:colId xmlns:a16="http://schemas.microsoft.com/office/drawing/2014/main" val="1719528656"/>
                    </a:ext>
                  </a:extLst>
                </a:gridCol>
                <a:gridCol w="4598627">
                  <a:extLst>
                    <a:ext uri="{9D8B030D-6E8A-4147-A177-3AD203B41FA5}">
                      <a16:colId xmlns:a16="http://schemas.microsoft.com/office/drawing/2014/main" val="1877424399"/>
                    </a:ext>
                  </a:extLst>
                </a:gridCol>
              </a:tblGrid>
              <a:tr h="37608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plant protection equipment</a:t>
                      </a:r>
                    </a:p>
                  </a:txBody>
                  <a:tcPr marL="9104" marR="9104" marT="91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http://id.agrisemantics.org/gacs/G_TN http://id.agrisemantics.org/gacs/G_PR</a:t>
                      </a:r>
                    </a:p>
                  </a:txBody>
                  <a:tcPr marL="9104" marR="9104" marT="91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6783408"/>
                  </a:ext>
                </a:extLst>
              </a:tr>
              <a:tr h="37608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milking machines</a:t>
                      </a:r>
                    </a:p>
                  </a:txBody>
                  <a:tcPr marL="9104" marR="9104" marT="91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http://id.agrisemantics.org/gacs/G_TN http://id.agrisemantics.org/gacs/G_SS</a:t>
                      </a:r>
                    </a:p>
                  </a:txBody>
                  <a:tcPr marL="9104" marR="9104" marT="91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0378715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09600" y="1295400"/>
            <a:ext cx="77724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Double category assignment –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plant protection equipment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“TN=equipment”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“PR=health protection”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milking machines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“TN=equipment”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“SS=animal production”</a:t>
            </a:r>
            <a:endParaRPr lang="en-US" sz="3200" dirty="0"/>
          </a:p>
          <a:p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1322990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74" y="76200"/>
            <a:ext cx="9151374" cy="5740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316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Some analysis of changes done to-date 28-Aug-17 version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github.com/agrisemantics/gacs-qip/blob/master/gacs-data/webstudio-exports/NOTES.md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304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Removed triples, by RDF property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457200" y="2524355"/>
            <a:ext cx="8330166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1416 &lt;http://www.w3.org/2004/02/skos/core#broader&gt;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507 &lt;http://www.w3.org/2004/02/skos/core#topConceptOf&gt;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81 &lt;http://www.temis.com/luxid-schema#memberOf&gt;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18 &lt;http://www.w3.org/2004/02/skos/core#related&gt;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8 &lt;http://www.w3.org/2004/02/skos/core#scopeNote&gt;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8 &lt;http://www.w3.org/2004/02/skos/core#prefLabel&gt;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4 &lt;http://www.w3.org/2004/02/skos/core#definition&gt; </a:t>
            </a:r>
          </a:p>
        </p:txBody>
      </p:sp>
    </p:spTree>
    <p:extLst>
      <p:ext uri="{BB962C8B-B14F-4D97-AF65-F5344CB8AC3E}">
        <p14:creationId xmlns:p14="http://schemas.microsoft.com/office/powerpoint/2010/main" val="1153004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Added triples, by RDF property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457200" y="2524354"/>
            <a:ext cx="7833235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2839 &lt;http://www.temis.com/luxid-schema#memberOf&gt;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1128 &lt;http://www.w3.org/2004/02/skos/core#broader&gt;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419 &lt;http://www.w3.org/2004/02/skos/core#related&gt;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43 &lt;http://www.w3.org/2004/02/skos/core#definition&gt;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31 &lt;http://www.w3.org/2004/02/skos/core#prefLabel&gt;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23 &lt;http://www.w3.org/1999/02/22-rdf-syntax-ns#type&gt;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2 &lt;http://www.w3.org/2004/02/skos/core#scopeNote&gt; </a:t>
            </a:r>
          </a:p>
        </p:txBody>
      </p:sp>
    </p:spTree>
    <p:extLst>
      <p:ext uri="{BB962C8B-B14F-4D97-AF65-F5344CB8AC3E}">
        <p14:creationId xmlns:p14="http://schemas.microsoft.com/office/powerpoint/2010/main" val="1030828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Agreement to continue work until November</a:t>
            </a:r>
          </a:p>
          <a:p>
            <a:r>
              <a:rPr lang="en-US" dirty="0" smtClean="0"/>
              <a:t>Refinement of scope notes, adherence to scope notes for both hierarchical and thematic classification</a:t>
            </a:r>
          </a:p>
          <a:p>
            <a:r>
              <a:rPr lang="en-US" dirty="0" smtClean="0"/>
              <a:t>Review and feedback by partners, stakeholders</a:t>
            </a:r>
          </a:p>
          <a:p>
            <a:r>
              <a:rPr lang="en-US" dirty="0" smtClean="0"/>
              <a:t>Beyond November, there is still quality work to be done on definitions, scope notes as well as refinement of hierarchy / classification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270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/>
              <a:t>Lori </a:t>
            </a:r>
            <a:r>
              <a:rPr lang="en-US" sz="2800" dirty="0" smtClean="0"/>
              <a:t>Finch		</a:t>
            </a:r>
            <a:r>
              <a:rPr lang="en-US" sz="2800" smtClean="0"/>
              <a:t> Lori.Finch@ars.usda.gov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Sujata Suri  </a:t>
            </a:r>
            <a:r>
              <a:rPr lang="en-US" sz="2800" dirty="0" smtClean="0"/>
              <a:t>		Sujata.Suri@ars.usda.gov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Tom Baker </a:t>
            </a:r>
            <a:r>
              <a:rPr lang="en-US" sz="2800" dirty="0" smtClean="0"/>
              <a:t>		Tom.Baker@tombaker.org</a:t>
            </a:r>
            <a:endParaRPr lang="en-US" sz="2800" dirty="0"/>
          </a:p>
          <a:p>
            <a:pPr marL="0" indent="0">
              <a:buNone/>
            </a:pPr>
            <a:r>
              <a:rPr lang="en-US" sz="2800" dirty="0" err="1"/>
              <a:t>Osma</a:t>
            </a:r>
            <a:r>
              <a:rPr lang="en-US" sz="2800" dirty="0"/>
              <a:t> </a:t>
            </a:r>
            <a:r>
              <a:rPr lang="en-US" sz="2800" dirty="0" err="1"/>
              <a:t>Suominen</a:t>
            </a:r>
            <a:r>
              <a:rPr lang="en-US" sz="2800" dirty="0"/>
              <a:t> </a:t>
            </a:r>
            <a:r>
              <a:rPr lang="en-US" sz="2800" dirty="0" smtClean="0"/>
              <a:t>	Osma.Suominen@helsinki.fi</a:t>
            </a:r>
            <a:endParaRPr lang="en-US" sz="28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908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Discussion points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WG needs time to review.</a:t>
            </a:r>
          </a:p>
          <a:p>
            <a:r>
              <a:rPr lang="en-US" dirty="0" smtClean="0"/>
              <a:t>Long term:  Generally, where we do think GACS is going?</a:t>
            </a:r>
          </a:p>
          <a:p>
            <a:r>
              <a:rPr lang="en-US" dirty="0" smtClean="0"/>
              <a:t>Long term: maintenance? Sustainability?</a:t>
            </a:r>
          </a:p>
          <a:p>
            <a:r>
              <a:rPr lang="en-US" dirty="0" smtClean="0"/>
              <a:t>Short term: Do we replace </a:t>
            </a:r>
            <a:r>
              <a:rPr lang="en-US" dirty="0"/>
              <a:t>GACS Beta with this new </a:t>
            </a:r>
            <a:r>
              <a:rPr lang="en-US" dirty="0" smtClean="0"/>
              <a:t>version?  When is decision point? </a:t>
            </a:r>
            <a:r>
              <a:rPr lang="en-US" smtClean="0"/>
              <a:t>Who?</a:t>
            </a:r>
            <a:endParaRPr lang="en-US" dirty="0" smtClean="0"/>
          </a:p>
          <a:p>
            <a:r>
              <a:rPr lang="en-US" dirty="0" smtClean="0"/>
              <a:t>When is next meeting GACS WG?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911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274638"/>
            <a:ext cx="2057400" cy="3763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Scenario A – based on YSO and DOLCE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4600" y="88152"/>
            <a:ext cx="6477000" cy="6769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971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1" y="274638"/>
            <a:ext cx="2577186" cy="4602162"/>
          </a:xfrm>
        </p:spPr>
        <p:txBody>
          <a:bodyPr>
            <a:normAutofit/>
          </a:bodyPr>
          <a:lstStyle/>
          <a:p>
            <a:r>
              <a:rPr lang="en-US" dirty="0" smtClean="0"/>
              <a:t>Scenario B – based on AGROVOC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29587" y="76200"/>
            <a:ext cx="6185813" cy="6705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158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274638"/>
            <a:ext cx="2209800" cy="3763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Scenario C – thematic based on CABT classified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62199" y="76201"/>
            <a:ext cx="6629401" cy="6678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984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GACS survey: Conclusions and recommendations (Osma)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/>
              <a:t>1</a:t>
            </a:r>
            <a:r>
              <a:rPr lang="en-US" dirty="0" smtClean="0"/>
              <a:t>)  </a:t>
            </a:r>
            <a:r>
              <a:rPr lang="en-US" b="1" dirty="0" smtClean="0">
                <a:solidFill>
                  <a:srgbClr val="FF0000"/>
                </a:solidFill>
              </a:rPr>
              <a:t>We </a:t>
            </a:r>
            <a:r>
              <a:rPr lang="en-US" b="1" dirty="0">
                <a:solidFill>
                  <a:srgbClr val="FF0000"/>
                </a:solidFill>
              </a:rPr>
              <a:t>should keep the thematic groups as an additional view</a:t>
            </a:r>
            <a:r>
              <a:rPr lang="en-US" dirty="0"/>
              <a:t>, with possibly some</a:t>
            </a:r>
          </a:p>
          <a:p>
            <a:pPr marL="0" indent="0">
              <a:buNone/>
            </a:pPr>
            <a:r>
              <a:rPr lang="en-US" dirty="0"/>
              <a:t>tweaks</a:t>
            </a:r>
          </a:p>
          <a:p>
            <a:pPr marL="0" indent="0">
              <a:buNone/>
            </a:pPr>
            <a:r>
              <a:rPr lang="en-US" dirty="0" smtClean="0"/>
              <a:t>– </a:t>
            </a:r>
            <a:r>
              <a:rPr lang="en-US" dirty="0"/>
              <a:t>allow multiple groups for a concept, with guidance</a:t>
            </a:r>
          </a:p>
          <a:p>
            <a:pPr marL="0" indent="0">
              <a:buNone/>
            </a:pPr>
            <a:r>
              <a:rPr lang="en-US" dirty="0"/>
              <a:t>– </a:t>
            </a:r>
            <a:r>
              <a:rPr lang="en-US" b="1" dirty="0">
                <a:solidFill>
                  <a:srgbClr val="FF0000"/>
                </a:solidFill>
              </a:rPr>
              <a:t>classify the remaining 20% of concepts </a:t>
            </a:r>
            <a:r>
              <a:rPr lang="en-US" dirty="0"/>
              <a:t>which currently are not</a:t>
            </a:r>
          </a:p>
          <a:p>
            <a:pPr marL="0" indent="0">
              <a:buNone/>
            </a:pPr>
            <a:r>
              <a:rPr lang="en-US" dirty="0"/>
              <a:t>2</a:t>
            </a:r>
            <a:r>
              <a:rPr lang="en-US" dirty="0" smtClean="0"/>
              <a:t>)  We </a:t>
            </a:r>
            <a:r>
              <a:rPr lang="en-US" dirty="0"/>
              <a:t>should consider adopting the current concept types (Organism, Chemical,</a:t>
            </a:r>
          </a:p>
          <a:p>
            <a:pPr marL="0" indent="0">
              <a:buNone/>
            </a:pPr>
            <a:r>
              <a:rPr lang="en-US" dirty="0" smtClean="0"/>
              <a:t>	Geographical</a:t>
            </a:r>
            <a:r>
              <a:rPr lang="en-US" dirty="0"/>
              <a:t>, Product, Topic) as top concepts</a:t>
            </a:r>
          </a:p>
          <a:p>
            <a:pPr marL="0" indent="0">
              <a:buNone/>
            </a:pPr>
            <a:r>
              <a:rPr lang="en-US" dirty="0"/>
              <a:t>– </a:t>
            </a:r>
            <a:r>
              <a:rPr lang="en-US" b="1" dirty="0">
                <a:solidFill>
                  <a:srgbClr val="FF0000"/>
                </a:solidFill>
              </a:rPr>
              <a:t>maybe split off Property </a:t>
            </a:r>
            <a:r>
              <a:rPr lang="en-US" dirty="0"/>
              <a:t>(and others?) from Topic</a:t>
            </a:r>
          </a:p>
          <a:p>
            <a:pPr marL="0" indent="0">
              <a:buNone/>
            </a:pPr>
            <a:r>
              <a:rPr lang="en-US" dirty="0"/>
              <a:t>– </a:t>
            </a:r>
            <a:r>
              <a:rPr lang="en-US" b="1" dirty="0">
                <a:solidFill>
                  <a:srgbClr val="FF0000"/>
                </a:solidFill>
              </a:rPr>
              <a:t>maybe create an additional layer of organization below these top concepts, especially for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	Topics </a:t>
            </a:r>
            <a:r>
              <a:rPr lang="en-US" b="1" dirty="0">
                <a:solidFill>
                  <a:srgbClr val="FF0000"/>
                </a:solidFill>
              </a:rPr>
              <a:t>which are quite many</a:t>
            </a:r>
          </a:p>
          <a:p>
            <a:pPr marL="0" indent="0">
              <a:buNone/>
            </a:pPr>
            <a:r>
              <a:rPr lang="en-US" dirty="0"/>
              <a:t>– could mean dropping the notion of concept types, to avoid encoding the same information in</a:t>
            </a:r>
          </a:p>
          <a:p>
            <a:pPr marL="0" indent="0">
              <a:buNone/>
            </a:pPr>
            <a:r>
              <a:rPr lang="en-US" dirty="0" smtClean="0"/>
              <a:t>	two </a:t>
            </a:r>
            <a:r>
              <a:rPr lang="en-US" dirty="0"/>
              <a:t>different ways</a:t>
            </a:r>
          </a:p>
          <a:p>
            <a:pPr marL="0" indent="0">
              <a:buNone/>
            </a:pPr>
            <a:r>
              <a:rPr lang="en-US" dirty="0"/>
              <a:t>3</a:t>
            </a:r>
            <a:r>
              <a:rPr lang="en-US" b="1" dirty="0" smtClean="0">
                <a:solidFill>
                  <a:srgbClr val="FF0000"/>
                </a:solidFill>
              </a:rPr>
              <a:t>)  In </a:t>
            </a:r>
            <a:r>
              <a:rPr lang="en-US" b="1" dirty="0">
                <a:solidFill>
                  <a:srgbClr val="FF0000"/>
                </a:solidFill>
              </a:rPr>
              <a:t>any case we need to continue cleaning up the hierarchy</a:t>
            </a:r>
          </a:p>
          <a:p>
            <a:pPr marL="0" indent="0">
              <a:buNone/>
            </a:pPr>
            <a:r>
              <a:rPr lang="en-US" dirty="0"/>
              <a:t>– </a:t>
            </a:r>
            <a:r>
              <a:rPr lang="en-US" b="1" dirty="0">
                <a:solidFill>
                  <a:srgbClr val="FF0000"/>
                </a:solidFill>
              </a:rPr>
              <a:t>reduce unwarranted </a:t>
            </a:r>
            <a:r>
              <a:rPr lang="en-US" b="1" dirty="0" err="1">
                <a:solidFill>
                  <a:srgbClr val="FF0000"/>
                </a:solidFill>
              </a:rPr>
              <a:t>polyhierarchy</a:t>
            </a:r>
            <a:r>
              <a:rPr lang="en-US" dirty="0"/>
              <a:t>, for example by calculating scores for each BT/NT</a:t>
            </a:r>
          </a:p>
          <a:p>
            <a:pPr marL="0" indent="0">
              <a:buNone/>
            </a:pPr>
            <a:r>
              <a:rPr lang="en-US" dirty="0" smtClean="0"/>
              <a:t>    relationships </a:t>
            </a:r>
            <a:r>
              <a:rPr lang="en-US" dirty="0"/>
              <a:t>based on metrics (e.g. shared among source thesauri?) and removing the </a:t>
            </a:r>
            <a:r>
              <a:rPr lang="en-US" dirty="0" smtClean="0"/>
              <a:t>worst ones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– </a:t>
            </a:r>
            <a:r>
              <a:rPr lang="en-US" b="1" dirty="0">
                <a:solidFill>
                  <a:srgbClr val="FF0000"/>
                </a:solidFill>
              </a:rPr>
              <a:t>flag and correct situations where BT and NT have different concept types </a:t>
            </a:r>
            <a:r>
              <a:rPr lang="en-US" dirty="0"/>
              <a:t>(~1300)</a:t>
            </a:r>
          </a:p>
          <a:p>
            <a:pPr marL="0" indent="0">
              <a:buNone/>
            </a:pPr>
            <a:r>
              <a:rPr lang="en-US" dirty="0"/>
              <a:t>– </a:t>
            </a:r>
            <a:r>
              <a:rPr lang="en-US" b="1" dirty="0" smtClean="0">
                <a:solidFill>
                  <a:srgbClr val="FF0000"/>
                </a:solidFill>
              </a:rPr>
              <a:t>It </a:t>
            </a:r>
            <a:r>
              <a:rPr lang="en-US" b="1" dirty="0">
                <a:solidFill>
                  <a:srgbClr val="FF0000"/>
                </a:solidFill>
              </a:rPr>
              <a:t>would help to move some leaf concepts out of GACS </a:t>
            </a:r>
            <a:r>
              <a:rPr lang="en-US" b="1" dirty="0" smtClean="0">
                <a:solidFill>
                  <a:srgbClr val="FF0000"/>
                </a:solidFill>
              </a:rPr>
              <a:t>Core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https://github.com/agrisemantics/2016_11_goettingen/blob/master/presentations/2016-11-23.gacs_survey_structure.pdf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64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GACS QIP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Resources </a:t>
            </a:r>
          </a:p>
          <a:p>
            <a:pPr lvl="1"/>
            <a:r>
              <a:rPr lang="en-US" dirty="0" smtClean="0"/>
              <a:t>Lori Finch and Sujata Suri</a:t>
            </a:r>
          </a:p>
          <a:p>
            <a:pPr lvl="1"/>
            <a:r>
              <a:rPr lang="en-US" dirty="0" smtClean="0"/>
              <a:t>Osma </a:t>
            </a:r>
            <a:r>
              <a:rPr lang="en-US" dirty="0" err="1" smtClean="0"/>
              <a:t>Suominen</a:t>
            </a:r>
            <a:r>
              <a:rPr lang="en-US" dirty="0" smtClean="0"/>
              <a:t>, GODAN funded</a:t>
            </a:r>
          </a:p>
          <a:p>
            <a:pPr lvl="1"/>
            <a:r>
              <a:rPr lang="en-US" dirty="0" smtClean="0"/>
              <a:t>Tom Baker, GODAN funded</a:t>
            </a:r>
          </a:p>
          <a:p>
            <a:r>
              <a:rPr lang="en-US" dirty="0" smtClean="0"/>
              <a:t>Main goal:  </a:t>
            </a:r>
          </a:p>
          <a:p>
            <a:pPr lvl="1"/>
            <a:r>
              <a:rPr lang="en-US" dirty="0" smtClean="0"/>
              <a:t>Assure thematic assigned for 100% of terms</a:t>
            </a:r>
          </a:p>
          <a:p>
            <a:pPr lvl="1"/>
            <a:r>
              <a:rPr lang="en-US" dirty="0" smtClean="0"/>
              <a:t>Cleanup hierarchy</a:t>
            </a:r>
          </a:p>
          <a:p>
            <a:pPr lvl="2"/>
            <a:r>
              <a:rPr lang="en-US" dirty="0" smtClean="0"/>
              <a:t>Remove </a:t>
            </a:r>
            <a:r>
              <a:rPr lang="en-US" dirty="0" err="1" smtClean="0"/>
              <a:t>polyhierarchy</a:t>
            </a:r>
            <a:endParaRPr lang="en-US" dirty="0" smtClean="0"/>
          </a:p>
          <a:p>
            <a:pPr marL="1200150" lvl="2" indent="-342900"/>
            <a:r>
              <a:rPr lang="en-US" dirty="0" smtClean="0"/>
              <a:t>BT/NT of same type </a:t>
            </a:r>
          </a:p>
          <a:p>
            <a:pPr marL="1200150" lvl="2" indent="-342900"/>
            <a:r>
              <a:rPr lang="en-US" dirty="0" smtClean="0"/>
              <a:t>Split off property, etc.</a:t>
            </a:r>
          </a:p>
        </p:txBody>
      </p:sp>
    </p:spTree>
    <p:extLst>
      <p:ext uri="{BB962C8B-B14F-4D97-AF65-F5344CB8AC3E}">
        <p14:creationId xmlns:p14="http://schemas.microsoft.com/office/powerpoint/2010/main" val="1619940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GACS Core Beta 3.1 hierarchy stats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15,428 </a:t>
            </a:r>
            <a:r>
              <a:rPr lang="en-US" dirty="0"/>
              <a:t>concepts</a:t>
            </a:r>
          </a:p>
          <a:p>
            <a:r>
              <a:rPr lang="en-US" dirty="0" smtClean="0"/>
              <a:t> 20,072 </a:t>
            </a:r>
            <a:r>
              <a:rPr lang="en-US" dirty="0"/>
              <a:t>BT/NT relationships (1.3 per concept)</a:t>
            </a:r>
          </a:p>
          <a:p>
            <a:r>
              <a:rPr lang="en-US" dirty="0" smtClean="0"/>
              <a:t> 4,226 </a:t>
            </a:r>
            <a:r>
              <a:rPr lang="en-US" dirty="0"/>
              <a:t>concepts (27%) have more than one BT</a:t>
            </a:r>
          </a:p>
          <a:p>
            <a:r>
              <a:rPr lang="en-US" dirty="0" smtClean="0"/>
              <a:t> </a:t>
            </a:r>
            <a:r>
              <a:rPr lang="en-US" dirty="0"/>
              <a:t>578 top concepts</a:t>
            </a:r>
          </a:p>
        </p:txBody>
      </p:sp>
    </p:spTree>
    <p:extLst>
      <p:ext uri="{BB962C8B-B14F-4D97-AF65-F5344CB8AC3E}">
        <p14:creationId xmlns:p14="http://schemas.microsoft.com/office/powerpoint/2010/main" val="2298148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4118</TotalTime>
  <Words>1140</Words>
  <Application>Microsoft Office PowerPoint</Application>
  <PresentationFormat>On-screen Show (4:3)</PresentationFormat>
  <Paragraphs>205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2" baseType="lpstr">
      <vt:lpstr>Arial</vt:lpstr>
      <vt:lpstr>Arial Unicode MS</vt:lpstr>
      <vt:lpstr>Calibri</vt:lpstr>
      <vt:lpstr>Office Theme</vt:lpstr>
      <vt:lpstr>GACS Quality Improvement Project  Summer 2017</vt:lpstr>
      <vt:lpstr>GACS Beta 3.1 – motivation for QIP?</vt:lpstr>
      <vt:lpstr>GACS survey – Autumn 2016</vt:lpstr>
      <vt:lpstr>Scenario A – based on YSO and DOLCE</vt:lpstr>
      <vt:lpstr>Scenario B – based on AGROVOC</vt:lpstr>
      <vt:lpstr>Scenario C – thematic based on CABT classified</vt:lpstr>
      <vt:lpstr>GACS survey: Conclusions and recommendations (Osma)</vt:lpstr>
      <vt:lpstr>GACS QIP </vt:lpstr>
      <vt:lpstr>GACS Core Beta 3.1 hierarchy stats </vt:lpstr>
      <vt:lpstr>Beginning  principles</vt:lpstr>
      <vt:lpstr>Hierarchy: “Finding homes for top terms” - moving to lower parts of hierarchy</vt:lpstr>
      <vt:lpstr>Examples of terms removed as “top term” and given BT</vt:lpstr>
      <vt:lpstr>Hierarchy problems</vt:lpstr>
      <vt:lpstr>PowerPoint Presentation</vt:lpstr>
      <vt:lpstr>“People” hierarchy at GACS Beta</vt:lpstr>
      <vt:lpstr>   </vt:lpstr>
      <vt:lpstr>Added Upper Structure </vt:lpstr>
      <vt:lpstr>PowerPoint Presentation</vt:lpstr>
      <vt:lpstr>PowerPoint Presentation</vt:lpstr>
      <vt:lpstr>Upper Structure</vt:lpstr>
      <vt:lpstr>Hierarchy Status</vt:lpstr>
      <vt:lpstr>View the work done</vt:lpstr>
      <vt:lpstr>Non-Core GACS</vt:lpstr>
      <vt:lpstr>PowerPoint Presentation</vt:lpstr>
      <vt:lpstr>Thematic Classification</vt:lpstr>
      <vt:lpstr>Classification Scheme applied to GACS Concepts</vt:lpstr>
      <vt:lpstr>Thematic Classification progress</vt:lpstr>
      <vt:lpstr>NY Category – “organisms of uncertain taxonomy”</vt:lpstr>
      <vt:lpstr>Categories not used or with few terms</vt:lpstr>
      <vt:lpstr>QC of Category work</vt:lpstr>
      <vt:lpstr>QC of Category work</vt:lpstr>
      <vt:lpstr>PowerPoint Presentation</vt:lpstr>
      <vt:lpstr>Some analysis of changes done to-date 28-Aug-17 version</vt:lpstr>
      <vt:lpstr>Removed triples, by RDF property</vt:lpstr>
      <vt:lpstr>Added triples, by RDF property</vt:lpstr>
      <vt:lpstr>Next Steps</vt:lpstr>
      <vt:lpstr>Discussion</vt:lpstr>
      <vt:lpstr>Discussion points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GACS Quality Improvement Project</dc:title>
  <dc:creator>Lori</dc:creator>
  <cp:lastModifiedBy>Finch, Lori</cp:lastModifiedBy>
  <cp:revision>125</cp:revision>
  <dcterms:created xsi:type="dcterms:W3CDTF">2017-05-31T21:28:47Z</dcterms:created>
  <dcterms:modified xsi:type="dcterms:W3CDTF">2017-09-18T11:44:32Z</dcterms:modified>
</cp:coreProperties>
</file>