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92" r:id="rId3"/>
    <p:sldId id="291" r:id="rId4"/>
    <p:sldId id="294" r:id="rId5"/>
    <p:sldId id="295" r:id="rId6"/>
    <p:sldId id="297" r:id="rId7"/>
    <p:sldId id="296" r:id="rId8"/>
    <p:sldId id="298" r:id="rId9"/>
    <p:sldId id="293" r:id="rId10"/>
    <p:sldId id="263" r:id="rId11"/>
    <p:sldId id="257" r:id="rId12"/>
    <p:sldId id="258" r:id="rId13"/>
    <p:sldId id="265" r:id="rId14"/>
    <p:sldId id="266" r:id="rId15"/>
    <p:sldId id="267" r:id="rId16"/>
    <p:sldId id="289" r:id="rId17"/>
    <p:sldId id="259" r:id="rId18"/>
    <p:sldId id="315" r:id="rId19"/>
    <p:sldId id="316" r:id="rId20"/>
    <p:sldId id="260" r:id="rId21"/>
    <p:sldId id="301" r:id="rId22"/>
    <p:sldId id="302" r:id="rId23"/>
    <p:sldId id="308" r:id="rId24"/>
    <p:sldId id="307" r:id="rId25"/>
    <p:sldId id="264" r:id="rId26"/>
    <p:sldId id="304" r:id="rId27"/>
    <p:sldId id="300" r:id="rId28"/>
    <p:sldId id="270" r:id="rId29"/>
    <p:sldId id="303" r:id="rId30"/>
    <p:sldId id="271" r:id="rId31"/>
    <p:sldId id="272" r:id="rId32"/>
    <p:sldId id="306" r:id="rId33"/>
    <p:sldId id="309" r:id="rId34"/>
    <p:sldId id="310" r:id="rId35"/>
    <p:sldId id="311" r:id="rId36"/>
    <p:sldId id="313" r:id="rId37"/>
    <p:sldId id="312" r:id="rId38"/>
    <p:sldId id="26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122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74.13127" units="1/cm"/>
          <inkml:channelProperty channel="Y" name="resolution" value="37.03704" units="1/cm"/>
          <inkml:channelProperty channel="T" name="resolution" value="1" units="1/dev"/>
        </inkml:channelProperties>
      </inkml:inkSource>
      <inkml:timestamp xml:id="ts0" timeString="2017-08-08T16:11:24.211"/>
    </inkml:context>
    <inkml:brush xml:id="br0">
      <inkml:brushProperty name="width" value="0.06667" units="cm"/>
      <inkml:brushProperty name="height" value="0.06667" units="cm"/>
      <inkml:brushProperty name="color" value="#ED1C24"/>
      <inkml:brushProperty name="fitToCurve" value="1"/>
    </inkml:brush>
    <inkml:brush xml:id="br1">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B1F141FA-30DD-4184-8CC8-211AA9C67929}" emma:medium="tactile" emma:mode="ink">
          <msink:context xmlns:msink="http://schemas.microsoft.com/ink/2010/main" type="writingRegion" rotatedBoundingBox="20353,8187 20869,5919 21919,6158 21403,8426"/>
        </emma:interpretation>
      </emma:emma>
    </inkml:annotationXML>
    <inkml:traceGroup>
      <inkml:annotationXML>
        <emma:emma xmlns:emma="http://www.w3.org/2003/04/emma" version="1.0">
          <emma:interpretation id="{BDB8D6C3-4113-468E-ACFD-B24A57E8CF85}" emma:medium="tactile" emma:mode="ink">
            <msink:context xmlns:msink="http://schemas.microsoft.com/ink/2010/main" type="paragraph" rotatedBoundingBox="20353,8187 20869,5919 21919,6158 21403,8426" alignmentLevel="1"/>
          </emma:interpretation>
        </emma:emma>
      </inkml:annotationXML>
      <inkml:traceGroup>
        <inkml:annotationXML>
          <emma:emma xmlns:emma="http://www.w3.org/2003/04/emma" version="1.0">
            <emma:interpretation id="{C4D12C36-7FD3-4F43-8BD5-B0E5A048492C}" emma:medium="tactile" emma:mode="ink">
              <msink:context xmlns:msink="http://schemas.microsoft.com/ink/2010/main" type="line" rotatedBoundingBox="20353,8187 20869,5919 21919,6158 21403,8426"/>
            </emma:interpretation>
          </emma:emma>
        </inkml:annotationXML>
        <inkml:traceGroup>
          <inkml:annotationXML>
            <emma:emma xmlns:emma="http://www.w3.org/2003/04/emma" version="1.0">
              <emma:interpretation id="{F3F1DAC2-A811-4C25-8506-6BA0A74F436A}" emma:medium="tactile" emma:mode="ink">
                <msink:context xmlns:msink="http://schemas.microsoft.com/ink/2010/main" type="inkWord" rotatedBoundingBox="20523,8226 20670,7579 21550,7779 21403,8426"/>
              </emma:interpretation>
              <emma:one-of disjunction-type="recognition" id="oneOf0">
                <emma:interpretation id="interp0" emma:lang="" emma:confidence="1">
                  <emma:literal/>
                </emma:interpretation>
              </emma:one-of>
            </emma:emma>
          </inkml:annotationXML>
          <inkml:trace contextRef="#ctx0" brushRef="#br0">833 1 0,'-21'0'62,"-1"0"-46,1 0-16,-1 0 15,1 22 1,0-1-16,-1 0 16,1 1-16,-22-1 15,22 0 1,0 1-16,-22-22 16,22 21-1,-1-21-15,1 21 16,0-21-16,-1 0 15,22 22-15,-42-22 16,20 0-16,1 42 16,-22-42-16,43 22 15,-42-1 1,-1-21-16,22 43 16,-1-43-16,-21 21 15,43 0-15,-42-21 16,42 22-16,-22-1 15,22 1 1,-21-22-16,21 21 16,-21-21-1,-1 0 1,22 21 0</inkml:trace>
          <inkml:trace contextRef="#ctx0" brushRef="#br0" timeOffset="-1577.0701">43 65 0,'21'0'0,"1"0"16,-1 22-1,0-22 1,1 0-16,-1 0 16,1 21-16,20-21 15,1 21-15,21-21 16,0 22-1,0-1-15,-21 0 16,-22-21-16,0 0 16,1 0-16,-1 22 15,-21-1 17,21-21-17,1 0 1,-22 21-1,21 1-15,0-1 16,1 0-16,-22 1 16,42 20-16,-20-42 15,-1 22-15,1-1 16,-1 1 0,0-22-1,-21 21 1,22-21-16</inkml:trace>
        </inkml:traceGroup>
        <inkml:traceGroup>
          <inkml:annotationXML>
            <emma:emma xmlns:emma="http://www.w3.org/2003/04/emma" version="1.0">
              <emma:interpretation id="{19432728-5B86-4620-8988-E71DD63DB7DC}" emma:medium="tactile" emma:mode="ink">
                <msink:context xmlns:msink="http://schemas.microsoft.com/ink/2010/main" type="inkWord" rotatedBoundingBox="20642,6918 20869,5919 21775,6126 21548,7124"/>
              </emma:interpretation>
              <emma:one-of disjunction-type="recognition" id="oneOf1">
                <emma:interpretation id="interp1" emma:lang="" emma:confidence="0">
                  <emma:literal>\</emma:literal>
                </emma:interpretation>
                <emma:interpretation id="interp2" emma:lang="" emma:confidence="0">
                  <emma:literal>&lt;</emma:literal>
                </emma:interpretation>
                <emma:interpretation id="interp3" emma:lang="" emma:confidence="0">
                  <emma:literal>a</emma:literal>
                </emma:interpretation>
                <emma:interpretation id="interp4" emma:lang="" emma:confidence="0">
                  <emma:literal>h</emma:literal>
                </emma:interpretation>
                <emma:interpretation id="interp5" emma:lang="" emma:confidence="0">
                  <emma:literal>`</emma:literal>
                </emma:interpretation>
              </emma:one-of>
            </emma:emma>
          </inkml:annotationXML>
          <inkml:trace contextRef="#ctx0" brushRef="#br1" timeOffset="8246.9185">107-1002 0,'21'0'16,"1"0"15,-1 0-15,1 21-16,-1 1 31,0-22-16,-21 21-15,22-21 16,-1 21-16,0 1 16,1-22-1,-22 21 1,21-21-16,0 21 16,-21 1-1,22-22 1,-22 21-1,21-21 1,-21 22 0,0-1 15,21 0 0,1-21 172,-22-21-203,21 0 32,0-1-17,1 22-15,-1-64 16,0 43-16,22-22 15,-22 0-15,22 1 16,0-22-16,-1 21 16,-20 0-16,-1 22 15,1-22-15,-1 22 16,0-22-16,1 22 16,-1-22-16,22 1 15,-22-1-15,22 21 16,-1-20-16,-20 20 15,-1 1 1,0 0-16,-21-1 16,43 22-16,-22 0 15,1 0 1,-22-21-16</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B4D6DF-AD9F-440B-BDEB-6D7DAE92D3CA}" type="datetimeFigureOut">
              <a:rPr lang="en-US" smtClean="0"/>
              <a:t>11/27/2017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4C451-1941-4A09-B263-DC4270AB87B7}" type="slidenum">
              <a:rPr lang="en-US" smtClean="0"/>
              <a:t>‹#›</a:t>
            </a:fld>
            <a:endParaRPr lang="en-US"/>
          </a:p>
        </p:txBody>
      </p:sp>
    </p:spTree>
    <p:extLst>
      <p:ext uri="{BB962C8B-B14F-4D97-AF65-F5344CB8AC3E}">
        <p14:creationId xmlns:p14="http://schemas.microsoft.com/office/powerpoint/2010/main" val="3366938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at the GACS “working group” at RDA Montreal, Canada  September</a:t>
            </a:r>
            <a:r>
              <a:rPr lang="en-US" baseline="0" dirty="0" smtClean="0"/>
              <a:t> 21, 2017</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1</a:t>
            </a:fld>
            <a:endParaRPr lang="en-US"/>
          </a:p>
        </p:txBody>
      </p:sp>
    </p:spTree>
    <p:extLst>
      <p:ext uri="{BB962C8B-B14F-4D97-AF65-F5344CB8AC3E}">
        <p14:creationId xmlns:p14="http://schemas.microsoft.com/office/powerpoint/2010/main" val="4161716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beginning principles</a:t>
            </a:r>
            <a:r>
              <a:rPr lang="en-US" baseline="0" dirty="0" smtClean="0"/>
              <a:t> established at the beginning of the work.  It was necessary for </a:t>
            </a:r>
            <a:r>
              <a:rPr lang="en-US" baseline="0" dirty="0" err="1" smtClean="0"/>
              <a:t>Osma</a:t>
            </a:r>
            <a:r>
              <a:rPr lang="en-US" baseline="0" dirty="0" smtClean="0"/>
              <a:t> to prepare files for Lori to work on since we were only working in English.  His work is recorded on GitHub.</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10</a:t>
            </a:fld>
            <a:endParaRPr lang="en-US"/>
          </a:p>
        </p:txBody>
      </p:sp>
    </p:spTree>
    <p:extLst>
      <p:ext uri="{BB962C8B-B14F-4D97-AF65-F5344CB8AC3E}">
        <p14:creationId xmlns:p14="http://schemas.microsoft.com/office/powerpoint/2010/main" val="4135947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beginning of the work, you can see some</a:t>
            </a:r>
            <a:r>
              <a:rPr lang="en-US" baseline="0" dirty="0" smtClean="0"/>
              <a:t> screen shots of the top hierarchy.  Note that specific terms like “plutonium” is currently a top term.  There is no logical structure in GACS Beta 3.1</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11</a:t>
            </a:fld>
            <a:endParaRPr lang="en-US"/>
          </a:p>
        </p:txBody>
      </p:sp>
    </p:spTree>
    <p:extLst>
      <p:ext uri="{BB962C8B-B14F-4D97-AF65-F5344CB8AC3E}">
        <p14:creationId xmlns:p14="http://schemas.microsoft.com/office/powerpoint/2010/main" val="3727369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through the 578 terms, I moved</a:t>
            </a:r>
            <a:r>
              <a:rPr lang="en-US" baseline="0" dirty="0" smtClean="0"/>
              <a:t> top terms that had obvious BTs in the vocabulary.  Here are some examples.</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12</a:t>
            </a:fld>
            <a:endParaRPr lang="en-US"/>
          </a:p>
        </p:txBody>
      </p:sp>
    </p:spTree>
    <p:extLst>
      <p:ext uri="{BB962C8B-B14F-4D97-AF65-F5344CB8AC3E}">
        <p14:creationId xmlns:p14="http://schemas.microsoft.com/office/powerpoint/2010/main" val="1279473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discovered many disturbing hierarchies that</a:t>
            </a:r>
            <a:r>
              <a:rPr lang="en-US" baseline="0" dirty="0" smtClean="0"/>
              <a:t> did not make any sense at all.  </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13</a:t>
            </a:fld>
            <a:endParaRPr lang="en-US"/>
          </a:p>
        </p:txBody>
      </p:sp>
    </p:spTree>
    <p:extLst>
      <p:ext uri="{BB962C8B-B14F-4D97-AF65-F5344CB8AC3E}">
        <p14:creationId xmlns:p14="http://schemas.microsoft.com/office/powerpoint/2010/main" val="2326141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shot showing the problem of reproduction control under “bacteria” in the hierarchy.</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14</a:t>
            </a:fld>
            <a:endParaRPr lang="en-US"/>
          </a:p>
        </p:txBody>
      </p:sp>
    </p:spTree>
    <p:extLst>
      <p:ext uri="{BB962C8B-B14F-4D97-AF65-F5344CB8AC3E}">
        <p14:creationId xmlns:p14="http://schemas.microsoft.com/office/powerpoint/2010/main" val="285329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shot of GACS Beta</a:t>
            </a:r>
            <a:r>
              <a:rPr lang="en-US" baseline="0" dirty="0" smtClean="0"/>
              <a:t> 3.1 and how zoos is under “people”.  Nonsensical hierarchy!</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15</a:t>
            </a:fld>
            <a:endParaRPr lang="en-US"/>
          </a:p>
        </p:txBody>
      </p:sp>
    </p:spTree>
    <p:extLst>
      <p:ext uri="{BB962C8B-B14F-4D97-AF65-F5344CB8AC3E}">
        <p14:creationId xmlns:p14="http://schemas.microsoft.com/office/powerpoint/2010/main" val="330639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a:t>
            </a:r>
            <a:r>
              <a:rPr lang="en-US" baseline="0" dirty="0" smtClean="0"/>
              <a:t> term that is not defined by hierarchy…. Confused by hierarchy.  Is this an structure that is agricultural, such as silos and farm buildings, or is this referring to the structure of agriculture in the economic sense?  Had to make some tough decisions to disambiguate concepts in this work.  Not easy.</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16</a:t>
            </a:fld>
            <a:endParaRPr lang="en-US"/>
          </a:p>
        </p:txBody>
      </p:sp>
    </p:spTree>
    <p:extLst>
      <p:ext uri="{BB962C8B-B14F-4D97-AF65-F5344CB8AC3E}">
        <p14:creationId xmlns:p14="http://schemas.microsoft.com/office/powerpoint/2010/main" val="274026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proceeded, I needed some upper structure in which to hang good hierarchies.  This enabled me to move forward and ease the sorting.  I picked Scenario A from the GACS mostly because it was accepted by some stakeholders and the terms “activity” and “characteristics” would now have placement.  As I added upper structure, I made sure these were kept separate from GACS URIs.  I consulted YSO and UMLS structures to help with the sorting.</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17</a:t>
            </a:fld>
            <a:endParaRPr lang="en-US"/>
          </a:p>
        </p:txBody>
      </p:sp>
    </p:spTree>
    <p:extLst>
      <p:ext uri="{BB962C8B-B14F-4D97-AF65-F5344CB8AC3E}">
        <p14:creationId xmlns:p14="http://schemas.microsoft.com/office/powerpoint/2010/main" val="3739612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UMLS</a:t>
            </a:r>
            <a:r>
              <a:rPr lang="en-US" baseline="0" dirty="0" smtClean="0"/>
              <a:t> is like YSO in some manner, with “entity” , which equals “object” in YSO and “Event” which approximates YSO’s “events and actions”</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18</a:t>
            </a:fld>
            <a:endParaRPr lang="en-US"/>
          </a:p>
        </p:txBody>
      </p:sp>
    </p:spTree>
    <p:extLst>
      <p:ext uri="{BB962C8B-B14F-4D97-AF65-F5344CB8AC3E}">
        <p14:creationId xmlns:p14="http://schemas.microsoft.com/office/powerpoint/2010/main" val="3965056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upper structure.</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19</a:t>
            </a:fld>
            <a:endParaRPr lang="en-US"/>
          </a:p>
        </p:txBody>
      </p:sp>
    </p:spTree>
    <p:extLst>
      <p:ext uri="{BB962C8B-B14F-4D97-AF65-F5344CB8AC3E}">
        <p14:creationId xmlns:p14="http://schemas.microsoft.com/office/powerpoint/2010/main" val="1328647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was our motivation for the Quality Improvement Project?</a:t>
            </a:r>
          </a:p>
          <a:p>
            <a:pPr marL="228600" indent="-228600">
              <a:buAutoNum type="arabicParenR"/>
            </a:pPr>
            <a:r>
              <a:rPr lang="en-US" baseline="0" dirty="0" smtClean="0"/>
              <a:t>GACS has not been edited or changed for a long time, May 2016.</a:t>
            </a:r>
          </a:p>
          <a:p>
            <a:pPr marL="228600" indent="-228600">
              <a:buAutoNum type="arabicParenR"/>
            </a:pPr>
            <a:r>
              <a:rPr lang="en-US" baseline="0" dirty="0" smtClean="0"/>
              <a:t>The WG put together a list of improvements that we wanted to make, but these tasks were not done.</a:t>
            </a:r>
          </a:p>
          <a:p>
            <a:pPr marL="228600" indent="-228600">
              <a:buAutoNum type="arabicParenR"/>
            </a:pPr>
            <a:r>
              <a:rPr lang="en-US" baseline="0" dirty="0" smtClean="0"/>
              <a:t>Lori at NAL had some time during the summer to work on improving GACS, and wanted to do this before retirement.</a:t>
            </a:r>
          </a:p>
          <a:p>
            <a:pPr marL="228600" indent="-228600">
              <a:buAutoNum type="arabicParenR"/>
            </a:pPr>
            <a:r>
              <a:rPr lang="en-US" baseline="0" dirty="0" smtClean="0"/>
              <a:t>There was a stakeholders survey done on the hierarchy issue in autumn 2016.    (sag way to next slide)</a:t>
            </a:r>
          </a:p>
        </p:txBody>
      </p:sp>
      <p:sp>
        <p:nvSpPr>
          <p:cNvPr id="4" name="Slide Number Placeholder 3"/>
          <p:cNvSpPr>
            <a:spLocks noGrp="1"/>
          </p:cNvSpPr>
          <p:nvPr>
            <p:ph type="sldNum" sz="quarter" idx="10"/>
          </p:nvPr>
        </p:nvSpPr>
        <p:spPr/>
        <p:txBody>
          <a:bodyPr/>
          <a:lstStyle/>
          <a:p>
            <a:fld id="{D5A4C451-1941-4A09-B263-DC4270AB87B7}" type="slidenum">
              <a:rPr lang="en-US" smtClean="0"/>
              <a:t>2</a:t>
            </a:fld>
            <a:endParaRPr lang="en-US"/>
          </a:p>
        </p:txBody>
      </p:sp>
    </p:spTree>
    <p:extLst>
      <p:ext uri="{BB962C8B-B14F-4D97-AF65-F5344CB8AC3E}">
        <p14:creationId xmlns:p14="http://schemas.microsoft.com/office/powerpoint/2010/main" val="4001328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upper structure used in GACS QIP</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20</a:t>
            </a:fld>
            <a:endParaRPr lang="en-US"/>
          </a:p>
        </p:txBody>
      </p:sp>
    </p:spTree>
    <p:extLst>
      <p:ext uri="{BB962C8B-B14F-4D97-AF65-F5344CB8AC3E}">
        <p14:creationId xmlns:p14="http://schemas.microsoft.com/office/powerpoint/2010/main" val="2329825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accomplished – put in upper structure and moved terms</a:t>
            </a:r>
            <a:r>
              <a:rPr lang="en-US" baseline="0" dirty="0" smtClean="0"/>
              <a:t> and hierarchies so that there is an alignment to this structure.  Can reuse scope notes from YSO for many of these.  Object was to create cleaner hierarchies that are BT/NT transitive.  The work is not perfect, but this is a good start.  Lower level hierarchies will probably still be found that are incorrect and need tweaking.</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21</a:t>
            </a:fld>
            <a:endParaRPr lang="en-US"/>
          </a:p>
        </p:txBody>
      </p:sp>
    </p:spTree>
    <p:extLst>
      <p:ext uri="{BB962C8B-B14F-4D97-AF65-F5344CB8AC3E}">
        <p14:creationId xmlns:p14="http://schemas.microsoft.com/office/powerpoint/2010/main" val="444723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work is viewable by anyone interested in this work at the </a:t>
            </a:r>
            <a:r>
              <a:rPr lang="en-US" baseline="0" dirty="0" err="1" smtClean="0"/>
              <a:t>github</a:t>
            </a:r>
            <a:r>
              <a:rPr lang="en-US" baseline="0" dirty="0" smtClean="0"/>
              <a:t> site.  </a:t>
            </a:r>
            <a:r>
              <a:rPr lang="en-US" baseline="0" dirty="0" err="1" smtClean="0"/>
              <a:t>Osma</a:t>
            </a:r>
            <a:r>
              <a:rPr lang="en-US" baseline="0" dirty="0" smtClean="0"/>
              <a:t> put up a </a:t>
            </a:r>
            <a:r>
              <a:rPr lang="en-US" baseline="0" dirty="0" err="1" smtClean="0"/>
              <a:t>skosmos</a:t>
            </a:r>
            <a:r>
              <a:rPr lang="en-US" baseline="0" dirty="0" smtClean="0"/>
              <a:t> installation of the GACS QIP work on his server.  This work will need to be moved to Tor </a:t>
            </a:r>
            <a:r>
              <a:rPr lang="en-US" baseline="0" dirty="0" err="1" smtClean="0"/>
              <a:t>Vergata</a:t>
            </a:r>
            <a:r>
              <a:rPr lang="en-US" baseline="0" dirty="0" smtClean="0"/>
              <a:t>, to replace the GACS Beta 3.1.</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22</a:t>
            </a:fld>
            <a:endParaRPr lang="en-US"/>
          </a:p>
        </p:txBody>
      </p:sp>
    </p:spTree>
    <p:extLst>
      <p:ext uri="{BB962C8B-B14F-4D97-AF65-F5344CB8AC3E}">
        <p14:creationId xmlns:p14="http://schemas.microsoft.com/office/powerpoint/2010/main" val="2014478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few terms, only 10 or so, were moved into a category</a:t>
            </a:r>
            <a:r>
              <a:rPr lang="en-US" baseline="0" dirty="0" smtClean="0"/>
              <a:t> called “non-core GACS”.  If you remember, we used the top 10,000 terms from each vocabulary (NALT, CABT and AGROVOC).  Some terms may be too specific and not of “global interest”.  Also a good place for ambiguous terms that need further discussion and resolution.</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23</a:t>
            </a:fld>
            <a:endParaRPr lang="en-US"/>
          </a:p>
        </p:txBody>
      </p:sp>
    </p:spTree>
    <p:extLst>
      <p:ext uri="{BB962C8B-B14F-4D97-AF65-F5344CB8AC3E}">
        <p14:creationId xmlns:p14="http://schemas.microsoft.com/office/powerpoint/2010/main" val="4004776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GACS after the GACS-QIP work.  Under</a:t>
            </a:r>
            <a:r>
              <a:rPr lang="en-US" baseline="0" dirty="0" smtClean="0"/>
              <a:t> the “hierarchy” tab, you can now view the upper structure.</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24</a:t>
            </a:fld>
            <a:endParaRPr lang="en-US"/>
          </a:p>
        </p:txBody>
      </p:sp>
    </p:spTree>
    <p:extLst>
      <p:ext uri="{BB962C8B-B14F-4D97-AF65-F5344CB8AC3E}">
        <p14:creationId xmlns:p14="http://schemas.microsoft.com/office/powerpoint/2010/main" val="3463350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large portion of the work done during the summer was ensuring that all terms were assigned to the thematic classification.  80% of terms were classified prior the QIP.  At the end of QIP, 100% of terms were assigned to categories.  The frequency distribution of terms is very uneven, and still is that way.  More work can be done on this.  Scope notes for the classification did not exist from CABI.</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25</a:t>
            </a:fld>
            <a:endParaRPr lang="en-US"/>
          </a:p>
        </p:txBody>
      </p:sp>
    </p:spTree>
    <p:extLst>
      <p:ext uri="{BB962C8B-B14F-4D97-AF65-F5344CB8AC3E}">
        <p14:creationId xmlns:p14="http://schemas.microsoft.com/office/powerpoint/2010/main" val="1251618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who have not seen the CABI classification, this is the classification scheme as has been applied to GACS concepts.</a:t>
            </a:r>
            <a:r>
              <a:rPr lang="en-US" baseline="0" dirty="0" smtClean="0"/>
              <a:t>  Note this is like Scenario C from the GACS survey.</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26</a:t>
            </a:fld>
            <a:endParaRPr lang="en-US"/>
          </a:p>
        </p:txBody>
      </p:sp>
    </p:spTree>
    <p:extLst>
      <p:ext uri="{BB962C8B-B14F-4D97-AF65-F5344CB8AC3E}">
        <p14:creationId xmlns:p14="http://schemas.microsoft.com/office/powerpoint/2010/main" val="22176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 explanatory slide</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27</a:t>
            </a:fld>
            <a:endParaRPr lang="en-US"/>
          </a:p>
        </p:txBody>
      </p:sp>
    </p:spTree>
    <p:extLst>
      <p:ext uri="{BB962C8B-B14F-4D97-AF65-F5344CB8AC3E}">
        <p14:creationId xmlns:p14="http://schemas.microsoft.com/office/powerpoint/2010/main" val="2335606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a category</a:t>
            </a:r>
            <a:r>
              <a:rPr lang="en-US" baseline="0" dirty="0" smtClean="0"/>
              <a:t> without any entries in GACS, not needed for current GACS terms.  The two entries we had were moved to fungi based on current knowledge of this species.</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28</a:t>
            </a:fld>
            <a:endParaRPr lang="en-US"/>
          </a:p>
        </p:txBody>
      </p:sp>
    </p:spTree>
    <p:extLst>
      <p:ext uri="{BB962C8B-B14F-4D97-AF65-F5344CB8AC3E}">
        <p14:creationId xmlns:p14="http://schemas.microsoft.com/office/powerpoint/2010/main" val="1499548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r>
              <a:rPr lang="en-US" baseline="0" dirty="0" smtClean="0"/>
              <a:t> of categories that have few concepts assigned to them.</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29</a:t>
            </a:fld>
            <a:endParaRPr lang="en-US"/>
          </a:p>
        </p:txBody>
      </p:sp>
    </p:spTree>
    <p:extLst>
      <p:ext uri="{BB962C8B-B14F-4D97-AF65-F5344CB8AC3E}">
        <p14:creationId xmlns:p14="http://schemas.microsoft.com/office/powerpoint/2010/main" val="3284917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go to </a:t>
            </a:r>
            <a:r>
              <a:rPr lang="en-US" dirty="0" err="1" smtClean="0"/>
              <a:t>github</a:t>
            </a:r>
            <a:r>
              <a:rPr lang="en-US" dirty="0" smtClean="0"/>
              <a:t> to learn more about the survey.  The survey centered on how to structure the vocabulary</a:t>
            </a:r>
            <a:r>
              <a:rPr lang="en-US" baseline="0" dirty="0" smtClean="0"/>
              <a:t>.  3 hierarchical structures were proposed….</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3</a:t>
            </a:fld>
            <a:endParaRPr lang="en-US"/>
          </a:p>
        </p:txBody>
      </p:sp>
    </p:spTree>
    <p:extLst>
      <p:ext uri="{BB962C8B-B14F-4D97-AF65-F5344CB8AC3E}">
        <p14:creationId xmlns:p14="http://schemas.microsoft.com/office/powerpoint/2010/main" val="1024983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Quality control of the</a:t>
            </a:r>
            <a:r>
              <a:rPr lang="en-US" baseline="0" dirty="0" smtClean="0"/>
              <a:t> category work – example is insulating materials.  I kept the TL category of materials, but removed the second category of “common terms”.  Common terms has many GACS concepts classified there that could go to better places in the classification.</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30</a:t>
            </a:fld>
            <a:endParaRPr lang="en-US"/>
          </a:p>
        </p:txBody>
      </p:sp>
    </p:spTree>
    <p:extLst>
      <p:ext uri="{BB962C8B-B14F-4D97-AF65-F5344CB8AC3E}">
        <p14:creationId xmlns:p14="http://schemas.microsoft.com/office/powerpoint/2010/main" val="2183586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in work,</a:t>
            </a:r>
            <a:r>
              <a:rPr lang="en-US" baseline="0" dirty="0" smtClean="0"/>
              <a:t> we allowed double category assignment when it made sense.  Here are two examples were double category is used for one GACS concept.</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31</a:t>
            </a:fld>
            <a:endParaRPr lang="en-US"/>
          </a:p>
        </p:txBody>
      </p:sp>
    </p:spTree>
    <p:extLst>
      <p:ext uri="{BB962C8B-B14F-4D97-AF65-F5344CB8AC3E}">
        <p14:creationId xmlns:p14="http://schemas.microsoft.com/office/powerpoint/2010/main" val="73093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t>
            </a:r>
            <a:r>
              <a:rPr lang="en-US" baseline="0" dirty="0" err="1" smtClean="0"/>
              <a:t>Osma’s</a:t>
            </a:r>
            <a:r>
              <a:rPr lang="en-US" baseline="0" dirty="0" smtClean="0"/>
              <a:t> </a:t>
            </a:r>
            <a:r>
              <a:rPr lang="en-US" baseline="0" dirty="0" err="1" smtClean="0"/>
              <a:t>skosmos</a:t>
            </a:r>
            <a:r>
              <a:rPr lang="en-US" baseline="0" dirty="0" smtClean="0"/>
              <a:t> version of the GACS QIP work.  You can see the “thematic” under the “groups” tab</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32</a:t>
            </a:fld>
            <a:endParaRPr lang="en-US"/>
          </a:p>
        </p:txBody>
      </p:sp>
    </p:spTree>
    <p:extLst>
      <p:ext uri="{BB962C8B-B14F-4D97-AF65-F5344CB8AC3E}">
        <p14:creationId xmlns:p14="http://schemas.microsoft.com/office/powerpoint/2010/main" val="2878900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Osma</a:t>
            </a:r>
            <a:r>
              <a:rPr lang="en-US" dirty="0" smtClean="0"/>
              <a:t> did some analysis of the numbers of changes made</a:t>
            </a:r>
            <a:r>
              <a:rPr lang="en-US" baseline="0" dirty="0" smtClean="0"/>
              <a:t> between the GACS Beta 3.1 version and the GACS QIP version (as of September 2017).  You can see these statistics on </a:t>
            </a:r>
            <a:r>
              <a:rPr lang="en-US" baseline="0" dirty="0" err="1" smtClean="0"/>
              <a:t>git</a:t>
            </a:r>
            <a:r>
              <a:rPr lang="en-US" baseline="0" dirty="0" smtClean="0"/>
              <a:t> hub.</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33</a:t>
            </a:fld>
            <a:endParaRPr lang="en-US"/>
          </a:p>
        </p:txBody>
      </p:sp>
    </p:spTree>
    <p:extLst>
      <p:ext uri="{BB962C8B-B14F-4D97-AF65-F5344CB8AC3E}">
        <p14:creationId xmlns:p14="http://schemas.microsoft.com/office/powerpoint/2010/main" val="1054489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statistics</a:t>
            </a:r>
            <a:r>
              <a:rPr lang="en-US" baseline="0" dirty="0" smtClean="0"/>
              <a:t> on the number of removed triples between GACS 3.1 version and GACS QIP version (Sept 2017)</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34</a:t>
            </a:fld>
            <a:endParaRPr lang="en-US"/>
          </a:p>
        </p:txBody>
      </p:sp>
    </p:spTree>
    <p:extLst>
      <p:ext uri="{BB962C8B-B14F-4D97-AF65-F5344CB8AC3E}">
        <p14:creationId xmlns:p14="http://schemas.microsoft.com/office/powerpoint/2010/main" val="1431843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Some statistics</a:t>
            </a:r>
            <a:r>
              <a:rPr lang="en-US" baseline="0" dirty="0" smtClean="0"/>
              <a:t> on the number of added triples between GACS 3.1 version and GACS QIP version (Sept 2017)</a:t>
            </a:r>
            <a:endParaRPr lang="en-US" dirty="0" smtClean="0"/>
          </a:p>
          <a:p>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35</a:t>
            </a:fld>
            <a:endParaRPr lang="en-US"/>
          </a:p>
        </p:txBody>
      </p:sp>
    </p:spTree>
    <p:extLst>
      <p:ext uri="{BB962C8B-B14F-4D97-AF65-F5344CB8AC3E}">
        <p14:creationId xmlns:p14="http://schemas.microsoft.com/office/powerpoint/2010/main" val="28165863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GACS</a:t>
            </a:r>
            <a:r>
              <a:rPr lang="en-US" baseline="0" dirty="0" smtClean="0"/>
              <a:t> QIP agreed to work until November, when Lori retires.  Would like some review and feedback by partners, stakeholder.  There is </a:t>
            </a:r>
            <a:r>
              <a:rPr lang="en-US" baseline="0" smtClean="0"/>
              <a:t>still plenty of work to do!</a:t>
            </a:r>
            <a:endParaRPr lang="en-US"/>
          </a:p>
        </p:txBody>
      </p:sp>
      <p:sp>
        <p:nvSpPr>
          <p:cNvPr id="4" name="Slide Number Placeholder 3"/>
          <p:cNvSpPr>
            <a:spLocks noGrp="1"/>
          </p:cNvSpPr>
          <p:nvPr>
            <p:ph type="sldNum" sz="quarter" idx="10"/>
          </p:nvPr>
        </p:nvSpPr>
        <p:spPr/>
        <p:txBody>
          <a:bodyPr/>
          <a:lstStyle/>
          <a:p>
            <a:fld id="{D5A4C451-1941-4A09-B263-DC4270AB87B7}" type="slidenum">
              <a:rPr lang="en-US" smtClean="0"/>
              <a:t>36</a:t>
            </a:fld>
            <a:endParaRPr lang="en-US"/>
          </a:p>
        </p:txBody>
      </p:sp>
    </p:spTree>
    <p:extLst>
      <p:ext uri="{BB962C8B-B14F-4D97-AF65-F5344CB8AC3E}">
        <p14:creationId xmlns:p14="http://schemas.microsoft.com/office/powerpoint/2010/main" val="18472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Scenario</a:t>
            </a:r>
            <a:r>
              <a:rPr lang="en-US" baseline="0" dirty="0" smtClean="0"/>
              <a:t> A was based on YSO and DOLCE.  Note the upper structure of “events and action”, “objects” and “properties”</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4</a:t>
            </a:fld>
            <a:endParaRPr lang="en-US"/>
          </a:p>
        </p:txBody>
      </p:sp>
    </p:spTree>
    <p:extLst>
      <p:ext uri="{BB962C8B-B14F-4D97-AF65-F5344CB8AC3E}">
        <p14:creationId xmlns:p14="http://schemas.microsoft.com/office/powerpoint/2010/main" val="1309146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Scenario B was based on AGROVOC</a:t>
            </a:r>
            <a:r>
              <a:rPr lang="en-US" baseline="0" dirty="0" smtClean="0"/>
              <a:t> with many semantic groups, such as “phenomena” “substances” “activities” “products” etc.</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5</a:t>
            </a:fld>
            <a:endParaRPr lang="en-US"/>
          </a:p>
        </p:txBody>
      </p:sp>
    </p:spTree>
    <p:extLst>
      <p:ext uri="{BB962C8B-B14F-4D97-AF65-F5344CB8AC3E}">
        <p14:creationId xmlns:p14="http://schemas.microsoft.com/office/powerpoint/2010/main" val="78000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Scenario C was based on the CABT classified and is thematic in nature.  Top groups are General, Physical Sciences, Earth Sciences, Life Sciences, Applied Science</a:t>
            </a:r>
            <a:r>
              <a:rPr lang="en-US" baseline="0" dirty="0" smtClean="0"/>
              <a:t> and Technology; Social Sciences &amp; Humanities</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6</a:t>
            </a:fld>
            <a:endParaRPr lang="en-US"/>
          </a:p>
        </p:txBody>
      </p:sp>
    </p:spTree>
    <p:extLst>
      <p:ext uri="{BB962C8B-B14F-4D97-AF65-F5344CB8AC3E}">
        <p14:creationId xmlns:p14="http://schemas.microsoft.com/office/powerpoint/2010/main" val="3767689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Github</a:t>
            </a:r>
            <a:r>
              <a:rPr lang="en-US" dirty="0" smtClean="0"/>
              <a:t>, you can view the whole</a:t>
            </a:r>
            <a:r>
              <a:rPr lang="en-US" baseline="0" dirty="0" smtClean="0"/>
              <a:t> presentation </a:t>
            </a:r>
            <a:r>
              <a:rPr lang="en-US" baseline="0" dirty="0" err="1" smtClean="0"/>
              <a:t>Osma</a:t>
            </a:r>
            <a:r>
              <a:rPr lang="en-US" baseline="0" dirty="0" smtClean="0"/>
              <a:t> did on the survey, and here is his slide from his presentation.    In red, these are points / tasks that needed to be pursued in the Quality Improvement Project.  Since we have the thematic view, we need to complete it for the 20% of terms which have no thematic designation.  There is a suggestion to add “property” as a new concept type, to complement the existing types, and to further explore more finer concept types that are currently in “topics”.  Cleaning up the hierarchy is necessary, and we want to reduce unwarranted </a:t>
            </a:r>
            <a:r>
              <a:rPr lang="en-US" baseline="0" dirty="0" err="1" smtClean="0"/>
              <a:t>polyhierarchy</a:t>
            </a:r>
            <a:r>
              <a:rPr lang="en-US" baseline="0" dirty="0" smtClean="0"/>
              <a:t>, clean up hierarchies where the BT and NT have different concept types, and consider moving some concepts out of GACS, which maybe are too specific for a core vocabulary.</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7</a:t>
            </a:fld>
            <a:endParaRPr lang="en-US"/>
          </a:p>
        </p:txBody>
      </p:sp>
    </p:spTree>
    <p:extLst>
      <p:ext uri="{BB962C8B-B14F-4D97-AF65-F5344CB8AC3E}">
        <p14:creationId xmlns:p14="http://schemas.microsoft.com/office/powerpoint/2010/main" val="3127811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GACS QIP – people involved and what we wanted to accomplish</a:t>
            </a:r>
            <a:r>
              <a:rPr lang="en-US" baseline="0" dirty="0" smtClean="0"/>
              <a:t> over the summer of 2017.</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8</a:t>
            </a:fld>
            <a:endParaRPr lang="en-US"/>
          </a:p>
        </p:txBody>
      </p:sp>
    </p:spTree>
    <p:extLst>
      <p:ext uri="{BB962C8B-B14F-4D97-AF65-F5344CB8AC3E}">
        <p14:creationId xmlns:p14="http://schemas.microsoft.com/office/powerpoint/2010/main" val="2602630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beginning statistics of GACS</a:t>
            </a:r>
            <a:r>
              <a:rPr lang="en-US" baseline="0" dirty="0" smtClean="0"/>
              <a:t> Beta 3.1 version.  Not that there are 578 top concepts.</a:t>
            </a:r>
            <a:endParaRPr lang="en-US" dirty="0"/>
          </a:p>
        </p:txBody>
      </p:sp>
      <p:sp>
        <p:nvSpPr>
          <p:cNvPr id="4" name="Slide Number Placeholder 3"/>
          <p:cNvSpPr>
            <a:spLocks noGrp="1"/>
          </p:cNvSpPr>
          <p:nvPr>
            <p:ph type="sldNum" sz="quarter" idx="10"/>
          </p:nvPr>
        </p:nvSpPr>
        <p:spPr/>
        <p:txBody>
          <a:bodyPr/>
          <a:lstStyle/>
          <a:p>
            <a:fld id="{D5A4C451-1941-4A09-B263-DC4270AB87B7}" type="slidenum">
              <a:rPr lang="en-US" smtClean="0"/>
              <a:t>9</a:t>
            </a:fld>
            <a:endParaRPr lang="en-US"/>
          </a:p>
        </p:txBody>
      </p:sp>
    </p:spTree>
    <p:extLst>
      <p:ext uri="{BB962C8B-B14F-4D97-AF65-F5344CB8AC3E}">
        <p14:creationId xmlns:p14="http://schemas.microsoft.com/office/powerpoint/2010/main" val="27068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98007F-7395-4B9B-878D-56B95F0679AB}"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C141F-CE8A-4E2A-A1D5-E3352A2E90C9}" type="slidenum">
              <a:rPr lang="en-US" smtClean="0"/>
              <a:t>‹#›</a:t>
            </a:fld>
            <a:endParaRPr lang="en-US"/>
          </a:p>
        </p:txBody>
      </p:sp>
    </p:spTree>
    <p:extLst>
      <p:ext uri="{BB962C8B-B14F-4D97-AF65-F5344CB8AC3E}">
        <p14:creationId xmlns:p14="http://schemas.microsoft.com/office/powerpoint/2010/main" val="236187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98007F-7395-4B9B-878D-56B95F0679AB}"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C141F-CE8A-4E2A-A1D5-E3352A2E90C9}" type="slidenum">
              <a:rPr lang="en-US" smtClean="0"/>
              <a:t>‹#›</a:t>
            </a:fld>
            <a:endParaRPr lang="en-US"/>
          </a:p>
        </p:txBody>
      </p:sp>
    </p:spTree>
    <p:extLst>
      <p:ext uri="{BB962C8B-B14F-4D97-AF65-F5344CB8AC3E}">
        <p14:creationId xmlns:p14="http://schemas.microsoft.com/office/powerpoint/2010/main" val="4221185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98007F-7395-4B9B-878D-56B95F0679AB}"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C141F-CE8A-4E2A-A1D5-E3352A2E90C9}" type="slidenum">
              <a:rPr lang="en-US" smtClean="0"/>
              <a:t>‹#›</a:t>
            </a:fld>
            <a:endParaRPr lang="en-US"/>
          </a:p>
        </p:txBody>
      </p:sp>
    </p:spTree>
    <p:extLst>
      <p:ext uri="{BB962C8B-B14F-4D97-AF65-F5344CB8AC3E}">
        <p14:creationId xmlns:p14="http://schemas.microsoft.com/office/powerpoint/2010/main" val="3888090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98007F-7395-4B9B-878D-56B95F0679AB}"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C141F-CE8A-4E2A-A1D5-E3352A2E90C9}" type="slidenum">
              <a:rPr lang="en-US" smtClean="0"/>
              <a:t>‹#›</a:t>
            </a:fld>
            <a:endParaRPr lang="en-US"/>
          </a:p>
        </p:txBody>
      </p:sp>
    </p:spTree>
    <p:extLst>
      <p:ext uri="{BB962C8B-B14F-4D97-AF65-F5344CB8AC3E}">
        <p14:creationId xmlns:p14="http://schemas.microsoft.com/office/powerpoint/2010/main" val="1067927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98007F-7395-4B9B-878D-56B95F0679AB}"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C141F-CE8A-4E2A-A1D5-E3352A2E90C9}" type="slidenum">
              <a:rPr lang="en-US" smtClean="0"/>
              <a:t>‹#›</a:t>
            </a:fld>
            <a:endParaRPr lang="en-US"/>
          </a:p>
        </p:txBody>
      </p:sp>
    </p:spTree>
    <p:extLst>
      <p:ext uri="{BB962C8B-B14F-4D97-AF65-F5344CB8AC3E}">
        <p14:creationId xmlns:p14="http://schemas.microsoft.com/office/powerpoint/2010/main" val="111421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98007F-7395-4B9B-878D-56B95F0679AB}"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C141F-CE8A-4E2A-A1D5-E3352A2E90C9}" type="slidenum">
              <a:rPr lang="en-US" smtClean="0"/>
              <a:t>‹#›</a:t>
            </a:fld>
            <a:endParaRPr lang="en-US"/>
          </a:p>
        </p:txBody>
      </p:sp>
    </p:spTree>
    <p:extLst>
      <p:ext uri="{BB962C8B-B14F-4D97-AF65-F5344CB8AC3E}">
        <p14:creationId xmlns:p14="http://schemas.microsoft.com/office/powerpoint/2010/main" val="973853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98007F-7395-4B9B-878D-56B95F0679AB}" type="datetimeFigureOut">
              <a:rPr lang="en-US" smtClean="0"/>
              <a:t>11/27/2017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C141F-CE8A-4E2A-A1D5-E3352A2E90C9}" type="slidenum">
              <a:rPr lang="en-US" smtClean="0"/>
              <a:t>‹#›</a:t>
            </a:fld>
            <a:endParaRPr lang="en-US"/>
          </a:p>
        </p:txBody>
      </p:sp>
    </p:spTree>
    <p:extLst>
      <p:ext uri="{BB962C8B-B14F-4D97-AF65-F5344CB8AC3E}">
        <p14:creationId xmlns:p14="http://schemas.microsoft.com/office/powerpoint/2010/main" val="352624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98007F-7395-4B9B-878D-56B95F0679AB}" type="datetimeFigureOut">
              <a:rPr lang="en-US" smtClean="0"/>
              <a:t>11/27/2017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C141F-CE8A-4E2A-A1D5-E3352A2E90C9}" type="slidenum">
              <a:rPr lang="en-US" smtClean="0"/>
              <a:t>‹#›</a:t>
            </a:fld>
            <a:endParaRPr lang="en-US"/>
          </a:p>
        </p:txBody>
      </p:sp>
    </p:spTree>
    <p:extLst>
      <p:ext uri="{BB962C8B-B14F-4D97-AF65-F5344CB8AC3E}">
        <p14:creationId xmlns:p14="http://schemas.microsoft.com/office/powerpoint/2010/main" val="337418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8007F-7395-4B9B-878D-56B95F0679AB}" type="datetimeFigureOut">
              <a:rPr lang="en-US" smtClean="0"/>
              <a:t>11/27/2017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C141F-CE8A-4E2A-A1D5-E3352A2E90C9}" type="slidenum">
              <a:rPr lang="en-US" smtClean="0"/>
              <a:t>‹#›</a:t>
            </a:fld>
            <a:endParaRPr lang="en-US"/>
          </a:p>
        </p:txBody>
      </p:sp>
    </p:spTree>
    <p:extLst>
      <p:ext uri="{BB962C8B-B14F-4D97-AF65-F5344CB8AC3E}">
        <p14:creationId xmlns:p14="http://schemas.microsoft.com/office/powerpoint/2010/main" val="1636353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98007F-7395-4B9B-878D-56B95F0679AB}"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C141F-CE8A-4E2A-A1D5-E3352A2E90C9}" type="slidenum">
              <a:rPr lang="en-US" smtClean="0"/>
              <a:t>‹#›</a:t>
            </a:fld>
            <a:endParaRPr lang="en-US"/>
          </a:p>
        </p:txBody>
      </p:sp>
    </p:spTree>
    <p:extLst>
      <p:ext uri="{BB962C8B-B14F-4D97-AF65-F5344CB8AC3E}">
        <p14:creationId xmlns:p14="http://schemas.microsoft.com/office/powerpoint/2010/main" val="409438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98007F-7395-4B9B-878D-56B95F0679AB}"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C141F-CE8A-4E2A-A1D5-E3352A2E90C9}" type="slidenum">
              <a:rPr lang="en-US" smtClean="0"/>
              <a:t>‹#›</a:t>
            </a:fld>
            <a:endParaRPr lang="en-US"/>
          </a:p>
        </p:txBody>
      </p:sp>
    </p:spTree>
    <p:extLst>
      <p:ext uri="{BB962C8B-B14F-4D97-AF65-F5344CB8AC3E}">
        <p14:creationId xmlns:p14="http://schemas.microsoft.com/office/powerpoint/2010/main" val="421671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8007F-7395-4B9B-878D-56B95F0679AB}" type="datetimeFigureOut">
              <a:rPr lang="en-US" smtClean="0"/>
              <a:t>11/27/2017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C141F-CE8A-4E2A-A1D5-E3352A2E90C9}" type="slidenum">
              <a:rPr lang="en-US" smtClean="0"/>
              <a:t>‹#›</a:t>
            </a:fld>
            <a:endParaRPr lang="en-US"/>
          </a:p>
        </p:txBody>
      </p:sp>
    </p:spTree>
    <p:extLst>
      <p:ext uri="{BB962C8B-B14F-4D97-AF65-F5344CB8AC3E}">
        <p14:creationId xmlns:p14="http://schemas.microsoft.com/office/powerpoint/2010/main" val="3139739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grisemantics/gacs-qi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grisemantics/gacs-qip/tree/master/gacs-data"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tester-os-kktest.lib.helsinki.fi/gacsdemo/gacs/en/"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grisemantics/2016_11_goettingen/blob/master/presentations/2016-11-23.gacs_survey_structure.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agrisemantics/gacs-qip/blob/master/gacs-data/webstudio-exports/NOTES.md"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grisemantics/2016_11_goettingen/blob/master/presentations/2016-11-23.gacs_survey_structure.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GACS Quality Improvement Project </a:t>
            </a:r>
            <a:br>
              <a:rPr lang="en-US" dirty="0" smtClean="0"/>
            </a:br>
            <a:r>
              <a:rPr lang="en-US" sz="2700" dirty="0" smtClean="0"/>
              <a:t>Summer 2017</a:t>
            </a:r>
            <a:endParaRPr lang="en-US" sz="2700" dirty="0"/>
          </a:p>
        </p:txBody>
      </p:sp>
      <p:sp>
        <p:nvSpPr>
          <p:cNvPr id="3" name="Subtitle 2"/>
          <p:cNvSpPr>
            <a:spLocks noGrp="1"/>
          </p:cNvSpPr>
          <p:nvPr>
            <p:ph type="subTitle" idx="1"/>
          </p:nvPr>
        </p:nvSpPr>
        <p:spPr/>
        <p:txBody>
          <a:bodyPr>
            <a:normAutofit fontScale="85000" lnSpcReduction="20000"/>
          </a:bodyPr>
          <a:lstStyle/>
          <a:p>
            <a:r>
              <a:rPr lang="en-US" dirty="0" smtClean="0"/>
              <a:t>Lori Finch </a:t>
            </a:r>
            <a:r>
              <a:rPr lang="en-US" sz="1600" dirty="0" smtClean="0"/>
              <a:t>Lori.Finch@ars.usda.gov</a:t>
            </a:r>
          </a:p>
          <a:p>
            <a:r>
              <a:rPr lang="en-US" dirty="0" smtClean="0"/>
              <a:t>Sujata Suri  </a:t>
            </a:r>
            <a:r>
              <a:rPr lang="en-US" sz="1600" dirty="0" smtClean="0"/>
              <a:t>Sujata.Suri@ars.usda.gov</a:t>
            </a:r>
          </a:p>
          <a:p>
            <a:r>
              <a:rPr lang="en-US" dirty="0" smtClean="0"/>
              <a:t>Tom Baker </a:t>
            </a:r>
            <a:r>
              <a:rPr lang="en-US" sz="1600" dirty="0" smtClean="0"/>
              <a:t>Tom.Baker@tombaker.org</a:t>
            </a:r>
          </a:p>
          <a:p>
            <a:r>
              <a:rPr lang="en-US" dirty="0" smtClean="0"/>
              <a:t>Osma </a:t>
            </a:r>
            <a:r>
              <a:rPr lang="en-US" dirty="0" err="1" smtClean="0"/>
              <a:t>Suominen</a:t>
            </a:r>
            <a:r>
              <a:rPr lang="en-US" dirty="0" smtClean="0"/>
              <a:t> </a:t>
            </a:r>
            <a:r>
              <a:rPr lang="en-US" sz="1800" dirty="0" smtClean="0"/>
              <a:t>osma.suominen@helsinki.fi</a:t>
            </a:r>
            <a:endParaRPr lang="en-US" sz="1800" dirty="0"/>
          </a:p>
        </p:txBody>
      </p:sp>
    </p:spTree>
    <p:extLst>
      <p:ext uri="{BB962C8B-B14F-4D97-AF65-F5344CB8AC3E}">
        <p14:creationId xmlns:p14="http://schemas.microsoft.com/office/powerpoint/2010/main" val="2613857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Beginning  principles</a:t>
            </a:r>
            <a:endParaRPr lang="en-US" dirty="0"/>
          </a:p>
        </p:txBody>
      </p:sp>
      <p:sp>
        <p:nvSpPr>
          <p:cNvPr id="3" name="Content Placeholder 2"/>
          <p:cNvSpPr>
            <a:spLocks noGrp="1"/>
          </p:cNvSpPr>
          <p:nvPr>
            <p:ph idx="1"/>
          </p:nvPr>
        </p:nvSpPr>
        <p:spPr/>
        <p:txBody>
          <a:bodyPr>
            <a:normAutofit/>
          </a:bodyPr>
          <a:lstStyle/>
          <a:p>
            <a:r>
              <a:rPr lang="en-US" dirty="0" smtClean="0"/>
              <a:t>Starting with 15,428 concepts</a:t>
            </a:r>
          </a:p>
          <a:p>
            <a:r>
              <a:rPr lang="en-US" dirty="0" smtClean="0"/>
              <a:t>No deletion of concepts</a:t>
            </a:r>
          </a:p>
          <a:p>
            <a:r>
              <a:rPr lang="en-US" dirty="0" smtClean="0"/>
              <a:t>Working only in English</a:t>
            </a:r>
          </a:p>
          <a:p>
            <a:r>
              <a:rPr lang="en-US" dirty="0" smtClean="0"/>
              <a:t>Changes to SKOS file for import into </a:t>
            </a:r>
            <a:r>
              <a:rPr lang="en-US" dirty="0" err="1" smtClean="0"/>
              <a:t>Luxid</a:t>
            </a:r>
            <a:r>
              <a:rPr lang="en-US" dirty="0" smtClean="0"/>
              <a:t> Web Studio  </a:t>
            </a:r>
            <a:r>
              <a:rPr lang="en-US" sz="2200" i="1" dirty="0" smtClean="0">
                <a:hlinkClick r:id="rId3"/>
              </a:rPr>
              <a:t>https://</a:t>
            </a:r>
            <a:r>
              <a:rPr lang="en-US" sz="2200" i="1" dirty="0">
                <a:hlinkClick r:id="rId3"/>
              </a:rPr>
              <a:t>github.com/agrisemantics/gacs-qip</a:t>
            </a:r>
            <a:endParaRPr lang="en-US" sz="2200" i="1" dirty="0" smtClean="0"/>
          </a:p>
          <a:p>
            <a:r>
              <a:rPr lang="en-US" dirty="0" smtClean="0"/>
              <a:t>Time limits: Working June, July, Aug (not Osma and Tom) and Sept</a:t>
            </a:r>
            <a:endParaRPr lang="en-US" dirty="0"/>
          </a:p>
        </p:txBody>
      </p:sp>
    </p:spTree>
    <p:extLst>
      <p:ext uri="{BB962C8B-B14F-4D97-AF65-F5344CB8AC3E}">
        <p14:creationId xmlns:p14="http://schemas.microsoft.com/office/powerpoint/2010/main" val="1026796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429000" cy="4221162"/>
          </a:xfrm>
        </p:spPr>
        <p:txBody>
          <a:bodyPr>
            <a:normAutofit fontScale="90000"/>
          </a:bodyPr>
          <a:lstStyle/>
          <a:p>
            <a:r>
              <a:rPr lang="en-US" dirty="0" smtClean="0"/>
              <a:t>Hierarchy:</a:t>
            </a:r>
            <a:br>
              <a:rPr lang="en-US" dirty="0" smtClean="0"/>
            </a:br>
            <a:r>
              <a:rPr lang="en-US" dirty="0" smtClean="0"/>
              <a:t>“Finding homes for top terms” - moving to lower parts of hierarchy</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58274" y="331173"/>
            <a:ext cx="2398819" cy="6324600"/>
          </a:xfrm>
          <a:prstGeom prst="rect">
            <a:avLst/>
          </a:prstGeom>
          <a:noFill/>
          <a:ln>
            <a:noFill/>
          </a:ln>
          <a:scene3d>
            <a:camera prst="orthographicFront"/>
            <a:lightRig rig="threePt" dir="t"/>
          </a:scene3d>
          <a:sp3d>
            <a:bevelT w="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849492"/>
            <a:ext cx="2000250" cy="5287962"/>
          </a:xfrm>
          <a:prstGeom prst="rect">
            <a:avLst/>
          </a:prstGeom>
          <a:noFill/>
          <a:ln>
            <a:noFill/>
          </a:ln>
          <a:scene3d>
            <a:camera prst="orthographicFront"/>
            <a:lightRig rig="threePt" dir="t"/>
          </a:scene3d>
          <a:sp3d>
            <a:bevelT w="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14400" y="4876800"/>
            <a:ext cx="2743200" cy="2031325"/>
          </a:xfrm>
          <a:prstGeom prst="rect">
            <a:avLst/>
          </a:prstGeom>
          <a:noFill/>
        </p:spPr>
        <p:txBody>
          <a:bodyPr wrap="square" rtlCol="0">
            <a:spAutoFit/>
          </a:bodyPr>
          <a:lstStyle/>
          <a:p>
            <a:r>
              <a:rPr lang="en-US" dirty="0" smtClean="0"/>
              <a:t>Showing how hierarchy is “before” – 578 top terms  in Web Studio,</a:t>
            </a:r>
          </a:p>
          <a:p>
            <a:endParaRPr lang="en-US" dirty="0"/>
          </a:p>
          <a:p>
            <a:r>
              <a:rPr lang="en-US" dirty="0" smtClean="0"/>
              <a:t> terms with “&gt;” have narrower terms </a:t>
            </a:r>
          </a:p>
          <a:p>
            <a:endParaRPr lang="en-US" dirty="0"/>
          </a:p>
        </p:txBody>
      </p:sp>
    </p:spTree>
    <p:extLst>
      <p:ext uri="{BB962C8B-B14F-4D97-AF65-F5344CB8AC3E}">
        <p14:creationId xmlns:p14="http://schemas.microsoft.com/office/powerpoint/2010/main" val="1612057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terms removed as “top term” and given BT</a:t>
            </a:r>
            <a:endParaRPr lang="en-US" dirty="0"/>
          </a:p>
        </p:txBody>
      </p:sp>
      <p:sp>
        <p:nvSpPr>
          <p:cNvPr id="3" name="Content Placeholder 2"/>
          <p:cNvSpPr>
            <a:spLocks noGrp="1"/>
          </p:cNvSpPr>
          <p:nvPr>
            <p:ph idx="1"/>
          </p:nvPr>
        </p:nvSpPr>
        <p:spPr/>
        <p:txBody>
          <a:bodyPr/>
          <a:lstStyle/>
          <a:p>
            <a:r>
              <a:rPr lang="en-US" dirty="0" smtClean="0"/>
              <a:t>plutonium BT transition elements</a:t>
            </a:r>
          </a:p>
          <a:p>
            <a:r>
              <a:rPr lang="en-US" dirty="0"/>
              <a:t>a</a:t>
            </a:r>
            <a:r>
              <a:rPr lang="en-US" dirty="0" smtClean="0"/>
              <a:t>denosine BT nucleosides</a:t>
            </a:r>
          </a:p>
          <a:p>
            <a:r>
              <a:rPr lang="en-US" dirty="0"/>
              <a:t>p</a:t>
            </a:r>
            <a:r>
              <a:rPr lang="en-US" dirty="0" smtClean="0"/>
              <a:t>henylketonuria BT metabolic disorders</a:t>
            </a:r>
          </a:p>
          <a:p>
            <a:r>
              <a:rPr lang="en-US" dirty="0"/>
              <a:t>l</a:t>
            </a:r>
            <a:r>
              <a:rPr lang="en-US" dirty="0" smtClean="0"/>
              <a:t>ife expectancy BT biological properties</a:t>
            </a:r>
          </a:p>
          <a:p>
            <a:r>
              <a:rPr lang="en-US" dirty="0" smtClean="0"/>
              <a:t>endocrine-disrupting chemicals BT chemical substances</a:t>
            </a:r>
          </a:p>
          <a:p>
            <a:endParaRPr lang="en-US" dirty="0" smtClean="0"/>
          </a:p>
          <a:p>
            <a:pPr marL="0" indent="0">
              <a:buNone/>
            </a:pPr>
            <a:endParaRPr lang="en-US" dirty="0"/>
          </a:p>
        </p:txBody>
      </p:sp>
    </p:spTree>
    <p:extLst>
      <p:ext uri="{BB962C8B-B14F-4D97-AF65-F5344CB8AC3E}">
        <p14:creationId xmlns:p14="http://schemas.microsoft.com/office/powerpoint/2010/main" val="3119478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problems</a:t>
            </a:r>
            <a:endParaRPr lang="en-US" dirty="0"/>
          </a:p>
        </p:txBody>
      </p:sp>
      <p:sp>
        <p:nvSpPr>
          <p:cNvPr id="3" name="Content Placeholder 2"/>
          <p:cNvSpPr>
            <a:spLocks noGrp="1"/>
          </p:cNvSpPr>
          <p:nvPr>
            <p:ph idx="1"/>
          </p:nvPr>
        </p:nvSpPr>
        <p:spPr/>
        <p:txBody>
          <a:bodyPr/>
          <a:lstStyle/>
          <a:p>
            <a:r>
              <a:rPr lang="en-US" dirty="0" smtClean="0"/>
              <a:t>Example: “reproduction control” with BT “</a:t>
            </a:r>
            <a:r>
              <a:rPr lang="en-US" dirty="0" err="1" smtClean="0"/>
              <a:t>Brachyspiraceae</a:t>
            </a:r>
            <a:r>
              <a:rPr lang="en-US" dirty="0" smtClean="0"/>
              <a:t>”</a:t>
            </a:r>
          </a:p>
          <a:p>
            <a:r>
              <a:rPr lang="en-US" dirty="0" smtClean="0"/>
              <a:t>Example: “people” has narrower terms including-</a:t>
            </a:r>
          </a:p>
          <a:p>
            <a:pPr lvl="1"/>
            <a:r>
              <a:rPr lang="en-US" dirty="0" smtClean="0"/>
              <a:t>Zoos</a:t>
            </a:r>
          </a:p>
          <a:p>
            <a:pPr lvl="1"/>
            <a:r>
              <a:rPr lang="en-US" dirty="0" smtClean="0"/>
              <a:t>Botanical gardens</a:t>
            </a:r>
          </a:p>
          <a:p>
            <a:pPr lvl="1"/>
            <a:r>
              <a:rPr lang="en-US" dirty="0" smtClean="0"/>
              <a:t>Seedless cultivars</a:t>
            </a:r>
          </a:p>
          <a:p>
            <a:pPr lvl="1"/>
            <a:endParaRPr lang="en-US" dirty="0"/>
          </a:p>
          <a:p>
            <a:pPr marL="0" indent="0">
              <a:buNone/>
            </a:pPr>
            <a:endParaRPr lang="en-US" dirty="0"/>
          </a:p>
        </p:txBody>
      </p:sp>
    </p:spTree>
    <p:extLst>
      <p:ext uri="{BB962C8B-B14F-4D97-AF65-F5344CB8AC3E}">
        <p14:creationId xmlns:p14="http://schemas.microsoft.com/office/powerpoint/2010/main" val="3271381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40" y="4829"/>
            <a:ext cx="9067160" cy="6853171"/>
          </a:xfrm>
          <a:prstGeom prst="rect">
            <a:avLst/>
          </a:prstGeom>
        </p:spPr>
      </p:pic>
    </p:spTree>
    <p:extLst>
      <p:ext uri="{BB962C8B-B14F-4D97-AF65-F5344CB8AC3E}">
        <p14:creationId xmlns:p14="http://schemas.microsoft.com/office/powerpoint/2010/main" val="219036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029200" cy="1143000"/>
          </a:xfrm>
        </p:spPr>
        <p:txBody>
          <a:bodyPr>
            <a:normAutofit fontScale="90000"/>
          </a:bodyPr>
          <a:lstStyle/>
          <a:p>
            <a:r>
              <a:rPr lang="en-US" dirty="0" smtClean="0"/>
              <a:t>“People” hierarchy at GACS Beta</a:t>
            </a:r>
            <a:endParaRPr lang="en-US" dirty="0"/>
          </a:p>
        </p:txBody>
      </p:sp>
      <p:pic>
        <p:nvPicPr>
          <p:cNvPr id="4" name="Content Placeholder 3"/>
          <p:cNvPicPr>
            <a:picLocks noGrp="1" noChangeAspect="1"/>
          </p:cNvPicPr>
          <p:nvPr>
            <p:ph idx="1"/>
          </p:nvPr>
        </p:nvPicPr>
        <p:blipFill>
          <a:blip r:embed="rId3"/>
          <a:stretch>
            <a:fillRect/>
          </a:stretch>
        </p:blipFill>
        <p:spPr>
          <a:xfrm>
            <a:off x="5791200" y="62753"/>
            <a:ext cx="2636072" cy="6781800"/>
          </a:xfrm>
          <a:prstGeom prst="rect">
            <a:avLst/>
          </a:prstGeom>
        </p:spPr>
      </p:pic>
      <p:sp>
        <p:nvSpPr>
          <p:cNvPr id="5" name="TextBox 4"/>
          <p:cNvSpPr txBox="1"/>
          <p:nvPr/>
        </p:nvSpPr>
        <p:spPr>
          <a:xfrm>
            <a:off x="685800" y="1905000"/>
            <a:ext cx="4648200" cy="2308324"/>
          </a:xfrm>
          <a:prstGeom prst="rect">
            <a:avLst/>
          </a:prstGeom>
          <a:noFill/>
        </p:spPr>
        <p:txBody>
          <a:bodyPr wrap="square" rtlCol="0">
            <a:spAutoFit/>
          </a:bodyPr>
          <a:lstStyle/>
          <a:p>
            <a:r>
              <a:rPr lang="en-US" dirty="0" smtClean="0"/>
              <a:t>narrower </a:t>
            </a:r>
            <a:r>
              <a:rPr lang="en-US" dirty="0"/>
              <a:t>terms </a:t>
            </a:r>
            <a:r>
              <a:rPr lang="en-US" dirty="0" smtClean="0"/>
              <a:t>are nonsensical:</a:t>
            </a:r>
          </a:p>
          <a:p>
            <a:r>
              <a:rPr lang="en-US" dirty="0" smtClean="0"/>
              <a:t>Zoos</a:t>
            </a:r>
          </a:p>
          <a:p>
            <a:r>
              <a:rPr lang="en-US" dirty="0" smtClean="0"/>
              <a:t>Museums</a:t>
            </a:r>
          </a:p>
          <a:p>
            <a:r>
              <a:rPr lang="en-US" dirty="0" smtClean="0"/>
              <a:t>Botanical gardens</a:t>
            </a:r>
          </a:p>
          <a:p>
            <a:r>
              <a:rPr lang="en-US" dirty="0" smtClean="0"/>
              <a:t>Herbaria</a:t>
            </a:r>
          </a:p>
          <a:p>
            <a:r>
              <a:rPr lang="en-US" dirty="0" smtClean="0"/>
              <a:t>Breeds</a:t>
            </a:r>
          </a:p>
          <a:p>
            <a:r>
              <a:rPr lang="en-US" dirty="0" smtClean="0"/>
              <a:t>Colored varieties</a:t>
            </a:r>
          </a:p>
          <a:p>
            <a:r>
              <a:rPr lang="en-US" dirty="0" smtClean="0"/>
              <a:t>Seedless varieties</a:t>
            </a:r>
            <a:endParaRPr lang="en-US" dirty="0"/>
          </a:p>
        </p:txBody>
      </p:sp>
    </p:spTree>
    <p:extLst>
      <p:ext uri="{BB962C8B-B14F-4D97-AF65-F5344CB8AC3E}">
        <p14:creationId xmlns:p14="http://schemas.microsoft.com/office/powerpoint/2010/main" val="3923287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Picture 3"/>
          <p:cNvPicPr>
            <a:picLocks noChangeAspect="1"/>
          </p:cNvPicPr>
          <p:nvPr/>
        </p:nvPicPr>
        <p:blipFill>
          <a:blip r:embed="rId3"/>
          <a:stretch>
            <a:fillRect/>
          </a:stretch>
        </p:blipFill>
        <p:spPr>
          <a:xfrm>
            <a:off x="838200" y="2358544"/>
            <a:ext cx="2323809" cy="3771429"/>
          </a:xfrm>
          <a:prstGeom prst="rect">
            <a:avLst/>
          </a:prstGeom>
        </p:spPr>
      </p:pic>
      <p:pic>
        <p:nvPicPr>
          <p:cNvPr id="5" name="Picture 4"/>
          <p:cNvPicPr>
            <a:picLocks noChangeAspect="1"/>
          </p:cNvPicPr>
          <p:nvPr/>
        </p:nvPicPr>
        <p:blipFill>
          <a:blip r:embed="rId4"/>
          <a:stretch>
            <a:fillRect/>
          </a:stretch>
        </p:blipFill>
        <p:spPr>
          <a:xfrm>
            <a:off x="3921006" y="-11429"/>
            <a:ext cx="5018793" cy="6869430"/>
          </a:xfrm>
          <a:prstGeom prst="rect">
            <a:avLst/>
          </a:prstGeom>
        </p:spPr>
      </p:pic>
      <p:sp>
        <p:nvSpPr>
          <p:cNvPr id="6" name="TextBox 5"/>
          <p:cNvSpPr txBox="1"/>
          <p:nvPr/>
        </p:nvSpPr>
        <p:spPr>
          <a:xfrm>
            <a:off x="304800" y="274638"/>
            <a:ext cx="3352800" cy="2062103"/>
          </a:xfrm>
          <a:prstGeom prst="rect">
            <a:avLst/>
          </a:prstGeom>
          <a:noFill/>
        </p:spPr>
        <p:txBody>
          <a:bodyPr wrap="square" rtlCol="0">
            <a:spAutoFit/>
          </a:bodyPr>
          <a:lstStyle/>
          <a:p>
            <a:r>
              <a:rPr lang="en-US" sz="3200" dirty="0" smtClean="0"/>
              <a:t>Mixed hierarchy example: agricultural structure </a:t>
            </a:r>
            <a:endParaRPr lang="en-US" sz="3200" dirty="0"/>
          </a:p>
        </p:txBody>
      </p:sp>
    </p:spTree>
    <p:extLst>
      <p:ext uri="{BB962C8B-B14F-4D97-AF65-F5344CB8AC3E}">
        <p14:creationId xmlns:p14="http://schemas.microsoft.com/office/powerpoint/2010/main" val="418015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Added Upper Structure </a:t>
            </a:r>
            <a:endParaRPr lang="en-US" dirty="0"/>
          </a:p>
        </p:txBody>
      </p:sp>
      <p:sp>
        <p:nvSpPr>
          <p:cNvPr id="3" name="Content Placeholder 2"/>
          <p:cNvSpPr>
            <a:spLocks noGrp="1"/>
          </p:cNvSpPr>
          <p:nvPr>
            <p:ph idx="1"/>
          </p:nvPr>
        </p:nvSpPr>
        <p:spPr/>
        <p:txBody>
          <a:bodyPr>
            <a:normAutofit/>
          </a:bodyPr>
          <a:lstStyle/>
          <a:p>
            <a:r>
              <a:rPr lang="en-US" dirty="0"/>
              <a:t>Enables “ease of first sorting” </a:t>
            </a:r>
          </a:p>
          <a:p>
            <a:r>
              <a:rPr lang="en-US" dirty="0" smtClean="0"/>
              <a:t>Like “Scenario A”</a:t>
            </a:r>
          </a:p>
          <a:p>
            <a:r>
              <a:rPr lang="en-US" dirty="0" smtClean="0"/>
              <a:t>Reuse of terms useful for intellectual organization e.g., “activity”, “characteristics” now have placement</a:t>
            </a:r>
          </a:p>
          <a:p>
            <a:r>
              <a:rPr lang="en-US" dirty="0" smtClean="0"/>
              <a:t>Additions, kept “separate” from GACS URIs</a:t>
            </a:r>
          </a:p>
          <a:p>
            <a:r>
              <a:rPr lang="en-US" dirty="0" smtClean="0"/>
              <a:t>Reuse of YSO and UMLS structures</a:t>
            </a:r>
          </a:p>
          <a:p>
            <a:endParaRPr lang="en-US" dirty="0"/>
          </a:p>
        </p:txBody>
      </p:sp>
    </p:spTree>
    <p:extLst>
      <p:ext uri="{BB962C8B-B14F-4D97-AF65-F5344CB8AC3E}">
        <p14:creationId xmlns:p14="http://schemas.microsoft.com/office/powerpoint/2010/main" val="1162204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48000" y="76200"/>
            <a:ext cx="5556336" cy="7669011"/>
          </a:xfrm>
          <a:prstGeom prst="rect">
            <a:avLst/>
          </a:prstGeom>
        </p:spPr>
      </p:pic>
      <p:sp>
        <p:nvSpPr>
          <p:cNvPr id="3" name="TextBox 2"/>
          <p:cNvSpPr txBox="1"/>
          <p:nvPr/>
        </p:nvSpPr>
        <p:spPr>
          <a:xfrm>
            <a:off x="304800" y="228600"/>
            <a:ext cx="2514600" cy="3046988"/>
          </a:xfrm>
          <a:prstGeom prst="rect">
            <a:avLst/>
          </a:prstGeom>
          <a:noFill/>
        </p:spPr>
        <p:txBody>
          <a:bodyPr wrap="square" rtlCol="0">
            <a:spAutoFit/>
          </a:bodyPr>
          <a:lstStyle/>
          <a:p>
            <a:r>
              <a:rPr lang="en-US" sz="3200" dirty="0" smtClean="0"/>
              <a:t>Unified Medical Language System – Semantic types</a:t>
            </a:r>
            <a:endParaRPr lang="en-US" sz="3200" dirty="0"/>
          </a:p>
        </p:txBody>
      </p:sp>
    </p:spTree>
    <p:extLst>
      <p:ext uri="{BB962C8B-B14F-4D97-AF65-F5344CB8AC3E}">
        <p14:creationId xmlns:p14="http://schemas.microsoft.com/office/powerpoint/2010/main" val="397015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52400"/>
            <a:ext cx="9144000" cy="5721644"/>
          </a:xfrm>
          <a:prstGeom prst="rect">
            <a:avLst/>
          </a:prstGeom>
        </p:spPr>
      </p:pic>
    </p:spTree>
    <p:extLst>
      <p:ext uri="{BB962C8B-B14F-4D97-AF65-F5344CB8AC3E}">
        <p14:creationId xmlns:p14="http://schemas.microsoft.com/office/powerpoint/2010/main" val="1501508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GACS Beta 3.1 – motivation for QIP?</a:t>
            </a:r>
            <a:endParaRPr lang="en-US" dirty="0"/>
          </a:p>
        </p:txBody>
      </p:sp>
      <p:sp>
        <p:nvSpPr>
          <p:cNvPr id="3" name="Content Placeholder 2"/>
          <p:cNvSpPr>
            <a:spLocks noGrp="1"/>
          </p:cNvSpPr>
          <p:nvPr>
            <p:ph idx="1"/>
          </p:nvPr>
        </p:nvSpPr>
        <p:spPr/>
        <p:txBody>
          <a:bodyPr>
            <a:normAutofit/>
          </a:bodyPr>
          <a:lstStyle/>
          <a:p>
            <a:r>
              <a:rPr lang="en-US" dirty="0"/>
              <a:t>GACS Beta 3.1 has not appreciably changed since May 2016.</a:t>
            </a:r>
          </a:p>
          <a:p>
            <a:r>
              <a:rPr lang="en-US" dirty="0" smtClean="0"/>
              <a:t>List of Quality Improvements </a:t>
            </a:r>
          </a:p>
          <a:p>
            <a:pPr lvl="1"/>
            <a:r>
              <a:rPr lang="en-US" dirty="0" smtClean="0"/>
              <a:t>“</a:t>
            </a:r>
            <a:r>
              <a:rPr lang="en-US" dirty="0"/>
              <a:t>GACS Phase 4: from soft launch to Version 1.0” document dated June 20, 2016.  </a:t>
            </a:r>
            <a:endParaRPr lang="en-US" dirty="0" smtClean="0"/>
          </a:p>
          <a:p>
            <a:pPr lvl="1"/>
            <a:r>
              <a:rPr lang="en-US" dirty="0" smtClean="0"/>
              <a:t>Tasks not done</a:t>
            </a:r>
          </a:p>
          <a:p>
            <a:r>
              <a:rPr lang="en-US" dirty="0" smtClean="0"/>
              <a:t>NAL resources available</a:t>
            </a:r>
          </a:p>
          <a:p>
            <a:r>
              <a:rPr lang="en-US" dirty="0" smtClean="0"/>
              <a:t>GACS survey, autumn 2016</a:t>
            </a:r>
          </a:p>
          <a:p>
            <a:endParaRPr lang="en-US" dirty="0" smtClean="0"/>
          </a:p>
        </p:txBody>
      </p:sp>
    </p:spTree>
    <p:extLst>
      <p:ext uri="{BB962C8B-B14F-4D97-AF65-F5344CB8AC3E}">
        <p14:creationId xmlns:p14="http://schemas.microsoft.com/office/powerpoint/2010/main" val="2876498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Upper Structure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OBJECTS </a:t>
            </a:r>
          </a:p>
          <a:p>
            <a:pPr lvl="1"/>
            <a:r>
              <a:rPr lang="en-US" dirty="0" smtClean="0"/>
              <a:t>material things that can be seen or touched or visited (locations), including “abstract objects” such as ideas, models </a:t>
            </a:r>
            <a:endParaRPr lang="en-US" b="1" dirty="0"/>
          </a:p>
          <a:p>
            <a:r>
              <a:rPr lang="en-US" b="1" dirty="0" smtClean="0"/>
              <a:t>EVENTS AND ACTIONS </a:t>
            </a:r>
            <a:endParaRPr lang="en-US" dirty="0" smtClean="0"/>
          </a:p>
          <a:p>
            <a:pPr lvl="1"/>
            <a:r>
              <a:rPr lang="en-US" dirty="0" smtClean="0"/>
              <a:t>something that happens, such as processes or phenomenon </a:t>
            </a:r>
            <a:endParaRPr lang="en-US" b="1" dirty="0" smtClean="0"/>
          </a:p>
          <a:p>
            <a:r>
              <a:rPr lang="en-US" b="1" dirty="0" smtClean="0"/>
              <a:t>PROPERTIES</a:t>
            </a:r>
            <a:r>
              <a:rPr lang="en-US" dirty="0" smtClean="0"/>
              <a:t> </a:t>
            </a:r>
          </a:p>
          <a:p>
            <a:pPr lvl="1"/>
            <a:r>
              <a:rPr lang="en-US" dirty="0" smtClean="0"/>
              <a:t>attributes / characteristics / qualities of something/objects  </a:t>
            </a:r>
            <a:endParaRPr lang="en-US" dirty="0"/>
          </a:p>
        </p:txBody>
      </p:sp>
    </p:spTree>
    <p:extLst>
      <p:ext uri="{BB962C8B-B14F-4D97-AF65-F5344CB8AC3E}">
        <p14:creationId xmlns:p14="http://schemas.microsoft.com/office/powerpoint/2010/main" val="4151106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Status</a:t>
            </a:r>
            <a:endParaRPr lang="en-US" dirty="0"/>
          </a:p>
        </p:txBody>
      </p:sp>
      <p:sp>
        <p:nvSpPr>
          <p:cNvPr id="3" name="Content Placeholder 2"/>
          <p:cNvSpPr>
            <a:spLocks noGrp="1"/>
          </p:cNvSpPr>
          <p:nvPr>
            <p:ph idx="1"/>
          </p:nvPr>
        </p:nvSpPr>
        <p:spPr/>
        <p:txBody>
          <a:bodyPr/>
          <a:lstStyle/>
          <a:p>
            <a:r>
              <a:rPr lang="en-US" dirty="0" smtClean="0"/>
              <a:t>100% of terms aligned to upper structure</a:t>
            </a:r>
          </a:p>
          <a:p>
            <a:r>
              <a:rPr lang="en-US" dirty="0" smtClean="0"/>
              <a:t>First draft of Scope Notes for upper structure (many taken from YSO or UMLS) </a:t>
            </a:r>
          </a:p>
          <a:p>
            <a:r>
              <a:rPr lang="en-US" dirty="0" smtClean="0"/>
              <a:t>Satisfactory progress to have cleaner hierarchies that are BT/NT transitive</a:t>
            </a:r>
          </a:p>
          <a:p>
            <a:r>
              <a:rPr lang="en-US" dirty="0"/>
              <a:t>“Work in progress”/ not perfect, takes time</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467695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work done</a:t>
            </a:r>
            <a:endParaRPr lang="en-US" dirty="0"/>
          </a:p>
        </p:txBody>
      </p:sp>
      <p:sp>
        <p:nvSpPr>
          <p:cNvPr id="3" name="Content Placeholder 2"/>
          <p:cNvSpPr>
            <a:spLocks noGrp="1"/>
          </p:cNvSpPr>
          <p:nvPr>
            <p:ph idx="1"/>
          </p:nvPr>
        </p:nvSpPr>
        <p:spPr/>
        <p:txBody>
          <a:bodyPr/>
          <a:lstStyle/>
          <a:p>
            <a:r>
              <a:rPr lang="en-US" dirty="0"/>
              <a:t>All the work on the data side is in GitHub </a:t>
            </a:r>
            <a:r>
              <a:rPr lang="en-US" sz="2000" u="sng" dirty="0" smtClean="0">
                <a:hlinkClick r:id="rId3"/>
              </a:rPr>
              <a:t>https</a:t>
            </a:r>
            <a:r>
              <a:rPr lang="en-US" sz="2000" u="sng" dirty="0">
                <a:hlinkClick r:id="rId3"/>
              </a:rPr>
              <a:t>://</a:t>
            </a:r>
            <a:r>
              <a:rPr lang="en-US" sz="2000" u="sng" dirty="0" smtClean="0">
                <a:hlinkClick r:id="rId3"/>
              </a:rPr>
              <a:t>github.com/agrisemantics/gacs-qip/tree/master/gacs-data</a:t>
            </a:r>
            <a:endParaRPr lang="en-US" sz="2000" u="sng" dirty="0" smtClean="0"/>
          </a:p>
          <a:p>
            <a:endParaRPr lang="en-US" dirty="0"/>
          </a:p>
          <a:p>
            <a:r>
              <a:rPr lang="en-US" dirty="0"/>
              <a:t>SKOSMOS installation (</a:t>
            </a:r>
            <a:r>
              <a:rPr lang="en-US" dirty="0" smtClean="0"/>
              <a:t>Osma)</a:t>
            </a:r>
          </a:p>
          <a:p>
            <a:pPr marL="0" indent="0">
              <a:buNone/>
            </a:pPr>
            <a:r>
              <a:rPr lang="en-US" sz="2000" u="sng" dirty="0" smtClean="0">
                <a:hlinkClick r:id="rId4"/>
              </a:rPr>
              <a:t>http</a:t>
            </a:r>
            <a:r>
              <a:rPr lang="en-US" sz="2000" u="sng" dirty="0">
                <a:hlinkClick r:id="rId4"/>
              </a:rPr>
              <a:t>://tester-os-kktest.lib.helsinki.fi/gacsdemo/gacs/en/</a:t>
            </a:r>
            <a:r>
              <a:rPr lang="en-US" sz="2000" u="sng" dirty="0"/>
              <a:t> </a:t>
            </a:r>
            <a:endParaRPr lang="en-US" sz="2000" dirty="0"/>
          </a:p>
          <a:p>
            <a:pPr marL="0" indent="0">
              <a:buNone/>
            </a:pPr>
            <a:endParaRPr lang="en-US" dirty="0"/>
          </a:p>
        </p:txBody>
      </p:sp>
    </p:spTree>
    <p:extLst>
      <p:ext uri="{BB962C8B-B14F-4D97-AF65-F5344CB8AC3E}">
        <p14:creationId xmlns:p14="http://schemas.microsoft.com/office/powerpoint/2010/main" val="1420509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Non-Core GACS</a:t>
            </a:r>
            <a:endParaRPr lang="en-US" dirty="0"/>
          </a:p>
        </p:txBody>
      </p:sp>
      <p:sp>
        <p:nvSpPr>
          <p:cNvPr id="3" name="Content Placeholder 2"/>
          <p:cNvSpPr>
            <a:spLocks noGrp="1"/>
          </p:cNvSpPr>
          <p:nvPr>
            <p:ph idx="1"/>
          </p:nvPr>
        </p:nvSpPr>
        <p:spPr/>
        <p:txBody>
          <a:bodyPr>
            <a:normAutofit lnSpcReduction="10000"/>
          </a:bodyPr>
          <a:lstStyle/>
          <a:p>
            <a:r>
              <a:rPr lang="en-US" dirty="0" smtClean="0"/>
              <a:t>Using top 10,000 terms from each thesaurus includes many terms very specific to one region, “not of global interest”</a:t>
            </a:r>
          </a:p>
          <a:p>
            <a:pPr lvl="1"/>
            <a:r>
              <a:rPr lang="en-US" dirty="0"/>
              <a:t>4-H Youth Development Program</a:t>
            </a:r>
          </a:p>
          <a:p>
            <a:pPr lvl="1"/>
            <a:r>
              <a:rPr lang="en-US" dirty="0"/>
              <a:t>Food and Drug </a:t>
            </a:r>
            <a:r>
              <a:rPr lang="en-US" dirty="0" smtClean="0"/>
              <a:t>Administration</a:t>
            </a:r>
          </a:p>
          <a:p>
            <a:r>
              <a:rPr lang="en-US" dirty="0" smtClean="0"/>
              <a:t>Parking place for some terms ambiguous and need more work e.g., “practice”</a:t>
            </a:r>
          </a:p>
          <a:p>
            <a:r>
              <a:rPr lang="en-US" dirty="0" smtClean="0"/>
              <a:t>If desired, can move more terms to this location or eliminate (only 10 terms here) </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2138526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9496" y="0"/>
            <a:ext cx="9114503" cy="5823249"/>
          </a:xfrm>
          <a:prstGeom prst="rect">
            <a:avLst/>
          </a:prstGeom>
        </p:spPr>
      </p:pic>
    </p:spTree>
    <p:extLst>
      <p:ext uri="{BB962C8B-B14F-4D97-AF65-F5344CB8AC3E}">
        <p14:creationId xmlns:p14="http://schemas.microsoft.com/office/powerpoint/2010/main" val="9019447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Thematic Classification</a:t>
            </a:r>
            <a:endParaRPr lang="en-US" dirty="0"/>
          </a:p>
        </p:txBody>
      </p:sp>
      <p:sp>
        <p:nvSpPr>
          <p:cNvPr id="3" name="Content Placeholder 2"/>
          <p:cNvSpPr>
            <a:spLocks noGrp="1"/>
          </p:cNvSpPr>
          <p:nvPr>
            <p:ph idx="1"/>
          </p:nvPr>
        </p:nvSpPr>
        <p:spPr/>
        <p:txBody>
          <a:bodyPr>
            <a:normAutofit/>
          </a:bodyPr>
          <a:lstStyle/>
          <a:p>
            <a:r>
              <a:rPr lang="en-US" dirty="0" smtClean="0"/>
              <a:t>Based on CABT Classification / UAT</a:t>
            </a:r>
          </a:p>
          <a:p>
            <a:r>
              <a:rPr lang="en-US" dirty="0" smtClean="0"/>
              <a:t>Thematic classification not assigned for ~2800 concepts.  Goal:  complete for 100% of concepts.</a:t>
            </a:r>
          </a:p>
          <a:p>
            <a:r>
              <a:rPr lang="en-US" dirty="0" smtClean="0"/>
              <a:t>Frequency distribution of terms to categories very uneven, many categories with one or without concepts.</a:t>
            </a:r>
          </a:p>
          <a:p>
            <a:r>
              <a:rPr lang="en-US" dirty="0" smtClean="0"/>
              <a:t>There are no scope notes for the classification.</a:t>
            </a:r>
            <a:endParaRPr lang="en-US" dirty="0"/>
          </a:p>
        </p:txBody>
      </p:sp>
    </p:spTree>
    <p:extLst>
      <p:ext uri="{BB962C8B-B14F-4D97-AF65-F5344CB8AC3E}">
        <p14:creationId xmlns:p14="http://schemas.microsoft.com/office/powerpoint/2010/main" val="1997750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Scheme applied to GACS Concepts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smtClean="0"/>
              <a:t>Two-Letter</a:t>
            </a:r>
            <a:endParaRPr lang="en-US" dirty="0"/>
          </a:p>
          <a:p>
            <a:pPr marL="0" indent="0">
              <a:buNone/>
            </a:pPr>
            <a:r>
              <a:rPr lang="en-US" i="1" dirty="0"/>
              <a:t>Code	</a:t>
            </a:r>
            <a:r>
              <a:rPr lang="en-US" i="1" dirty="0" smtClean="0"/>
              <a:t>	Classification </a:t>
            </a:r>
            <a:r>
              <a:rPr lang="en-US" i="1" dirty="0"/>
              <a:t>Heading</a:t>
            </a:r>
            <a:endParaRPr lang="en-US" dirty="0"/>
          </a:p>
          <a:p>
            <a:pPr marL="0" indent="0">
              <a:buNone/>
            </a:pPr>
            <a:r>
              <a:rPr lang="en-US" dirty="0"/>
              <a:t>CA 	</a:t>
            </a:r>
            <a:r>
              <a:rPr lang="en-US" dirty="0" smtClean="0"/>
              <a:t>	GENERAL </a:t>
            </a:r>
            <a:endParaRPr lang="en-US" dirty="0"/>
          </a:p>
          <a:p>
            <a:pPr marL="0" indent="0">
              <a:buNone/>
            </a:pPr>
            <a:r>
              <a:rPr lang="en-US" dirty="0"/>
              <a:t>FA 	</a:t>
            </a:r>
            <a:r>
              <a:rPr lang="en-US" dirty="0" smtClean="0"/>
              <a:t>	PHYSICAL </a:t>
            </a:r>
            <a:r>
              <a:rPr lang="en-US" dirty="0"/>
              <a:t>SCIENCES </a:t>
            </a:r>
          </a:p>
          <a:p>
            <a:pPr marL="0" indent="0">
              <a:buNone/>
            </a:pPr>
            <a:r>
              <a:rPr lang="en-US" dirty="0"/>
              <a:t>JA 	</a:t>
            </a:r>
            <a:r>
              <a:rPr lang="en-US" dirty="0" smtClean="0"/>
              <a:t>	EARTH </a:t>
            </a:r>
            <a:r>
              <a:rPr lang="en-US" dirty="0"/>
              <a:t>SCIENCES </a:t>
            </a:r>
          </a:p>
          <a:p>
            <a:pPr marL="0" indent="0">
              <a:buNone/>
            </a:pPr>
            <a:r>
              <a:rPr lang="en-US" dirty="0"/>
              <a:t>LA 	</a:t>
            </a:r>
            <a:r>
              <a:rPr lang="en-US" dirty="0" smtClean="0"/>
              <a:t>	LIFE </a:t>
            </a:r>
            <a:r>
              <a:rPr lang="en-US" dirty="0"/>
              <a:t>SCIENCES </a:t>
            </a:r>
          </a:p>
          <a:p>
            <a:pPr marL="0" indent="0">
              <a:buNone/>
            </a:pPr>
            <a:r>
              <a:rPr lang="en-US" dirty="0"/>
              <a:t>PA 	</a:t>
            </a:r>
            <a:r>
              <a:rPr lang="en-US" dirty="0" smtClean="0"/>
              <a:t>	APPLIED </a:t>
            </a:r>
            <a:r>
              <a:rPr lang="en-US" dirty="0"/>
              <a:t>SCIENCE AND TECHNOLOGY </a:t>
            </a:r>
          </a:p>
          <a:p>
            <a:pPr marL="0" indent="0">
              <a:buNone/>
            </a:pPr>
            <a:r>
              <a:rPr lang="en-US" dirty="0"/>
              <a:t>WA 	</a:t>
            </a:r>
            <a:r>
              <a:rPr lang="en-US" dirty="0" smtClean="0"/>
              <a:t>	SOCIAL </a:t>
            </a:r>
            <a:r>
              <a:rPr lang="en-US" dirty="0"/>
              <a:t>SCIENCES AND HUMANITIES </a:t>
            </a:r>
          </a:p>
          <a:p>
            <a:endParaRPr lang="en-US" dirty="0"/>
          </a:p>
        </p:txBody>
      </p:sp>
    </p:spTree>
    <p:extLst>
      <p:ext uri="{BB962C8B-B14F-4D97-AF65-F5344CB8AC3E}">
        <p14:creationId xmlns:p14="http://schemas.microsoft.com/office/powerpoint/2010/main" val="3908074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Thematic Classification progress</a:t>
            </a:r>
            <a:endParaRPr lang="en-US" dirty="0"/>
          </a:p>
        </p:txBody>
      </p:sp>
      <p:sp>
        <p:nvSpPr>
          <p:cNvPr id="3" name="Content Placeholder 2"/>
          <p:cNvSpPr>
            <a:spLocks noGrp="1"/>
          </p:cNvSpPr>
          <p:nvPr>
            <p:ph idx="1"/>
          </p:nvPr>
        </p:nvSpPr>
        <p:spPr/>
        <p:txBody>
          <a:bodyPr>
            <a:normAutofit/>
          </a:bodyPr>
          <a:lstStyle/>
          <a:p>
            <a:r>
              <a:rPr lang="en-US" dirty="0" smtClean="0"/>
              <a:t>100% of concepts are sorted into classification</a:t>
            </a:r>
          </a:p>
          <a:p>
            <a:pPr lvl="1"/>
            <a:r>
              <a:rPr lang="en-US" dirty="0"/>
              <a:t>Principle: remove terms from “common terms” category if a better category found</a:t>
            </a:r>
          </a:p>
          <a:p>
            <a:pPr lvl="1"/>
            <a:r>
              <a:rPr lang="en-US" dirty="0"/>
              <a:t>Principle:  can allow concepts to be in more than one category </a:t>
            </a:r>
            <a:endParaRPr lang="en-US" dirty="0" smtClean="0"/>
          </a:p>
          <a:p>
            <a:r>
              <a:rPr lang="en-US" dirty="0" smtClean="0"/>
              <a:t>First draft of Scope Notes for Classification</a:t>
            </a:r>
          </a:p>
          <a:p>
            <a:pPr lvl="1"/>
            <a:r>
              <a:rPr lang="en-US" dirty="0" smtClean="0"/>
              <a:t>“thin” but with examples of Concepts assigned</a:t>
            </a:r>
          </a:p>
          <a:p>
            <a:pPr lvl="1"/>
            <a:r>
              <a:rPr lang="en-US" dirty="0" smtClean="0"/>
              <a:t>Some categories with no / few GACS Concepts, these are noted</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0727782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NY Category – “organisms of uncertain taxonomy”</a:t>
            </a:r>
            <a:endParaRPr lang="en-US" dirty="0"/>
          </a:p>
        </p:txBody>
      </p:sp>
      <p:sp>
        <p:nvSpPr>
          <p:cNvPr id="3" name="Content Placeholder 2"/>
          <p:cNvSpPr>
            <a:spLocks noGrp="1"/>
          </p:cNvSpPr>
          <p:nvPr>
            <p:ph idx="1"/>
          </p:nvPr>
        </p:nvSpPr>
        <p:spPr/>
        <p:txBody>
          <a:bodyPr/>
          <a:lstStyle/>
          <a:p>
            <a:r>
              <a:rPr lang="en-US" dirty="0" smtClean="0"/>
              <a:t>Contained only 2 entries,</a:t>
            </a:r>
          </a:p>
          <a:p>
            <a:pPr lvl="1"/>
            <a:r>
              <a:rPr lang="en-US" dirty="0" smtClean="0"/>
              <a:t>Pneumocystis</a:t>
            </a:r>
          </a:p>
          <a:p>
            <a:pPr lvl="1"/>
            <a:r>
              <a:rPr lang="en-US" dirty="0" smtClean="0"/>
              <a:t>Pneumocystis </a:t>
            </a:r>
            <a:r>
              <a:rPr lang="en-US" dirty="0" err="1" smtClean="0"/>
              <a:t>carinii</a:t>
            </a:r>
            <a:r>
              <a:rPr lang="en-US" dirty="0" smtClean="0"/>
              <a:t>  (aka P. </a:t>
            </a:r>
            <a:r>
              <a:rPr lang="en-US" dirty="0" err="1" smtClean="0"/>
              <a:t>jiroveci</a:t>
            </a:r>
            <a:r>
              <a:rPr lang="en-US" dirty="0" smtClean="0"/>
              <a:t>)</a:t>
            </a:r>
          </a:p>
          <a:p>
            <a:pPr lvl="1"/>
            <a:endParaRPr lang="en-US" dirty="0"/>
          </a:p>
          <a:p>
            <a:pPr marL="457200" lvl="1" indent="0">
              <a:buNone/>
            </a:pPr>
            <a:r>
              <a:rPr lang="en-US" dirty="0" smtClean="0"/>
              <a:t>Moved to NQ category, “fungi”</a:t>
            </a:r>
            <a:endParaRPr lang="en-US" dirty="0"/>
          </a:p>
        </p:txBody>
      </p:sp>
    </p:spTree>
    <p:extLst>
      <p:ext uri="{BB962C8B-B14F-4D97-AF65-F5344CB8AC3E}">
        <p14:creationId xmlns:p14="http://schemas.microsoft.com/office/powerpoint/2010/main" val="3850019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not used or with few terms</a:t>
            </a:r>
            <a:endParaRPr lang="en-US" dirty="0"/>
          </a:p>
        </p:txBody>
      </p:sp>
      <p:sp>
        <p:nvSpPr>
          <p:cNvPr id="3" name="Content Placeholder 2"/>
          <p:cNvSpPr>
            <a:spLocks noGrp="1"/>
          </p:cNvSpPr>
          <p:nvPr>
            <p:ph idx="1"/>
          </p:nvPr>
        </p:nvSpPr>
        <p:spPr/>
        <p:txBody>
          <a:bodyPr>
            <a:normAutofit/>
          </a:bodyPr>
          <a:lstStyle/>
          <a:p>
            <a:r>
              <a:rPr lang="en-US" b="1" dirty="0"/>
              <a:t>SW </a:t>
            </a:r>
            <a:r>
              <a:rPr lang="en-US" b="1" dirty="0" err="1" smtClean="0"/>
              <a:t>vermiculture</a:t>
            </a:r>
            <a:endParaRPr lang="en-US" b="1" dirty="0" smtClean="0"/>
          </a:p>
          <a:p>
            <a:r>
              <a:rPr lang="en-US" b="1" dirty="0" smtClean="0"/>
              <a:t>WQ arts  </a:t>
            </a:r>
          </a:p>
          <a:p>
            <a:r>
              <a:rPr lang="en-US" b="1" dirty="0" smtClean="0"/>
              <a:t>WS history</a:t>
            </a:r>
          </a:p>
          <a:p>
            <a:r>
              <a:rPr lang="en-US" b="1" dirty="0" smtClean="0"/>
              <a:t>WY </a:t>
            </a:r>
            <a:r>
              <a:rPr lang="en-US" b="1" dirty="0"/>
              <a:t>philosophy and </a:t>
            </a:r>
            <a:r>
              <a:rPr lang="en-US" b="1" dirty="0" smtClean="0"/>
              <a:t>ethics</a:t>
            </a:r>
          </a:p>
          <a:p>
            <a:r>
              <a:rPr lang="en-US" b="1" dirty="0"/>
              <a:t>LU evolution</a:t>
            </a:r>
            <a:r>
              <a:rPr lang="en-US" dirty="0"/>
              <a:t> </a:t>
            </a:r>
            <a:endParaRPr lang="en-US" dirty="0" smtClean="0"/>
          </a:p>
          <a:p>
            <a:r>
              <a:rPr lang="en-US" b="1" dirty="0"/>
              <a:t>LX natural history </a:t>
            </a:r>
            <a:endParaRPr lang="en-US" b="1" dirty="0" smtClean="0"/>
          </a:p>
          <a:p>
            <a:r>
              <a:rPr lang="en-US" b="1" dirty="0"/>
              <a:t>NY </a:t>
            </a:r>
            <a:r>
              <a:rPr lang="en-US" b="1" dirty="0" smtClean="0"/>
              <a:t>organisms </a:t>
            </a:r>
            <a:r>
              <a:rPr lang="en-US" b="1" dirty="0"/>
              <a:t>of uncertain taxonomy</a:t>
            </a:r>
          </a:p>
        </p:txBody>
      </p:sp>
    </p:spTree>
    <p:extLst>
      <p:ext uri="{BB962C8B-B14F-4D97-AF65-F5344CB8AC3E}">
        <p14:creationId xmlns:p14="http://schemas.microsoft.com/office/powerpoint/2010/main" val="3137924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GACS survey – Autumn 2016</a:t>
            </a:r>
            <a:endParaRPr lang="en-US" dirty="0"/>
          </a:p>
        </p:txBody>
      </p:sp>
      <p:sp>
        <p:nvSpPr>
          <p:cNvPr id="3" name="Content Placeholder 2"/>
          <p:cNvSpPr>
            <a:spLocks noGrp="1"/>
          </p:cNvSpPr>
          <p:nvPr>
            <p:ph idx="1"/>
          </p:nvPr>
        </p:nvSpPr>
        <p:spPr/>
        <p:txBody>
          <a:bodyPr/>
          <a:lstStyle/>
          <a:p>
            <a:pPr marL="0" indent="0">
              <a:buNone/>
            </a:pPr>
            <a:r>
              <a:rPr lang="en-US" dirty="0" smtClean="0"/>
              <a:t>“We </a:t>
            </a:r>
            <a:r>
              <a:rPr lang="en-US" dirty="0"/>
              <a:t>wanted to hear thoughts about how GACS </a:t>
            </a:r>
            <a:r>
              <a:rPr lang="en-US" dirty="0" smtClean="0"/>
              <a:t>should be </a:t>
            </a:r>
            <a:r>
              <a:rPr lang="en-US" b="1" dirty="0"/>
              <a:t>structured </a:t>
            </a:r>
            <a:r>
              <a:rPr lang="en-US" dirty="0"/>
              <a:t>so that it best serves the </a:t>
            </a:r>
            <a:r>
              <a:rPr lang="en-US" b="1" dirty="0"/>
              <a:t>needs </a:t>
            </a:r>
            <a:r>
              <a:rPr lang="en-US" b="1" dirty="0" smtClean="0"/>
              <a:t>of users </a:t>
            </a:r>
            <a:r>
              <a:rPr lang="en-US" dirty="0"/>
              <a:t>as well as </a:t>
            </a:r>
            <a:r>
              <a:rPr lang="en-US" b="1" dirty="0"/>
              <a:t>applications </a:t>
            </a:r>
            <a:r>
              <a:rPr lang="en-US" dirty="0"/>
              <a:t>that make use of GACS</a:t>
            </a:r>
            <a:r>
              <a:rPr lang="en-US" dirty="0" smtClean="0"/>
              <a:t>.”</a:t>
            </a:r>
          </a:p>
          <a:p>
            <a:pPr marL="0" indent="0">
              <a:buNone/>
            </a:pPr>
            <a:r>
              <a:rPr lang="en-US" sz="1600" dirty="0">
                <a:hlinkClick r:id="rId3"/>
              </a:rPr>
              <a:t>https://github.com/agrisemantics/2016_11_goettingen/blob/master/presentations/2016-11-23.gacs_survey_structure.pdf</a:t>
            </a:r>
            <a:endParaRPr lang="en-US" sz="1600" dirty="0" smtClean="0"/>
          </a:p>
          <a:p>
            <a:r>
              <a:rPr lang="en-US" dirty="0" smtClean="0"/>
              <a:t>Three hierarchical structures proposed</a:t>
            </a:r>
          </a:p>
        </p:txBody>
      </p:sp>
    </p:spTree>
    <p:extLst>
      <p:ext uri="{BB962C8B-B14F-4D97-AF65-F5344CB8AC3E}">
        <p14:creationId xmlns:p14="http://schemas.microsoft.com/office/powerpoint/2010/main" val="6458525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QC of Category work</a:t>
            </a:r>
            <a:endParaRPr lang="en-US" dirty="0"/>
          </a:p>
        </p:txBody>
      </p:sp>
      <p:sp>
        <p:nvSpPr>
          <p:cNvPr id="3" name="Content Placeholder 2"/>
          <p:cNvSpPr>
            <a:spLocks noGrp="1"/>
          </p:cNvSpPr>
          <p:nvPr>
            <p:ph idx="1"/>
          </p:nvPr>
        </p:nvSpPr>
        <p:spPr>
          <a:xfrm>
            <a:off x="427104" y="1600200"/>
            <a:ext cx="8229600" cy="4190999"/>
          </a:xfrm>
        </p:spPr>
        <p:txBody>
          <a:bodyPr/>
          <a:lstStyle/>
          <a:p>
            <a:r>
              <a:rPr lang="en-US" dirty="0">
                <a:solidFill>
                  <a:srgbClr val="000000"/>
                </a:solidFill>
                <a:latin typeface="Calibri" panose="020F0502020204030204" pitchFamily="34" charset="0"/>
              </a:rPr>
              <a:t>insulating materials</a:t>
            </a:r>
            <a:r>
              <a:rPr lang="en-US" dirty="0"/>
              <a:t> </a:t>
            </a:r>
            <a:r>
              <a:rPr lang="en-US" dirty="0">
                <a:solidFill>
                  <a:srgbClr val="000000"/>
                </a:solidFill>
                <a:latin typeface="Calibri" panose="020F0502020204030204" pitchFamily="34" charset="0"/>
              </a:rPr>
              <a:t>http://id.agrisemantics.org/gacs/G_TL http://id.agrisemantics.org/gacs/G_CC</a:t>
            </a:r>
            <a:r>
              <a:rPr lang="en-US" dirty="0"/>
              <a:t> </a:t>
            </a:r>
            <a:endParaRPr lang="en-US" dirty="0" smtClean="0"/>
          </a:p>
          <a:p>
            <a:endParaRPr lang="en-US" dirty="0"/>
          </a:p>
          <a:p>
            <a:r>
              <a:rPr lang="en-US" dirty="0" smtClean="0"/>
              <a:t>Removal of second category “CC=common terms”, retention of  “TL=materials”</a:t>
            </a:r>
            <a:endParaRPr lang="en-US" dirty="0"/>
          </a:p>
        </p:txBody>
      </p:sp>
      <mc:AlternateContent xmlns:mc="http://schemas.openxmlformats.org/markup-compatibility/2006" xmlns:p14="http://schemas.microsoft.com/office/powerpoint/2010/main">
        <mc:Choice Requires="p14">
          <p:contentPart p14:bwMode="auto" r:id="rId3">
            <p14:nvContentPartPr>
              <p14:cNvPr id="14" name="Ink 13"/>
              <p14:cNvContentPartPr/>
              <p14:nvPr/>
            </p14:nvContentPartPr>
            <p14:xfrm>
              <a:off x="7407257" y="2205287"/>
              <a:ext cx="430920" cy="761040"/>
            </p14:xfrm>
          </p:contentPart>
        </mc:Choice>
        <mc:Fallback xmlns="">
          <p:pic>
            <p:nvPicPr>
              <p:cNvPr id="14" name="Ink 13"/>
              <p:cNvPicPr/>
              <p:nvPr/>
            </p:nvPicPr>
            <p:blipFill>
              <a:blip r:embed="rId4"/>
              <a:stretch>
                <a:fillRect/>
              </a:stretch>
            </p:blipFill>
            <p:spPr>
              <a:xfrm>
                <a:off x="7395377" y="2193407"/>
                <a:ext cx="454680" cy="784800"/>
              </a:xfrm>
              <a:prstGeom prst="rect">
                <a:avLst/>
              </a:prstGeom>
            </p:spPr>
          </p:pic>
        </mc:Fallback>
      </mc:AlternateContent>
    </p:spTree>
    <p:extLst>
      <p:ext uri="{BB962C8B-B14F-4D97-AF65-F5344CB8AC3E}">
        <p14:creationId xmlns:p14="http://schemas.microsoft.com/office/powerpoint/2010/main" val="30843013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QC of Category work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7725645"/>
              </p:ext>
            </p:extLst>
          </p:nvPr>
        </p:nvGraphicFramePr>
        <p:xfrm>
          <a:off x="494071" y="5791200"/>
          <a:ext cx="8229600" cy="752168"/>
        </p:xfrm>
        <a:graphic>
          <a:graphicData uri="http://schemas.openxmlformats.org/drawingml/2006/table">
            <a:tbl>
              <a:tblPr/>
              <a:tblGrid>
                <a:gridCol w="3630973">
                  <a:extLst>
                    <a:ext uri="{9D8B030D-6E8A-4147-A177-3AD203B41FA5}">
                      <a16:colId xmlns:a16="http://schemas.microsoft.com/office/drawing/2014/main" val="1719528656"/>
                    </a:ext>
                  </a:extLst>
                </a:gridCol>
                <a:gridCol w="4598627">
                  <a:extLst>
                    <a:ext uri="{9D8B030D-6E8A-4147-A177-3AD203B41FA5}">
                      <a16:colId xmlns:a16="http://schemas.microsoft.com/office/drawing/2014/main" val="1877424399"/>
                    </a:ext>
                  </a:extLst>
                </a:gridCol>
              </a:tblGrid>
              <a:tr h="376084">
                <a:tc>
                  <a:txBody>
                    <a:bodyPr/>
                    <a:lstStyle/>
                    <a:p>
                      <a:pPr algn="l" fontAlgn="b"/>
                      <a:r>
                        <a:rPr lang="en-US" sz="1100" b="0" i="0" u="none" strike="noStrike">
                          <a:solidFill>
                            <a:srgbClr val="000000"/>
                          </a:solidFill>
                          <a:effectLst/>
                          <a:latin typeface="Calibri" panose="020F0502020204030204" pitchFamily="34" charset="0"/>
                        </a:rPr>
                        <a:t>plant protection equipment</a:t>
                      </a:r>
                    </a:p>
                  </a:txBody>
                  <a:tcPr marL="9104" marR="9104" marT="9104"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http://id.agrisemantics.org/gacs/G_TN http://id.agrisemantics.org/gacs/G_PR</a:t>
                      </a:r>
                    </a:p>
                  </a:txBody>
                  <a:tcPr marL="9104" marR="9104" marT="9104" marB="0" anchor="b">
                    <a:lnL>
                      <a:noFill/>
                    </a:lnL>
                    <a:lnR>
                      <a:noFill/>
                    </a:lnR>
                    <a:lnT>
                      <a:noFill/>
                    </a:lnT>
                    <a:lnB>
                      <a:noFill/>
                    </a:lnB>
                  </a:tcPr>
                </a:tc>
                <a:extLst>
                  <a:ext uri="{0D108BD9-81ED-4DB2-BD59-A6C34878D82A}">
                    <a16:rowId xmlns:a16="http://schemas.microsoft.com/office/drawing/2014/main" val="2046783408"/>
                  </a:ext>
                </a:extLst>
              </a:tr>
              <a:tr h="376084">
                <a:tc>
                  <a:txBody>
                    <a:bodyPr/>
                    <a:lstStyle/>
                    <a:p>
                      <a:pPr algn="l" fontAlgn="b"/>
                      <a:r>
                        <a:rPr lang="en-US" sz="1100" b="0" i="0" u="none" strike="noStrike" dirty="0">
                          <a:solidFill>
                            <a:srgbClr val="000000"/>
                          </a:solidFill>
                          <a:effectLst/>
                          <a:latin typeface="Calibri" panose="020F0502020204030204" pitchFamily="34" charset="0"/>
                        </a:rPr>
                        <a:t>milking machines</a:t>
                      </a:r>
                    </a:p>
                  </a:txBody>
                  <a:tcPr marL="9104" marR="9104" marT="9104"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http://id.agrisemantics.org/gacs/G_TN http://id.agrisemantics.org/gacs/G_SS</a:t>
                      </a:r>
                    </a:p>
                  </a:txBody>
                  <a:tcPr marL="9104" marR="9104" marT="9104" marB="0" anchor="b">
                    <a:lnL>
                      <a:noFill/>
                    </a:lnL>
                    <a:lnR>
                      <a:noFill/>
                    </a:lnR>
                    <a:lnT>
                      <a:noFill/>
                    </a:lnT>
                    <a:lnB>
                      <a:noFill/>
                    </a:lnB>
                  </a:tcPr>
                </a:tc>
                <a:extLst>
                  <a:ext uri="{0D108BD9-81ED-4DB2-BD59-A6C34878D82A}">
                    <a16:rowId xmlns:a16="http://schemas.microsoft.com/office/drawing/2014/main" val="3510378715"/>
                  </a:ext>
                </a:extLst>
              </a:tr>
            </a:tbl>
          </a:graphicData>
        </a:graphic>
      </p:graphicFrame>
      <p:sp>
        <p:nvSpPr>
          <p:cNvPr id="5" name="TextBox 4"/>
          <p:cNvSpPr txBox="1"/>
          <p:nvPr/>
        </p:nvSpPr>
        <p:spPr>
          <a:xfrm>
            <a:off x="609600" y="1295400"/>
            <a:ext cx="7772400" cy="4031873"/>
          </a:xfrm>
          <a:prstGeom prst="rect">
            <a:avLst/>
          </a:prstGeom>
          <a:noFill/>
        </p:spPr>
        <p:txBody>
          <a:bodyPr wrap="square" rtlCol="0">
            <a:spAutoFit/>
          </a:bodyPr>
          <a:lstStyle/>
          <a:p>
            <a:r>
              <a:rPr lang="en-US" sz="3200" dirty="0" smtClean="0"/>
              <a:t>Double category assignment – </a:t>
            </a:r>
          </a:p>
          <a:p>
            <a:pPr marL="457200" indent="-457200">
              <a:buFont typeface="Arial" panose="020B0604020202020204" pitchFamily="34" charset="0"/>
              <a:buChar char="•"/>
            </a:pPr>
            <a:r>
              <a:rPr lang="en-US" sz="3200" dirty="0" smtClean="0"/>
              <a:t>plant protection equipment</a:t>
            </a:r>
          </a:p>
          <a:p>
            <a:pPr marL="914400" lvl="1" indent="-457200">
              <a:buFont typeface="Arial" panose="020B0604020202020204" pitchFamily="34" charset="0"/>
              <a:buChar char="•"/>
            </a:pPr>
            <a:r>
              <a:rPr lang="en-US" sz="3200" dirty="0" smtClean="0"/>
              <a:t>“TN=equipment” </a:t>
            </a:r>
          </a:p>
          <a:p>
            <a:pPr marL="914400" lvl="1" indent="-457200">
              <a:buFont typeface="Arial" panose="020B0604020202020204" pitchFamily="34" charset="0"/>
              <a:buChar char="•"/>
            </a:pPr>
            <a:r>
              <a:rPr lang="en-US" sz="3200" dirty="0" smtClean="0"/>
              <a:t>“PR=health protection”</a:t>
            </a:r>
          </a:p>
          <a:p>
            <a:pPr marL="457200" indent="-457200">
              <a:buFont typeface="Arial" panose="020B0604020202020204" pitchFamily="34" charset="0"/>
              <a:buChar char="•"/>
            </a:pPr>
            <a:r>
              <a:rPr lang="en-US" sz="3200" dirty="0" smtClean="0"/>
              <a:t>milking machines </a:t>
            </a:r>
          </a:p>
          <a:p>
            <a:pPr marL="914400" lvl="1" indent="-457200">
              <a:buFont typeface="Arial" panose="020B0604020202020204" pitchFamily="34" charset="0"/>
              <a:buChar char="•"/>
            </a:pPr>
            <a:r>
              <a:rPr lang="en-US" sz="3200" dirty="0" smtClean="0"/>
              <a:t>“TN=equipment” </a:t>
            </a:r>
          </a:p>
          <a:p>
            <a:pPr marL="914400" lvl="1" indent="-457200">
              <a:buFont typeface="Arial" panose="020B0604020202020204" pitchFamily="34" charset="0"/>
              <a:buChar char="•"/>
            </a:pPr>
            <a:r>
              <a:rPr lang="en-US" sz="3200" dirty="0" smtClean="0"/>
              <a:t>“SS=animal production”</a:t>
            </a:r>
            <a:endParaRPr lang="en-US" sz="3200" dirty="0"/>
          </a:p>
          <a:p>
            <a:endParaRPr lang="en-US" sz="3200" dirty="0" smtClean="0"/>
          </a:p>
        </p:txBody>
      </p:sp>
    </p:spTree>
    <p:extLst>
      <p:ext uri="{BB962C8B-B14F-4D97-AF65-F5344CB8AC3E}">
        <p14:creationId xmlns:p14="http://schemas.microsoft.com/office/powerpoint/2010/main" val="1322990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374" y="76200"/>
            <a:ext cx="9151374" cy="5740695"/>
          </a:xfrm>
          <a:prstGeom prst="rect">
            <a:avLst/>
          </a:prstGeom>
        </p:spPr>
      </p:pic>
    </p:spTree>
    <p:extLst>
      <p:ext uri="{BB962C8B-B14F-4D97-AF65-F5344CB8AC3E}">
        <p14:creationId xmlns:p14="http://schemas.microsoft.com/office/powerpoint/2010/main" val="25533166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analysis of changes done to-date 28-Aug-17 version</a:t>
            </a:r>
            <a:endParaRPr lang="en-US"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github.com/agrisemantics/gacs-qip/blob/master/gacs-data/webstudio-exports/NOTES.md</a:t>
            </a:r>
            <a:endParaRPr lang="en-US" dirty="0" smtClean="0"/>
          </a:p>
          <a:p>
            <a:endParaRPr lang="en-US" dirty="0"/>
          </a:p>
          <a:p>
            <a:endParaRPr lang="en-US" dirty="0"/>
          </a:p>
        </p:txBody>
      </p:sp>
    </p:spTree>
    <p:extLst>
      <p:ext uri="{BB962C8B-B14F-4D97-AF65-F5344CB8AC3E}">
        <p14:creationId xmlns:p14="http://schemas.microsoft.com/office/powerpoint/2010/main" val="16933043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Removed triples, by RDF property</a:t>
            </a:r>
            <a:endParaRPr lang="en-US" dirty="0"/>
          </a:p>
        </p:txBody>
      </p:sp>
      <p:sp>
        <p:nvSpPr>
          <p:cNvPr id="4" name="Rectangle 1"/>
          <p:cNvSpPr>
            <a:spLocks noGrp="1" noChangeArrowheads="1"/>
          </p:cNvSpPr>
          <p:nvPr>
            <p:ph idx="1"/>
          </p:nvPr>
        </p:nvSpPr>
        <p:spPr bwMode="auto">
          <a:xfrm>
            <a:off x="457200" y="2524355"/>
            <a:ext cx="833016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1416 &lt;http://www.w3.org/2004/02/skos/core#broader&gt;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507 &lt;http://www.w3.org/2004/02/skos/core#topConceptOf&gt;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81 &lt;http://www.temis.com/luxid-schema#memberOf&gt;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18 &lt;http://www.w3.org/2004/02/skos/core#related&gt;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8 &lt;http://www.w3.org/2004/02/skos/core#scopeNote&gt;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8 &lt;http://www.w3.org/2004/02/skos/core#prefLabel&gt;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4 &lt;http://www.w3.org/2004/02/skos/core#definition&gt; </a:t>
            </a:r>
          </a:p>
        </p:txBody>
      </p:sp>
    </p:spTree>
    <p:extLst>
      <p:ext uri="{BB962C8B-B14F-4D97-AF65-F5344CB8AC3E}">
        <p14:creationId xmlns:p14="http://schemas.microsoft.com/office/powerpoint/2010/main" val="1153004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Added triples, by RDF property</a:t>
            </a:r>
            <a:endParaRPr lang="en-US" dirty="0"/>
          </a:p>
        </p:txBody>
      </p:sp>
      <p:sp>
        <p:nvSpPr>
          <p:cNvPr id="4" name="Rectangle 1"/>
          <p:cNvSpPr>
            <a:spLocks noGrp="1" noChangeArrowheads="1"/>
          </p:cNvSpPr>
          <p:nvPr>
            <p:ph idx="1"/>
          </p:nvPr>
        </p:nvSpPr>
        <p:spPr bwMode="auto">
          <a:xfrm>
            <a:off x="457200" y="2524354"/>
            <a:ext cx="783323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2839 &lt;http://www.temis.com/luxid-schema#memberOf&gt;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1128 &lt;http://www.w3.org/2004/02/skos/core#broader&gt;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419 &lt;http://www.w3.org/2004/02/skos/core#related&gt;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43 &lt;http://www.w3.org/2004/02/skos/core#definition&gt;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31 &lt;http://www.w3.org/2004/02/skos/core#prefLabel&gt;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23 &lt;http://www.w3.org/1999/02/22-rdf-syntax-ns#type&gt;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2 &lt;http://www.w3.org/2004/02/skos/core#scopeNote&gt; </a:t>
            </a:r>
          </a:p>
        </p:txBody>
      </p:sp>
    </p:spTree>
    <p:extLst>
      <p:ext uri="{BB962C8B-B14F-4D97-AF65-F5344CB8AC3E}">
        <p14:creationId xmlns:p14="http://schemas.microsoft.com/office/powerpoint/2010/main" val="1030828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lnSpcReduction="10000"/>
          </a:bodyPr>
          <a:lstStyle/>
          <a:p>
            <a:r>
              <a:rPr lang="en-US" dirty="0" smtClean="0"/>
              <a:t>Agreement to continue work until November</a:t>
            </a:r>
          </a:p>
          <a:p>
            <a:r>
              <a:rPr lang="en-US" dirty="0" smtClean="0"/>
              <a:t>Refinement of scope notes, adherence to scope notes for both hierarchical and thematic classification</a:t>
            </a:r>
          </a:p>
          <a:p>
            <a:r>
              <a:rPr lang="en-US" dirty="0" smtClean="0"/>
              <a:t>Review and feedback by partners, stakeholders</a:t>
            </a:r>
          </a:p>
          <a:p>
            <a:r>
              <a:rPr lang="en-US" dirty="0" smtClean="0"/>
              <a:t>Beyond November, there is still quality work to be done on definitions, scope notes as well as refinement of hierarchy / classification</a:t>
            </a:r>
            <a:endParaRPr lang="en-US" dirty="0"/>
          </a:p>
        </p:txBody>
      </p:sp>
    </p:spTree>
    <p:extLst>
      <p:ext uri="{BB962C8B-B14F-4D97-AF65-F5344CB8AC3E}">
        <p14:creationId xmlns:p14="http://schemas.microsoft.com/office/powerpoint/2010/main" val="17012705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sz="2800" dirty="0"/>
              <a:t>Lori </a:t>
            </a:r>
            <a:r>
              <a:rPr lang="en-US" sz="2800" dirty="0" smtClean="0"/>
              <a:t>Finch		</a:t>
            </a:r>
            <a:r>
              <a:rPr lang="en-US" sz="2800" smtClean="0"/>
              <a:t> Lori.Finch@ars.usda.gov</a:t>
            </a:r>
            <a:endParaRPr lang="en-US" sz="2800" dirty="0"/>
          </a:p>
          <a:p>
            <a:pPr marL="0" indent="0">
              <a:buNone/>
            </a:pPr>
            <a:r>
              <a:rPr lang="en-US" sz="2800" dirty="0"/>
              <a:t>Sujata Suri  </a:t>
            </a:r>
            <a:r>
              <a:rPr lang="en-US" sz="2800" dirty="0" smtClean="0"/>
              <a:t>		Sujata.Suri@ars.usda.gov</a:t>
            </a:r>
            <a:endParaRPr lang="en-US" sz="2800" dirty="0"/>
          </a:p>
          <a:p>
            <a:pPr marL="0" indent="0">
              <a:buNone/>
            </a:pPr>
            <a:r>
              <a:rPr lang="en-US" sz="2800" dirty="0"/>
              <a:t>Tom Baker </a:t>
            </a:r>
            <a:r>
              <a:rPr lang="en-US" sz="2800" dirty="0" smtClean="0"/>
              <a:t>		Tom.Baker@tombaker.org</a:t>
            </a:r>
            <a:endParaRPr lang="en-US" sz="2800" dirty="0"/>
          </a:p>
          <a:p>
            <a:pPr marL="0" indent="0">
              <a:buNone/>
            </a:pPr>
            <a:r>
              <a:rPr lang="en-US" sz="2800" dirty="0" err="1"/>
              <a:t>Osma</a:t>
            </a:r>
            <a:r>
              <a:rPr lang="en-US" sz="2800" dirty="0"/>
              <a:t> </a:t>
            </a:r>
            <a:r>
              <a:rPr lang="en-US" sz="2800" dirty="0" err="1"/>
              <a:t>Suominen</a:t>
            </a:r>
            <a:r>
              <a:rPr lang="en-US" sz="2800" dirty="0"/>
              <a:t> </a:t>
            </a:r>
            <a:r>
              <a:rPr lang="en-US" sz="2800" dirty="0" smtClean="0"/>
              <a:t>	Osma.Suominen@helsinki.fi</a:t>
            </a:r>
            <a:endParaRPr lang="en-US" sz="2800" dirty="0"/>
          </a:p>
          <a:p>
            <a:pPr marL="0" indent="0">
              <a:buNone/>
            </a:pPr>
            <a:endParaRPr lang="en-US" dirty="0"/>
          </a:p>
        </p:txBody>
      </p:sp>
    </p:spTree>
    <p:extLst>
      <p:ext uri="{BB962C8B-B14F-4D97-AF65-F5344CB8AC3E}">
        <p14:creationId xmlns:p14="http://schemas.microsoft.com/office/powerpoint/2010/main" val="7929081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Discussion points</a:t>
            </a:r>
            <a:br>
              <a:rPr lang="en-US" dirty="0" smtClean="0"/>
            </a:br>
            <a:endParaRPr lang="en-US" dirty="0"/>
          </a:p>
        </p:txBody>
      </p:sp>
      <p:sp>
        <p:nvSpPr>
          <p:cNvPr id="3" name="Content Placeholder 2"/>
          <p:cNvSpPr>
            <a:spLocks noGrp="1"/>
          </p:cNvSpPr>
          <p:nvPr>
            <p:ph idx="1"/>
          </p:nvPr>
        </p:nvSpPr>
        <p:spPr/>
        <p:txBody>
          <a:bodyPr/>
          <a:lstStyle/>
          <a:p>
            <a:r>
              <a:rPr lang="en-US" dirty="0" smtClean="0"/>
              <a:t>WG needs time to review.</a:t>
            </a:r>
          </a:p>
          <a:p>
            <a:r>
              <a:rPr lang="en-US" dirty="0" smtClean="0"/>
              <a:t>Long term:  Generally, where we do think GACS is going?</a:t>
            </a:r>
          </a:p>
          <a:p>
            <a:r>
              <a:rPr lang="en-US" dirty="0" smtClean="0"/>
              <a:t>Long term: maintenance? Sustainability?</a:t>
            </a:r>
          </a:p>
          <a:p>
            <a:r>
              <a:rPr lang="en-US" dirty="0" smtClean="0"/>
              <a:t>Short term: Do we replace </a:t>
            </a:r>
            <a:r>
              <a:rPr lang="en-US" dirty="0"/>
              <a:t>GACS Beta with this new </a:t>
            </a:r>
            <a:r>
              <a:rPr lang="en-US" dirty="0" smtClean="0"/>
              <a:t>version?  When is decision point? </a:t>
            </a:r>
            <a:r>
              <a:rPr lang="en-US" smtClean="0"/>
              <a:t>Who?</a:t>
            </a:r>
            <a:endParaRPr lang="en-US" dirty="0" smtClean="0"/>
          </a:p>
          <a:p>
            <a:r>
              <a:rPr lang="en-US" dirty="0" smtClean="0"/>
              <a:t>When is next meeting GACS WG?</a:t>
            </a:r>
          </a:p>
          <a:p>
            <a:endParaRPr lang="en-US" dirty="0"/>
          </a:p>
        </p:txBody>
      </p:sp>
    </p:spTree>
    <p:extLst>
      <p:ext uri="{BB962C8B-B14F-4D97-AF65-F5344CB8AC3E}">
        <p14:creationId xmlns:p14="http://schemas.microsoft.com/office/powerpoint/2010/main" val="483911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2057400" cy="3763962"/>
          </a:xfrm>
        </p:spPr>
        <p:txBody>
          <a:bodyPr>
            <a:normAutofit fontScale="90000"/>
          </a:bodyPr>
          <a:lstStyle/>
          <a:p>
            <a:r>
              <a:rPr lang="en-US" dirty="0" smtClean="0"/>
              <a:t>Scenario A – based on YSO and DOLCE</a:t>
            </a:r>
            <a:endParaRPr lang="en-US" dirty="0"/>
          </a:p>
        </p:txBody>
      </p:sp>
      <p:pic>
        <p:nvPicPr>
          <p:cNvPr id="4" name="Content Placeholder 3"/>
          <p:cNvPicPr>
            <a:picLocks noGrp="1" noChangeAspect="1"/>
          </p:cNvPicPr>
          <p:nvPr>
            <p:ph idx="1"/>
          </p:nvPr>
        </p:nvPicPr>
        <p:blipFill>
          <a:blip r:embed="rId3"/>
          <a:stretch>
            <a:fillRect/>
          </a:stretch>
        </p:blipFill>
        <p:spPr>
          <a:xfrm>
            <a:off x="2514600" y="88152"/>
            <a:ext cx="6477000" cy="6769848"/>
          </a:xfrm>
          <a:prstGeom prst="rect">
            <a:avLst/>
          </a:prstGeom>
        </p:spPr>
      </p:pic>
    </p:spTree>
    <p:extLst>
      <p:ext uri="{BB962C8B-B14F-4D97-AF65-F5344CB8AC3E}">
        <p14:creationId xmlns:p14="http://schemas.microsoft.com/office/powerpoint/2010/main" val="1696971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274638"/>
            <a:ext cx="2577186" cy="4602162"/>
          </a:xfrm>
        </p:spPr>
        <p:txBody>
          <a:bodyPr>
            <a:normAutofit/>
          </a:bodyPr>
          <a:lstStyle/>
          <a:p>
            <a:r>
              <a:rPr lang="en-US" dirty="0" smtClean="0"/>
              <a:t>Scenario B – based on AGROVOC</a:t>
            </a:r>
            <a:endParaRPr lang="en-US" dirty="0"/>
          </a:p>
        </p:txBody>
      </p:sp>
      <p:pic>
        <p:nvPicPr>
          <p:cNvPr id="4" name="Content Placeholder 3"/>
          <p:cNvPicPr>
            <a:picLocks noGrp="1" noChangeAspect="1"/>
          </p:cNvPicPr>
          <p:nvPr>
            <p:ph idx="1"/>
          </p:nvPr>
        </p:nvPicPr>
        <p:blipFill>
          <a:blip r:embed="rId3"/>
          <a:stretch>
            <a:fillRect/>
          </a:stretch>
        </p:blipFill>
        <p:spPr>
          <a:xfrm>
            <a:off x="2729587" y="76200"/>
            <a:ext cx="6185813" cy="6705599"/>
          </a:xfrm>
          <a:prstGeom prst="rect">
            <a:avLst/>
          </a:prstGeom>
        </p:spPr>
      </p:pic>
    </p:spTree>
    <p:extLst>
      <p:ext uri="{BB962C8B-B14F-4D97-AF65-F5344CB8AC3E}">
        <p14:creationId xmlns:p14="http://schemas.microsoft.com/office/powerpoint/2010/main" val="4049158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2209800" cy="3763962"/>
          </a:xfrm>
        </p:spPr>
        <p:txBody>
          <a:bodyPr>
            <a:normAutofit fontScale="90000"/>
          </a:bodyPr>
          <a:lstStyle/>
          <a:p>
            <a:r>
              <a:rPr lang="en-US" dirty="0" smtClean="0"/>
              <a:t>Scenario C – thematic based on CABT classified</a:t>
            </a:r>
            <a:endParaRPr lang="en-US" dirty="0"/>
          </a:p>
        </p:txBody>
      </p:sp>
      <p:pic>
        <p:nvPicPr>
          <p:cNvPr id="4" name="Content Placeholder 3"/>
          <p:cNvPicPr>
            <a:picLocks noGrp="1" noChangeAspect="1"/>
          </p:cNvPicPr>
          <p:nvPr>
            <p:ph idx="1"/>
          </p:nvPr>
        </p:nvPicPr>
        <p:blipFill>
          <a:blip r:embed="rId3"/>
          <a:stretch>
            <a:fillRect/>
          </a:stretch>
        </p:blipFill>
        <p:spPr>
          <a:xfrm>
            <a:off x="2362199" y="76201"/>
            <a:ext cx="6629401" cy="6678778"/>
          </a:xfrm>
          <a:prstGeom prst="rect">
            <a:avLst/>
          </a:prstGeom>
        </p:spPr>
      </p:pic>
    </p:spTree>
    <p:extLst>
      <p:ext uri="{BB962C8B-B14F-4D97-AF65-F5344CB8AC3E}">
        <p14:creationId xmlns:p14="http://schemas.microsoft.com/office/powerpoint/2010/main" val="1788984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GACS survey: Conclusions and recommendations (Osma)</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1</a:t>
            </a:r>
            <a:r>
              <a:rPr lang="en-US" dirty="0" smtClean="0"/>
              <a:t>)  </a:t>
            </a:r>
            <a:r>
              <a:rPr lang="en-US" b="1" dirty="0" smtClean="0">
                <a:solidFill>
                  <a:srgbClr val="FF0000"/>
                </a:solidFill>
              </a:rPr>
              <a:t>We </a:t>
            </a:r>
            <a:r>
              <a:rPr lang="en-US" b="1" dirty="0">
                <a:solidFill>
                  <a:srgbClr val="FF0000"/>
                </a:solidFill>
              </a:rPr>
              <a:t>should keep the thematic groups as an additional view</a:t>
            </a:r>
            <a:r>
              <a:rPr lang="en-US" dirty="0"/>
              <a:t>, with possibly some</a:t>
            </a:r>
          </a:p>
          <a:p>
            <a:pPr marL="0" indent="0">
              <a:buNone/>
            </a:pPr>
            <a:r>
              <a:rPr lang="en-US" dirty="0"/>
              <a:t>tweaks</a:t>
            </a:r>
          </a:p>
          <a:p>
            <a:pPr marL="0" indent="0">
              <a:buNone/>
            </a:pPr>
            <a:r>
              <a:rPr lang="en-US" dirty="0" smtClean="0"/>
              <a:t>– </a:t>
            </a:r>
            <a:r>
              <a:rPr lang="en-US" dirty="0"/>
              <a:t>allow multiple groups for a concept, with guidance</a:t>
            </a:r>
          </a:p>
          <a:p>
            <a:pPr marL="0" indent="0">
              <a:buNone/>
            </a:pPr>
            <a:r>
              <a:rPr lang="en-US" dirty="0"/>
              <a:t>– </a:t>
            </a:r>
            <a:r>
              <a:rPr lang="en-US" b="1" dirty="0">
                <a:solidFill>
                  <a:srgbClr val="FF0000"/>
                </a:solidFill>
              </a:rPr>
              <a:t>classify the remaining 20% of concepts </a:t>
            </a:r>
            <a:r>
              <a:rPr lang="en-US" dirty="0"/>
              <a:t>which currently are not</a:t>
            </a:r>
          </a:p>
          <a:p>
            <a:pPr marL="0" indent="0">
              <a:buNone/>
            </a:pPr>
            <a:r>
              <a:rPr lang="en-US" dirty="0"/>
              <a:t>2</a:t>
            </a:r>
            <a:r>
              <a:rPr lang="en-US" dirty="0" smtClean="0"/>
              <a:t>)  We </a:t>
            </a:r>
            <a:r>
              <a:rPr lang="en-US" dirty="0"/>
              <a:t>should consider adopting the current concept types (Organism, Chemical,</a:t>
            </a:r>
          </a:p>
          <a:p>
            <a:pPr marL="0" indent="0">
              <a:buNone/>
            </a:pPr>
            <a:r>
              <a:rPr lang="en-US" dirty="0" smtClean="0"/>
              <a:t>	Geographical</a:t>
            </a:r>
            <a:r>
              <a:rPr lang="en-US" dirty="0"/>
              <a:t>, Product, Topic) as top concepts</a:t>
            </a:r>
          </a:p>
          <a:p>
            <a:pPr marL="0" indent="0">
              <a:buNone/>
            </a:pPr>
            <a:r>
              <a:rPr lang="en-US" dirty="0"/>
              <a:t>– </a:t>
            </a:r>
            <a:r>
              <a:rPr lang="en-US" b="1" dirty="0">
                <a:solidFill>
                  <a:srgbClr val="FF0000"/>
                </a:solidFill>
              </a:rPr>
              <a:t>maybe split off Property </a:t>
            </a:r>
            <a:r>
              <a:rPr lang="en-US" dirty="0"/>
              <a:t>(and others?) from Topic</a:t>
            </a:r>
          </a:p>
          <a:p>
            <a:pPr marL="0" indent="0">
              <a:buNone/>
            </a:pPr>
            <a:r>
              <a:rPr lang="en-US" dirty="0"/>
              <a:t>– </a:t>
            </a:r>
            <a:r>
              <a:rPr lang="en-US" b="1" dirty="0">
                <a:solidFill>
                  <a:srgbClr val="FF0000"/>
                </a:solidFill>
              </a:rPr>
              <a:t>maybe create an additional layer of organization below these top concepts, especially for</a:t>
            </a:r>
          </a:p>
          <a:p>
            <a:pPr marL="0" indent="0">
              <a:buNone/>
            </a:pPr>
            <a:r>
              <a:rPr lang="en-US" b="1" dirty="0" smtClean="0">
                <a:solidFill>
                  <a:srgbClr val="FF0000"/>
                </a:solidFill>
              </a:rPr>
              <a:t>	Topics </a:t>
            </a:r>
            <a:r>
              <a:rPr lang="en-US" b="1" dirty="0">
                <a:solidFill>
                  <a:srgbClr val="FF0000"/>
                </a:solidFill>
              </a:rPr>
              <a:t>which are quite many</a:t>
            </a:r>
          </a:p>
          <a:p>
            <a:pPr marL="0" indent="0">
              <a:buNone/>
            </a:pPr>
            <a:r>
              <a:rPr lang="en-US" dirty="0"/>
              <a:t>– could mean dropping the notion of concept types, to avoid encoding the same information in</a:t>
            </a:r>
          </a:p>
          <a:p>
            <a:pPr marL="0" indent="0">
              <a:buNone/>
            </a:pPr>
            <a:r>
              <a:rPr lang="en-US" dirty="0" smtClean="0"/>
              <a:t>	two </a:t>
            </a:r>
            <a:r>
              <a:rPr lang="en-US" dirty="0"/>
              <a:t>different ways</a:t>
            </a:r>
          </a:p>
          <a:p>
            <a:pPr marL="0" indent="0">
              <a:buNone/>
            </a:pPr>
            <a:r>
              <a:rPr lang="en-US" dirty="0"/>
              <a:t>3</a:t>
            </a:r>
            <a:r>
              <a:rPr lang="en-US" b="1" dirty="0" smtClean="0">
                <a:solidFill>
                  <a:srgbClr val="FF0000"/>
                </a:solidFill>
              </a:rPr>
              <a:t>)  In </a:t>
            </a:r>
            <a:r>
              <a:rPr lang="en-US" b="1" dirty="0">
                <a:solidFill>
                  <a:srgbClr val="FF0000"/>
                </a:solidFill>
              </a:rPr>
              <a:t>any case we need to continue cleaning up the hierarchy</a:t>
            </a:r>
          </a:p>
          <a:p>
            <a:pPr marL="0" indent="0">
              <a:buNone/>
            </a:pPr>
            <a:r>
              <a:rPr lang="en-US" dirty="0"/>
              <a:t>– </a:t>
            </a:r>
            <a:r>
              <a:rPr lang="en-US" b="1" dirty="0">
                <a:solidFill>
                  <a:srgbClr val="FF0000"/>
                </a:solidFill>
              </a:rPr>
              <a:t>reduce unwarranted </a:t>
            </a:r>
            <a:r>
              <a:rPr lang="en-US" b="1" dirty="0" err="1">
                <a:solidFill>
                  <a:srgbClr val="FF0000"/>
                </a:solidFill>
              </a:rPr>
              <a:t>polyhierarchy</a:t>
            </a:r>
            <a:r>
              <a:rPr lang="en-US" dirty="0"/>
              <a:t>, for example by calculating scores for each BT/NT</a:t>
            </a:r>
          </a:p>
          <a:p>
            <a:pPr marL="0" indent="0">
              <a:buNone/>
            </a:pPr>
            <a:r>
              <a:rPr lang="en-US" dirty="0" smtClean="0"/>
              <a:t>    relationships </a:t>
            </a:r>
            <a:r>
              <a:rPr lang="en-US" dirty="0"/>
              <a:t>based on metrics (e.g. shared among source thesauri?) and removing the </a:t>
            </a:r>
            <a:r>
              <a:rPr lang="en-US" dirty="0" smtClean="0"/>
              <a:t>worst ones</a:t>
            </a:r>
            <a:endParaRPr lang="en-US" dirty="0"/>
          </a:p>
          <a:p>
            <a:pPr marL="0" indent="0">
              <a:buNone/>
            </a:pPr>
            <a:r>
              <a:rPr lang="en-US" dirty="0"/>
              <a:t>– </a:t>
            </a:r>
            <a:r>
              <a:rPr lang="en-US" b="1" dirty="0">
                <a:solidFill>
                  <a:srgbClr val="FF0000"/>
                </a:solidFill>
              </a:rPr>
              <a:t>flag and correct situations where BT and NT have different concept types </a:t>
            </a:r>
            <a:r>
              <a:rPr lang="en-US" dirty="0"/>
              <a:t>(~1300)</a:t>
            </a:r>
          </a:p>
          <a:p>
            <a:pPr marL="0" indent="0">
              <a:buNone/>
            </a:pPr>
            <a:r>
              <a:rPr lang="en-US" dirty="0"/>
              <a:t>– </a:t>
            </a:r>
            <a:r>
              <a:rPr lang="en-US" b="1" dirty="0" smtClean="0">
                <a:solidFill>
                  <a:srgbClr val="FF0000"/>
                </a:solidFill>
              </a:rPr>
              <a:t>It </a:t>
            </a:r>
            <a:r>
              <a:rPr lang="en-US" b="1" dirty="0">
                <a:solidFill>
                  <a:srgbClr val="FF0000"/>
                </a:solidFill>
              </a:rPr>
              <a:t>would help to move some leaf concepts out of GACS </a:t>
            </a:r>
            <a:r>
              <a:rPr lang="en-US" b="1" dirty="0" smtClean="0">
                <a:solidFill>
                  <a:srgbClr val="FF0000"/>
                </a:solidFill>
              </a:rPr>
              <a:t>Core</a:t>
            </a:r>
          </a:p>
          <a:p>
            <a:pPr marL="0" indent="0">
              <a:buNone/>
            </a:pPr>
            <a:endParaRPr lang="en-US" dirty="0"/>
          </a:p>
          <a:p>
            <a:pPr marL="0" indent="0">
              <a:buNone/>
            </a:pPr>
            <a:r>
              <a:rPr lang="en-US" dirty="0">
                <a:hlinkClick r:id="rId3"/>
              </a:rPr>
              <a:t>https://github.com/agrisemantics/2016_11_goettingen/blob/master/presentations/2016-11-23.gacs_survey_structure.pdf</a:t>
            </a:r>
            <a:endParaRPr lang="en-US" dirty="0"/>
          </a:p>
        </p:txBody>
      </p:sp>
    </p:spTree>
    <p:extLst>
      <p:ext uri="{BB962C8B-B14F-4D97-AF65-F5344CB8AC3E}">
        <p14:creationId xmlns:p14="http://schemas.microsoft.com/office/powerpoint/2010/main" val="348864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GACS QIP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Resources </a:t>
            </a:r>
          </a:p>
          <a:p>
            <a:pPr lvl="1"/>
            <a:r>
              <a:rPr lang="en-US" dirty="0" smtClean="0"/>
              <a:t>Lori Finch and Sujata Suri</a:t>
            </a:r>
          </a:p>
          <a:p>
            <a:pPr lvl="1"/>
            <a:r>
              <a:rPr lang="en-US" dirty="0" smtClean="0"/>
              <a:t>Osma </a:t>
            </a:r>
            <a:r>
              <a:rPr lang="en-US" dirty="0" err="1" smtClean="0"/>
              <a:t>Suominen</a:t>
            </a:r>
            <a:r>
              <a:rPr lang="en-US" dirty="0" smtClean="0"/>
              <a:t>, GODAN funded</a:t>
            </a:r>
          </a:p>
          <a:p>
            <a:pPr lvl="1"/>
            <a:r>
              <a:rPr lang="en-US" dirty="0" smtClean="0"/>
              <a:t>Tom Baker, GODAN funded</a:t>
            </a:r>
          </a:p>
          <a:p>
            <a:r>
              <a:rPr lang="en-US" dirty="0" smtClean="0"/>
              <a:t>Main goal:  </a:t>
            </a:r>
          </a:p>
          <a:p>
            <a:pPr lvl="1"/>
            <a:r>
              <a:rPr lang="en-US" dirty="0" smtClean="0"/>
              <a:t>Assure thematic assigned for 100% of terms</a:t>
            </a:r>
          </a:p>
          <a:p>
            <a:pPr lvl="1"/>
            <a:r>
              <a:rPr lang="en-US" dirty="0" smtClean="0"/>
              <a:t>Cleanup hierarchy</a:t>
            </a:r>
          </a:p>
          <a:p>
            <a:pPr lvl="2"/>
            <a:r>
              <a:rPr lang="en-US" dirty="0" smtClean="0"/>
              <a:t>Remove </a:t>
            </a:r>
            <a:r>
              <a:rPr lang="en-US" dirty="0" err="1" smtClean="0"/>
              <a:t>polyhierarchy</a:t>
            </a:r>
            <a:endParaRPr lang="en-US" dirty="0" smtClean="0"/>
          </a:p>
          <a:p>
            <a:pPr marL="1200150" lvl="2" indent="-342900"/>
            <a:r>
              <a:rPr lang="en-US" dirty="0" smtClean="0"/>
              <a:t>BT/NT of same type </a:t>
            </a:r>
          </a:p>
          <a:p>
            <a:pPr marL="1200150" lvl="2" indent="-342900"/>
            <a:r>
              <a:rPr lang="en-US" dirty="0" smtClean="0"/>
              <a:t>Split off property, etc.</a:t>
            </a:r>
          </a:p>
        </p:txBody>
      </p:sp>
    </p:spTree>
    <p:extLst>
      <p:ext uri="{BB962C8B-B14F-4D97-AF65-F5344CB8AC3E}">
        <p14:creationId xmlns:p14="http://schemas.microsoft.com/office/powerpoint/2010/main" val="1619940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GACS Core Beta 3.1 hierarchy stats</a:t>
            </a:r>
            <a:br>
              <a:rPr lang="en-US" dirty="0"/>
            </a:br>
            <a:endParaRPr lang="en-US" dirty="0"/>
          </a:p>
        </p:txBody>
      </p:sp>
      <p:sp>
        <p:nvSpPr>
          <p:cNvPr id="3" name="Content Placeholder 2"/>
          <p:cNvSpPr>
            <a:spLocks noGrp="1"/>
          </p:cNvSpPr>
          <p:nvPr>
            <p:ph idx="1"/>
          </p:nvPr>
        </p:nvSpPr>
        <p:spPr/>
        <p:txBody>
          <a:bodyPr/>
          <a:lstStyle/>
          <a:p>
            <a:r>
              <a:rPr lang="en-US" dirty="0" smtClean="0"/>
              <a:t> 15,428 </a:t>
            </a:r>
            <a:r>
              <a:rPr lang="en-US" dirty="0"/>
              <a:t>concepts</a:t>
            </a:r>
          </a:p>
          <a:p>
            <a:r>
              <a:rPr lang="en-US" dirty="0" smtClean="0"/>
              <a:t> 20,072 </a:t>
            </a:r>
            <a:r>
              <a:rPr lang="en-US" dirty="0"/>
              <a:t>BT/NT relationships (1.3 per concept)</a:t>
            </a:r>
          </a:p>
          <a:p>
            <a:r>
              <a:rPr lang="en-US" dirty="0" smtClean="0"/>
              <a:t> 4,226 </a:t>
            </a:r>
            <a:r>
              <a:rPr lang="en-US" dirty="0"/>
              <a:t>concepts (27%) have more than one BT</a:t>
            </a:r>
          </a:p>
          <a:p>
            <a:r>
              <a:rPr lang="en-US" dirty="0" smtClean="0"/>
              <a:t> </a:t>
            </a:r>
            <a:r>
              <a:rPr lang="en-US" dirty="0"/>
              <a:t>578 top concepts</a:t>
            </a:r>
          </a:p>
        </p:txBody>
      </p:sp>
    </p:spTree>
    <p:extLst>
      <p:ext uri="{BB962C8B-B14F-4D97-AF65-F5344CB8AC3E}">
        <p14:creationId xmlns:p14="http://schemas.microsoft.com/office/powerpoint/2010/main" val="2298148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4161</TotalTime>
  <Words>2508</Words>
  <Application>Microsoft Office PowerPoint</Application>
  <PresentationFormat>On-screen Show (4:3)</PresentationFormat>
  <Paragraphs>281</Paragraphs>
  <Slides>38</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Arial Unicode MS</vt:lpstr>
      <vt:lpstr>Calibri</vt:lpstr>
      <vt:lpstr>Office Theme</vt:lpstr>
      <vt:lpstr>GACS Quality Improvement Project  Summer 2017</vt:lpstr>
      <vt:lpstr>GACS Beta 3.1 – motivation for QIP?</vt:lpstr>
      <vt:lpstr>GACS survey – Autumn 2016</vt:lpstr>
      <vt:lpstr>Scenario A – based on YSO and DOLCE</vt:lpstr>
      <vt:lpstr>Scenario B – based on AGROVOC</vt:lpstr>
      <vt:lpstr>Scenario C – thematic based on CABT classified</vt:lpstr>
      <vt:lpstr>GACS survey: Conclusions and recommendations (Osma)</vt:lpstr>
      <vt:lpstr>GACS QIP </vt:lpstr>
      <vt:lpstr>GACS Core Beta 3.1 hierarchy stats </vt:lpstr>
      <vt:lpstr>Beginning  principles</vt:lpstr>
      <vt:lpstr>Hierarchy: “Finding homes for top terms” - moving to lower parts of hierarchy</vt:lpstr>
      <vt:lpstr>Examples of terms removed as “top term” and given BT</vt:lpstr>
      <vt:lpstr>Hierarchy problems</vt:lpstr>
      <vt:lpstr>PowerPoint Presentation</vt:lpstr>
      <vt:lpstr>“People” hierarchy at GACS Beta</vt:lpstr>
      <vt:lpstr>   </vt:lpstr>
      <vt:lpstr>Added Upper Structure </vt:lpstr>
      <vt:lpstr>PowerPoint Presentation</vt:lpstr>
      <vt:lpstr>PowerPoint Presentation</vt:lpstr>
      <vt:lpstr>Upper Structure</vt:lpstr>
      <vt:lpstr>Hierarchy Status</vt:lpstr>
      <vt:lpstr>View the work done</vt:lpstr>
      <vt:lpstr>Non-Core GACS</vt:lpstr>
      <vt:lpstr>PowerPoint Presentation</vt:lpstr>
      <vt:lpstr>Thematic Classification</vt:lpstr>
      <vt:lpstr>Classification Scheme applied to GACS Concepts</vt:lpstr>
      <vt:lpstr>Thematic Classification progress</vt:lpstr>
      <vt:lpstr>NY Category – “organisms of uncertain taxonomy”</vt:lpstr>
      <vt:lpstr>Categories not used or with few terms</vt:lpstr>
      <vt:lpstr>QC of Category work</vt:lpstr>
      <vt:lpstr>QC of Category work</vt:lpstr>
      <vt:lpstr>PowerPoint Presentation</vt:lpstr>
      <vt:lpstr>Some analysis of changes done to-date 28-Aug-17 version</vt:lpstr>
      <vt:lpstr>Removed triples, by RDF property</vt:lpstr>
      <vt:lpstr>Added triples, by RDF property</vt:lpstr>
      <vt:lpstr>Next Steps</vt:lpstr>
      <vt:lpstr>Discussion</vt:lpstr>
      <vt:lpstr>Discussion points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GACS Quality Improvement Project</dc:title>
  <dc:creator>Lori</dc:creator>
  <cp:lastModifiedBy>Finch, Lori</cp:lastModifiedBy>
  <cp:revision>131</cp:revision>
  <dcterms:created xsi:type="dcterms:W3CDTF">2017-05-31T21:28:47Z</dcterms:created>
  <dcterms:modified xsi:type="dcterms:W3CDTF">2017-11-27T22:48:27Z</dcterms:modified>
</cp:coreProperties>
</file>