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4" r:id="rId2"/>
    <p:sldId id="380" r:id="rId3"/>
    <p:sldId id="383" r:id="rId4"/>
    <p:sldId id="288" r:id="rId5"/>
    <p:sldId id="384" r:id="rId6"/>
    <p:sldId id="381" r:id="rId7"/>
    <p:sldId id="382" r:id="rId8"/>
    <p:sldId id="385" r:id="rId9"/>
    <p:sldId id="386" r:id="rId10"/>
    <p:sldId id="387" r:id="rId11"/>
    <p:sldId id="388" r:id="rId12"/>
    <p:sldId id="390" r:id="rId13"/>
    <p:sldId id="389" r:id="rId14"/>
    <p:sldId id="391" r:id="rId15"/>
    <p:sldId id="392" r:id="rId16"/>
    <p:sldId id="394" r:id="rId17"/>
    <p:sldId id="395" r:id="rId18"/>
    <p:sldId id="396" r:id="rId19"/>
    <p:sldId id="397" r:id="rId20"/>
    <p:sldId id="403" r:id="rId21"/>
    <p:sldId id="398" r:id="rId22"/>
    <p:sldId id="399" r:id="rId23"/>
    <p:sldId id="393" r:id="rId24"/>
    <p:sldId id="400" r:id="rId25"/>
    <p:sldId id="401" r:id="rId26"/>
    <p:sldId id="402" r:id="rId27"/>
    <p:sldId id="404" r:id="rId28"/>
    <p:sldId id="405" r:id="rId29"/>
    <p:sldId id="406" r:id="rId30"/>
    <p:sldId id="407" r:id="rId31"/>
    <p:sldId id="408" r:id="rId32"/>
    <p:sldId id="409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28" y="-1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F5F6-CA6C-4803-B6AF-F9553260E66A}" type="datetimeFigureOut">
              <a:rPr lang="en-US" smtClean="0"/>
              <a:t>11/13/15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A79B-CABF-4A52-9F31-6D3C2F21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818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76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6B94-024A-4FF9-917B-5416E6A56201}" type="datetimeFigureOut">
              <a:rPr lang="en-US" smtClean="0"/>
              <a:pPr/>
              <a:t>11/13/15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0" y="108679"/>
            <a:ext cx="609600" cy="4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How Verified is My Code?</a:t>
            </a:r>
          </a:p>
          <a:p>
            <a:pPr algn="ctr">
              <a:buNone/>
            </a:pPr>
            <a:r>
              <a:rPr lang="en-US" sz="4000" b="0" dirty="0" smtClean="0">
                <a:solidFill>
                  <a:srgbClr val="003399"/>
                </a:solidFill>
              </a:rPr>
              <a:t>Falsification-Driven Verification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116509" y="5116513"/>
            <a:ext cx="5023700" cy="12379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>
                <a:solidFill>
                  <a:schemeClr val="accent2"/>
                </a:solidFill>
              </a:rPr>
              <a:t>Alex </a:t>
            </a:r>
            <a:r>
              <a:rPr lang="en-US" sz="2200" b="0" dirty="0" smtClean="0">
                <a:solidFill>
                  <a:schemeClr val="accent2"/>
                </a:solidFill>
              </a:rPr>
              <a:t>Groce, </a:t>
            </a:r>
            <a:r>
              <a:rPr lang="en-US" sz="2200" b="0" dirty="0" err="1" smtClean="0">
                <a:solidFill>
                  <a:schemeClr val="accent2"/>
                </a:solidFill>
              </a:rPr>
              <a:t>Iftekhar</a:t>
            </a:r>
            <a:r>
              <a:rPr lang="en-US" sz="2200" b="0" dirty="0" smtClean="0">
                <a:solidFill>
                  <a:schemeClr val="accent2"/>
                </a:solidFill>
              </a:rPr>
              <a:t> Ahmed, Carlos Jensen</a:t>
            </a: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Oregon State University</a:t>
            </a: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dirty="0" smtClean="0">
                <a:solidFill>
                  <a:schemeClr val="accent2"/>
                </a:solidFill>
              </a:rPr>
              <a:t>Paul </a:t>
            </a:r>
            <a:r>
              <a:rPr lang="en-US" sz="2200" dirty="0" err="1" smtClean="0">
                <a:solidFill>
                  <a:schemeClr val="accent2"/>
                </a:solidFill>
              </a:rPr>
              <a:t>McKenney</a:t>
            </a:r>
            <a:endParaRPr lang="en-US" sz="2200" dirty="0" smtClean="0">
              <a:solidFill>
                <a:schemeClr val="accent2"/>
              </a:solidFill>
            </a:endParaRP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IBM Linux Technology Center</a:t>
            </a:r>
            <a:endParaRPr lang="en-US" b="0" dirty="0">
              <a:solidFill>
                <a:schemeClr val="accent2"/>
              </a:solidFill>
            </a:endParaRPr>
          </a:p>
        </p:txBody>
      </p:sp>
      <p:pic>
        <p:nvPicPr>
          <p:cNvPr id="4" name="Picture 3" descr="C:\Users\alex\AppData\Local\Microsoft\Windows\Temporary Internet Files\Content.IE5\NX59TM9E\MC9004417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3505200"/>
            <a:ext cx="1356360" cy="135636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Short Answer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Don’t worry about verification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Worry about falsification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Apply your model-checker and harness to a large number of </a:t>
            </a:r>
            <a:r>
              <a:rPr lang="en-US" sz="4000" i="1" dirty="0" smtClean="0"/>
              <a:t>known-wrong </a:t>
            </a:r>
            <a:r>
              <a:rPr lang="en-US" sz="4000" dirty="0" smtClean="0"/>
              <a:t>programs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If it finds bugs in all of them</a:t>
            </a:r>
          </a:p>
          <a:p>
            <a:pPr lvl="1">
              <a:lnSpc>
                <a:spcPct val="83000"/>
              </a:lnSpc>
            </a:pPr>
            <a:r>
              <a:rPr lang="en-US" sz="3600" b="1" i="1" dirty="0"/>
              <a:t>t</a:t>
            </a:r>
            <a:r>
              <a:rPr lang="en-US" sz="3600" b="1" i="1" dirty="0" smtClean="0"/>
              <a:t>hen</a:t>
            </a:r>
            <a:r>
              <a:rPr lang="en-US" sz="3600" dirty="0" smtClean="0"/>
              <a:t> you trust your verification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098" y="5410200"/>
            <a:ext cx="1888902" cy="1257300"/>
          </a:xfrm>
          <a:prstGeom prst="rect">
            <a:avLst/>
          </a:prstGeom>
        </p:spPr>
      </p:pic>
      <p:pic>
        <p:nvPicPr>
          <p:cNvPr id="5" name="Picture 4" descr="C:\Users\alex\AppData\Local\Microsoft\Windows\Temporary Internet Files\Content.IE5\NX59TM9E\MC9004417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7315" y="4800600"/>
            <a:ext cx="746760" cy="746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296734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Longer Answer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Generate </a:t>
            </a:r>
            <a:r>
              <a:rPr lang="en-US" sz="4000" i="1" dirty="0" smtClean="0"/>
              <a:t>mutants</a:t>
            </a:r>
            <a:r>
              <a:rPr lang="en-US" sz="4000" dirty="0" smtClean="0"/>
              <a:t> of the software being verified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Use these to guide selection of a loop-bound, if necessary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Examine </a:t>
            </a:r>
            <a:r>
              <a:rPr lang="en-US" sz="4000" i="1" dirty="0" smtClean="0"/>
              <a:t>automatically generated high-coverage</a:t>
            </a:r>
            <a:r>
              <a:rPr lang="en-US" sz="4000" dirty="0" smtClean="0"/>
              <a:t> </a:t>
            </a:r>
            <a:r>
              <a:rPr lang="en-US" sz="4000" b="1" i="1" dirty="0" smtClean="0"/>
              <a:t>successful executions </a:t>
            </a:r>
            <a:r>
              <a:rPr lang="en-US" sz="4000" dirty="0" smtClean="0"/>
              <a:t>of surviving mutants to understand why they survive </a:t>
            </a:r>
            <a:r>
              <a:rPr lang="en-US" sz="4000" dirty="0" smtClean="0"/>
              <a:t>– </a:t>
            </a:r>
            <a:r>
              <a:rPr lang="en-US" sz="4000" dirty="0" smtClean="0"/>
              <a:t>equivalent</a:t>
            </a:r>
            <a:r>
              <a:rPr lang="en-US" sz="4000" dirty="0" smtClean="0"/>
              <a:t>, or just subtle?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Modify your harness to address </a:t>
            </a:r>
            <a:r>
              <a:rPr lang="en-US" sz="4000" dirty="0" err="1" smtClean="0"/>
              <a:t>unkilled</a:t>
            </a:r>
            <a:r>
              <a:rPr lang="en-US" sz="4000" dirty="0" smtClean="0"/>
              <a:t> non-equivalent mutants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Mutate the </a:t>
            </a:r>
            <a:r>
              <a:rPr lang="en-US" sz="4000" i="1" dirty="0" smtClean="0"/>
              <a:t>harness</a:t>
            </a:r>
            <a:r>
              <a:rPr lang="en-US" sz="4000" dirty="0" smtClean="0"/>
              <a:t> to make sure no better harness (by kill rate) exists!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b="1" dirty="0" smtClean="0"/>
              <a:t>Then</a:t>
            </a:r>
            <a:r>
              <a:rPr lang="en-US" sz="4000" dirty="0" smtClean="0"/>
              <a:t>, trust your verification result (some)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7526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23821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838200"/>
            <a:ext cx="16764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hecker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2743200"/>
            <a:ext cx="1676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209800" y="1752600"/>
            <a:ext cx="152400" cy="12192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0967" y="5562600"/>
            <a:ext cx="2295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Developer/verification</a:t>
            </a:r>
            <a:br>
              <a:rPr lang="en-US" dirty="0" smtClean="0"/>
            </a:br>
            <a:r>
              <a:rPr lang="en-US" dirty="0" smtClean="0"/>
              <a:t>engineer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1104900" cy="266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572000"/>
            <a:ext cx="838200" cy="91617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438400" y="1905000"/>
            <a:ext cx="1676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514600" y="1676400"/>
            <a:ext cx="304800" cy="152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343400" y="1219200"/>
            <a:ext cx="1066800" cy="762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Mutation tool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Curved Left Arrow 50"/>
          <p:cNvSpPr/>
          <p:nvPr/>
        </p:nvSpPr>
        <p:spPr>
          <a:xfrm flipH="1">
            <a:off x="228600" y="1066800"/>
            <a:ext cx="1447800" cy="38862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828800" y="2514600"/>
            <a:ext cx="533400" cy="18288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981200" y="3581400"/>
            <a:ext cx="381000" cy="7620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28600" y="259080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Counterexamples</a:t>
            </a:r>
            <a:br>
              <a:rPr lang="en-US" dirty="0" smtClean="0"/>
            </a:br>
            <a:r>
              <a:rPr lang="en-US" dirty="0" smtClean="0"/>
              <a:t>and verifications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3581400" y="1600200"/>
            <a:ext cx="609600" cy="2286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4191000" y="2133600"/>
            <a:ext cx="304800" cy="91440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629400" y="35814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Problem </a:t>
            </a:r>
            <a:r>
              <a:rPr lang="en-US" b="1" dirty="0" err="1" smtClean="0">
                <a:solidFill>
                  <a:schemeClr val="tx1"/>
                </a:solidFill>
              </a:rPr>
              <a:t>sizer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(find-size)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629400" y="7620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Harness analysis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(check-harness)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629400" y="21336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Mutant explanation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maxcover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629400" y="5029200"/>
            <a:ext cx="16764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Basic mutation</a:t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analysis</a:t>
            </a:r>
          </a:p>
        </p:txBody>
      </p:sp>
      <p:cxnSp>
        <p:nvCxnSpPr>
          <p:cNvPr id="1051" name="Straight Connector 1050"/>
          <p:cNvCxnSpPr/>
          <p:nvPr/>
        </p:nvCxnSpPr>
        <p:spPr>
          <a:xfrm>
            <a:off x="8534400" y="990600"/>
            <a:ext cx="0" cy="487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/>
          <p:cNvCxnSpPr/>
          <p:nvPr/>
        </p:nvCxnSpPr>
        <p:spPr>
          <a:xfrm flipH="1">
            <a:off x="8458200" y="9906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458200" y="5867400"/>
            <a:ext cx="76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Freeform 126"/>
          <p:cNvSpPr/>
          <p:nvPr/>
        </p:nvSpPr>
        <p:spPr>
          <a:xfrm>
            <a:off x="5508625" y="281359"/>
            <a:ext cx="3554614" cy="2687266"/>
          </a:xfrm>
          <a:custGeom>
            <a:avLst/>
            <a:gdLst>
              <a:gd name="connsiteX0" fmla="*/ 3127375 w 3554614"/>
              <a:gd name="connsiteY0" fmla="*/ 2687266 h 2687266"/>
              <a:gd name="connsiteX1" fmla="*/ 3286125 w 3554614"/>
              <a:gd name="connsiteY1" fmla="*/ 226641 h 2687266"/>
              <a:gd name="connsiteX2" fmla="*/ 0 w 3554614"/>
              <a:gd name="connsiteY2" fmla="*/ 258391 h 2687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4614" h="2687266">
                <a:moveTo>
                  <a:pt x="3127375" y="2687266"/>
                </a:moveTo>
                <a:cubicBezTo>
                  <a:pt x="3467364" y="1659359"/>
                  <a:pt x="3807354" y="631453"/>
                  <a:pt x="3286125" y="226641"/>
                </a:cubicBezTo>
                <a:cubicBezTo>
                  <a:pt x="2764896" y="-178171"/>
                  <a:pt x="1382448" y="40110"/>
                  <a:pt x="0" y="258391"/>
                </a:cubicBezTo>
              </a:path>
            </a:pathLst>
          </a:cu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Arrow Connector 132"/>
          <p:cNvCxnSpPr>
            <a:stCxn id="127" idx="2"/>
          </p:cNvCxnSpPr>
          <p:nvPr/>
        </p:nvCxnSpPr>
        <p:spPr>
          <a:xfrm flipH="1">
            <a:off x="3657600" y="539750"/>
            <a:ext cx="1851025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</p:cNvCxnSpPr>
          <p:nvPr/>
        </p:nvCxnSpPr>
        <p:spPr>
          <a:xfrm flipH="1">
            <a:off x="5029200" y="539750"/>
            <a:ext cx="479425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2971800" y="1600200"/>
            <a:ext cx="3505200" cy="3048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Arrow Connector 1059"/>
          <p:cNvCxnSpPr/>
          <p:nvPr/>
        </p:nvCxnSpPr>
        <p:spPr>
          <a:xfrm flipH="1">
            <a:off x="3048000" y="3048000"/>
            <a:ext cx="3352800" cy="18288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/>
          <p:nvPr/>
        </p:nvCxnSpPr>
        <p:spPr>
          <a:xfrm flipH="1">
            <a:off x="3124200" y="4267200"/>
            <a:ext cx="3276600" cy="762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/>
          <p:cNvCxnSpPr/>
          <p:nvPr/>
        </p:nvCxnSpPr>
        <p:spPr>
          <a:xfrm flipH="1" flipV="1">
            <a:off x="3200400" y="5257800"/>
            <a:ext cx="3124200" cy="38100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TextBox 1064"/>
          <p:cNvSpPr txBox="1"/>
          <p:nvPr/>
        </p:nvSpPr>
        <p:spPr>
          <a:xfrm>
            <a:off x="5029200" y="205740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</a:t>
            </a:r>
            <a:br>
              <a:rPr lang="en-US" dirty="0" smtClean="0"/>
            </a:br>
            <a:r>
              <a:rPr lang="en-US" dirty="0" smtClean="0"/>
              <a:t>harnesses +</a:t>
            </a:r>
          </a:p>
          <a:p>
            <a:pPr algn="ctr"/>
            <a:r>
              <a:rPr lang="en-US" dirty="0"/>
              <a:t>k</a:t>
            </a:r>
            <a:r>
              <a:rPr lang="en-US" dirty="0" smtClean="0"/>
              <a:t>ill rates</a:t>
            </a:r>
            <a:endParaRPr lang="en-US" dirty="0"/>
          </a:p>
        </p:txBody>
      </p:sp>
      <p:sp>
        <p:nvSpPr>
          <p:cNvPr id="202" name="TextBox 201"/>
          <p:cNvSpPr txBox="1"/>
          <p:nvPr/>
        </p:nvSpPr>
        <p:spPr>
          <a:xfrm>
            <a:off x="4495800" y="3200400"/>
            <a:ext cx="1788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Witness  trace</a:t>
            </a:r>
            <a:br>
              <a:rPr lang="en-US" dirty="0" smtClean="0"/>
            </a:br>
            <a:r>
              <a:rPr lang="en-US" dirty="0" smtClean="0"/>
              <a:t>(how mutant can</a:t>
            </a:r>
            <a:br>
              <a:rPr lang="en-US" dirty="0" smtClean="0"/>
            </a:br>
            <a:r>
              <a:rPr lang="en-US" dirty="0" smtClean="0"/>
              <a:t>pass harness)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4386071" y="4258270"/>
            <a:ext cx="1855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Stable size +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urviving mutants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4114800" y="5486400"/>
            <a:ext cx="187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Surviving mutants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23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Contributions of the Paper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Basic </a:t>
            </a:r>
            <a:r>
              <a:rPr lang="en-US" sz="4000" b="1" dirty="0" smtClean="0"/>
              <a:t>falsification-driven </a:t>
            </a:r>
            <a:r>
              <a:rPr lang="en-US" sz="4000" dirty="0" smtClean="0"/>
              <a:t>approach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Some fluffy philosophical musings on Karl Popper and program verification</a:t>
            </a:r>
          </a:p>
          <a:p>
            <a:pPr>
              <a:lnSpc>
                <a:spcPct val="83000"/>
              </a:lnSpc>
            </a:pPr>
            <a:r>
              <a:rPr lang="en-US" sz="4000" dirty="0" smtClean="0"/>
              <a:t>Version of CBMC that can produce successful executions</a:t>
            </a:r>
          </a:p>
          <a:p>
            <a:pPr>
              <a:lnSpc>
                <a:spcPct val="83000"/>
              </a:lnSpc>
            </a:pPr>
            <a:r>
              <a:rPr lang="en-US" sz="4000" dirty="0" smtClean="0"/>
              <a:t>Instrumentation to let CBMC produce high-coverage executions of surviving mutants</a:t>
            </a:r>
          </a:p>
          <a:p>
            <a:pPr>
              <a:lnSpc>
                <a:spcPct val="83000"/>
              </a:lnSpc>
            </a:pPr>
            <a:r>
              <a:rPr lang="en-US" sz="4000" dirty="0" smtClean="0"/>
              <a:t>Proposal to also mutate harness</a:t>
            </a:r>
          </a:p>
        </p:txBody>
      </p:sp>
    </p:spTree>
    <p:extLst>
      <p:ext uri="{BB962C8B-B14F-4D97-AF65-F5344CB8AC3E}">
        <p14:creationId xmlns:p14="http://schemas.microsoft.com/office/powerpoint/2010/main" val="2291163399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This Talk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We’ll </a:t>
            </a:r>
            <a:r>
              <a:rPr lang="en-US" sz="4000" dirty="0" smtClean="0"/>
              <a:t>step through a simple example so the basic idea is </a:t>
            </a:r>
            <a:r>
              <a:rPr lang="en-US" sz="4000" dirty="0" smtClean="0"/>
              <a:t>clear</a:t>
            </a:r>
          </a:p>
          <a:p>
            <a:pPr eaLnBrk="1" hangingPunct="1">
              <a:lnSpc>
                <a:spcPct val="83000"/>
              </a:lnSpc>
            </a:pPr>
            <a:endParaRPr lang="en-US" sz="4000" dirty="0" smtClean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Brief discussion of what else is in the paper for those </a:t>
            </a:r>
            <a:r>
              <a:rPr lang="en-US" sz="4000" dirty="0" smtClean="0"/>
              <a:t>who want more details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80488114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16962" cy="781050"/>
          </a:xfrm>
        </p:spPr>
        <p:txBody>
          <a:bodyPr/>
          <a:lstStyle/>
          <a:p>
            <a:pPr eaLnBrk="1" hangingPunct="1"/>
            <a:r>
              <a:rPr lang="en-US" dirty="0" smtClean="0"/>
              <a:t>Checking Sort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8026400" cy="50736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3000"/>
              </a:lnSpc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#</a:t>
            </a:r>
            <a:r>
              <a:rPr lang="en-US" sz="1800" dirty="0">
                <a:latin typeface="Lucida Console"/>
                <a:cs typeface="Lucida Console"/>
              </a:rPr>
              <a:t>include "</a:t>
            </a:r>
            <a:r>
              <a:rPr lang="en-US" sz="1800" dirty="0" err="1" smtClean="0">
                <a:latin typeface="Lucida Console"/>
                <a:cs typeface="Lucida Console"/>
              </a:rPr>
              <a:t>sort.h</a:t>
            </a:r>
            <a:r>
              <a:rPr lang="en-US" sz="1800" dirty="0" smtClean="0">
                <a:latin typeface="Lucida Console"/>
                <a:cs typeface="Lucida Console"/>
              </a:rPr>
              <a:t>”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a[SIZE];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ref[SIZE]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main ()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v,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s =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__</a:t>
            </a:r>
            <a:r>
              <a:rPr lang="en-US" sz="1800" dirty="0" err="1" smtClean="0">
                <a:latin typeface="Lucida Console"/>
                <a:cs typeface="Lucida Console"/>
              </a:rPr>
              <a:t>CPROVER_assume</a:t>
            </a:r>
            <a:r>
              <a:rPr lang="en-US" sz="1800" dirty="0">
                <a:latin typeface="Lucida Console"/>
                <a:cs typeface="Lucida Console"/>
              </a:rPr>
              <a:t>((s &gt; 0) </a:t>
            </a:r>
            <a:r>
              <a:rPr lang="en-US" sz="1800" dirty="0" smtClean="0">
                <a:latin typeface="Lucida Console"/>
                <a:cs typeface="Lucida Console"/>
              </a:rPr>
              <a:t>&amp;&amp; </a:t>
            </a:r>
            <a:r>
              <a:rPr lang="en-US" sz="1800" dirty="0">
                <a:latin typeface="Lucida Console"/>
                <a:cs typeface="Lucida Console"/>
              </a:rPr>
              <a:t>(s &lt;=SIZE));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for 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= 0;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&lt; s;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++)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v =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printf</a:t>
            </a:r>
            <a:r>
              <a:rPr lang="en-US" sz="1800" dirty="0">
                <a:latin typeface="Lucida Console"/>
                <a:cs typeface="Lucida Console"/>
              </a:rPr>
              <a:t> ("LOG: ref[\%d] = </a:t>
            </a:r>
            <a:r>
              <a:rPr lang="en-US" sz="1800" dirty="0" smtClean="0">
                <a:latin typeface="Lucida Console"/>
                <a:cs typeface="Lucida Console"/>
              </a:rPr>
              <a:t>%</a:t>
            </a:r>
            <a:r>
              <a:rPr lang="en-US" sz="1800" dirty="0">
                <a:latin typeface="Lucida Console"/>
                <a:cs typeface="Lucida Console"/>
              </a:rPr>
              <a:t>d\\n",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v);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ref[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= v;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= v;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sort(a, s);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 = a[0];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for 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= 0;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&lt; s;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++)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printf</a:t>
            </a:r>
            <a:r>
              <a:rPr lang="en-US" sz="1800" dirty="0">
                <a:latin typeface="Lucida Console"/>
                <a:cs typeface="Lucida Console"/>
              </a:rPr>
              <a:t> ("LOG: a</a:t>
            </a:r>
            <a:r>
              <a:rPr lang="en-US" sz="1800" dirty="0" smtClean="0">
                <a:latin typeface="Lucida Console"/>
                <a:cs typeface="Lucida Console"/>
              </a:rPr>
              <a:t>[%</a:t>
            </a:r>
            <a:r>
              <a:rPr lang="en-US" sz="1800" dirty="0">
                <a:latin typeface="Lucida Console"/>
                <a:cs typeface="Lucida Console"/>
              </a:rPr>
              <a:t>d] = </a:t>
            </a:r>
            <a:r>
              <a:rPr lang="en-US" sz="1800" dirty="0" smtClean="0">
                <a:latin typeface="Lucida Console"/>
                <a:cs typeface="Lucida Console"/>
              </a:rPr>
              <a:t>%</a:t>
            </a:r>
            <a:r>
              <a:rPr lang="en-US" sz="1800" dirty="0">
                <a:latin typeface="Lucida Console"/>
                <a:cs typeface="Lucida Console"/>
              </a:rPr>
              <a:t>d\\n",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assert (a[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&gt;=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 =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b="0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133600"/>
            <a:ext cx="2003906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81695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Step: Generate Mutants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We want to verify </a:t>
            </a:r>
            <a:r>
              <a:rPr lang="en-US" sz="4000" dirty="0" err="1" smtClean="0"/>
              <a:t>quicksort.c</a:t>
            </a:r>
            <a:endParaRPr lang="en-US" sz="4000" dirty="0" smtClean="0"/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Produce 81 mutants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6 don’t compile, so throw them out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Could also check Trivial Compiler Equivalence (does optimizing compiler know your mutant is equivalent to original code, or redundant?)</a:t>
            </a:r>
            <a:endParaRPr lang="en-US" sz="3600" dirty="0"/>
          </a:p>
          <a:p>
            <a:pPr>
              <a:lnSpc>
                <a:spcPct val="83000"/>
              </a:lnSpc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340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297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Step: Find Unwinding Depth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Is SIZE=1 (and thus unwinding loops to depth 2) “good enough”?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CBMC with harness + each mutant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Only 4 mutants are killed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71 survive</a:t>
            </a:r>
          </a:p>
          <a:p>
            <a:pPr lvl="1">
              <a:lnSpc>
                <a:spcPct val="83000"/>
              </a:lnSpc>
            </a:pPr>
            <a:endParaRPr lang="en-US" sz="3600" dirty="0"/>
          </a:p>
          <a:p>
            <a:pPr lvl="1">
              <a:lnSpc>
                <a:spcPct val="83000"/>
              </a:lnSpc>
            </a:pPr>
            <a:r>
              <a:rPr lang="en-US" sz="3600" dirty="0" smtClean="0"/>
              <a:t>No, this is a bad </a:t>
            </a:r>
            <a:r>
              <a:rPr lang="en-US" sz="3600" dirty="0" smtClean="0"/>
              <a:t>harness</a:t>
            </a:r>
            <a:br>
              <a:rPr lang="en-US" sz="3600" dirty="0" smtClean="0"/>
            </a:br>
            <a:r>
              <a:rPr lang="en-US" sz="3600" dirty="0" smtClean="0"/>
              <a:t>(obviously – SIZE = 1??)</a:t>
            </a:r>
            <a:endParaRPr lang="en-US" sz="3600" dirty="0"/>
          </a:p>
          <a:p>
            <a:pPr>
              <a:lnSpc>
                <a:spcPct val="83000"/>
              </a:lnSpc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340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7175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Step: Find Unwinding Depth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Is SIZE=2 (and thus unwinding loops to depth 3) “good enough”?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CBMC with harness + each mutant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Now only 26 surviving mutants</a:t>
            </a:r>
          </a:p>
          <a:p>
            <a:pPr lvl="1">
              <a:lnSpc>
                <a:spcPct val="83000"/>
              </a:lnSpc>
            </a:pPr>
            <a:endParaRPr lang="en-US" sz="3600" dirty="0"/>
          </a:p>
          <a:p>
            <a:pPr lvl="1">
              <a:lnSpc>
                <a:spcPct val="83000"/>
              </a:lnSpc>
            </a:pPr>
            <a:r>
              <a:rPr lang="en-US" sz="3600" dirty="0" smtClean="0"/>
              <a:t>Seems unlikely there are 26 equivalent mutants for quicksort</a:t>
            </a:r>
            <a:endParaRPr lang="en-US" sz="3600" dirty="0"/>
          </a:p>
          <a:p>
            <a:pPr>
              <a:lnSpc>
                <a:spcPct val="83000"/>
              </a:lnSpc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340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868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Step: Find Unwinding Depth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Is SIZE=3 (and thus unwinding loops to depth 4) “good enough”?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CBMC with harness + each mutant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Only 8 mutants survive</a:t>
            </a:r>
          </a:p>
          <a:p>
            <a:pPr lvl="1">
              <a:lnSpc>
                <a:spcPct val="83000"/>
              </a:lnSpc>
            </a:pPr>
            <a:endParaRPr lang="en-US" sz="3600" dirty="0"/>
          </a:p>
          <a:p>
            <a:pPr lvl="1">
              <a:lnSpc>
                <a:spcPct val="83000"/>
              </a:lnSpc>
            </a:pPr>
            <a:r>
              <a:rPr lang="en-US" sz="3600" dirty="0" smtClean="0"/>
              <a:t>Time to examine them by hand, seems like a reasonable SIZE</a:t>
            </a:r>
            <a:endParaRPr lang="en-US" sz="3600" dirty="0"/>
          </a:p>
          <a:p>
            <a:pPr>
              <a:lnSpc>
                <a:spcPct val="83000"/>
              </a:lnSpc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340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8623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Verification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With tools such as CBMC, SLAM, BLAST, has recently “come of age”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Now possible to verify small, critical modules</a:t>
            </a: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This is great!</a:t>
            </a:r>
          </a:p>
          <a:p>
            <a:pPr eaLnBrk="1" hangingPunct="1">
              <a:lnSpc>
                <a:spcPct val="83000"/>
              </a:lnSpc>
            </a:pPr>
            <a:endParaRPr lang="en-US" sz="4000" dirty="0" smtClean="0"/>
          </a:p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We’re going to look at this good news in the context of the CBMC model checker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5715000"/>
            <a:ext cx="341992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3641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Note on Mutant Stability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Finding a good problem size for bounded model checking is hard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More an art than a science at present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Proposed </a:t>
            </a:r>
            <a:r>
              <a:rPr lang="en-US" sz="4000" i="1" dirty="0" smtClean="0"/>
              <a:t>heuristic</a:t>
            </a:r>
            <a:r>
              <a:rPr lang="en-US" sz="4000" dirty="0" smtClean="0"/>
              <a:t>: stop increasing size when mutant kill rate stabilizes</a:t>
            </a:r>
            <a:endParaRPr lang="en-US" sz="3600" dirty="0"/>
          </a:p>
          <a:p>
            <a:pPr>
              <a:lnSpc>
                <a:spcPct val="83000"/>
              </a:lnSpc>
            </a:pPr>
            <a:endParaRPr lang="en-US" sz="4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3340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362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Third Step: Check Survivors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2" y="1371600"/>
            <a:ext cx="8624887" cy="5073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Look at them: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300" dirty="0" smtClean="0">
                <a:latin typeface="Lucida Console"/>
                <a:cs typeface="Lucida Console"/>
              </a:rPr>
              <a:t> </a:t>
            </a:r>
            <a:r>
              <a:rPr lang="en-US" sz="1800" dirty="0" smtClean="0">
                <a:latin typeface="Lucida Console"/>
                <a:cs typeface="Lucida Console"/>
              </a:rPr>
              <a:t>9  :  /</a:t>
            </a:r>
            <a:r>
              <a:rPr lang="en-US" sz="1800" dirty="0">
                <a:latin typeface="Lucida Console"/>
                <a:cs typeface="Lucida Console"/>
              </a:rPr>
              <a:t>*(</a:t>
            </a:r>
            <a:r>
              <a:rPr lang="en-US" sz="1800" dirty="0" err="1" smtClean="0">
                <a:latin typeface="Lucida Console"/>
                <a:cs typeface="Lucida Console"/>
              </a:rPr>
              <a:t>rep_op</a:t>
            </a:r>
            <a:r>
              <a:rPr lang="en-US" sz="1800" dirty="0">
                <a:latin typeface="Lucida Console"/>
                <a:cs typeface="Lucida Console"/>
              </a:rPr>
              <a:t>)*/ if (l &lt;= r) 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26 :  /*(</a:t>
            </a:r>
            <a:r>
              <a:rPr lang="en-US" sz="1800" dirty="0" err="1" smtClean="0">
                <a:latin typeface="Lucida Console"/>
                <a:cs typeface="Lucida Console"/>
              </a:rPr>
              <a:t>rep_const</a:t>
            </a:r>
            <a:r>
              <a:rPr lang="en-US" sz="1800" dirty="0">
                <a:latin typeface="Lucida Console"/>
                <a:cs typeface="Lucida Console"/>
              </a:rPr>
              <a:t>)*/ while(-1)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26 :  /*(</a:t>
            </a:r>
            <a:r>
              <a:rPr lang="en-US" sz="1800" dirty="0" err="1" smtClean="0">
                <a:latin typeface="Lucida Console"/>
                <a:cs typeface="Lucida Console"/>
              </a:rPr>
              <a:t>rep_const</a:t>
            </a:r>
            <a:r>
              <a:rPr lang="en-US" sz="1800" dirty="0">
                <a:latin typeface="Lucida Console"/>
                <a:cs typeface="Lucida Console"/>
              </a:rPr>
              <a:t>)*/ while( ((1)+1))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28 :  /*(</a:t>
            </a:r>
            <a:r>
              <a:rPr lang="en-US" sz="1800" dirty="0" err="1" smtClean="0">
                <a:latin typeface="Lucida Console"/>
                <a:cs typeface="Lucida Console"/>
              </a:rPr>
              <a:t>rep_op</a:t>
            </a:r>
            <a:r>
              <a:rPr lang="en-US" sz="1800" dirty="0">
                <a:latin typeface="Lucida Console"/>
                <a:cs typeface="Lucida Console"/>
              </a:rPr>
              <a:t>)*/ do ++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; while(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&lt;r </a:t>
            </a:r>
            <a:r>
              <a:rPr lang="en-US" sz="1800" dirty="0" smtClean="0">
                <a:latin typeface="Lucida Console"/>
                <a:cs typeface="Lucida Console"/>
              </a:rPr>
              <a:t>&amp;&amp; </a:t>
            </a:r>
            <a:r>
              <a:rPr lang="en-US" sz="1800" dirty="0">
                <a:latin typeface="Lucida Console"/>
                <a:cs typeface="Lucida Console"/>
              </a:rPr>
              <a:t>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]&lt;=pivot);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28 :  /*(</a:t>
            </a:r>
            <a:r>
              <a:rPr lang="en-US" sz="1800" dirty="0" err="1" smtClean="0">
                <a:latin typeface="Lucida Console"/>
                <a:cs typeface="Lucida Console"/>
              </a:rPr>
              <a:t>rep_op</a:t>
            </a:r>
            <a:r>
              <a:rPr lang="en-US" sz="1800" dirty="0">
                <a:latin typeface="Lucida Console"/>
                <a:cs typeface="Lucida Console"/>
              </a:rPr>
              <a:t>)*/ do ++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; while(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!=r </a:t>
            </a:r>
            <a:r>
              <a:rPr lang="en-US" sz="1800" dirty="0" smtClean="0">
                <a:latin typeface="Lucida Console"/>
                <a:cs typeface="Lucida Console"/>
              </a:rPr>
              <a:t>&amp;&amp; </a:t>
            </a:r>
            <a:r>
              <a:rPr lang="en-US" sz="1800" dirty="0">
                <a:latin typeface="Lucida Console"/>
                <a:cs typeface="Lucida Console"/>
              </a:rPr>
              <a:t>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]&lt;=pivot);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28 :  /*(</a:t>
            </a:r>
            <a:r>
              <a:rPr lang="en-US" sz="1800" dirty="0" err="1" smtClean="0">
                <a:latin typeface="Lucida Console"/>
                <a:cs typeface="Lucida Console"/>
              </a:rPr>
              <a:t>rep_op</a:t>
            </a:r>
            <a:r>
              <a:rPr lang="en-US" sz="1800" dirty="0">
                <a:latin typeface="Lucida Console"/>
                <a:cs typeface="Lucida Console"/>
              </a:rPr>
              <a:t>)*/ do ++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; while(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&lt;=r </a:t>
            </a:r>
            <a:r>
              <a:rPr lang="en-US" sz="1800" dirty="0" smtClean="0">
                <a:latin typeface="Lucida Console"/>
                <a:cs typeface="Lucida Console"/>
              </a:rPr>
              <a:t>&amp;&amp; </a:t>
            </a:r>
            <a:r>
              <a:rPr lang="en-US" sz="1800" dirty="0">
                <a:latin typeface="Lucida Console"/>
                <a:cs typeface="Lucida Console"/>
              </a:rPr>
              <a:t>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]&lt;pivot);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30 :  /*(</a:t>
            </a:r>
            <a:r>
              <a:rPr lang="en-US" sz="1800" dirty="0" err="1" smtClean="0">
                <a:latin typeface="Lucida Console"/>
                <a:cs typeface="Lucida Console"/>
              </a:rPr>
              <a:t>rep_op</a:t>
            </a:r>
            <a:r>
              <a:rPr lang="en-US" sz="1800" dirty="0">
                <a:latin typeface="Lucida Console"/>
                <a:cs typeface="Lucida Console"/>
              </a:rPr>
              <a:t>)*/ if(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&gt; j ) break;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31 :  /*(</a:t>
            </a:r>
            <a:r>
              <a:rPr lang="en-US" sz="1800" dirty="0" err="1" smtClean="0">
                <a:latin typeface="Lucida Console"/>
                <a:cs typeface="Lucida Console"/>
              </a:rPr>
              <a:t>del_stmt</a:t>
            </a:r>
            <a:r>
              <a:rPr lang="en-US" sz="1800" dirty="0">
                <a:latin typeface="Lucida Console"/>
                <a:cs typeface="Lucida Console"/>
              </a:rPr>
              <a:t>)*/ t=a[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]; /* 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]=a[j]; */  a[j]=t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lnSpc>
                <a:spcPct val="83000"/>
              </a:lnSpc>
              <a:buNone/>
            </a:pPr>
            <a:endParaRPr lang="en-US" sz="1800" dirty="0">
              <a:latin typeface="Lucida Console"/>
              <a:cs typeface="Lucida Console"/>
            </a:endParaRPr>
          </a:p>
          <a:p>
            <a:pPr>
              <a:lnSpc>
                <a:spcPct val="83000"/>
              </a:lnSpc>
            </a:pPr>
            <a:r>
              <a:rPr lang="en-US" sz="4000" dirty="0" smtClean="0"/>
              <a:t>Some seem likely equivalent (&lt;= changes etc.)</a:t>
            </a:r>
          </a:p>
          <a:p>
            <a:pPr>
              <a:lnSpc>
                <a:spcPct val="83000"/>
              </a:lnSpc>
            </a:pPr>
            <a:r>
              <a:rPr lang="en-US" sz="4000" dirty="0" smtClean="0"/>
              <a:t>But the last one turns a swap into a copy!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990600"/>
            <a:ext cx="1447800" cy="13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38821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Investigate Odd Survivors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2" y="1371600"/>
            <a:ext cx="8624887" cy="5073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Run CBMC in “success” mode on</a:t>
            </a:r>
            <a:br>
              <a:rPr lang="en-US" sz="4000" dirty="0" smtClean="0"/>
            </a:br>
            <a:r>
              <a:rPr lang="en-US" sz="4000" dirty="0" smtClean="0"/>
              <a:t>the suspicious survivor: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31 :  /*(</a:t>
            </a:r>
            <a:r>
              <a:rPr lang="en-US" sz="1800" dirty="0" err="1" smtClean="0">
                <a:latin typeface="Lucida Console"/>
                <a:cs typeface="Lucida Console"/>
              </a:rPr>
              <a:t>del_stmt</a:t>
            </a:r>
            <a:r>
              <a:rPr lang="en-US" sz="1800" dirty="0" smtClean="0">
                <a:latin typeface="Lucida Console"/>
                <a:cs typeface="Lucida Console"/>
              </a:rPr>
              <a:t>)*/ t=a[</a:t>
            </a:r>
            <a:r>
              <a:rPr lang="en-US" sz="1800" dirty="0" err="1" smtClean="0">
                <a:latin typeface="Lucida Console"/>
                <a:cs typeface="Lucida Console"/>
              </a:rPr>
              <a:t>i</a:t>
            </a:r>
            <a:r>
              <a:rPr lang="en-US" sz="1800" dirty="0" smtClean="0">
                <a:latin typeface="Lucida Console"/>
                <a:cs typeface="Lucida Console"/>
              </a:rPr>
              <a:t>]; /*  a[</a:t>
            </a:r>
            <a:r>
              <a:rPr lang="en-US" sz="1800" dirty="0" err="1" smtClean="0">
                <a:latin typeface="Lucida Console"/>
                <a:cs typeface="Lucida Console"/>
              </a:rPr>
              <a:t>i</a:t>
            </a:r>
            <a:r>
              <a:rPr lang="en-US" sz="1800" dirty="0" smtClean="0">
                <a:latin typeface="Lucida Console"/>
                <a:cs typeface="Lucida Console"/>
              </a:rPr>
              <a:t>]=a[j]; */  a[j]=t;</a:t>
            </a:r>
            <a:endParaRPr lang="en-US" sz="1800" dirty="0">
              <a:latin typeface="Lucida Console"/>
              <a:cs typeface="Lucida Console"/>
            </a:endParaRPr>
          </a:p>
          <a:p>
            <a:pPr>
              <a:lnSpc>
                <a:spcPct val="83000"/>
              </a:lnSpc>
            </a:pPr>
            <a:r>
              <a:rPr lang="en-US" sz="4000" dirty="0" smtClean="0"/>
              <a:t>Produces a trace of a high-coverage run that executes the mutant: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ref[0] = 2147414872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ref[1] = 2147480408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ref[2] = -1073743560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called with l=0, r=2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called with l=0, r=-1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called with l=1, r=2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called with l=1, r=1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called with l=3, r=2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a[0] = 2147414872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a[1] = 2147480408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n-US" sz="2600" dirty="0">
                <a:latin typeface="Lucida Console"/>
                <a:cs typeface="Lucida Console"/>
              </a:rPr>
              <a:t>LOG: a[2] = 2147480408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990600"/>
            <a:ext cx="1447800" cy="13663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38800" y="3886200"/>
            <a:ext cx="29453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like our harness</a:t>
            </a:r>
            <a:br>
              <a:rPr lang="en-US" sz="2400" dirty="0" smtClean="0"/>
            </a:br>
            <a:r>
              <a:rPr lang="en-US" sz="2400" dirty="0" smtClean="0"/>
              <a:t>doesn’t actually force</a:t>
            </a:r>
            <a:br>
              <a:rPr lang="en-US" sz="2400" dirty="0" smtClean="0"/>
            </a:br>
            <a:r>
              <a:rPr lang="en-US" sz="2400" dirty="0" smtClean="0"/>
              <a:t>the “sorted” array to</a:t>
            </a:r>
            <a:br>
              <a:rPr lang="en-US" sz="2400" dirty="0" smtClean="0"/>
            </a:br>
            <a:r>
              <a:rPr lang="en-US" sz="2400" dirty="0" smtClean="0"/>
              <a:t>be a permutation of</a:t>
            </a:r>
            <a:br>
              <a:rPr lang="en-US" sz="2400" dirty="0" smtClean="0"/>
            </a:br>
            <a:r>
              <a:rPr lang="en-US" sz="2400" dirty="0" smtClean="0"/>
              <a:t>the original!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0307897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16962" cy="781050"/>
          </a:xfrm>
        </p:spPr>
        <p:txBody>
          <a:bodyPr/>
          <a:lstStyle/>
          <a:p>
            <a:pPr eaLnBrk="1" hangingPunct="1"/>
            <a:r>
              <a:rPr lang="en-US" dirty="0" smtClean="0"/>
              <a:t>No, It Doesn’t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09600"/>
            <a:ext cx="8026400" cy="50736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3000"/>
              </a:lnSpc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#</a:t>
            </a:r>
            <a:r>
              <a:rPr lang="en-US" sz="1800" dirty="0">
                <a:latin typeface="Lucida Console"/>
                <a:cs typeface="Lucida Console"/>
              </a:rPr>
              <a:t>include "</a:t>
            </a:r>
            <a:r>
              <a:rPr lang="en-US" sz="1800" dirty="0" err="1" smtClean="0">
                <a:latin typeface="Lucida Console"/>
                <a:cs typeface="Lucida Console"/>
              </a:rPr>
              <a:t>sort.h</a:t>
            </a:r>
            <a:r>
              <a:rPr lang="en-US" sz="1800" dirty="0" smtClean="0">
                <a:latin typeface="Lucida Console"/>
                <a:cs typeface="Lucida Console"/>
              </a:rPr>
              <a:t>”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a[SIZE];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ref[SIZE]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</a:t>
            </a:r>
            <a:r>
              <a:rPr lang="en-US" sz="1800" dirty="0" smtClean="0">
                <a:latin typeface="Lucida Console"/>
                <a:cs typeface="Lucida Console"/>
              </a:rPr>
              <a:t>;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main ()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v,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int</a:t>
            </a:r>
            <a:r>
              <a:rPr lang="en-US" sz="1800" dirty="0">
                <a:latin typeface="Lucida Console"/>
                <a:cs typeface="Lucida Console"/>
              </a:rPr>
              <a:t> s =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__</a:t>
            </a:r>
            <a:r>
              <a:rPr lang="en-US" sz="1800" dirty="0" err="1" smtClean="0">
                <a:latin typeface="Lucida Console"/>
                <a:cs typeface="Lucida Console"/>
              </a:rPr>
              <a:t>CPROVER_assume</a:t>
            </a:r>
            <a:r>
              <a:rPr lang="en-US" sz="1800" dirty="0">
                <a:latin typeface="Lucida Console"/>
                <a:cs typeface="Lucida Console"/>
              </a:rPr>
              <a:t>((s &gt; 0) </a:t>
            </a:r>
            <a:r>
              <a:rPr lang="en-US" sz="1800" dirty="0" smtClean="0">
                <a:latin typeface="Lucida Console"/>
                <a:cs typeface="Lucida Console"/>
              </a:rPr>
              <a:t>&amp;&amp; </a:t>
            </a:r>
            <a:r>
              <a:rPr lang="en-US" sz="1800" dirty="0">
                <a:latin typeface="Lucida Console"/>
                <a:cs typeface="Lucida Console"/>
              </a:rPr>
              <a:t>(s &lt;=SIZE));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for 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= 0;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&lt; s;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++)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v = </a:t>
            </a:r>
            <a:r>
              <a:rPr lang="en-US" sz="1800" dirty="0" err="1" smtClean="0">
                <a:latin typeface="Lucida Console"/>
                <a:cs typeface="Lucida Console"/>
              </a:rPr>
              <a:t>nondet_int</a:t>
            </a:r>
            <a:r>
              <a:rPr lang="en-US" sz="18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printf</a:t>
            </a:r>
            <a:r>
              <a:rPr lang="en-US" sz="1800" dirty="0">
                <a:latin typeface="Lucida Console"/>
                <a:cs typeface="Lucida Console"/>
              </a:rPr>
              <a:t> ("LOG: ref[\%d] = </a:t>
            </a:r>
            <a:r>
              <a:rPr lang="en-US" sz="1800" dirty="0" smtClean="0">
                <a:latin typeface="Lucida Console"/>
                <a:cs typeface="Lucida Console"/>
              </a:rPr>
              <a:t>%</a:t>
            </a:r>
            <a:r>
              <a:rPr lang="en-US" sz="1800" dirty="0">
                <a:latin typeface="Lucida Console"/>
                <a:cs typeface="Lucida Console"/>
              </a:rPr>
              <a:t>d\\n",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v);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ref[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= v;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= v;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sort(a, s);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 = a[0];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for (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= 0;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 &lt; s;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++) </a:t>
            </a:r>
            <a:r>
              <a:rPr lang="en-US" sz="1800" dirty="0" smtClean="0">
                <a:latin typeface="Lucida Console"/>
                <a:cs typeface="Lucida Console"/>
              </a:rPr>
              <a:t>{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printf</a:t>
            </a:r>
            <a:r>
              <a:rPr lang="en-US" sz="1800" dirty="0">
                <a:latin typeface="Lucida Console"/>
                <a:cs typeface="Lucida Console"/>
              </a:rPr>
              <a:t> ("LOG: a</a:t>
            </a:r>
            <a:r>
              <a:rPr lang="en-US" sz="1800" dirty="0" smtClean="0">
                <a:latin typeface="Lucida Console"/>
                <a:cs typeface="Lucida Console"/>
              </a:rPr>
              <a:t>[%</a:t>
            </a:r>
            <a:r>
              <a:rPr lang="en-US" sz="1800" dirty="0">
                <a:latin typeface="Lucida Console"/>
                <a:cs typeface="Lucida Console"/>
              </a:rPr>
              <a:t>d] = </a:t>
            </a:r>
            <a:r>
              <a:rPr lang="en-US" sz="1800" dirty="0" smtClean="0">
                <a:latin typeface="Lucida Console"/>
                <a:cs typeface="Lucida Console"/>
              </a:rPr>
              <a:t>%</a:t>
            </a:r>
            <a:r>
              <a:rPr lang="en-US" sz="1800" dirty="0">
                <a:latin typeface="Lucida Console"/>
                <a:cs typeface="Lucida Console"/>
              </a:rPr>
              <a:t>d\\n", 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,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assert (a[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 &gt;=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  </a:t>
            </a:r>
            <a:r>
              <a:rPr lang="en-US" sz="1800" dirty="0" err="1">
                <a:latin typeface="Lucida Console"/>
                <a:cs typeface="Lucida Console"/>
              </a:rPr>
              <a:t>prev</a:t>
            </a:r>
            <a:r>
              <a:rPr lang="en-US" sz="1800" dirty="0">
                <a:latin typeface="Lucida Console"/>
                <a:cs typeface="Lucida Console"/>
              </a:rPr>
              <a:t> = a[</a:t>
            </a:r>
            <a:r>
              <a:rPr lang="en-US" sz="1800" dirty="0" err="1">
                <a:latin typeface="Lucida Console"/>
                <a:cs typeface="Lucida Console"/>
              </a:rPr>
              <a:t>i</a:t>
            </a:r>
            <a:r>
              <a:rPr lang="en-US" sz="1800" dirty="0">
                <a:latin typeface="Lucida Console"/>
                <a:cs typeface="Lucida Console"/>
              </a:rPr>
              <a:t>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>
                <a:latin typeface="Lucida Console"/>
                <a:cs typeface="Lucida Console"/>
              </a:rPr>
              <a:t>  </a:t>
            </a: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800" dirty="0" smtClean="0">
                <a:latin typeface="Lucida Console"/>
                <a:cs typeface="Lucida Console"/>
              </a:rPr>
              <a:t>}</a:t>
            </a:r>
            <a:endParaRPr lang="en-US" sz="1800" b="0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838200"/>
            <a:ext cx="2003906" cy="156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58000" y="2895600"/>
            <a:ext cx="19819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 </a:t>
            </a:r>
            <a:r>
              <a:rPr lang="en-US" sz="2000" i="1" dirty="0" smtClean="0"/>
              <a:t>weak</a:t>
            </a:r>
            <a:r>
              <a:rPr lang="en-US" sz="2000" dirty="0" smtClean="0"/>
              <a:t> harness</a:t>
            </a:r>
            <a:br>
              <a:rPr lang="en-US" sz="2000" dirty="0" smtClean="0"/>
            </a:br>
            <a:r>
              <a:rPr lang="en-US" sz="2000" dirty="0" smtClean="0"/>
              <a:t>allows incorrect</a:t>
            </a:r>
            <a:br>
              <a:rPr lang="en-US" sz="2000" dirty="0" smtClean="0"/>
            </a:br>
            <a:r>
              <a:rPr lang="en-US" sz="2000" dirty="0" smtClean="0"/>
              <a:t>executions.  We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can check for the</a:t>
            </a:r>
            <a:br>
              <a:rPr lang="en-US" sz="2000" dirty="0" smtClean="0"/>
            </a:br>
            <a:r>
              <a:rPr lang="en-US" sz="2000" dirty="0" smtClean="0"/>
              <a:t>problem with</a:t>
            </a:r>
            <a:br>
              <a:rPr lang="en-US" sz="2000" dirty="0" smtClean="0"/>
            </a:br>
            <a:r>
              <a:rPr lang="en-US" sz="2000" dirty="0" smtClean="0"/>
              <a:t>mutants, and see</a:t>
            </a:r>
            <a:br>
              <a:rPr lang="en-US" sz="2000" dirty="0" smtClean="0"/>
            </a:br>
            <a:r>
              <a:rPr lang="en-US" sz="2000" dirty="0" smtClean="0"/>
              <a:t>it in detail by</a:t>
            </a:r>
            <a:br>
              <a:rPr lang="en-US" sz="2000" dirty="0" smtClean="0"/>
            </a:br>
            <a:r>
              <a:rPr lang="en-US" sz="2000" dirty="0" smtClean="0"/>
              <a:t>automatically</a:t>
            </a:r>
            <a:br>
              <a:rPr lang="en-US" sz="2000" dirty="0" smtClean="0"/>
            </a:br>
            <a:r>
              <a:rPr lang="en-US" sz="2000" dirty="0" smtClean="0"/>
              <a:t>producing high</a:t>
            </a:r>
            <a:br>
              <a:rPr lang="en-US" sz="2000" dirty="0" smtClean="0"/>
            </a:br>
            <a:r>
              <a:rPr lang="en-US" sz="2000" dirty="0" smtClean="0"/>
              <a:t>coverage tests.</a:t>
            </a:r>
          </a:p>
        </p:txBody>
      </p:sp>
    </p:spTree>
    <p:extLst>
      <p:ext uri="{BB962C8B-B14F-4D97-AF65-F5344CB8AC3E}">
        <p14:creationId xmlns:p14="http://schemas.microsoft.com/office/powerpoint/2010/main" val="1632881189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16962" cy="781050"/>
          </a:xfrm>
        </p:spPr>
        <p:txBody>
          <a:bodyPr/>
          <a:lstStyle/>
          <a:p>
            <a:pPr eaLnBrk="1" hangingPunct="1"/>
            <a:r>
              <a:rPr lang="en-US" dirty="0" smtClean="0"/>
              <a:t>Fixed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7950"/>
            <a:ext cx="8026400" cy="49212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3000"/>
              </a:lnSpc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#</a:t>
            </a:r>
            <a:r>
              <a:rPr lang="en-US" sz="1400" dirty="0">
                <a:latin typeface="Lucida Console"/>
                <a:cs typeface="Lucida Console"/>
              </a:rPr>
              <a:t>include "</a:t>
            </a:r>
            <a:r>
              <a:rPr lang="en-US" sz="1400" dirty="0" err="1" smtClean="0">
                <a:latin typeface="Lucida Console"/>
                <a:cs typeface="Lucida Console"/>
              </a:rPr>
              <a:t>sort.h</a:t>
            </a:r>
            <a:r>
              <a:rPr lang="en-US" sz="1400" dirty="0" smtClean="0">
                <a:latin typeface="Lucida Console"/>
                <a:cs typeface="Lucida Console"/>
              </a:rPr>
              <a:t>”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a[SIZE];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ref[SIZE]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main ()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v, </a:t>
            </a:r>
            <a:r>
              <a:rPr lang="en-US" sz="1400" dirty="0" smtClean="0">
                <a:latin typeface="Lucida Console"/>
                <a:cs typeface="Lucida Console"/>
              </a:rPr>
              <a:t>count, </a:t>
            </a:r>
            <a:r>
              <a:rPr lang="en-US" sz="1400" dirty="0" err="1" smtClean="0">
                <a:latin typeface="Lucida Console"/>
                <a:cs typeface="Lucida Console"/>
              </a:rPr>
              <a:t>qcount</a:t>
            </a:r>
            <a:r>
              <a:rPr lang="en-US" sz="1400" dirty="0" smtClean="0">
                <a:latin typeface="Lucida Console"/>
                <a:cs typeface="Lucida Console"/>
              </a:rPr>
              <a:t>, </a:t>
            </a:r>
            <a:r>
              <a:rPr lang="en-US" sz="1400" dirty="0" err="1" smtClean="0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s =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__</a:t>
            </a:r>
            <a:r>
              <a:rPr lang="en-US" sz="1400" dirty="0" err="1" smtClean="0">
                <a:latin typeface="Lucida Console"/>
                <a:cs typeface="Lucida Console"/>
              </a:rPr>
              <a:t>CPROVER_assume</a:t>
            </a:r>
            <a:r>
              <a:rPr lang="en-US" sz="1400" dirty="0">
                <a:latin typeface="Lucida Console"/>
                <a:cs typeface="Lucida Console"/>
              </a:rPr>
              <a:t>((s &gt; 0) </a:t>
            </a:r>
            <a:r>
              <a:rPr lang="en-US" sz="1400" dirty="0" smtClean="0">
                <a:latin typeface="Lucida Console"/>
                <a:cs typeface="Lucida Console"/>
              </a:rPr>
              <a:t>&amp;&amp; </a:t>
            </a:r>
            <a:r>
              <a:rPr lang="en-US" sz="1400" dirty="0">
                <a:latin typeface="Lucida Console"/>
                <a:cs typeface="Lucida Console"/>
              </a:rPr>
              <a:t>(s &lt;=SIZE));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for (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= 0;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&lt; s;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++)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v =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printf</a:t>
            </a:r>
            <a:r>
              <a:rPr lang="en-US" sz="1400" dirty="0">
                <a:latin typeface="Lucida Console"/>
                <a:cs typeface="Lucida Console"/>
              </a:rPr>
              <a:t> ("LOG: ref[\%d] = </a:t>
            </a:r>
            <a:r>
              <a:rPr lang="en-US" sz="1400" dirty="0" smtClean="0">
                <a:latin typeface="Lucida Console"/>
                <a:cs typeface="Lucida Console"/>
              </a:rPr>
              <a:t>%</a:t>
            </a:r>
            <a:r>
              <a:rPr lang="en-US" sz="1400" dirty="0">
                <a:latin typeface="Lucida Console"/>
                <a:cs typeface="Lucida Console"/>
              </a:rPr>
              <a:t>d\\n",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v);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ref[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= v;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= v;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sort(a, s)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// Pick a value to check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v = </a:t>
            </a:r>
            <a:r>
              <a:rPr lang="en-US" sz="1400" b="1" dirty="0" err="1" smtClean="0">
                <a:latin typeface="Lucida Console"/>
                <a:cs typeface="Lucida Console"/>
              </a:rPr>
              <a:t>nondet_int</a:t>
            </a:r>
            <a:r>
              <a:rPr lang="en-US" sz="1400" b="1" dirty="0" smtClean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count = 0; </a:t>
            </a:r>
            <a:r>
              <a:rPr lang="en-US" sz="1400" b="1" dirty="0" err="1" smtClean="0">
                <a:latin typeface="Lucida Console"/>
                <a:cs typeface="Lucida Console"/>
              </a:rPr>
              <a:t>qcount</a:t>
            </a:r>
            <a:r>
              <a:rPr lang="en-US" sz="1400" b="1" dirty="0" smtClean="0">
                <a:latin typeface="Lucida Console"/>
                <a:cs typeface="Lucida Console"/>
              </a:rPr>
              <a:t> = 0;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 = a[0];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for (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= 0;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&lt; s;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++)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printf</a:t>
            </a:r>
            <a:r>
              <a:rPr lang="en-US" sz="1400" dirty="0">
                <a:latin typeface="Lucida Console"/>
                <a:cs typeface="Lucida Console"/>
              </a:rPr>
              <a:t> ("LOG: a</a:t>
            </a:r>
            <a:r>
              <a:rPr lang="en-US" sz="1400" dirty="0" smtClean="0">
                <a:latin typeface="Lucida Console"/>
                <a:cs typeface="Lucida Console"/>
              </a:rPr>
              <a:t>[%</a:t>
            </a:r>
            <a:r>
              <a:rPr lang="en-US" sz="1400" dirty="0">
                <a:latin typeface="Lucida Console"/>
                <a:cs typeface="Lucida Console"/>
              </a:rPr>
              <a:t>d] = </a:t>
            </a:r>
            <a:r>
              <a:rPr lang="en-US" sz="1400" dirty="0" smtClean="0">
                <a:latin typeface="Lucida Console"/>
                <a:cs typeface="Lucida Console"/>
              </a:rPr>
              <a:t>%</a:t>
            </a:r>
            <a:r>
              <a:rPr lang="en-US" sz="1400" dirty="0">
                <a:latin typeface="Lucida Console"/>
                <a:cs typeface="Lucida Console"/>
              </a:rPr>
              <a:t>d\\n",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assert (a[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&gt;=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 =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</a:t>
            </a:r>
            <a:r>
              <a:rPr lang="en-US" sz="1400" b="1" dirty="0" smtClean="0">
                <a:latin typeface="Lucida Console"/>
                <a:cs typeface="Lucida Console"/>
              </a:rPr>
              <a:t>if (ref[</a:t>
            </a:r>
            <a:r>
              <a:rPr lang="en-US" sz="1400" b="1" dirty="0" err="1" smtClean="0">
                <a:latin typeface="Lucida Console"/>
                <a:cs typeface="Lucida Console"/>
              </a:rPr>
              <a:t>i</a:t>
            </a:r>
            <a:r>
              <a:rPr lang="en-US" sz="1400" b="1" dirty="0" smtClean="0">
                <a:latin typeface="Lucida Console"/>
                <a:cs typeface="Lucida Console"/>
              </a:rPr>
              <a:t>]) == v)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   count++;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if (a[</a:t>
            </a:r>
            <a:r>
              <a:rPr lang="en-US" sz="1400" b="1" dirty="0" err="1" smtClean="0">
                <a:latin typeface="Lucida Console"/>
                <a:cs typeface="Lucida Console"/>
              </a:rPr>
              <a:t>i</a:t>
            </a:r>
            <a:r>
              <a:rPr lang="en-US" sz="1400" b="1" dirty="0" smtClean="0">
                <a:latin typeface="Lucida Console"/>
                <a:cs typeface="Lucida Console"/>
              </a:rPr>
              <a:t>] == v)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   count++;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}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assert (count == </a:t>
            </a:r>
            <a:r>
              <a:rPr lang="en-US" sz="1400" b="1" dirty="0" err="1" smtClean="0">
                <a:latin typeface="Lucida Console"/>
                <a:cs typeface="Lucida Console"/>
              </a:rPr>
              <a:t>qcount</a:t>
            </a:r>
            <a:r>
              <a:rPr lang="en-US" sz="1400" b="1" dirty="0" smtClean="0">
                <a:latin typeface="Lucida Console"/>
                <a:cs typeface="Lucida Console"/>
              </a:rPr>
              <a:t>);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b="0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04800"/>
            <a:ext cx="2003906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2895600"/>
            <a:ext cx="30748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fix kills the mutant</a:t>
            </a:r>
            <a:br>
              <a:rPr lang="en-US" sz="2400" dirty="0" smtClean="0"/>
            </a:br>
            <a:r>
              <a:rPr lang="en-US" sz="2400" dirty="0" smtClean="0"/>
              <a:t>that changes the swap</a:t>
            </a:r>
            <a:br>
              <a:rPr lang="en-US" sz="2400" dirty="0" smtClean="0"/>
            </a:br>
            <a:r>
              <a:rPr lang="en-US" sz="2400" dirty="0" smtClean="0"/>
              <a:t>into a copy.  The other</a:t>
            </a:r>
            <a:br>
              <a:rPr lang="en-US" sz="2400" dirty="0" smtClean="0"/>
            </a:br>
            <a:r>
              <a:rPr lang="en-US" sz="2400" dirty="0" smtClean="0"/>
              <a:t>mutants are in fact</a:t>
            </a:r>
            <a:br>
              <a:rPr lang="en-US" sz="2400" dirty="0" smtClean="0"/>
            </a:br>
            <a:r>
              <a:rPr lang="en-US" sz="2400" dirty="0" smtClean="0"/>
              <a:t>equivalent, as can be</a:t>
            </a:r>
            <a:br>
              <a:rPr lang="en-US" sz="2400" dirty="0" smtClean="0"/>
            </a:br>
            <a:r>
              <a:rPr lang="en-US" sz="2400" dirty="0" smtClean="0"/>
              <a:t>easily checked.</a:t>
            </a:r>
          </a:p>
        </p:txBody>
      </p:sp>
    </p:spTree>
    <p:extLst>
      <p:ext uri="{BB962C8B-B14F-4D97-AF65-F5344CB8AC3E}">
        <p14:creationId xmlns:p14="http://schemas.microsoft.com/office/powerpoint/2010/main" val="382884369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0"/>
            <a:ext cx="8716962" cy="781050"/>
          </a:xfrm>
        </p:spPr>
        <p:txBody>
          <a:bodyPr/>
          <a:lstStyle/>
          <a:p>
            <a:pPr eaLnBrk="1" hangingPunct="1"/>
            <a:r>
              <a:rPr lang="en-US" dirty="0" smtClean="0"/>
              <a:t>Mutate the Harness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28600" y="107950"/>
            <a:ext cx="5638800" cy="49212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3000"/>
              </a:lnSpc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#</a:t>
            </a:r>
            <a:r>
              <a:rPr lang="en-US" sz="1400" dirty="0">
                <a:latin typeface="Lucida Console"/>
                <a:cs typeface="Lucida Console"/>
              </a:rPr>
              <a:t>include "</a:t>
            </a:r>
            <a:r>
              <a:rPr lang="en-US" sz="1400" dirty="0" err="1" smtClean="0">
                <a:latin typeface="Lucida Console"/>
                <a:cs typeface="Lucida Console"/>
              </a:rPr>
              <a:t>sort.h</a:t>
            </a:r>
            <a:r>
              <a:rPr lang="en-US" sz="1400" dirty="0" smtClean="0">
                <a:latin typeface="Lucida Console"/>
                <a:cs typeface="Lucida Console"/>
              </a:rPr>
              <a:t>”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a[SIZE];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ref[SIZE]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main ()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v, </a:t>
            </a:r>
            <a:r>
              <a:rPr lang="en-US" sz="1400" dirty="0" smtClean="0">
                <a:latin typeface="Lucida Console"/>
                <a:cs typeface="Lucida Console"/>
              </a:rPr>
              <a:t>count, </a:t>
            </a:r>
            <a:r>
              <a:rPr lang="en-US" sz="1400" dirty="0" err="1" smtClean="0">
                <a:latin typeface="Lucida Console"/>
                <a:cs typeface="Lucida Console"/>
              </a:rPr>
              <a:t>qcount</a:t>
            </a:r>
            <a:r>
              <a:rPr lang="en-US" sz="1400" dirty="0" smtClean="0">
                <a:latin typeface="Lucida Console"/>
                <a:cs typeface="Lucida Console"/>
              </a:rPr>
              <a:t>, </a:t>
            </a:r>
            <a:r>
              <a:rPr lang="en-US" sz="1400" dirty="0" err="1" smtClean="0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int</a:t>
            </a:r>
            <a:r>
              <a:rPr lang="en-US" sz="1400" dirty="0">
                <a:latin typeface="Lucida Console"/>
                <a:cs typeface="Lucida Console"/>
              </a:rPr>
              <a:t> s =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__</a:t>
            </a:r>
            <a:r>
              <a:rPr lang="en-US" sz="1400" dirty="0" err="1" smtClean="0">
                <a:latin typeface="Lucida Console"/>
                <a:cs typeface="Lucida Console"/>
              </a:rPr>
              <a:t>CPROVER_assume</a:t>
            </a:r>
            <a:r>
              <a:rPr lang="en-US" sz="1400" dirty="0">
                <a:latin typeface="Lucida Console"/>
                <a:cs typeface="Lucida Console"/>
              </a:rPr>
              <a:t>((s &gt; 0) </a:t>
            </a:r>
            <a:r>
              <a:rPr lang="en-US" sz="1400" dirty="0" smtClean="0">
                <a:latin typeface="Lucida Console"/>
                <a:cs typeface="Lucida Console"/>
              </a:rPr>
              <a:t>&amp;&amp; </a:t>
            </a:r>
            <a:r>
              <a:rPr lang="en-US" sz="1400" dirty="0">
                <a:latin typeface="Lucida Console"/>
                <a:cs typeface="Lucida Console"/>
              </a:rPr>
              <a:t>(s &lt;=SIZE));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for (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= 0;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&lt; s;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++)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v = </a:t>
            </a:r>
            <a:r>
              <a:rPr lang="en-US" sz="1400" dirty="0" err="1" smtClean="0">
                <a:latin typeface="Lucida Console"/>
                <a:cs typeface="Lucida Console"/>
              </a:rPr>
              <a:t>nondet_int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printf</a:t>
            </a:r>
            <a:r>
              <a:rPr lang="en-US" sz="1400" dirty="0">
                <a:latin typeface="Lucida Console"/>
                <a:cs typeface="Lucida Console"/>
              </a:rPr>
              <a:t> ("LOG: ref[\%d] = </a:t>
            </a:r>
            <a:r>
              <a:rPr lang="en-US" sz="1400" dirty="0" smtClean="0">
                <a:latin typeface="Lucida Console"/>
                <a:cs typeface="Lucida Console"/>
              </a:rPr>
              <a:t>%</a:t>
            </a:r>
            <a:r>
              <a:rPr lang="en-US" sz="1400" dirty="0">
                <a:latin typeface="Lucida Console"/>
                <a:cs typeface="Lucida Console"/>
              </a:rPr>
              <a:t>d\\n",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v);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ref[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= v;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= v;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sort(a, s)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// Pick a value to check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v = </a:t>
            </a:r>
            <a:r>
              <a:rPr lang="en-US" sz="1400" b="1" dirty="0" err="1" smtClean="0">
                <a:latin typeface="Lucida Console"/>
                <a:cs typeface="Lucida Console"/>
              </a:rPr>
              <a:t>nondet_int</a:t>
            </a:r>
            <a:r>
              <a:rPr lang="en-US" sz="1400" b="1" dirty="0" smtClean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count = 0; </a:t>
            </a:r>
            <a:r>
              <a:rPr lang="en-US" sz="1400" b="1" dirty="0" err="1" smtClean="0">
                <a:latin typeface="Lucida Console"/>
                <a:cs typeface="Lucida Console"/>
              </a:rPr>
              <a:t>qcount</a:t>
            </a:r>
            <a:r>
              <a:rPr lang="en-US" sz="1400" b="1" dirty="0" smtClean="0">
                <a:latin typeface="Lucida Console"/>
                <a:cs typeface="Lucida Console"/>
              </a:rPr>
              <a:t> = 0;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 = a[0];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for (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= 0;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 &lt; s;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++) </a:t>
            </a:r>
            <a:r>
              <a:rPr lang="en-US" sz="1400" dirty="0" smtClean="0">
                <a:latin typeface="Lucida Console"/>
                <a:cs typeface="Lucida Console"/>
              </a:rPr>
              <a:t>{</a:t>
            </a:r>
            <a:endParaRPr lang="en-US" sz="14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printf</a:t>
            </a:r>
            <a:r>
              <a:rPr lang="en-US" sz="1400" dirty="0">
                <a:latin typeface="Lucida Console"/>
                <a:cs typeface="Lucida Console"/>
              </a:rPr>
              <a:t> ("LOG: a</a:t>
            </a:r>
            <a:r>
              <a:rPr lang="en-US" sz="1400" dirty="0" smtClean="0">
                <a:latin typeface="Lucida Console"/>
                <a:cs typeface="Lucida Console"/>
              </a:rPr>
              <a:t>[%</a:t>
            </a:r>
            <a:r>
              <a:rPr lang="en-US" sz="1400" dirty="0">
                <a:latin typeface="Lucida Console"/>
                <a:cs typeface="Lucida Console"/>
              </a:rPr>
              <a:t>d] = </a:t>
            </a:r>
            <a:r>
              <a:rPr lang="en-US" sz="1400" dirty="0" smtClean="0">
                <a:latin typeface="Lucida Console"/>
                <a:cs typeface="Lucida Console"/>
              </a:rPr>
              <a:t>%</a:t>
            </a:r>
            <a:r>
              <a:rPr lang="en-US" sz="1400" dirty="0">
                <a:latin typeface="Lucida Console"/>
                <a:cs typeface="Lucida Console"/>
              </a:rPr>
              <a:t>d\\n", 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,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assert (a[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 &gt;=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dirty="0" err="1">
                <a:latin typeface="Lucida Console"/>
                <a:cs typeface="Lucida Console"/>
              </a:rPr>
              <a:t>prev</a:t>
            </a:r>
            <a:r>
              <a:rPr lang="en-US" sz="1400" dirty="0">
                <a:latin typeface="Lucida Console"/>
                <a:cs typeface="Lucida Console"/>
              </a:rPr>
              <a:t> = a[</a:t>
            </a:r>
            <a:r>
              <a:rPr lang="en-US" sz="1400" dirty="0" err="1">
                <a:latin typeface="Lucida Console"/>
                <a:cs typeface="Lucida Console"/>
              </a:rPr>
              <a:t>i</a:t>
            </a:r>
            <a:r>
              <a:rPr lang="en-US" sz="1400" dirty="0">
                <a:latin typeface="Lucida Console"/>
                <a:cs typeface="Lucida Console"/>
              </a:rPr>
              <a:t>]</a:t>
            </a:r>
            <a:r>
              <a:rPr lang="en-US" sz="1400" dirty="0" smtClean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  </a:t>
            </a:r>
            <a:r>
              <a:rPr lang="en-US" sz="1400" b="1" dirty="0" smtClean="0">
                <a:latin typeface="Lucida Console"/>
                <a:cs typeface="Lucida Console"/>
              </a:rPr>
              <a:t>if (ref[</a:t>
            </a:r>
            <a:r>
              <a:rPr lang="en-US" sz="1400" b="1" dirty="0" err="1" smtClean="0">
                <a:latin typeface="Lucida Console"/>
                <a:cs typeface="Lucida Console"/>
              </a:rPr>
              <a:t>i</a:t>
            </a:r>
            <a:r>
              <a:rPr lang="en-US" sz="1400" b="1" dirty="0" smtClean="0">
                <a:latin typeface="Lucida Console"/>
                <a:cs typeface="Lucida Console"/>
              </a:rPr>
              <a:t>]) == v)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   count++;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if (a[</a:t>
            </a:r>
            <a:r>
              <a:rPr lang="en-US" sz="1400" b="1" dirty="0" err="1" smtClean="0">
                <a:latin typeface="Lucida Console"/>
                <a:cs typeface="Lucida Console"/>
              </a:rPr>
              <a:t>i</a:t>
            </a:r>
            <a:r>
              <a:rPr lang="en-US" sz="1400" b="1" dirty="0" smtClean="0">
                <a:latin typeface="Lucida Console"/>
                <a:cs typeface="Lucida Console"/>
              </a:rPr>
              <a:t>] == v)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b="1" dirty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      count++;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 </a:t>
            </a:r>
            <a:r>
              <a:rPr lang="en-US" sz="1400" dirty="0" smtClean="0">
                <a:latin typeface="Lucida Console"/>
                <a:cs typeface="Lucida Console"/>
              </a:rPr>
              <a:t>}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smtClean="0">
                <a:latin typeface="Lucida Console"/>
                <a:cs typeface="Lucida Console"/>
              </a:rPr>
              <a:t> </a:t>
            </a:r>
            <a:r>
              <a:rPr lang="en-US" sz="1400" b="1" dirty="0" smtClean="0">
                <a:latin typeface="Lucida Console"/>
                <a:cs typeface="Lucida Console"/>
              </a:rPr>
              <a:t>assert (count == </a:t>
            </a:r>
            <a:r>
              <a:rPr lang="en-US" sz="1400" b="1" dirty="0" err="1" smtClean="0">
                <a:latin typeface="Lucida Console"/>
                <a:cs typeface="Lucida Console"/>
              </a:rPr>
              <a:t>qcount</a:t>
            </a:r>
            <a:r>
              <a:rPr lang="en-US" sz="1400" b="1" dirty="0" smtClean="0">
                <a:latin typeface="Lucida Console"/>
                <a:cs typeface="Lucida Console"/>
              </a:rPr>
              <a:t>);</a:t>
            </a:r>
            <a:endParaRPr lang="en-US" sz="1400" b="1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400" dirty="0" smtClean="0">
                <a:latin typeface="Lucida Console"/>
                <a:cs typeface="Lucida Console"/>
              </a:rPr>
              <a:t>}</a:t>
            </a:r>
            <a:endParaRPr lang="en-US" sz="1400" b="0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143000"/>
            <a:ext cx="2003906" cy="1562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2971800"/>
            <a:ext cx="31198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can also mutate</a:t>
            </a:r>
            <a:br>
              <a:rPr lang="en-US" sz="2400" dirty="0" smtClean="0"/>
            </a:br>
            <a:r>
              <a:rPr lang="en-US" sz="2400" dirty="0" smtClean="0"/>
              <a:t>the verification harness</a:t>
            </a:r>
            <a:br>
              <a:rPr lang="en-US" sz="2400" dirty="0" smtClean="0"/>
            </a:br>
            <a:r>
              <a:rPr lang="en-US" sz="2400" dirty="0" smtClean="0"/>
              <a:t>itself.  Here there are</a:t>
            </a:r>
            <a:br>
              <a:rPr lang="en-US" sz="2400" dirty="0" smtClean="0"/>
            </a:br>
            <a:r>
              <a:rPr lang="en-US" sz="2400" dirty="0" smtClean="0"/>
              <a:t>61 mutants, 59 that</a:t>
            </a:r>
            <a:br>
              <a:rPr lang="en-US" sz="2400" dirty="0" smtClean="0"/>
            </a:br>
            <a:r>
              <a:rPr lang="en-US" sz="2400" dirty="0" smtClean="0"/>
              <a:t>compile.  40 of these</a:t>
            </a:r>
            <a:br>
              <a:rPr lang="en-US" sz="2400" dirty="0" smtClean="0"/>
            </a:br>
            <a:r>
              <a:rPr lang="en-US" sz="2400" dirty="0" smtClean="0"/>
              <a:t>call a correct quicksort</a:t>
            </a:r>
            <a:br>
              <a:rPr lang="en-US" sz="2400" dirty="0" smtClean="0"/>
            </a:br>
            <a:r>
              <a:rPr lang="en-US" sz="2400" dirty="0" smtClean="0"/>
              <a:t>“wrong,” 10 kill fewer</a:t>
            </a:r>
            <a:br>
              <a:rPr lang="en-US" sz="2400" dirty="0" smtClean="0"/>
            </a:br>
            <a:r>
              <a:rPr lang="en-US" sz="2400" dirty="0" smtClean="0"/>
              <a:t>mutants (as few as 5%),</a:t>
            </a:r>
            <a:br>
              <a:rPr lang="en-US" sz="2400" dirty="0" smtClean="0"/>
            </a:br>
            <a:r>
              <a:rPr lang="en-US" sz="2400" dirty="0" smtClean="0"/>
              <a:t>and 9 are equivalent.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600200"/>
            <a:ext cx="963336" cy="9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7732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Binary search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Some small harness mutants missed subtle mutations to binary search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Doubly-linked-list Insertion Sort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Surprisingly large size for unwinding to get mutant stability</a:t>
            </a:r>
          </a:p>
          <a:p>
            <a:pPr lvl="2">
              <a:lnSpc>
                <a:spcPct val="83000"/>
              </a:lnSpc>
            </a:pPr>
            <a:r>
              <a:rPr lang="en-US" sz="3200" dirty="0" smtClean="0"/>
              <a:t>Showed the harness had a “flaw” – technically ok, but for subtle reasons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Surviving mutants of fixed harness showed there was redundant code in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15917672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err="1" smtClean="0"/>
              <a:t>SpiderMonkey</a:t>
            </a:r>
            <a:r>
              <a:rPr lang="en-US" sz="4000" dirty="0" smtClean="0"/>
              <a:t> Boyer-Moore </a:t>
            </a:r>
            <a:r>
              <a:rPr lang="en-US" sz="4000" dirty="0" err="1" smtClean="0"/>
              <a:t>Horspool</a:t>
            </a:r>
            <a:r>
              <a:rPr lang="en-US" sz="4000" dirty="0" smtClean="0"/>
              <a:t> Implementation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Tricky substring finding algorithm from Mozilla’s JavaScript engine code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Initial investigation showed surviving mutants alter an assert converted to assume – we decided harness was good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Harness check finds mutated harnesses with </a:t>
            </a:r>
            <a:r>
              <a:rPr lang="en-US" sz="3600" i="1" dirty="0" smtClean="0"/>
              <a:t>better</a:t>
            </a:r>
            <a:r>
              <a:rPr lang="en-US" sz="3600" dirty="0" smtClean="0"/>
              <a:t> mutant kill rate!</a:t>
            </a:r>
          </a:p>
          <a:p>
            <a:pPr lvl="1">
              <a:lnSpc>
                <a:spcPct val="83000"/>
              </a:lnSpc>
            </a:pPr>
            <a:endParaRPr lang="en-US" sz="3600" dirty="0"/>
          </a:p>
          <a:p>
            <a:pPr lvl="1">
              <a:lnSpc>
                <a:spcPct val="83000"/>
              </a:lnSpc>
            </a:pPr>
            <a:r>
              <a:rPr lang="en-US" sz="3600" dirty="0" smtClean="0"/>
              <a:t>We investigated and improved our harness’ kill rate from 72.3% to 79.52%, then 89.2% (after examining survivors)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Evidence that harness mutation is useful</a:t>
            </a:r>
          </a:p>
          <a:p>
            <a:pPr lvl="1">
              <a:lnSpc>
                <a:spcPct val="83000"/>
              </a:lnSpc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5" y="990600"/>
            <a:ext cx="1651000" cy="13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0629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Linux Kernel RCU Verification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Critical, complex synchronization mechanism providing for extremely lightweight readers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I wish Paul was here to tell you about this part!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Paul </a:t>
            </a:r>
            <a:r>
              <a:rPr lang="en-US" smtClean="0"/>
              <a:t>McKenney</a:t>
            </a:r>
            <a:r>
              <a:rPr lang="en-US" dirty="0" smtClean="0"/>
              <a:t>, our last author, has a lead role in developing and testing RCU (RCU is also a hot topic in verification lately, see PLDI this year)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Paul has been working (before we started working together) on verifying RCU using SPIN and CBMC models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How good are the CBMC models?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85800"/>
            <a:ext cx="1991222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82090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 Studies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Linux Kernel RCU Verification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Mutants of RCU show the first model is very weak (kills only 10 of 169 Tiny RCU mutants)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Adding interrupts in </a:t>
            </a:r>
            <a:r>
              <a:rPr lang="en-US" dirty="0" err="1" smtClean="0"/>
              <a:t>dyntick</a:t>
            </a:r>
            <a:r>
              <a:rPr lang="en-US" dirty="0" smtClean="0"/>
              <a:t>-idle handling kills an additional 12 mutants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Remaining survivors are bugs the current model should not detect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Found that one version of the harness, supposedly equivalent (different modeling of </a:t>
            </a:r>
            <a:r>
              <a:rPr lang="en-US" dirty="0" err="1" smtClean="0"/>
              <a:t>mutex</a:t>
            </a:r>
            <a:r>
              <a:rPr lang="en-US" dirty="0" smtClean="0"/>
              <a:t>), fails to kill </a:t>
            </a:r>
            <a:r>
              <a:rPr lang="en-US" i="1" dirty="0" smtClean="0"/>
              <a:t>any </a:t>
            </a:r>
            <a:r>
              <a:rPr lang="en-US" dirty="0" smtClean="0"/>
              <a:t>mutants</a:t>
            </a:r>
          </a:p>
          <a:p>
            <a:pPr lvl="2">
              <a:lnSpc>
                <a:spcPct val="83000"/>
              </a:lnSpc>
            </a:pPr>
            <a:r>
              <a:rPr lang="en-US" dirty="0" smtClean="0"/>
              <a:t>Either a very subtle harness bug or a CBMC bug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Some RCU usage models verify/check in &lt;5 min</a:t>
            </a:r>
          </a:p>
          <a:p>
            <a:pPr lvl="1">
              <a:lnSpc>
                <a:spcPct val="83000"/>
              </a:lnSpc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685800"/>
            <a:ext cx="1991222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591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CBMC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C Bounded Model Checker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Translates C code, given a finite unwinding depth (limit of </a:t>
            </a:r>
            <a:r>
              <a:rPr lang="en-US" sz="4000" b="0" i="1" dirty="0" smtClean="0"/>
              <a:t>k</a:t>
            </a:r>
            <a:r>
              <a:rPr lang="en-US" sz="4000" b="0" dirty="0" smtClean="0"/>
              <a:t> </a:t>
            </a:r>
            <a:r>
              <a:rPr lang="en-US" sz="4000" b="0" dirty="0" err="1" smtClean="0"/>
              <a:t>unrollings</a:t>
            </a:r>
            <a:r>
              <a:rPr lang="en-US" sz="4000" b="0" dirty="0" smtClean="0"/>
              <a:t> for loops) into a SAT or SMT problem via SSA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Satisfying assignments to the SAT/SMT represent property violating executions</a:t>
            </a:r>
            <a:endParaRPr lang="en-US" sz="4000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81000"/>
            <a:ext cx="341992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6255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Related Work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Mutants of hardware models as coverage criteria in more traditional model checking long-standing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But not presented to user, or using tools to generate executions to explain surviving mutants, mutating formula, not harness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Various logical vacuity checks as well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See </a:t>
            </a:r>
            <a:r>
              <a:rPr lang="en-US" sz="4000" dirty="0" err="1" smtClean="0"/>
              <a:t>Hoskote</a:t>
            </a:r>
            <a:r>
              <a:rPr lang="en-US" sz="4000" dirty="0" smtClean="0"/>
              <a:t> et al. and large body of papers from Hanna </a:t>
            </a:r>
            <a:r>
              <a:rPr lang="en-US" sz="4000" dirty="0" err="1" smtClean="0"/>
              <a:t>Chockler</a:t>
            </a:r>
            <a:r>
              <a:rPr lang="en-US" sz="4000" dirty="0" smtClean="0"/>
              <a:t> and others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In testing, Schuler &amp; Zeller </a:t>
            </a:r>
            <a:r>
              <a:rPr lang="en-US" sz="4000" i="1" dirty="0" smtClean="0"/>
              <a:t>checked coverage</a:t>
            </a:r>
            <a:r>
              <a:rPr lang="en-US" sz="4000" dirty="0" smtClean="0"/>
              <a:t> is relevant; </a:t>
            </a:r>
            <a:r>
              <a:rPr lang="en-US" sz="4000" dirty="0" err="1" smtClean="0"/>
              <a:t>Murugesan</a:t>
            </a:r>
            <a:r>
              <a:rPr lang="en-US" sz="4000" dirty="0" smtClean="0"/>
              <a:t> et al. NFM 2015 paper also (“Are we there yet?)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See the paper for details</a:t>
            </a:r>
          </a:p>
          <a:p>
            <a:pPr eaLnBrk="1" hangingPunct="1">
              <a:lnSpc>
                <a:spcPct val="83000"/>
              </a:lnSpc>
            </a:pPr>
            <a:endParaRPr lang="en-US" dirty="0" smtClean="0"/>
          </a:p>
          <a:p>
            <a:pPr lvl="1">
              <a:lnSpc>
                <a:spcPct val="83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3563834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Other Points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Paper also proposes a dubious idea where mutants can provide confidence in correctness of models too large to actually verify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Popper’s philosophy of science suggests that </a:t>
            </a:r>
            <a:r>
              <a:rPr lang="en-US" sz="4000" i="1" dirty="0" smtClean="0"/>
              <a:t>all verification is provisional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Mutation based approach is conceptually akin to using alternative worlds where relativity does not hold to show that experiments verifying relativity easily detect this situation</a:t>
            </a:r>
          </a:p>
          <a:p>
            <a:pPr lvl="1">
              <a:lnSpc>
                <a:spcPct val="83000"/>
              </a:lnSpc>
            </a:pPr>
            <a:endParaRPr lang="en-US" dirty="0" smtClean="0"/>
          </a:p>
          <a:p>
            <a:pPr lvl="1">
              <a:lnSpc>
                <a:spcPct val="83000"/>
              </a:lnSpc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3200400"/>
            <a:ext cx="10197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25865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Conclusions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Because programs model checked are usually small, mutation gives us an easy way </a:t>
            </a:r>
            <a:r>
              <a:rPr lang="en-US" sz="4000" smtClean="0"/>
              <a:t>to </a:t>
            </a:r>
            <a:r>
              <a:rPr lang="en-US" sz="4000" smtClean="0"/>
              <a:t>verify a verification</a:t>
            </a:r>
            <a:endParaRPr lang="en-US" sz="4000" dirty="0" smtClean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The verification harness itself can be mutated to find weaknesses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Need tool assistance: understand mutants via concrete executions</a:t>
            </a:r>
          </a:p>
          <a:p>
            <a:pPr lvl="1">
              <a:lnSpc>
                <a:spcPct val="83000"/>
              </a:lnSpc>
            </a:pPr>
            <a:r>
              <a:rPr lang="en-US" sz="3600" dirty="0" smtClean="0"/>
              <a:t>“counter-counter-examples”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Program </a:t>
            </a:r>
            <a:r>
              <a:rPr lang="en-US" sz="4000" b="1" dirty="0" smtClean="0"/>
              <a:t>verification</a:t>
            </a:r>
            <a:r>
              <a:rPr lang="en-US" sz="4000" dirty="0" smtClean="0"/>
              <a:t> can (should!) be driven by </a:t>
            </a:r>
            <a:r>
              <a:rPr lang="en-US" sz="4000" b="1" dirty="0" smtClean="0"/>
              <a:t>falsification</a:t>
            </a:r>
          </a:p>
          <a:p>
            <a:pPr lvl="1">
              <a:lnSpc>
                <a:spcPct val="83000"/>
              </a:lnSpc>
            </a:pPr>
            <a:r>
              <a:rPr lang="en-US" sz="3600" dirty="0"/>
              <a:t>A</a:t>
            </a:r>
            <a:r>
              <a:rPr lang="en-US" sz="3600" dirty="0" smtClean="0"/>
              <a:t>lready is, in good verification engineer’s mind – tools should follow!</a:t>
            </a:r>
          </a:p>
          <a:p>
            <a:pPr eaLnBrk="1" hangingPunct="1">
              <a:lnSpc>
                <a:spcPct val="83000"/>
              </a:lnSpc>
            </a:pPr>
            <a:endParaRPr lang="en-US" dirty="0" smtClean="0"/>
          </a:p>
          <a:p>
            <a:pPr lvl="1">
              <a:lnSpc>
                <a:spcPct val="83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538522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Verification Harness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dirty="0" smtClean="0"/>
              <a:t>Define the set of valid executions for a program and properties to check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I.e., a bunch of </a:t>
            </a:r>
            <a:r>
              <a:rPr lang="en-US" i="1" dirty="0" smtClean="0"/>
              <a:t>assumes</a:t>
            </a:r>
            <a:r>
              <a:rPr lang="en-US" dirty="0" smtClean="0"/>
              <a:t> and </a:t>
            </a:r>
            <a:r>
              <a:rPr lang="en-US" i="1" dirty="0" smtClean="0"/>
              <a:t>asserts</a:t>
            </a:r>
            <a:endParaRPr lang="en-US" dirty="0" smtClean="0"/>
          </a:p>
          <a:p>
            <a:pPr eaLnBrk="1" hangingPunct="1">
              <a:lnSpc>
                <a:spcPct val="83000"/>
              </a:lnSpc>
            </a:pPr>
            <a:endParaRPr lang="en-US" dirty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Not just for CBMC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JPF, SPIN, KLEE, random testing, bounded exhaustive testing, all depend on a harness</a:t>
            </a:r>
          </a:p>
          <a:p>
            <a:pPr lvl="1">
              <a:lnSpc>
                <a:spcPct val="83000"/>
              </a:lnSpc>
            </a:pPr>
            <a:endParaRPr lang="en-US" dirty="0"/>
          </a:p>
          <a:p>
            <a:pPr>
              <a:lnSpc>
                <a:spcPct val="83000"/>
              </a:lnSpc>
            </a:pPr>
            <a:r>
              <a:rPr lang="en-US" dirty="0" smtClean="0"/>
              <a:t>I’ve spent a good part of my working life as a researcher writing “harnesses” of some kind or other</a:t>
            </a:r>
            <a:endParaRPr lang="en-US" dirty="0"/>
          </a:p>
          <a:p>
            <a:pPr lvl="1">
              <a:lnSpc>
                <a:spcPct val="83000"/>
              </a:lnSpc>
            </a:pPr>
            <a:endParaRPr lang="en-US" b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905000"/>
            <a:ext cx="2003906" cy="15621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Small Harness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174750"/>
            <a:ext cx="8026400" cy="5073650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3000"/>
              </a:lnSpc>
              <a:buNone/>
            </a:pPr>
            <a:r>
              <a:rPr lang="en-US" sz="1500" dirty="0" smtClean="0">
                <a:latin typeface="Lucida Console"/>
                <a:cs typeface="Lucida Console"/>
              </a:rPr>
              <a:t>#</a:t>
            </a:r>
            <a:r>
              <a:rPr lang="en-US" sz="1500" dirty="0">
                <a:latin typeface="Lucida Console"/>
                <a:cs typeface="Lucida Console"/>
              </a:rPr>
              <a:t>include "</a:t>
            </a:r>
            <a:r>
              <a:rPr lang="en-US" sz="1500" dirty="0" err="1" smtClean="0">
                <a:latin typeface="Lucida Console"/>
                <a:cs typeface="Lucida Console"/>
              </a:rPr>
              <a:t>sort.h</a:t>
            </a:r>
            <a:r>
              <a:rPr lang="en-US" sz="1500" dirty="0" smtClean="0">
                <a:latin typeface="Lucida Console"/>
                <a:cs typeface="Lucida Console"/>
              </a:rPr>
              <a:t>”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a[SIZE];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ref[SIZE]</a:t>
            </a:r>
            <a:r>
              <a:rPr lang="en-US" sz="1500" dirty="0" smtClean="0">
                <a:latin typeface="Lucida Console"/>
                <a:cs typeface="Lucida Console"/>
              </a:rPr>
              <a:t>;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 smtClean="0">
                <a:latin typeface="Lucida Console"/>
                <a:cs typeface="Lucida Console"/>
              </a:rPr>
              <a:t>nondet_int</a:t>
            </a:r>
            <a:r>
              <a:rPr lang="en-US" sz="1500" dirty="0">
                <a:latin typeface="Lucida Console"/>
                <a:cs typeface="Lucida Console"/>
              </a:rPr>
              <a:t>()</a:t>
            </a:r>
            <a:r>
              <a:rPr lang="en-US" sz="1500" dirty="0" smtClean="0">
                <a:latin typeface="Lucida Console"/>
                <a:cs typeface="Lucida Console"/>
              </a:rPr>
              <a:t>;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main () </a:t>
            </a:r>
            <a:r>
              <a:rPr lang="en-US" sz="1500" dirty="0" smtClean="0">
                <a:latin typeface="Lucida Console"/>
                <a:cs typeface="Lucida Console"/>
              </a:rPr>
              <a:t>{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, v, </a:t>
            </a:r>
            <a:r>
              <a:rPr lang="en-US" sz="1500" dirty="0" err="1">
                <a:latin typeface="Lucida Console"/>
                <a:cs typeface="Lucida Console"/>
              </a:rPr>
              <a:t>prev</a:t>
            </a:r>
            <a:r>
              <a:rPr lang="en-US" sz="1500" dirty="0">
                <a:latin typeface="Lucida Console"/>
                <a:cs typeface="Lucida Console"/>
              </a:rPr>
              <a:t>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err="1">
                <a:latin typeface="Lucida Console"/>
                <a:cs typeface="Lucida Console"/>
              </a:rPr>
              <a:t>int</a:t>
            </a:r>
            <a:r>
              <a:rPr lang="en-US" sz="1500" dirty="0">
                <a:latin typeface="Lucida Console"/>
                <a:cs typeface="Lucida Console"/>
              </a:rPr>
              <a:t> s = </a:t>
            </a:r>
            <a:r>
              <a:rPr lang="en-US" sz="1500" dirty="0" err="1" smtClean="0">
                <a:latin typeface="Lucida Console"/>
                <a:cs typeface="Lucida Console"/>
              </a:rPr>
              <a:t>nondet_int</a:t>
            </a:r>
            <a:r>
              <a:rPr lang="en-US" sz="15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smtClean="0">
                <a:latin typeface="Lucida Console"/>
                <a:cs typeface="Lucida Console"/>
              </a:rPr>
              <a:t>__</a:t>
            </a:r>
            <a:r>
              <a:rPr lang="en-US" sz="1500" dirty="0" err="1" smtClean="0">
                <a:latin typeface="Lucida Console"/>
                <a:cs typeface="Lucida Console"/>
              </a:rPr>
              <a:t>CPROVER_assume</a:t>
            </a:r>
            <a:r>
              <a:rPr lang="en-US" sz="1500" dirty="0">
                <a:latin typeface="Lucida Console"/>
                <a:cs typeface="Lucida Console"/>
              </a:rPr>
              <a:t>((s &gt; 0) </a:t>
            </a:r>
            <a:r>
              <a:rPr lang="en-US" sz="1500" dirty="0" smtClean="0">
                <a:latin typeface="Lucida Console"/>
                <a:cs typeface="Lucida Console"/>
              </a:rPr>
              <a:t>&amp;&amp; </a:t>
            </a:r>
            <a:r>
              <a:rPr lang="en-US" sz="1500" dirty="0">
                <a:latin typeface="Lucida Console"/>
                <a:cs typeface="Lucida Console"/>
              </a:rPr>
              <a:t>(s &lt;=SIZE));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for (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 = 0;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 &lt; s;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++) </a:t>
            </a:r>
            <a:r>
              <a:rPr lang="en-US" sz="1500" dirty="0" smtClean="0">
                <a:latin typeface="Lucida Console"/>
                <a:cs typeface="Lucida Console"/>
              </a:rPr>
              <a:t>{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v = </a:t>
            </a:r>
            <a:r>
              <a:rPr lang="en-US" sz="1500" dirty="0" err="1" smtClean="0">
                <a:latin typeface="Lucida Console"/>
                <a:cs typeface="Lucida Console"/>
              </a:rPr>
              <a:t>nondet_int</a:t>
            </a:r>
            <a:r>
              <a:rPr lang="en-US" sz="1500" dirty="0">
                <a:latin typeface="Lucida Console"/>
                <a:cs typeface="Lucida Console"/>
              </a:rPr>
              <a:t>();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</a:t>
            </a:r>
            <a:r>
              <a:rPr lang="en-US" sz="1500" dirty="0" err="1">
                <a:latin typeface="Lucida Console"/>
                <a:cs typeface="Lucida Console"/>
              </a:rPr>
              <a:t>printf</a:t>
            </a:r>
            <a:r>
              <a:rPr lang="en-US" sz="1500" dirty="0">
                <a:latin typeface="Lucida Console"/>
                <a:cs typeface="Lucida Console"/>
              </a:rPr>
              <a:t> ("LOG: ref[\%d] = </a:t>
            </a:r>
            <a:r>
              <a:rPr lang="en-US" sz="1500" dirty="0" smtClean="0">
                <a:latin typeface="Lucida Console"/>
                <a:cs typeface="Lucida Console"/>
              </a:rPr>
              <a:t>%</a:t>
            </a:r>
            <a:r>
              <a:rPr lang="en-US" sz="1500" dirty="0">
                <a:latin typeface="Lucida Console"/>
                <a:cs typeface="Lucida Console"/>
              </a:rPr>
              <a:t>d\\n",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, v);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ref[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] = v; a[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] = v;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smtClean="0">
                <a:latin typeface="Lucida Console"/>
                <a:cs typeface="Lucida Console"/>
              </a:rPr>
              <a:t>}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sort(a, s);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err="1">
                <a:latin typeface="Lucida Console"/>
                <a:cs typeface="Lucida Console"/>
              </a:rPr>
              <a:t>prev</a:t>
            </a:r>
            <a:r>
              <a:rPr lang="en-US" sz="1500" dirty="0">
                <a:latin typeface="Lucida Console"/>
                <a:cs typeface="Lucida Console"/>
              </a:rPr>
              <a:t> = a[0];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for (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 = 0;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 &lt; s;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++) </a:t>
            </a:r>
            <a:r>
              <a:rPr lang="en-US" sz="1500" dirty="0" smtClean="0">
                <a:latin typeface="Lucida Console"/>
                <a:cs typeface="Lucida Console"/>
              </a:rPr>
              <a:t>{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</a:t>
            </a:r>
            <a:r>
              <a:rPr lang="en-US" sz="1500" dirty="0" err="1">
                <a:latin typeface="Lucida Console"/>
                <a:cs typeface="Lucida Console"/>
              </a:rPr>
              <a:t>printf</a:t>
            </a:r>
            <a:r>
              <a:rPr lang="en-US" sz="1500" dirty="0">
                <a:latin typeface="Lucida Console"/>
                <a:cs typeface="Lucida Console"/>
              </a:rPr>
              <a:t> ("LOG: a</a:t>
            </a:r>
            <a:r>
              <a:rPr lang="en-US" sz="1500" dirty="0" smtClean="0">
                <a:latin typeface="Lucida Console"/>
                <a:cs typeface="Lucida Console"/>
              </a:rPr>
              <a:t>[%</a:t>
            </a:r>
            <a:r>
              <a:rPr lang="en-US" sz="1500" dirty="0">
                <a:latin typeface="Lucida Console"/>
                <a:cs typeface="Lucida Console"/>
              </a:rPr>
              <a:t>d] = </a:t>
            </a:r>
            <a:r>
              <a:rPr lang="en-US" sz="1500" dirty="0" smtClean="0">
                <a:latin typeface="Lucida Console"/>
                <a:cs typeface="Lucida Console"/>
              </a:rPr>
              <a:t>%</a:t>
            </a:r>
            <a:r>
              <a:rPr lang="en-US" sz="1500" dirty="0">
                <a:latin typeface="Lucida Console"/>
                <a:cs typeface="Lucida Console"/>
              </a:rPr>
              <a:t>d\\n", 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, a[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]);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assert (a[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] &gt;= </a:t>
            </a:r>
            <a:r>
              <a:rPr lang="en-US" sz="1500" dirty="0" err="1">
                <a:latin typeface="Lucida Console"/>
                <a:cs typeface="Lucida Console"/>
              </a:rPr>
              <a:t>prev</a:t>
            </a:r>
            <a:r>
              <a:rPr lang="en-US" sz="1500" dirty="0">
                <a:latin typeface="Lucida Console"/>
                <a:cs typeface="Lucida Console"/>
              </a:rPr>
              <a:t>);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  </a:t>
            </a:r>
            <a:r>
              <a:rPr lang="en-US" sz="1500" dirty="0" err="1">
                <a:latin typeface="Lucida Console"/>
                <a:cs typeface="Lucida Console"/>
              </a:rPr>
              <a:t>prev</a:t>
            </a:r>
            <a:r>
              <a:rPr lang="en-US" sz="1500" dirty="0">
                <a:latin typeface="Lucida Console"/>
                <a:cs typeface="Lucida Console"/>
              </a:rPr>
              <a:t> = a[</a:t>
            </a:r>
            <a:r>
              <a:rPr lang="en-US" sz="1500" dirty="0" err="1">
                <a:latin typeface="Lucida Console"/>
                <a:cs typeface="Lucida Console"/>
              </a:rPr>
              <a:t>i</a:t>
            </a:r>
            <a:r>
              <a:rPr lang="en-US" sz="1500" dirty="0">
                <a:latin typeface="Lucida Console"/>
                <a:cs typeface="Lucida Console"/>
              </a:rPr>
              <a:t>];</a:t>
            </a: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>
                <a:latin typeface="Lucida Console"/>
                <a:cs typeface="Lucida Console"/>
              </a:rPr>
              <a:t>  </a:t>
            </a:r>
            <a:r>
              <a:rPr lang="en-US" sz="1500" dirty="0" smtClean="0">
                <a:latin typeface="Lucida Console"/>
                <a:cs typeface="Lucida Console"/>
              </a:rPr>
              <a:t>}</a:t>
            </a:r>
            <a:endParaRPr lang="en-US" sz="1500" dirty="0">
              <a:latin typeface="Lucida Console"/>
              <a:cs typeface="Lucida Console"/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n-US" sz="1500" dirty="0" smtClean="0">
                <a:latin typeface="Lucida Console"/>
                <a:cs typeface="Lucida Console"/>
              </a:rPr>
              <a:t>}</a:t>
            </a:r>
            <a:endParaRPr lang="en-US" sz="1500" b="0" dirty="0" smtClean="0">
              <a:latin typeface="Lucida Console"/>
              <a:cs typeface="Lucida Consol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19200"/>
            <a:ext cx="2003906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444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Verification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When you verify something, there are two possible </a:t>
            </a:r>
            <a:r>
              <a:rPr lang="en-US" sz="4000" dirty="0" smtClean="0"/>
              <a:t>outcomes</a:t>
            </a:r>
          </a:p>
          <a:p>
            <a:pPr eaLnBrk="1" hangingPunct="1">
              <a:lnSpc>
                <a:spcPct val="83000"/>
              </a:lnSpc>
            </a:pPr>
            <a:endParaRPr lang="en-US" sz="4000" b="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One is great</a:t>
            </a:r>
          </a:p>
          <a:p>
            <a:pPr eaLnBrk="1" hangingPunct="1">
              <a:lnSpc>
                <a:spcPct val="83000"/>
              </a:lnSpc>
            </a:pPr>
            <a:endParaRPr lang="en-US" sz="4000" b="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One is not so great</a:t>
            </a:r>
            <a:endParaRPr lang="en-US" sz="4000" b="0" dirty="0" smtClean="0"/>
          </a:p>
        </p:txBody>
      </p:sp>
    </p:spTree>
    <p:extLst>
      <p:ext uri="{BB962C8B-B14F-4D97-AF65-F5344CB8AC3E}">
        <p14:creationId xmlns:p14="http://schemas.microsoft.com/office/powerpoint/2010/main" val="3044691097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First Outcome: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Model checker says “here is a bug”</a:t>
            </a:r>
          </a:p>
          <a:p>
            <a:pPr eaLnBrk="1" hangingPunct="1">
              <a:lnSpc>
                <a:spcPct val="83000"/>
              </a:lnSpc>
            </a:pPr>
            <a:endParaRPr lang="en-US" sz="4000" b="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You look, there is a </a:t>
            </a:r>
            <a:br>
              <a:rPr lang="en-US" sz="4000" dirty="0" smtClean="0"/>
            </a:br>
            <a:r>
              <a:rPr lang="en-US" sz="4000" dirty="0" smtClean="0"/>
              <a:t>counterexample trace (a</a:t>
            </a:r>
            <a:br>
              <a:rPr lang="en-US" sz="4000" dirty="0" smtClean="0"/>
            </a:br>
            <a:r>
              <a:rPr lang="en-US" sz="4000" dirty="0" smtClean="0"/>
              <a:t>failing test case) showing the bug</a:t>
            </a:r>
          </a:p>
          <a:p>
            <a:pPr eaLnBrk="1" hangingPunct="1">
              <a:lnSpc>
                <a:spcPct val="83000"/>
              </a:lnSpc>
            </a:pPr>
            <a:endParaRPr lang="en-US" sz="400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You fix the program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(about as often) You fix the harness</a:t>
            </a:r>
          </a:p>
        </p:txBody>
      </p:sp>
      <p:pic>
        <p:nvPicPr>
          <p:cNvPr id="4" name="Picture 3" descr="C:\Users\alex\AppData\Local\Microsoft\Windows\Temporary Internet Files\Content.IE5\NX59TM9E\MC9004417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2057400"/>
            <a:ext cx="1356360" cy="1356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1567672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Second Outcome: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Model checker says “no bugs”</a:t>
            </a:r>
          </a:p>
          <a:p>
            <a:pPr eaLnBrk="1" hangingPunct="1">
              <a:lnSpc>
                <a:spcPct val="83000"/>
              </a:lnSpc>
            </a:pPr>
            <a:endParaRPr lang="en-US" sz="4000" b="0" dirty="0" smtClean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Maybe your program is correct.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Maybe the harness is not generating any executions (</a:t>
            </a:r>
            <a:r>
              <a:rPr lang="en-US" sz="4000" b="0" i="1" dirty="0" smtClean="0"/>
              <a:t>assume false</a:t>
            </a:r>
            <a:r>
              <a:rPr lang="en-US" sz="4000" b="0" dirty="0" smtClean="0"/>
              <a:t> vacuity)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Maybe your property is too weak</a:t>
            </a:r>
          </a:p>
          <a:p>
            <a:pPr eaLnBrk="1" hangingPunct="1">
              <a:lnSpc>
                <a:spcPct val="83000"/>
              </a:lnSpc>
            </a:pPr>
            <a:r>
              <a:rPr lang="en-US" sz="4000" b="0" dirty="0" smtClean="0"/>
              <a:t>(Maybe model checker is broken…)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066800"/>
            <a:ext cx="1930638" cy="13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34974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to do?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There are many ways a “verification” can fail to verify anything of interest</a:t>
            </a:r>
          </a:p>
          <a:p>
            <a:pPr eaLnBrk="1" hangingPunct="1">
              <a:lnSpc>
                <a:spcPct val="83000"/>
              </a:lnSpc>
            </a:pPr>
            <a:endParaRPr lang="en-US" sz="4000" b="0" dirty="0"/>
          </a:p>
          <a:p>
            <a:pPr eaLnBrk="1" hangingPunct="1">
              <a:lnSpc>
                <a:spcPct val="83000"/>
              </a:lnSpc>
            </a:pPr>
            <a:r>
              <a:rPr lang="en-US" sz="4000" dirty="0" smtClean="0"/>
              <a:t>How can we avoid</a:t>
            </a:r>
            <a:br>
              <a:rPr lang="en-US" sz="4000" dirty="0" smtClean="0"/>
            </a:br>
            <a:r>
              <a:rPr lang="en-US" sz="4000" dirty="0" smtClean="0"/>
              <a:t>these pitfalls, and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know what we have</a:t>
            </a:r>
            <a:br>
              <a:rPr lang="en-US" sz="4000" dirty="0" smtClean="0"/>
            </a:br>
            <a:r>
              <a:rPr lang="en-US" sz="4000" dirty="0" smtClean="0"/>
              <a:t>verified?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267200"/>
            <a:ext cx="360608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3696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2691&quot;&gt;&lt;object type=&quot;3&quot; unique_id=&quot;12692&quot;&gt;&lt;property id=&quot;20148&quot; value=&quot;5&quot;/&gt;&lt;property id=&quot;20300&quot; value=&quot;Slide 1&quot;/&gt;&lt;property id=&quot;20307&quot; value=&quot;284&quot;/&gt;&lt;/object&gt;&lt;object type=&quot;3&quot; unique_id=&quot;12695&quot;&gt;&lt;property id=&quot;20148&quot; value=&quot;5&quot;/&gt;&lt;property id=&quot;20300&quot; value=&quot;Slide 2 - &amp;quot;Why Random Testing?&amp;quot;&quot;/&gt;&lt;property id=&quot;20307&quot; value=&quot;288&quot;/&gt;&lt;/object&gt;&lt;object type=&quot;3&quot; unique_id=&quot;12696&quot;&gt;&lt;property id=&quot;20148&quot; value=&quot;5&quot;/&gt;&lt;property id=&quot;20300&quot; value=&quot;Slide 3 - &amp;quot;Three Parts of the Talk&amp;quot;&quot;/&gt;&lt;property id=&quot;20307&quot; value=&quot;287&quot;/&gt;&lt;/object&gt;&lt;object type=&quot;3&quot; unique_id=&quot;12720&quot;&gt;&lt;property id=&quot;20148&quot; value=&quot;5&quot;/&gt;&lt;property id=&quot;20300&quot; value=&quot;Slide 4 - &amp;quot;Swarm Testing&amp;quot;&quot;/&gt;&lt;property id=&quot;20307&quot; value=&quot;289&quot;/&gt;&lt;/object&gt;&lt;object type=&quot;3&quot; unique_id=&quot;12721&quot;&gt;&lt;property id=&quot;20148&quot; value=&quot;5&quot;/&gt;&lt;property id=&quot;20300&quot; value=&quot;Slide 5 - &amp;quot;Swarm&amp;quot;&quot;/&gt;&lt;property id=&quot;20307&quot; value=&quot;291&quot;/&gt;&lt;/object&gt;&lt;object type=&quot;3&quot; unique_id=&quot;12722&quot;&gt;&lt;property id=&quot;20148&quot; value=&quot;5&quot;/&gt;&lt;property id=&quot;20300&quot; value=&quot;Slide 6 - &amp;quot;Swarming a Stack&amp;quot;&quot;/&gt;&lt;property id=&quot;20307&quot; value=&quot;290&quot;/&gt;&lt;/object&gt;&lt;object type=&quot;3&quot; unique_id=&quot;12724&quot;&gt;&lt;property id=&quot;20148&quot; value=&quot;5&quot;/&gt;&lt;property id=&quot;20300&quot; value=&quot;Slide 8 - &amp;quot;Swarm&amp;quot;&quot;/&gt;&lt;property id=&quot;20307&quot; value=&quot;294&quot;/&gt;&lt;/object&gt;&lt;object type=&quot;3&quot; unique_id=&quot;12725&quot;&gt;&lt;property id=&quot;20148&quot; value=&quot;5&quot;/&gt;&lt;property id=&quot;20300&quot; value=&quot;Slide 9 - &amp;quot;Evaluating Swarm Testing&amp;quot;&quot;/&gt;&lt;property id=&quot;20307&quot; value=&quot;295&quot;/&gt;&lt;/object&gt;&lt;object type=&quot;3&quot; unique_id=&quot;12726&quot;&gt;&lt;property id=&quot;20148&quot; value=&quot;5&quot;/&gt;&lt;property id=&quot;20300&quot; value=&quot;Slide 10 - &amp;quot;Evaluating Swarm Testing&amp;quot;&quot;/&gt;&lt;property id=&quot;20307&quot; value=&quot;298&quot;/&gt;&lt;/object&gt;&lt;object type=&quot;3&quot; unique_id=&quot;12728&quot;&gt;&lt;property id=&quot;20148&quot; value=&quot;5&quot;/&gt;&lt;property id=&quot;20300&quot; value=&quot;Slide 12 - &amp;quot;Swarming C Compilers&amp;quot;&quot;/&gt;&lt;property id=&quot;20307&quot; value=&quot;297&quot;/&gt;&lt;/object&gt;&lt;object type=&quot;3&quot; unique_id=&quot;12729&quot;&gt;&lt;property id=&quot;20148&quot; value=&quot;5&quot;/&gt;&lt;property id=&quot;20300&quot; value=&quot;Slide 13 - &amp;quot;Swarming C Compilers&amp;quot;&quot;/&gt;&lt;property id=&quot;20307&quot; value=&quot;299&quot;/&gt;&lt;/object&gt;&lt;object type=&quot;3&quot; unique_id=&quot;12730&quot;&gt;&lt;property id=&quot;20148&quot; value=&quot;5&quot;/&gt;&lt;property id=&quot;20300&quot; value=&quot;Slide 14 - &amp;quot;Swarming C Compilers&amp;quot;&quot;/&gt;&lt;property id=&quot;20307&quot; value=&quot;300&quot;/&gt;&lt;/object&gt;&lt;object type=&quot;3&quot; unique_id=&quot;12731&quot;&gt;&lt;property id=&quot;20148&quot; value=&quot;5&quot;/&gt;&lt;property id=&quot;20300&quot; value=&quot;Slide 15 - &amp;quot;Swarming C Compilers&amp;quot;&quot;/&gt;&lt;property id=&quot;20307&quot; value=&quot;301&quot;/&gt;&lt;/object&gt;&lt;object type=&quot;3&quot; unique_id=&quot;12732&quot;&gt;&lt;property id=&quot;20148&quot; value=&quot;5&quot;/&gt;&lt;property id=&quot;20300&quot; value=&quot;Slide 18 - &amp;quot;Why Swarm Works&amp;quot;&quot;/&gt;&lt;property id=&quot;20307&quot; value=&quot;308&quot;/&gt;&lt;/object&gt;&lt;object type=&quot;3&quot; unique_id=&quot;12733&quot;&gt;&lt;property id=&quot;20148&quot; value=&quot;5&quot;/&gt;&lt;property id=&quot;20300&quot; value=&quot;Slide 19 - &amp;quot;Some Feature Facts&amp;quot;&quot;/&gt;&lt;property id=&quot;20307&quot; value=&quot;304&quot;/&gt;&lt;/object&gt;&lt;object type=&quot;3&quot; unique_id=&quot;12734&quot;&gt;&lt;property id=&quot;20148&quot; value=&quot;5&quot;/&gt;&lt;property id=&quot;20300&quot; value=&quot;Slide 20 - &amp;quot;More About Features&amp;quot;&quot;/&gt;&lt;property id=&quot;20307&quot; value=&quot;306&quot;/&gt;&lt;/object&gt;&lt;object type=&quot;3&quot; unique_id=&quot;12736&quot;&gt;&lt;property id=&quot;20148&quot; value=&quot;5&quot;/&gt;&lt;property id=&quot;20300&quot; value=&quot;Slide 59 - &amp;quot;Questions?&amp;quot;&quot;/&gt;&lt;property id=&quot;20307&quot; value=&quot;281&quot;/&gt;&lt;/object&gt;&lt;object type=&quot;3&quot; unique_id=&quot;13241&quot;&gt;&lt;property id=&quot;20148&quot; value=&quot;5&quot;/&gt;&lt;property id=&quot;20300&quot; value=&quot;Slide 16 - &amp;quot;Swarming JavaScript&amp;quot;&quot;/&gt;&lt;property id=&quot;20307&quot; value=&quot;309&quot;/&gt;&lt;/object&gt;&lt;object type=&quot;3&quot; unique_id=&quot;15236&quot;&gt;&lt;property id=&quot;20148&quot; value=&quot;5&quot;/&gt;&lt;property id=&quot;20300&quot; value=&quot;Slide 21 - &amp;quot;Fuzzer Taming&amp;quot;&quot;/&gt;&lt;property id=&quot;20307&quot; value=&quot;311&quot;/&gt;&lt;/object&gt;&lt;object type=&quot;3&quot; unique_id=&quot;15238&quot;&gt;&lt;property id=&quot;20148&quot; value=&quot;5&quot;/&gt;&lt;property id=&quot;20300&quot; value=&quot;Slide 22&quot;/&gt;&lt;property id=&quot;20307&quot; value=&quot;313&quot;/&gt;&lt;/object&gt;&lt;object type=&quot;3&quot; unique_id=&quot;15239&quot;&gt;&lt;property id=&quot;20148&quot; value=&quot;5&quot;/&gt;&lt;property id=&quot;20300&quot; value=&quot;Slide 23&quot;/&gt;&lt;property id=&quot;20307&quot; value=&quot;314&quot;/&gt;&lt;/object&gt;&lt;object type=&quot;3&quot; unique_id=&quot;15240&quot;&gt;&lt;property id=&quot;20148&quot; value=&quot;5&quot;/&gt;&lt;property id=&quot;20300&quot; value=&quot;Slide 24&quot;/&gt;&lt;property id=&quot;20307&quot; value=&quot;315&quot;/&gt;&lt;/object&gt;&lt;object type=&quot;3&quot; unique_id=&quot;15241&quot;&gt;&lt;property id=&quot;20148&quot; value=&quot;5&quot;/&gt;&lt;property id=&quot;20300&quot; value=&quot;Slide 25 - &amp;quot;Problems&amp;quot;&quot;/&gt;&lt;property id=&quot;20307&quot; value=&quot;316&quot;/&gt;&lt;/object&gt;&lt;object type=&quot;3&quot; unique_id=&quot;15242&quot;&gt;&lt;property id=&quot;20148&quot; value=&quot;5&quot;/&gt;&lt;property id=&quot;20300&quot; value=&quot;Slide 27 - &amp;quot;Solution #1&amp;quot;&quot;/&gt;&lt;property id=&quot;20307&quot; value=&quot;317&quot;/&gt;&lt;/object&gt;&lt;object type=&quot;3&quot; unique_id=&quot;15243&quot;&gt;&lt;property id=&quot;20148&quot; value=&quot;5&quot;/&gt;&lt;property id=&quot;20300&quot; value=&quot;Slide 28 - &amp;quot;Solution #1&amp;quot;&quot;/&gt;&lt;property id=&quot;20307&quot; value=&quot;318&quot;/&gt;&lt;/object&gt;&lt;object type=&quot;3&quot; unique_id=&quot;15244&quot;&gt;&lt;property id=&quot;20148&quot; value=&quot;5&quot;/&gt;&lt;property id=&quot;20300&quot; value=&quot;Slide 29 - &amp;quot;Solution #2: Suppressing Duplicates Using Clustering&amp;quot;&quot;/&gt;&lt;property id=&quot;20307&quot; value=&quot;319&quot;/&gt;&lt;/object&gt;&lt;object type=&quot;3&quot; unique_id=&quot;15245&quot;&gt;&lt;property id=&quot;20148&quot; value=&quot;5&quot;/&gt;&lt;property id=&quot;20300&quot; value=&quot;Slide 30&quot;/&gt;&lt;property id=&quot;20307&quot; value=&quot;320&quot;/&gt;&lt;/object&gt;&lt;object type=&quot;3&quot; unique_id=&quot;15246&quot;&gt;&lt;property id=&quot;20148&quot; value=&quot;5&quot;/&gt;&lt;property id=&quot;20300&quot; value=&quot;Slide 31&quot;/&gt;&lt;property id=&quot;20307&quot; value=&quot;321&quot;/&gt;&lt;/object&gt;&lt;object type=&quot;3&quot; unique_id=&quot;15247&quot;&gt;&lt;property id=&quot;20148&quot; value=&quot;5&quot;/&gt;&lt;property id=&quot;20300&quot; value=&quot;Slide 32&quot;/&gt;&lt;property id=&quot;20307&quot; value=&quot;322&quot;/&gt;&lt;/object&gt;&lt;object type=&quot;3&quot; unique_id=&quot;15248&quot;&gt;&lt;property id=&quot;20148&quot; value=&quot;5&quot;/&gt;&lt;property id=&quot;20300&quot; value=&quot;Slide 33 - &amp;quot;Furthest Point First [Gonzalez 1985]&amp;quot;&quot;/&gt;&lt;property id=&quot;20307&quot; value=&quot;323&quot;/&gt;&lt;/object&gt;&lt;object type=&quot;3&quot; unique_id=&quot;15249&quot;&gt;&lt;property id=&quot;20148&quot; value=&quot;5&quot;/&gt;&lt;property id=&quot;20300&quot; value=&quot;Slide 34 - &amp;quot;Furthest Point First [Gonzalez 1985]&amp;quot;&quot;/&gt;&lt;property id=&quot;20307&quot; value=&quot;324&quot;/&gt;&lt;/object&gt;&lt;object type=&quot;3&quot; unique_id=&quot;15250&quot;&gt;&lt;property id=&quot;20148&quot; value=&quot;5&quot;/&gt;&lt;property id=&quot;20300&quot; value=&quot;Slide 35 - &amp;quot;Furthest Point First [Gonzalez 1985]&amp;quot;&quot;/&gt;&lt;property id=&quot;20307&quot; value=&quot;325&quot;/&gt;&lt;/object&gt;&lt;object type=&quot;3&quot; unique_id=&quot;15251&quot;&gt;&lt;property id=&quot;20148&quot; value=&quot;5&quot;/&gt;&lt;property id=&quot;20300&quot; value=&quot;Slide 36 - &amp;quot;Furthest Point First [Gonzalez 1985]&amp;quot;&quot;/&gt;&lt;property id=&quot;20307&quot; value=&quot;326&quot;/&gt;&lt;/object&gt;&lt;object type=&quot;3&quot; unique_id=&quot;15252&quot;&gt;&lt;property id=&quot;20148&quot; value=&quot;5&quot;/&gt;&lt;property id=&quot;20300&quot; value=&quot;Slide 37 - &amp;quot;Furthest Point First [Gonzalez 1985]&amp;quot;&quot;/&gt;&lt;property id=&quot;20307&quot; value=&quot;327&quot;/&gt;&lt;/object&gt;&lt;object type=&quot;3&quot; unique_id=&quot;15253&quot;&gt;&lt;property id=&quot;20148&quot; value=&quot;5&quot;/&gt;&lt;property id=&quot;20300&quot; value=&quot;Slide 38 - &amp;quot;Furthest Point First [Gonzalez 1985]&amp;quot;&quot;/&gt;&lt;property id=&quot;20307&quot; value=&quot;328&quot;/&gt;&lt;/object&gt;&lt;object type=&quot;3&quot; unique_id=&quot;15254&quot;&gt;&lt;property id=&quot;20148&quot; value=&quot;5&quot;/&gt;&lt;property id=&quot;20300&quot; value=&quot;Slide 39 - &amp;quot;Furthest Point First [Gonzalez 1985]&amp;quot;&quot;/&gt;&lt;property id=&quot;20307&quot; value=&quot;329&quot;/&gt;&lt;/object&gt;&lt;object type=&quot;3&quot; unique_id=&quot;15255&quot;&gt;&lt;property id=&quot;20148&quot; value=&quot;5&quot;/&gt;&lt;property id=&quot;20300&quot; value=&quot;Slide 40 - &amp;quot;Furthest Point First [Gonzalez 1985]&amp;quot;&quot;/&gt;&lt;property id=&quot;20307&quot; value=&quot;330&quot;/&gt;&lt;/object&gt;&lt;object type=&quot;3&quot; unique_id=&quot;15256&quot;&gt;&lt;property id=&quot;20148&quot; value=&quot;5&quot;/&gt;&lt;property id=&quot;20300&quot; value=&quot;Slide 41 - &amp;quot;Furthest Point First [Gonzalez 1985]&amp;quot;&quot;/&gt;&lt;property id=&quot;20307&quot; value=&quot;331&quot;/&gt;&lt;/object&gt;&lt;object type=&quot;3&quot; unique_id=&quot;15257&quot;&gt;&lt;property id=&quot;20148&quot; value=&quot;5&quot;/&gt;&lt;property id=&quot;20300&quot; value=&quot;Slide 42 - &amp;quot;Furthest Point First [Gonzalez 1985]&amp;quot;&quot;/&gt;&lt;property id=&quot;20307&quot; value=&quot;332&quot;/&gt;&lt;/object&gt;&lt;object type=&quot;3&quot; unique_id=&quot;15258&quot;&gt;&lt;property id=&quot;20148&quot; value=&quot;5&quot;/&gt;&lt;property id=&quot;20300&quot; value=&quot;Slide 43 - &amp;quot;Furthest Point First [Gonzalez 1985]&amp;quot;&quot;/&gt;&lt;property id=&quot;20307&quot; value=&quot;333&quot;/&gt;&lt;/object&gt;&lt;object type=&quot;3&quot; unique_id=&quot;15259&quot;&gt;&lt;property id=&quot;20148&quot; value=&quot;5&quot;/&gt;&lt;property id=&quot;20300&quot; value=&quot;Slide 44&quot;/&gt;&lt;property id=&quot;20307&quot; value=&quot;334&quot;/&gt;&lt;/object&gt;&lt;object type=&quot;3&quot; unique_id=&quot;15260&quot;&gt;&lt;property id=&quot;20148&quot; value=&quot;5&quot;/&gt;&lt;property id=&quot;20300&quot; value=&quot;Slide 45 - &amp;quot;Compiler’s Failure Output&amp;quot;&quot;/&gt;&lt;property id=&quot;20307&quot; value=&quot;335&quot;/&gt;&lt;/object&gt;&lt;object type=&quot;3&quot; unique_id=&quot;15261&quot;&gt;&lt;property id=&quot;20148&quot; value=&quot;5&quot;/&gt;&lt;property id=&quot;20300&quot; value=&quot;Slide 46 - &amp;quot;Compiler’s Failure Output&amp;quot;&quot;/&gt;&lt;property id=&quot;20307&quot; value=&quot;336&quot;/&gt;&lt;/object&gt;&lt;object type=&quot;3&quot; unique_id=&quot;15262&quot;&gt;&lt;property id=&quot;20148&quot; value=&quot;5&quot;/&gt;&lt;property id=&quot;20300&quot; value=&quot;Slide 47 - &amp;quot;Compiler’s Failure Output&amp;quot;&quot;/&gt;&lt;property id=&quot;20307&quot; value=&quot;337&quot;/&gt;&lt;/object&gt;&lt;object type=&quot;3&quot; unique_id=&quot;15263&quot;&gt;&lt;property id=&quot;20148&quot; value=&quot;5&quot;/&gt;&lt;property id=&quot;20300&quot; value=&quot;Slide 48 - &amp;quot;Stack Trace&amp;quot;&quot;/&gt;&lt;property id=&quot;20307&quot; value=&quot;338&quot;/&gt;&lt;/object&gt;&lt;object type=&quot;3&quot; unique_id=&quot;15264&quot;&gt;&lt;property id=&quot;20148&quot; value=&quot;5&quot;/&gt;&lt;property id=&quot;20300&quot; value=&quot;Slide 49 - &amp;quot;Wrong-code Bug&amp;quot;&quot;/&gt;&lt;property id=&quot;20307&quot; value=&quot;339&quot;/&gt;&lt;/object&gt;&lt;object type=&quot;3&quot; unique_id=&quot;15265&quot;&gt;&lt;property id=&quot;20148&quot; value=&quot;5&quot;/&gt;&lt;property id=&quot;20300&quot; value=&quot;Slide 50 - &amp;quot;Wrong-code Bug&amp;quot;&quot;/&gt;&lt;property id=&quot;20307&quot; value=&quot;340&quot;/&gt;&lt;/object&gt;&lt;object type=&quot;3&quot; unique_id=&quot;15267&quot;&gt;&lt;property id=&quot;20148&quot; value=&quot;5&quot;/&gt;&lt;property id=&quot;20300&quot; value=&quot;Slide 51 - &amp;quot;Experimental Setup&amp;quot;&quot;/&gt;&lt;property id=&quot;20307&quot; value=&quot;342&quot;/&gt;&lt;/object&gt;&lt;object type=&quot;3&quot; unique_id=&quot;15268&quot;&gt;&lt;property id=&quot;20148&quot; value=&quot;5&quot;/&gt;&lt;property id=&quot;20300&quot; value=&quot;Slide 52 - &amp;quot;GCC 4.3.0 Wrong-code Bug Discovery Curves&amp;quot;&quot;/&gt;&lt;property id=&quot;20307&quot; value=&quot;343&quot;/&gt;&lt;/object&gt;&lt;object type=&quot;3&quot; unique_id=&quot;15269&quot;&gt;&lt;property id=&quot;20148&quot; value=&quot;5&quot;/&gt;&lt;property id=&quot;20300&quot; value=&quot;Slide 53 - &amp;quot;GCC 4.3.0 Wrong-code Bug Discovery Curves&amp;quot;&quot;/&gt;&lt;property id=&quot;20307&quot; value=&quot;344&quot;/&gt;&lt;/object&gt;&lt;object type=&quot;3&quot; unique_id=&quot;15270&quot;&gt;&lt;property id=&quot;20148&quot; value=&quot;5&quot;/&gt;&lt;property id=&quot;20300&quot; value=&quot;Slide 54&quot;/&gt;&lt;property id=&quot;20307&quot; value=&quot;345&quot;/&gt;&lt;/object&gt;&lt;object type=&quot;3&quot; unique_id=&quot;15271&quot;&gt;&lt;property id=&quot;20148&quot; value=&quot;5&quot;/&gt;&lt;property id=&quot;20300&quot; value=&quot;Slide 55 - &amp;quot;Workflow for Fuzzing&amp;quot;&quot;/&gt;&lt;property id=&quot;20307&quot; value=&quot;346&quot;/&gt;&lt;/object&gt;&lt;object type=&quot;3&quot; unique_id=&quot;15275&quot;&gt;&lt;property id=&quot;20148&quot; value=&quot;5&quot;/&gt;&lt;property id=&quot;20300&quot; value=&quot;Slide 26&quot;/&gt;&lt;property id=&quot;20307&quot; value=&quot;350&quot;/&gt;&lt;/object&gt;&lt;object type=&quot;3&quot; unique_id=&quot;15276&quot;&gt;&lt;property id=&quot;20148&quot; value=&quot;5&quot;/&gt;&lt;property id=&quot;20300&quot; value=&quot;Slide 56 - &amp;quot;GCC 4.3.0 Crash Bug Discovery Curves&amp;quot;&quot;/&gt;&lt;property id=&quot;20307&quot; value=&quot;351&quot;/&gt;&lt;/object&gt;&lt;object type=&quot;3&quot; unique_id=&quot;15277&quot;&gt;&lt;property id=&quot;20148&quot; value=&quot;5&quot;/&gt;&lt;property id=&quot;20300&quot; value=&quot;Slide 57 - &amp;quot;SpiderMonkey 1.6 Bug Discovery Curves&amp;quot;&quot;/&gt;&lt;property id=&quot;20307&quot; value=&quot;352&quot;/&gt;&lt;/object&gt;&lt;object type=&quot;3&quot; unique_id=&quot;15278&quot;&gt;&lt;property id=&quot;20148&quot; value=&quot;5&quot;/&gt;&lt;property id=&quot;20300&quot; value=&quot;Slide 58 - &amp;quot;GCC 4.3.0 Wrong-code Bug Discovery Curves&amp;quot;&quot;/&gt;&lt;property id=&quot;20307&quot; value=&quot;353&quot;/&gt;&lt;/object&gt;&lt;object type=&quot;3&quot; unique_id=&quot;16763&quot;&gt;&lt;property id=&quot;20148&quot; value=&quot;5&quot;/&gt;&lt;property id=&quot;20300&quot; value=&quot;Slide 7 - &amp;quot;Swarming a Stack&amp;quot;&quot;/&gt;&lt;property id=&quot;20307&quot; value=&quot;357&quot;/&gt;&lt;/object&gt;&lt;object type=&quot;3&quot; unique_id=&quot;19156&quot;&gt;&lt;property id=&quot;20148&quot; value=&quot;5&quot;/&gt;&lt;property id=&quot;20300&quot; value=&quot;Slide 11 - &amp;quot;Swarming a File System&amp;quot;&quot;/&gt;&lt;property id=&quot;20307&quot; value=&quot;358&quot;/&gt;&lt;/object&gt;&lt;object type=&quot;3&quot; unique_id=&quot;19467&quot;&gt;&lt;property id=&quot;20148&quot; value=&quot;5&quot;/&gt;&lt;property id=&quot;20300&quot; value=&quot;Slide 17 - &amp;quot;Swarming JavaScript&amp;quot;&quot;/&gt;&lt;property id=&quot;20307&quot; value=&quot;359&quot;/&gt;&lt;/object&gt;&lt;/object&gt;&lt;object type=&quot;8&quot; unique_id=&quot;127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16844</TotalTime>
  <Words>2713</Words>
  <Application>Microsoft Macintosh PowerPoint</Application>
  <PresentationFormat>On-screen Show (4:3)</PresentationFormat>
  <Paragraphs>332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Software Verification</vt:lpstr>
      <vt:lpstr>CBMC</vt:lpstr>
      <vt:lpstr>Verification Harness</vt:lpstr>
      <vt:lpstr>Typical Small Harness</vt:lpstr>
      <vt:lpstr>Software Verification</vt:lpstr>
      <vt:lpstr>First Outcome:</vt:lpstr>
      <vt:lpstr>Second Outcome:</vt:lpstr>
      <vt:lpstr>What to do?</vt:lpstr>
      <vt:lpstr>Short Answer</vt:lpstr>
      <vt:lpstr>Longer Answer</vt:lpstr>
      <vt:lpstr>PowerPoint Presentation</vt:lpstr>
      <vt:lpstr>Contributions of the Paper</vt:lpstr>
      <vt:lpstr>This Talk</vt:lpstr>
      <vt:lpstr>Checking Sort</vt:lpstr>
      <vt:lpstr>First Step: Generate Mutants</vt:lpstr>
      <vt:lpstr>Second Step: Find Unwinding Depth</vt:lpstr>
      <vt:lpstr>Second Step: Find Unwinding Depth</vt:lpstr>
      <vt:lpstr>Second Step: Find Unwinding Depth</vt:lpstr>
      <vt:lpstr>A Note on Mutant Stability</vt:lpstr>
      <vt:lpstr>Third Step: Check Survivors</vt:lpstr>
      <vt:lpstr>Investigate Odd Survivors</vt:lpstr>
      <vt:lpstr>No, It Doesn’t</vt:lpstr>
      <vt:lpstr>Fixed</vt:lpstr>
      <vt:lpstr>Mutate the Harness</vt:lpstr>
      <vt:lpstr>Case Studies</vt:lpstr>
      <vt:lpstr>Case Studies</vt:lpstr>
      <vt:lpstr>Case Studies</vt:lpstr>
      <vt:lpstr>Case Studies</vt:lpstr>
      <vt:lpstr>Related Work</vt:lpstr>
      <vt:lpstr>Other Points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(Quickly) Testing the Tester via Path Coverage</dc:title>
  <dc:creator>alex</dc:creator>
  <cp:lastModifiedBy>Alex Groce</cp:lastModifiedBy>
  <cp:revision>320</cp:revision>
  <dcterms:created xsi:type="dcterms:W3CDTF">2009-07-17T00:07:45Z</dcterms:created>
  <dcterms:modified xsi:type="dcterms:W3CDTF">2015-11-13T17:24:19Z</dcterms:modified>
</cp:coreProperties>
</file>