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84" r:id="rId2"/>
    <p:sldId id="288" r:id="rId3"/>
    <p:sldId id="287" r:id="rId4"/>
    <p:sldId id="369" r:id="rId5"/>
    <p:sldId id="289" r:id="rId6"/>
    <p:sldId id="291" r:id="rId7"/>
    <p:sldId id="290" r:id="rId8"/>
    <p:sldId id="357" r:id="rId9"/>
    <p:sldId id="294" r:id="rId10"/>
    <p:sldId id="295" r:id="rId11"/>
    <p:sldId id="298" r:id="rId12"/>
    <p:sldId id="358" r:id="rId13"/>
    <p:sldId id="297" r:id="rId14"/>
    <p:sldId id="299" r:id="rId15"/>
    <p:sldId id="300" r:id="rId16"/>
    <p:sldId id="301" r:id="rId17"/>
    <p:sldId id="309" r:id="rId18"/>
    <p:sldId id="359" r:id="rId19"/>
    <p:sldId id="308" r:id="rId20"/>
    <p:sldId id="304" r:id="rId21"/>
    <p:sldId id="306" r:id="rId22"/>
    <p:sldId id="370" r:id="rId23"/>
    <p:sldId id="311" r:id="rId24"/>
    <p:sldId id="313" r:id="rId25"/>
    <p:sldId id="314" r:id="rId26"/>
    <p:sldId id="315" r:id="rId27"/>
    <p:sldId id="316" r:id="rId28"/>
    <p:sldId id="350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2" r:id="rId54"/>
    <p:sldId id="343" r:id="rId55"/>
    <p:sldId id="344" r:id="rId56"/>
    <p:sldId id="345" r:id="rId57"/>
    <p:sldId id="346" r:id="rId58"/>
    <p:sldId id="351" r:id="rId59"/>
    <p:sldId id="352" r:id="rId60"/>
    <p:sldId id="353" r:id="rId61"/>
    <p:sldId id="371" r:id="rId62"/>
    <p:sldId id="361" r:id="rId63"/>
    <p:sldId id="362" r:id="rId64"/>
    <p:sldId id="363" r:id="rId65"/>
    <p:sldId id="364" r:id="rId66"/>
    <p:sldId id="365" r:id="rId67"/>
    <p:sldId id="366" r:id="rId68"/>
    <p:sldId id="360" r:id="rId69"/>
    <p:sldId id="367" r:id="rId70"/>
    <p:sldId id="368" r:id="rId71"/>
    <p:sldId id="281" r:id="rId72"/>
  </p:sldIdLst>
  <p:sldSz cx="9144000" cy="6858000" type="screen4x3"/>
  <p:notesSz cx="6858000" cy="91440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enyang:work:PLDI%202013:slides:gcc_wrong_bi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enyang:work:PLDI%202013:slides:gcc_wrong_big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chenyang:work:PLDI%202013:slides:gcc_crash_smal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enyang:work:PLDI%202013:slides:js_smal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enyang:work:PLDI%202013:slides:gcc_wrong_sm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Sheet1!$A$2:$AJ$2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2.71</c:v>
                </c:pt>
                <c:pt idx="3">
                  <c:v>5.29</c:v>
                </c:pt>
                <c:pt idx="4">
                  <c:v>8.99</c:v>
                </c:pt>
                <c:pt idx="5">
                  <c:v>14.45</c:v>
                </c:pt>
                <c:pt idx="6">
                  <c:v>21.93</c:v>
                </c:pt>
                <c:pt idx="7">
                  <c:v>31.57</c:v>
                </c:pt>
                <c:pt idx="8">
                  <c:v>43.32</c:v>
                </c:pt>
                <c:pt idx="9">
                  <c:v>57.01</c:v>
                </c:pt>
                <c:pt idx="10">
                  <c:v>72.44</c:v>
                </c:pt>
                <c:pt idx="11">
                  <c:v>90.1</c:v>
                </c:pt>
                <c:pt idx="12">
                  <c:v>109.35</c:v>
                </c:pt>
                <c:pt idx="13">
                  <c:v>130.99</c:v>
                </c:pt>
                <c:pt idx="14">
                  <c:v>154.93</c:v>
                </c:pt>
                <c:pt idx="15">
                  <c:v>181.06</c:v>
                </c:pt>
                <c:pt idx="16">
                  <c:v>209.65</c:v>
                </c:pt>
                <c:pt idx="17">
                  <c:v>241.49</c:v>
                </c:pt>
                <c:pt idx="18">
                  <c:v>275.22000000000003</c:v>
                </c:pt>
                <c:pt idx="19">
                  <c:v>312.06</c:v>
                </c:pt>
                <c:pt idx="20">
                  <c:v>351.25</c:v>
                </c:pt>
                <c:pt idx="21">
                  <c:v>392.85</c:v>
                </c:pt>
                <c:pt idx="22">
                  <c:v>437.05</c:v>
                </c:pt>
                <c:pt idx="23">
                  <c:v>482.53</c:v>
                </c:pt>
                <c:pt idx="24">
                  <c:v>530.55999999999938</c:v>
                </c:pt>
                <c:pt idx="25">
                  <c:v>580.87</c:v>
                </c:pt>
                <c:pt idx="26">
                  <c:v>633.84999999999923</c:v>
                </c:pt>
                <c:pt idx="27">
                  <c:v>689.04</c:v>
                </c:pt>
                <c:pt idx="28">
                  <c:v>745.1</c:v>
                </c:pt>
                <c:pt idx="29">
                  <c:v>804.04</c:v>
                </c:pt>
                <c:pt idx="30">
                  <c:v>864.55999999999938</c:v>
                </c:pt>
                <c:pt idx="31">
                  <c:v>928.37</c:v>
                </c:pt>
                <c:pt idx="32">
                  <c:v>993.21</c:v>
                </c:pt>
                <c:pt idx="33">
                  <c:v>1061.3800000000001</c:v>
                </c:pt>
                <c:pt idx="34">
                  <c:v>1131.27</c:v>
                </c:pt>
                <c:pt idx="35">
                  <c:v>1203.1099999999999</c:v>
                </c:pt>
              </c:numCache>
            </c:numRef>
          </c:xVal>
          <c:yVal>
            <c:numRef>
              <c:f>Sheet1!$A$1:$AJ$1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Sheet1!$A$3:$AJ$3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20</c:v>
                </c:pt>
                <c:pt idx="15">
                  <c:v>21</c:v>
                </c:pt>
                <c:pt idx="16">
                  <c:v>25</c:v>
                </c:pt>
                <c:pt idx="17">
                  <c:v>29</c:v>
                </c:pt>
                <c:pt idx="18">
                  <c:v>32</c:v>
                </c:pt>
                <c:pt idx="19">
                  <c:v>33</c:v>
                </c:pt>
                <c:pt idx="20">
                  <c:v>36</c:v>
                </c:pt>
                <c:pt idx="21">
                  <c:v>44</c:v>
                </c:pt>
                <c:pt idx="22">
                  <c:v>46</c:v>
                </c:pt>
                <c:pt idx="23">
                  <c:v>49</c:v>
                </c:pt>
                <c:pt idx="24">
                  <c:v>55</c:v>
                </c:pt>
                <c:pt idx="25">
                  <c:v>56</c:v>
                </c:pt>
                <c:pt idx="26">
                  <c:v>61</c:v>
                </c:pt>
                <c:pt idx="27">
                  <c:v>70</c:v>
                </c:pt>
                <c:pt idx="28">
                  <c:v>81</c:v>
                </c:pt>
                <c:pt idx="29">
                  <c:v>82</c:v>
                </c:pt>
                <c:pt idx="30">
                  <c:v>106</c:v>
                </c:pt>
                <c:pt idx="31">
                  <c:v>121</c:v>
                </c:pt>
                <c:pt idx="32">
                  <c:v>163</c:v>
                </c:pt>
                <c:pt idx="33">
                  <c:v>181</c:v>
                </c:pt>
                <c:pt idx="34">
                  <c:v>222</c:v>
                </c:pt>
                <c:pt idx="35">
                  <c:v>494</c:v>
                </c:pt>
              </c:numCache>
            </c:numRef>
          </c:xVal>
          <c:yVal>
            <c:numRef>
              <c:f>Sheet1!$A$1:$AJ$1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Sheet1!$A$4:$O$4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  <c:pt idx="6">
                  <c:v>15</c:v>
                </c:pt>
                <c:pt idx="7">
                  <c:v>19</c:v>
                </c:pt>
                <c:pt idx="8">
                  <c:v>32</c:v>
                </c:pt>
                <c:pt idx="9">
                  <c:v>33</c:v>
                </c:pt>
                <c:pt idx="10">
                  <c:v>34</c:v>
                </c:pt>
                <c:pt idx="11">
                  <c:v>37</c:v>
                </c:pt>
                <c:pt idx="12">
                  <c:v>50</c:v>
                </c:pt>
                <c:pt idx="13">
                  <c:v>54</c:v>
                </c:pt>
                <c:pt idx="14">
                  <c:v>64</c:v>
                </c:pt>
              </c:numCache>
            </c:numRef>
          </c:xVal>
          <c:yVal>
            <c:numRef>
              <c:f>Sheet1!$A$1:$O$1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56272"/>
        <c:axId val="215287624"/>
      </c:scatterChart>
      <c:valAx>
        <c:axId val="214156272"/>
        <c:scaling>
          <c:orientation val="minMax"/>
          <c:max val="12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 smtClean="0"/>
                  <a:t># Tests Examined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287624"/>
        <c:crosses val="autoZero"/>
        <c:crossBetween val="midCat"/>
        <c:majorUnit val="100"/>
      </c:valAx>
      <c:valAx>
        <c:axId val="215287624"/>
        <c:scaling>
          <c:orientation val="minMax"/>
          <c:max val="3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# Bugs Seen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4156272"/>
        <c:crosses val="autoZero"/>
        <c:crossBetween val="midCat"/>
        <c:majorUnit val="5"/>
      </c:valAx>
    </c:plotArea>
    <c:plotVisOnly val="1"/>
    <c:dispBlanksAs val="span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Sheet1!$A$2:$AJ$2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2.71</c:v>
                </c:pt>
                <c:pt idx="3">
                  <c:v>5.29</c:v>
                </c:pt>
                <c:pt idx="4">
                  <c:v>8.99</c:v>
                </c:pt>
                <c:pt idx="5">
                  <c:v>14.45</c:v>
                </c:pt>
                <c:pt idx="6">
                  <c:v>21.93</c:v>
                </c:pt>
                <c:pt idx="7">
                  <c:v>31.57</c:v>
                </c:pt>
                <c:pt idx="8">
                  <c:v>43.32</c:v>
                </c:pt>
                <c:pt idx="9">
                  <c:v>57.01</c:v>
                </c:pt>
                <c:pt idx="10">
                  <c:v>72.44</c:v>
                </c:pt>
                <c:pt idx="11">
                  <c:v>90.1</c:v>
                </c:pt>
                <c:pt idx="12">
                  <c:v>109.35</c:v>
                </c:pt>
                <c:pt idx="13">
                  <c:v>130.99</c:v>
                </c:pt>
                <c:pt idx="14">
                  <c:v>154.93</c:v>
                </c:pt>
                <c:pt idx="15">
                  <c:v>181.06</c:v>
                </c:pt>
                <c:pt idx="16">
                  <c:v>209.65</c:v>
                </c:pt>
                <c:pt idx="17">
                  <c:v>241.49</c:v>
                </c:pt>
                <c:pt idx="18">
                  <c:v>275.22000000000003</c:v>
                </c:pt>
                <c:pt idx="19">
                  <c:v>312.06</c:v>
                </c:pt>
                <c:pt idx="20">
                  <c:v>351.25</c:v>
                </c:pt>
                <c:pt idx="21">
                  <c:v>392.85</c:v>
                </c:pt>
                <c:pt idx="22">
                  <c:v>437.05</c:v>
                </c:pt>
                <c:pt idx="23">
                  <c:v>482.53</c:v>
                </c:pt>
                <c:pt idx="24">
                  <c:v>530.55999999999938</c:v>
                </c:pt>
                <c:pt idx="25">
                  <c:v>580.87</c:v>
                </c:pt>
                <c:pt idx="26">
                  <c:v>633.849999999999</c:v>
                </c:pt>
                <c:pt idx="27">
                  <c:v>689.04</c:v>
                </c:pt>
                <c:pt idx="28">
                  <c:v>745.1</c:v>
                </c:pt>
                <c:pt idx="29">
                  <c:v>804.04</c:v>
                </c:pt>
                <c:pt idx="30">
                  <c:v>864.55999999999938</c:v>
                </c:pt>
                <c:pt idx="31">
                  <c:v>928.37</c:v>
                </c:pt>
                <c:pt idx="32">
                  <c:v>993.21</c:v>
                </c:pt>
                <c:pt idx="33">
                  <c:v>1061.3800000000001</c:v>
                </c:pt>
                <c:pt idx="34">
                  <c:v>1131.27</c:v>
                </c:pt>
                <c:pt idx="35">
                  <c:v>1203.1099999999999</c:v>
                </c:pt>
              </c:numCache>
            </c:numRef>
          </c:xVal>
          <c:yVal>
            <c:numRef>
              <c:f>Sheet1!$A$1:$AJ$1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Sheet1!$A$3:$AJ$3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15</c:v>
                </c:pt>
                <c:pt idx="13">
                  <c:v>16</c:v>
                </c:pt>
                <c:pt idx="14">
                  <c:v>20</c:v>
                </c:pt>
                <c:pt idx="15">
                  <c:v>21</c:v>
                </c:pt>
                <c:pt idx="16">
                  <c:v>25</c:v>
                </c:pt>
                <c:pt idx="17">
                  <c:v>29</c:v>
                </c:pt>
                <c:pt idx="18">
                  <c:v>32</c:v>
                </c:pt>
                <c:pt idx="19">
                  <c:v>33</c:v>
                </c:pt>
                <c:pt idx="20">
                  <c:v>36</c:v>
                </c:pt>
                <c:pt idx="21">
                  <c:v>44</c:v>
                </c:pt>
                <c:pt idx="22">
                  <c:v>46</c:v>
                </c:pt>
                <c:pt idx="23">
                  <c:v>49</c:v>
                </c:pt>
                <c:pt idx="24">
                  <c:v>55</c:v>
                </c:pt>
                <c:pt idx="25">
                  <c:v>56</c:v>
                </c:pt>
                <c:pt idx="26">
                  <c:v>61</c:v>
                </c:pt>
                <c:pt idx="27">
                  <c:v>70</c:v>
                </c:pt>
                <c:pt idx="28">
                  <c:v>81</c:v>
                </c:pt>
                <c:pt idx="29">
                  <c:v>82</c:v>
                </c:pt>
                <c:pt idx="30">
                  <c:v>106</c:v>
                </c:pt>
                <c:pt idx="31">
                  <c:v>121</c:v>
                </c:pt>
                <c:pt idx="32">
                  <c:v>163</c:v>
                </c:pt>
                <c:pt idx="33">
                  <c:v>181</c:v>
                </c:pt>
                <c:pt idx="34">
                  <c:v>222</c:v>
                </c:pt>
                <c:pt idx="35">
                  <c:v>494</c:v>
                </c:pt>
              </c:numCache>
            </c:numRef>
          </c:xVal>
          <c:yVal>
            <c:numRef>
              <c:f>Sheet1!$A$1:$AJ$1</c:f>
              <c:numCache>
                <c:formatCode>General</c:formatCode>
                <c:ptCount val="3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Sheet1!$A$4:$O$4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  <c:pt idx="6">
                  <c:v>15</c:v>
                </c:pt>
                <c:pt idx="7">
                  <c:v>19</c:v>
                </c:pt>
                <c:pt idx="8">
                  <c:v>32</c:v>
                </c:pt>
                <c:pt idx="9">
                  <c:v>33</c:v>
                </c:pt>
                <c:pt idx="10">
                  <c:v>34</c:v>
                </c:pt>
                <c:pt idx="11">
                  <c:v>37</c:v>
                </c:pt>
                <c:pt idx="12">
                  <c:v>50</c:v>
                </c:pt>
                <c:pt idx="13">
                  <c:v>54</c:v>
                </c:pt>
                <c:pt idx="14">
                  <c:v>64</c:v>
                </c:pt>
              </c:numCache>
            </c:numRef>
          </c:xVal>
          <c:yVal>
            <c:numRef>
              <c:f>Sheet1!$A$1:$O$1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288408"/>
        <c:axId val="215288800"/>
      </c:scatterChart>
      <c:valAx>
        <c:axId val="215288408"/>
        <c:scaling>
          <c:orientation val="minMax"/>
          <c:max val="12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dirty="0" smtClean="0"/>
                  <a:t># Tests Examined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288800"/>
        <c:crosses val="autoZero"/>
        <c:crossBetween val="midCat"/>
        <c:majorUnit val="100"/>
      </c:valAx>
      <c:valAx>
        <c:axId val="215288800"/>
        <c:scaling>
          <c:orientation val="minMax"/>
          <c:max val="3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400" dirty="0" smtClean="0"/>
                  <a:t># Bugs Seen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288408"/>
        <c:crosses val="autoZero"/>
        <c:crossBetween val="midCat"/>
        <c:majorUnit val="5"/>
      </c:valAx>
    </c:plotArea>
    <c:plotVisOnly val="1"/>
    <c:dispBlanksAs val="span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Sheet1!$A$2:$L$2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2.8540000000000001</c:v>
                </c:pt>
                <c:pt idx="3">
                  <c:v>6.14</c:v>
                </c:pt>
                <c:pt idx="4">
                  <c:v>12.86</c:v>
                </c:pt>
                <c:pt idx="5">
                  <c:v>22.67</c:v>
                </c:pt>
                <c:pt idx="6">
                  <c:v>39.6</c:v>
                </c:pt>
                <c:pt idx="7">
                  <c:v>70.900000000000006</c:v>
                </c:pt>
              </c:numCache>
            </c:numRef>
          </c:xVal>
          <c:yVal>
            <c:numRef>
              <c:f>Sheet1!$A$1:$L$1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Sheet1!$A$3:$L$3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15</c:v>
                </c:pt>
              </c:numCache>
            </c:numRef>
          </c:xVal>
          <c:yVal>
            <c:numRef>
              <c:f>Sheet1!$A$1:$L$1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Sheet1!$A$4:$L$4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22</c:v>
                </c:pt>
                <c:pt idx="9">
                  <c:v>26</c:v>
                </c:pt>
                <c:pt idx="10">
                  <c:v>69</c:v>
                </c:pt>
              </c:numCache>
            </c:numRef>
          </c:xVal>
          <c:yVal>
            <c:numRef>
              <c:f>Sheet1!$A$1:$L$1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289976"/>
        <c:axId val="215290368"/>
      </c:scatterChart>
      <c:valAx>
        <c:axId val="215289976"/>
        <c:scaling>
          <c:orientation val="minMax"/>
          <c:max val="50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i="0" baseline="0" dirty="0" smtClean="0">
                    <a:effectLst/>
                  </a:rPr>
                  <a:t># Tests Examined</a:t>
                </a:r>
                <a:endParaRPr lang="en-US" sz="2400" dirty="0" smtClean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290368"/>
        <c:crosses val="autoZero"/>
        <c:crossBetween val="midCat"/>
        <c:majorUnit val="5"/>
      </c:valAx>
      <c:valAx>
        <c:axId val="215290368"/>
        <c:scaling>
          <c:orientation val="minMax"/>
          <c:max val="1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 smtClean="0"/>
                  <a:t># Bugs Seen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289976"/>
        <c:crosses val="autoZero"/>
        <c:crossBetween val="midCat"/>
        <c:majorUnit val="1"/>
      </c:valAx>
    </c:plotArea>
    <c:plotVisOnly val="1"/>
    <c:dispBlanksAs val="span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Sheet1!$A$2:$P$2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2.6796679667999999</c:v>
                </c:pt>
                <c:pt idx="3">
                  <c:v>5.2711271127100003</c:v>
                </c:pt>
                <c:pt idx="4">
                  <c:v>8.9745974597499991</c:v>
                </c:pt>
                <c:pt idx="5">
                  <c:v>14.1928192819</c:v>
                </c:pt>
                <c:pt idx="6">
                  <c:v>21.345034503499999</c:v>
                </c:pt>
                <c:pt idx="7">
                  <c:v>30.996799679999999</c:v>
                </c:pt>
                <c:pt idx="8">
                  <c:v>43.525852585300001</c:v>
                </c:pt>
                <c:pt idx="9">
                  <c:v>59.285228522899999</c:v>
                </c:pt>
                <c:pt idx="10">
                  <c:v>78.587658765900002</c:v>
                </c:pt>
                <c:pt idx="11">
                  <c:v>101.214921492</c:v>
                </c:pt>
                <c:pt idx="12">
                  <c:v>128.228022802</c:v>
                </c:pt>
                <c:pt idx="13">
                  <c:v>158.37153715400001</c:v>
                </c:pt>
                <c:pt idx="14">
                  <c:v>193.39413941399999</c:v>
                </c:pt>
                <c:pt idx="15">
                  <c:v>232.195719572</c:v>
                </c:pt>
              </c:numCache>
            </c:numRef>
          </c:xVal>
          <c:yVal>
            <c:numRef>
              <c:f>Sheet1!$A$1:$P$1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Sheet1!$A$3:$P$3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18</c:v>
                </c:pt>
              </c:numCache>
            </c:numRef>
          </c:xVal>
          <c:yVal>
            <c:numRef>
              <c:f>Sheet1!$A$1:$P$1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Sheet1!$A$4:$P$4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  <c:pt idx="5">
                  <c:v>12</c:v>
                </c:pt>
                <c:pt idx="6">
                  <c:v>15</c:v>
                </c:pt>
                <c:pt idx="7">
                  <c:v>18</c:v>
                </c:pt>
                <c:pt idx="8">
                  <c:v>21</c:v>
                </c:pt>
                <c:pt idx="9">
                  <c:v>24</c:v>
                </c:pt>
                <c:pt idx="10">
                  <c:v>29</c:v>
                </c:pt>
                <c:pt idx="11">
                  <c:v>47</c:v>
                </c:pt>
                <c:pt idx="12">
                  <c:v>49</c:v>
                </c:pt>
                <c:pt idx="13">
                  <c:v>63</c:v>
                </c:pt>
                <c:pt idx="14">
                  <c:v>72</c:v>
                </c:pt>
                <c:pt idx="15">
                  <c:v>127</c:v>
                </c:pt>
              </c:numCache>
            </c:numRef>
          </c:xVal>
          <c:yVal>
            <c:numRef>
              <c:f>Sheet1!$A$1:$P$1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291152"/>
        <c:axId val="215136912"/>
      </c:scatterChart>
      <c:valAx>
        <c:axId val="215291152"/>
        <c:scaling>
          <c:orientation val="minMax"/>
          <c:max val="15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i="0" baseline="0" dirty="0" smtClean="0">
                    <a:effectLst/>
                  </a:rPr>
                  <a:t># Tests Examined</a:t>
                </a:r>
                <a:endParaRPr lang="en-US" sz="2400" dirty="0" smtClean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136912"/>
        <c:crosses val="autoZero"/>
        <c:crossBetween val="midCat"/>
        <c:majorUnit val="1"/>
      </c:valAx>
      <c:valAx>
        <c:axId val="215136912"/>
        <c:scaling>
          <c:orientation val="minMax"/>
          <c:max val="1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i="0" baseline="0" dirty="0" smtClean="0">
                    <a:effectLst/>
                  </a:rPr>
                  <a:t># Bugs Seen</a:t>
                </a:r>
                <a:endParaRPr lang="en-US" sz="2400" dirty="0" smtClean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291152"/>
        <c:crosses val="autoZero"/>
        <c:crossBetween val="midCat"/>
        <c:majorUnit val="1"/>
      </c:valAx>
    </c:plotArea>
    <c:plotVisOnly val="1"/>
    <c:dispBlanksAs val="span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Sheet1!$A$2:$M$2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2.71</c:v>
                </c:pt>
                <c:pt idx="3">
                  <c:v>5.29</c:v>
                </c:pt>
                <c:pt idx="4">
                  <c:v>8.99</c:v>
                </c:pt>
                <c:pt idx="5">
                  <c:v>14.45</c:v>
                </c:pt>
                <c:pt idx="6">
                  <c:v>21.93</c:v>
                </c:pt>
                <c:pt idx="7">
                  <c:v>31.57</c:v>
                </c:pt>
                <c:pt idx="8">
                  <c:v>43.32</c:v>
                </c:pt>
                <c:pt idx="9">
                  <c:v>57.01</c:v>
                </c:pt>
                <c:pt idx="10">
                  <c:v>72.44</c:v>
                </c:pt>
                <c:pt idx="11">
                  <c:v>90.1</c:v>
                </c:pt>
                <c:pt idx="12">
                  <c:v>109.35</c:v>
                </c:pt>
              </c:numCache>
            </c:numRef>
          </c:xVal>
          <c:yVal>
            <c:numRef>
              <c:f>Sheet1!$A$1:$M$1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Sheet1!$A$3:$M$3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15</c:v>
                </c:pt>
              </c:numCache>
            </c:numRef>
          </c:xVal>
          <c:yVal>
            <c:numRef>
              <c:f>Sheet1!$A$1:$M$1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yVal>
          <c:smooth val="1"/>
        </c:ser>
        <c:ser>
          <c:idx val="2"/>
          <c:order val="2"/>
          <c:marker>
            <c:symbol val="none"/>
          </c:marker>
          <c:xVal>
            <c:numRef>
              <c:f>Sheet1!$A$4:$M$4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7</c:v>
                </c:pt>
                <c:pt idx="5">
                  <c:v>10</c:v>
                </c:pt>
                <c:pt idx="6">
                  <c:v>15</c:v>
                </c:pt>
                <c:pt idx="7">
                  <c:v>19</c:v>
                </c:pt>
                <c:pt idx="8">
                  <c:v>32</c:v>
                </c:pt>
                <c:pt idx="9">
                  <c:v>33</c:v>
                </c:pt>
                <c:pt idx="10">
                  <c:v>34</c:v>
                </c:pt>
                <c:pt idx="11">
                  <c:v>37</c:v>
                </c:pt>
                <c:pt idx="12">
                  <c:v>50</c:v>
                </c:pt>
              </c:numCache>
            </c:numRef>
          </c:xVal>
          <c:yVal>
            <c:numRef>
              <c:f>Sheet1!$A$1:$M$1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137696"/>
        <c:axId val="215138088"/>
      </c:scatterChart>
      <c:valAx>
        <c:axId val="215137696"/>
        <c:scaling>
          <c:orientation val="minMax"/>
          <c:max val="15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i="0" baseline="0" dirty="0" smtClean="0">
                    <a:effectLst/>
                  </a:rPr>
                  <a:t># Tests Examined</a:t>
                </a:r>
                <a:endParaRPr lang="en-US" sz="2400" dirty="0" smtClean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138088"/>
        <c:crosses val="autoZero"/>
        <c:crossBetween val="midCat"/>
        <c:majorUnit val="1"/>
      </c:valAx>
      <c:valAx>
        <c:axId val="215138088"/>
        <c:scaling>
          <c:orientation val="minMax"/>
          <c:max val="1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i="0" baseline="0" dirty="0" smtClean="0">
                    <a:effectLst/>
                  </a:rPr>
                  <a:t># Bugs Seen</a:t>
                </a:r>
                <a:endParaRPr lang="en-US" sz="2400" dirty="0" smtClean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215137696"/>
        <c:crosses val="autoZero"/>
        <c:crossBetween val="midCat"/>
        <c:majorUnit val="1"/>
      </c:valAx>
    </c:plotArea>
    <c:plotVisOnly val="1"/>
    <c:dispBlanksAs val="span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0.60036</cdr:x>
      <cdr:y>0.19721</cdr:y>
    </cdr:from>
    <cdr:to>
      <cdr:x>0.97691</cdr:x>
      <cdr:y>0.29414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616366" y="939329"/>
          <a:ext cx="2895395" cy="46166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dirty="0" smtClean="0">
              <a:solidFill>
                <a:srgbClr val="008000"/>
              </a:solidFill>
            </a:rPr>
            <a:t>Best Clustering Result</a:t>
          </a:r>
          <a:endParaRPr lang="en-US" sz="2400" dirty="0">
            <a:solidFill>
              <a:srgbClr val="008000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F5F6-CA6C-4803-B6AF-F9553260E66A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A79B-CABF-4A52-9F31-6D3C2F21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4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56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5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6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3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4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13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7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5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2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8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2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3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3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6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84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48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4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761ED-5A3C-EB4B-ADB1-72E521740C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9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818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76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6B94-024A-4FF9-917B-5416E6A56201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0" y="108679"/>
            <a:ext cx="609600" cy="4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Making </a:t>
            </a:r>
            <a:r>
              <a:rPr lang="en-US" sz="4000" dirty="0" smtClean="0">
                <a:solidFill>
                  <a:srgbClr val="003399"/>
                </a:solidFill>
              </a:rPr>
              <a:t>the Most </a:t>
            </a:r>
            <a:r>
              <a:rPr lang="en-US" sz="4000" dirty="0" smtClean="0">
                <a:solidFill>
                  <a:srgbClr val="003399"/>
                </a:solidFill>
              </a:rPr>
              <a:t>of </a:t>
            </a:r>
            <a:r>
              <a:rPr lang="en-US" sz="4000" b="0" dirty="0" smtClean="0">
                <a:solidFill>
                  <a:srgbClr val="003399"/>
                </a:solidFill>
              </a:rPr>
              <a:t>Random </a:t>
            </a:r>
            <a:r>
              <a:rPr lang="en-US" sz="4000" b="0" dirty="0" smtClean="0">
                <a:solidFill>
                  <a:srgbClr val="003399"/>
                </a:solidFill>
              </a:rPr>
              <a:t>Tests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38178" y="5116513"/>
            <a:ext cx="3180360" cy="8887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>
                <a:solidFill>
                  <a:schemeClr val="accent2"/>
                </a:solidFill>
              </a:rPr>
              <a:t>Alex </a:t>
            </a:r>
            <a:r>
              <a:rPr lang="en-US" sz="2200" b="0" dirty="0" smtClean="0">
                <a:solidFill>
                  <a:schemeClr val="accent2"/>
                </a:solidFill>
              </a:rPr>
              <a:t>Groce</a:t>
            </a:r>
          </a:p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 smtClean="0">
                <a:solidFill>
                  <a:schemeClr val="accent2"/>
                </a:solidFill>
              </a:rPr>
              <a:t>Oregon State University</a:t>
            </a:r>
            <a:endParaRPr lang="en-US" sz="2200" b="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140960"/>
            <a:ext cx="671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Joint work with:</a:t>
            </a:r>
          </a:p>
          <a:p>
            <a:pPr algn="ctr"/>
            <a:r>
              <a:rPr lang="en-US" dirty="0" err="1" smtClean="0"/>
              <a:t>Chaoqiang</a:t>
            </a:r>
            <a:r>
              <a:rPr lang="en-US" dirty="0" smtClean="0"/>
              <a:t> Zhang, Amin </a:t>
            </a:r>
            <a:r>
              <a:rPr lang="en-US" dirty="0" err="1" smtClean="0"/>
              <a:t>Alipour</a:t>
            </a:r>
            <a:r>
              <a:rPr lang="en-US" dirty="0" smtClean="0"/>
              <a:t>, </a:t>
            </a:r>
            <a:r>
              <a:rPr lang="en-US" dirty="0" err="1" smtClean="0"/>
              <a:t>Weng</a:t>
            </a:r>
            <a:r>
              <a:rPr lang="en-US" dirty="0" smtClean="0"/>
              <a:t>-Keen Wong, </a:t>
            </a:r>
            <a:r>
              <a:rPr lang="en-US" dirty="0" err="1" smtClean="0"/>
              <a:t>Xiaoli</a:t>
            </a:r>
            <a:r>
              <a:rPr lang="en-US" dirty="0" smtClean="0"/>
              <a:t> Fern at OSU</a:t>
            </a:r>
          </a:p>
          <a:p>
            <a:pPr algn="ctr"/>
            <a:r>
              <a:rPr lang="en-US" dirty="0" smtClean="0"/>
              <a:t>John </a:t>
            </a:r>
            <a:r>
              <a:rPr lang="en-US" dirty="0" err="1" smtClean="0"/>
              <a:t>Regehr</a:t>
            </a:r>
            <a:r>
              <a:rPr lang="en-US" dirty="0" smtClean="0"/>
              <a:t>, Eric </a:t>
            </a:r>
            <a:r>
              <a:rPr lang="en-US" dirty="0" err="1" smtClean="0"/>
              <a:t>Eide</a:t>
            </a:r>
            <a:r>
              <a:rPr lang="en-US" dirty="0" smtClean="0"/>
              <a:t>, Yang Chen at University of Utah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Swarm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Test system developed at OSU, based on ideas from file system testers at NASA/JPL, etc.</a:t>
            </a:r>
          </a:p>
          <a:p>
            <a:pPr lvl="2"/>
            <a:r>
              <a:rPr lang="en-US" dirty="0" smtClean="0"/>
              <a:t>Target:  YAFFS2, default flash file system for Android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Csmith</a:t>
            </a:r>
            <a:r>
              <a:rPr lang="en-US" dirty="0" smtClean="0"/>
              <a:t> random test system for C compilers</a:t>
            </a:r>
          </a:p>
          <a:p>
            <a:pPr lvl="2"/>
            <a:r>
              <a:rPr lang="en-US" dirty="0" smtClean="0"/>
              <a:t>Very powerful and widely used C compiler testing framework; numerous bugs found in GCC, LLVM, etc.</a:t>
            </a:r>
          </a:p>
          <a:p>
            <a:pPr lvl="2"/>
            <a:r>
              <a:rPr lang="en-US" dirty="0" smtClean="0"/>
              <a:t>Target:  GCC, LLVM-Clang, Intel CC, </a:t>
            </a:r>
            <a:r>
              <a:rPr lang="en-US" dirty="0" err="1" smtClean="0"/>
              <a:t>OpenCC</a:t>
            </a:r>
            <a:endParaRPr lang="en-US" dirty="0" smtClean="0"/>
          </a:p>
          <a:p>
            <a:pPr lvl="3"/>
            <a:r>
              <a:rPr lang="en-US" dirty="0" smtClean="0"/>
              <a:t>17 versions of 5 production-quality C compilers</a:t>
            </a:r>
          </a:p>
          <a:p>
            <a:pPr lvl="3"/>
            <a:r>
              <a:rPr lang="en-US" dirty="0" smtClean="0"/>
              <a:t>Some heavily tested in the past using </a:t>
            </a:r>
            <a:r>
              <a:rPr lang="en-US" dirty="0" err="1" smtClean="0"/>
              <a:t>Csmith</a:t>
            </a:r>
            <a:endParaRPr lang="en-US" dirty="0" smtClean="0"/>
          </a:p>
          <a:p>
            <a:pPr lvl="1"/>
            <a:r>
              <a:rPr lang="en-US" dirty="0" smtClean="0"/>
              <a:t>Mozilla </a:t>
            </a:r>
            <a:r>
              <a:rPr lang="en-US" dirty="0" err="1" smtClean="0"/>
              <a:t>SpiderMonkey</a:t>
            </a:r>
            <a:r>
              <a:rPr lang="en-US" dirty="0" smtClean="0"/>
              <a:t> testing using </a:t>
            </a:r>
            <a:r>
              <a:rPr lang="en-US" dirty="0" err="1" smtClean="0"/>
              <a:t>jsfunfuzz</a:t>
            </a:r>
            <a:endParaRPr lang="en-US" dirty="0" smtClean="0"/>
          </a:p>
          <a:p>
            <a:pPr lvl="2"/>
            <a:r>
              <a:rPr lang="en-US" dirty="0" smtClean="0"/>
              <a:t>Versions 1.6, 1.7, 1.8.5 (also some Google code)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4417" y="2162400"/>
            <a:ext cx="78867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42672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حصرياًالمتصفح العملاق اصداراته Mozilla Firef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5760334"/>
            <a:ext cx="788671" cy="7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Swarm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YAFFS2 configurations:</a:t>
            </a:r>
          </a:p>
          <a:p>
            <a:pPr lvl="1"/>
            <a:r>
              <a:rPr lang="en-US" dirty="0" smtClean="0"/>
              <a:t>Which of 47 functions to call: </a:t>
            </a:r>
          </a:p>
          <a:p>
            <a:pPr lvl="2"/>
            <a:r>
              <a:rPr lang="en-US" dirty="0" smtClean="0"/>
              <a:t>open, </a:t>
            </a:r>
            <a:r>
              <a:rPr lang="en-US" dirty="0" err="1" smtClean="0"/>
              <a:t>mkdir</a:t>
            </a:r>
            <a:r>
              <a:rPr lang="en-US" dirty="0" smtClean="0"/>
              <a:t>, </a:t>
            </a:r>
            <a:r>
              <a:rPr lang="en-US" dirty="0" err="1" smtClean="0"/>
              <a:t>rmdir</a:t>
            </a:r>
            <a:r>
              <a:rPr lang="en-US" dirty="0" smtClean="0"/>
              <a:t>, read, </a:t>
            </a:r>
            <a:r>
              <a:rPr lang="en-US" dirty="0" err="1" smtClean="0"/>
              <a:t>freespace</a:t>
            </a:r>
            <a:r>
              <a:rPr lang="en-US" dirty="0" smtClean="0"/>
              <a:t>, link, rename, …</a:t>
            </a:r>
          </a:p>
          <a:p>
            <a:r>
              <a:rPr lang="en-US" dirty="0" smtClean="0"/>
              <a:t>C compiler testing configurations:</a:t>
            </a:r>
          </a:p>
          <a:p>
            <a:pPr lvl="1"/>
            <a:r>
              <a:rPr lang="en-US" dirty="0" smtClean="0"/>
              <a:t>Which of 19 C language features to include in the random programs generated:</a:t>
            </a:r>
          </a:p>
          <a:p>
            <a:pPr lvl="2"/>
            <a:r>
              <a:rPr lang="en-US" dirty="0" smtClean="0"/>
              <a:t>pointers, arrays, </a:t>
            </a:r>
            <a:r>
              <a:rPr lang="en-US" dirty="0" err="1" smtClean="0"/>
              <a:t>gotos</a:t>
            </a:r>
            <a:r>
              <a:rPr lang="en-US" dirty="0" smtClean="0"/>
              <a:t>, </a:t>
            </a:r>
            <a:r>
              <a:rPr lang="en-US" dirty="0" err="1" smtClean="0"/>
              <a:t>structs</a:t>
            </a:r>
            <a:r>
              <a:rPr lang="en-US" dirty="0" smtClean="0"/>
              <a:t>, unions, 64 bit</a:t>
            </a:r>
            <a:br>
              <a:rPr lang="en-US" dirty="0" smtClean="0"/>
            </a:br>
            <a:r>
              <a:rPr lang="en-US" dirty="0" smtClean="0"/>
              <a:t>math, ++/--, </a:t>
            </a:r>
            <a:r>
              <a:rPr lang="en-US" dirty="0" err="1" smtClean="0"/>
              <a:t>bitfields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JavaScript configurations:</a:t>
            </a:r>
          </a:p>
          <a:p>
            <a:pPr lvl="1"/>
            <a:r>
              <a:rPr lang="en-US" dirty="0" smtClean="0"/>
              <a:t>Actual choices in </a:t>
            </a:r>
            <a:r>
              <a:rPr lang="en-US" dirty="0" err="1" smtClean="0"/>
              <a:t>jsfunfuzz’s</a:t>
            </a:r>
            <a:r>
              <a:rPr lang="en-US" dirty="0" smtClean="0"/>
              <a:t> case splits for random generation (about 260 of them)</a:t>
            </a:r>
          </a:p>
          <a:p>
            <a:pPr lvl="2">
              <a:buNone/>
            </a:pPr>
            <a:endParaRPr lang="en-US" dirty="0" smtClean="0"/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914400"/>
            <a:ext cx="78867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583" y="31242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حصرياًالمتصفح العملاق اصداراته Mozilla Firef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9" y="5760334"/>
            <a:ext cx="788671" cy="77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52800"/>
            <a:ext cx="5054400" cy="3790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a File System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Ran 24 hours of tests on YAFFS2</a:t>
            </a:r>
          </a:p>
          <a:p>
            <a:pPr lvl="1"/>
            <a:r>
              <a:rPr lang="en-US" dirty="0" smtClean="0"/>
              <a:t>12 hours of swarm</a:t>
            </a:r>
          </a:p>
          <a:p>
            <a:pPr lvl="1"/>
            <a:r>
              <a:rPr lang="en-US" dirty="0" smtClean="0"/>
              <a:t>12 hours of default</a:t>
            </a:r>
          </a:p>
          <a:p>
            <a:pPr lvl="1"/>
            <a:r>
              <a:rPr lang="en-US" dirty="0" smtClean="0"/>
              <a:t>Swarm covered hundreds more statements and branches</a:t>
            </a:r>
          </a:p>
          <a:p>
            <a:pPr lvl="1"/>
            <a:r>
              <a:rPr lang="en-US" dirty="0" smtClean="0"/>
              <a:t>20+ more per 10 minute interval (with very high statistical significance)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"/>
            <a:ext cx="78867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824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C Compilers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 2 weeks of tests</a:t>
            </a:r>
          </a:p>
          <a:p>
            <a:pPr lvl="1"/>
            <a:r>
              <a:rPr lang="en-US" dirty="0" smtClean="0"/>
              <a:t>1 week of swarm (1,000 random configurations)</a:t>
            </a:r>
          </a:p>
          <a:p>
            <a:pPr lvl="1"/>
            <a:r>
              <a:rPr lang="en-US" dirty="0" smtClean="0"/>
              <a:t>1 week of kitchen sink configuration testing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Swarm ran 66,699 tests, of which 15,851 crashed some compiler</a:t>
            </a:r>
          </a:p>
          <a:p>
            <a:r>
              <a:rPr lang="en-US" dirty="0" smtClean="0"/>
              <a:t>Kitchen sink ran 47,477 tests, of which 22,691 crashed some compiler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C Compilers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Swarm found 104 unique ways to crash compilers</a:t>
            </a:r>
          </a:p>
          <a:p>
            <a:r>
              <a:rPr lang="en-US" b="1" dirty="0" smtClean="0"/>
              <a:t>Kitchen sink only found 73</a:t>
            </a:r>
          </a:p>
          <a:p>
            <a:endParaRPr lang="en-US" b="1" dirty="0" smtClean="0"/>
          </a:p>
          <a:p>
            <a:r>
              <a:rPr lang="en-US" b="1" dirty="0" smtClean="0"/>
              <a:t>Statistically significant result at 99.9+ level%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C:\Users\alex\AppData\Local\Microsoft\Windows\Temporary Internet Files\Content.IE5\NX59TM9E\MC9004417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648200"/>
            <a:ext cx="1813560" cy="181356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962400" y="5105400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8006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C Compilers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Swarm found (many) more bugs, but found fewer tests exposing each bug</a:t>
            </a:r>
          </a:p>
          <a:p>
            <a:pPr lvl="1"/>
            <a:r>
              <a:rPr lang="en-US" dirty="0" smtClean="0"/>
              <a:t>That’s great!  We don’t need more than one</a:t>
            </a:r>
          </a:p>
          <a:p>
            <a:endParaRPr lang="en-US" dirty="0" smtClean="0"/>
          </a:p>
          <a:p>
            <a:r>
              <a:rPr lang="en-US" dirty="0" smtClean="0"/>
              <a:t>Every bug has an ideal configuration; kitchen sink is only good for a few bugs; swarm can find the sweet spot for many more bugs</a:t>
            </a:r>
          </a:p>
          <a:p>
            <a:pPr lvl="1"/>
            <a:r>
              <a:rPr lang="en-US" i="1" dirty="0" smtClean="0"/>
              <a:t>Each bug (or line of code for that matter) has its own ideal probability distribution</a:t>
            </a:r>
          </a:p>
          <a:p>
            <a:pPr lvl="1"/>
            <a:r>
              <a:rPr lang="en-US" dirty="0" smtClean="0"/>
              <a:t>Now working on using that to test code </a:t>
            </a:r>
            <a:r>
              <a:rPr lang="en-US" i="1" dirty="0" smtClean="0"/>
              <a:t>changes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C Compilers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Swarm also improved coverage</a:t>
            </a:r>
          </a:p>
          <a:p>
            <a:pPr lvl="1"/>
            <a:r>
              <a:rPr lang="en-US" dirty="0" smtClean="0"/>
              <a:t>About 500 more LOC covered on latest LLVM</a:t>
            </a:r>
          </a:p>
          <a:p>
            <a:pPr lvl="1"/>
            <a:r>
              <a:rPr lang="en-US" dirty="0" smtClean="0"/>
              <a:t>About 1500 more LOC on latest GCC</a:t>
            </a:r>
          </a:p>
          <a:p>
            <a:pPr lvl="1"/>
            <a:r>
              <a:rPr lang="en-US" dirty="0" smtClean="0"/>
              <a:t>Similar or better improvements in branches</a:t>
            </a:r>
          </a:p>
          <a:p>
            <a:pPr lvl="1"/>
            <a:r>
              <a:rPr lang="en-US" dirty="0" smtClean="0"/>
              <a:t>Covered 50-100 more</a:t>
            </a:r>
            <a:r>
              <a:rPr lang="en-US" i="1" dirty="0" smtClean="0"/>
              <a:t> functions</a:t>
            </a:r>
            <a:r>
              <a:rPr lang="en-US" dirty="0" smtClean="0"/>
              <a:t> than kitchen sink!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Again, statistically significant at 99% level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JavaScript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Applied to Mozilla’s </a:t>
            </a:r>
            <a:r>
              <a:rPr lang="en-US" dirty="0" err="1" smtClean="0"/>
              <a:t>SpiderMonkey</a:t>
            </a:r>
            <a:r>
              <a:rPr lang="en-US" dirty="0" smtClean="0"/>
              <a:t> JavaScript engine (v 1.6, 1.7, 1.8.5), using </a:t>
            </a:r>
            <a:r>
              <a:rPr lang="en-US" dirty="0" err="1" smtClean="0"/>
              <a:t>jsfunfuzz</a:t>
            </a:r>
            <a:r>
              <a:rPr lang="en-US" dirty="0" smtClean="0"/>
              <a:t> base</a:t>
            </a:r>
          </a:p>
          <a:p>
            <a:pPr lvl="1"/>
            <a:r>
              <a:rPr lang="en-US" dirty="0" smtClean="0"/>
              <a:t>Finds up to &gt;1.5x as many distinct faults (e.g. 84 vs. 52) in 48 hours of testing vs. “kitchen sink”</a:t>
            </a:r>
          </a:p>
          <a:p>
            <a:pPr lvl="2"/>
            <a:r>
              <a:rPr lang="en-US" dirty="0" smtClean="0"/>
              <a:t>Large statistically significant improvements in</a:t>
            </a:r>
            <a:r>
              <a:rPr lang="en-US" b="1" dirty="0" smtClean="0"/>
              <a:t> all </a:t>
            </a:r>
            <a:r>
              <a:rPr lang="en-US" dirty="0" smtClean="0"/>
              <a:t>coverage measures as well</a:t>
            </a:r>
          </a:p>
          <a:p>
            <a:pPr lvl="2"/>
            <a:r>
              <a:rPr lang="en-US" i="1" dirty="0" smtClean="0"/>
              <a:t>Only</a:t>
            </a:r>
            <a:r>
              <a:rPr lang="en-US" dirty="0" smtClean="0"/>
              <a:t> method that found any bugs in </a:t>
            </a:r>
            <a:r>
              <a:rPr lang="en-US" dirty="0"/>
              <a:t>G</a:t>
            </a:r>
            <a:r>
              <a:rPr lang="en-US" dirty="0" smtClean="0"/>
              <a:t>oogle’s JavaScript engine 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ClusterFuzz</a:t>
            </a:r>
            <a:r>
              <a:rPr lang="en-US" dirty="0" smtClean="0"/>
              <a:t> is hard to beat)</a:t>
            </a:r>
          </a:p>
          <a:p>
            <a:pPr lvl="1"/>
            <a:r>
              <a:rPr lang="en-US" dirty="0" smtClean="0"/>
              <a:t>Problem becomes mostly that of deciding which of thousands of failing test cases are the same bug</a:t>
            </a:r>
          </a:p>
          <a:p>
            <a:endParaRPr lang="en-US" dirty="0" smtClean="0"/>
          </a:p>
        </p:txBody>
      </p:sp>
      <p:pic>
        <p:nvPicPr>
          <p:cNvPr id="1026" name="Picture 2" descr="حصرياًالمتصفح العملاق اصداراته Mozilla Firef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990600" cy="9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JavaScript</a:t>
            </a:r>
            <a:endParaRPr lang="en-US" dirty="0"/>
          </a:p>
        </p:txBody>
      </p:sp>
      <p:pic>
        <p:nvPicPr>
          <p:cNvPr id="1026" name="Picture 2" descr="حصرياًالمتصفح العملاق اصداراته Mozilla Firef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990600" cy="97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78108" cy="5158581"/>
          </a:xfrm>
        </p:spPr>
      </p:pic>
    </p:spTree>
    <p:extLst>
      <p:ext uri="{BB962C8B-B14F-4D97-AF65-F5344CB8AC3E}">
        <p14:creationId xmlns:p14="http://schemas.microsoft.com/office/powerpoint/2010/main" val="3689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Swarm Works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Bugs obviously have features that trigger them</a:t>
            </a:r>
          </a:p>
          <a:p>
            <a:pPr lvl="1"/>
            <a:r>
              <a:rPr lang="en-US" dirty="0" smtClean="0"/>
              <a:t>Can’t find a bug in </a:t>
            </a:r>
            <a:r>
              <a:rPr lang="en-US" i="1" dirty="0" smtClean="0"/>
              <a:t>write</a:t>
            </a:r>
            <a:r>
              <a:rPr lang="en-US" dirty="0" smtClean="0"/>
              <a:t> unless you first </a:t>
            </a:r>
            <a:r>
              <a:rPr lang="en-US" i="1" dirty="0" smtClean="0"/>
              <a:t>open</a:t>
            </a:r>
            <a:r>
              <a:rPr lang="en-US" dirty="0" smtClean="0"/>
              <a:t> a file</a:t>
            </a:r>
          </a:p>
          <a:p>
            <a:pPr lvl="1"/>
            <a:r>
              <a:rPr lang="en-US" dirty="0" smtClean="0"/>
              <a:t>Can’t find a bug in arithmetic optimization in a C program that does no math</a:t>
            </a:r>
          </a:p>
          <a:p>
            <a:r>
              <a:rPr lang="en-US" dirty="0" smtClean="0"/>
              <a:t>But features can also </a:t>
            </a:r>
            <a:r>
              <a:rPr lang="en-US" i="1" dirty="0" smtClean="0"/>
              <a:t>suppress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If a bug requires writing to files, closing files makes it harder to do that</a:t>
            </a:r>
          </a:p>
          <a:p>
            <a:pPr lvl="1"/>
            <a:r>
              <a:rPr lang="en-US" dirty="0" smtClean="0"/>
              <a:t>C compilers tend to turn off many optimizations in the presence of pointers 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Random Testing?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b="0" dirty="0" smtClean="0"/>
              <a:t>It works, with some caveats: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Not a replacement for other testing methods</a:t>
            </a:r>
          </a:p>
          <a:p>
            <a:pPr lvl="1">
              <a:lnSpc>
                <a:spcPct val="83000"/>
              </a:lnSpc>
            </a:pPr>
            <a:r>
              <a:rPr lang="en-US" b="0" dirty="0" smtClean="0"/>
              <a:t>Not as good as proof, when that’s </a:t>
            </a:r>
            <a:r>
              <a:rPr lang="en-US" b="0" dirty="0" smtClean="0"/>
              <a:t>possible</a:t>
            </a:r>
          </a:p>
          <a:p>
            <a:pPr lvl="2">
              <a:lnSpc>
                <a:spcPct val="83000"/>
              </a:lnSpc>
            </a:pPr>
            <a:r>
              <a:rPr lang="en-US" dirty="0" smtClean="0"/>
              <a:t>Alas, that’s not often yet…</a:t>
            </a:r>
            <a:endParaRPr lang="en-US" b="0" dirty="0" smtClean="0"/>
          </a:p>
          <a:p>
            <a:pPr>
              <a:lnSpc>
                <a:spcPct val="83000"/>
              </a:lnSpc>
            </a:pPr>
            <a:endParaRPr lang="en-US" dirty="0" smtClean="0"/>
          </a:p>
          <a:p>
            <a:pPr>
              <a:lnSpc>
                <a:spcPct val="83000"/>
              </a:lnSpc>
            </a:pPr>
            <a:r>
              <a:rPr lang="en-US" dirty="0" smtClean="0"/>
              <a:t>Great for </a:t>
            </a:r>
            <a:r>
              <a:rPr lang="en-US" dirty="0" smtClean="0"/>
              <a:t>testing</a:t>
            </a:r>
            <a:r>
              <a:rPr lang="en-US" dirty="0" smtClean="0"/>
              <a:t> critical systems software: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 smtClean="0"/>
              <a:t>With strong assertions or differential oracles</a:t>
            </a:r>
          </a:p>
          <a:p>
            <a:pPr lvl="2">
              <a:lnSpc>
                <a:spcPct val="83000"/>
              </a:lnSpc>
            </a:pPr>
            <a:r>
              <a:rPr lang="en-US" dirty="0" smtClean="0"/>
              <a:t>Language implementations, </a:t>
            </a:r>
            <a:r>
              <a:rPr lang="en-US" dirty="0" smtClean="0"/>
              <a:t>file systems, etc.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 smtClean="0"/>
              <a:t>Too large to prove correct, </a:t>
            </a:r>
            <a:r>
              <a:rPr lang="en-US" dirty="0" smtClean="0"/>
              <a:t>large legacy code</a:t>
            </a:r>
            <a:endParaRPr lang="en-US" dirty="0" smtClean="0"/>
          </a:p>
          <a:p>
            <a:pPr lvl="1">
              <a:lnSpc>
                <a:spcPct val="83000"/>
              </a:lnSpc>
            </a:pPr>
            <a:r>
              <a:rPr lang="en-US" dirty="0" smtClean="0"/>
              <a:t>Too big to model check or explore symbolically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Any bug matters, worth building complex tools</a:t>
            </a:r>
            <a:endParaRPr lang="en-US" dirty="0"/>
          </a:p>
          <a:p>
            <a:pPr lvl="1">
              <a:lnSpc>
                <a:spcPct val="83000"/>
              </a:lnSpc>
            </a:pPr>
            <a:endParaRPr lang="en-US" b="0" dirty="0" smtClean="0"/>
          </a:p>
        </p:txBody>
      </p:sp>
      <p:pic>
        <p:nvPicPr>
          <p:cNvPr id="1026" name="Picture 2" descr="C:\Users\Alex\AppData\Local\Microsoft\Windows\Temporary Internet Files\Content.IE5\NUGQN3QE\MC90043523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lex\AppData\Local\Microsoft\Windows\Temporary Internet Files\Content.IE5\SNHHXB36\MC9004417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39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 Facts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92868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compiler_features_Page_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90600" y="1600200"/>
            <a:ext cx="7162800" cy="50139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Features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Suppression is key (ISSRE 13):</a:t>
            </a:r>
          </a:p>
          <a:p>
            <a:pPr lvl="1"/>
            <a:r>
              <a:rPr lang="en-US" dirty="0" smtClean="0"/>
              <a:t>Over all subject programs (YAFFS2, C &amp; JavaScript compilers, SGLIB C container library, Lobo HTML parser):</a:t>
            </a:r>
          </a:p>
          <a:p>
            <a:pPr lvl="2"/>
            <a:r>
              <a:rPr lang="en-US" dirty="0" smtClean="0"/>
              <a:t>Most features are triggers for some bugs/lines of code/branches/etc.</a:t>
            </a:r>
          </a:p>
          <a:p>
            <a:pPr lvl="2"/>
            <a:r>
              <a:rPr lang="en-US" dirty="0" smtClean="0"/>
              <a:t>Most features are </a:t>
            </a:r>
            <a:r>
              <a:rPr lang="en-US" i="1" dirty="0" smtClean="0"/>
              <a:t>also</a:t>
            </a:r>
            <a:r>
              <a:rPr lang="en-US" dirty="0" smtClean="0"/>
              <a:t> suppressors for some other bugs/lines of code/branches/etc.</a:t>
            </a:r>
          </a:p>
          <a:p>
            <a:pPr lvl="2"/>
            <a:r>
              <a:rPr lang="en-US" dirty="0" smtClean="0"/>
              <a:t>Most bugs/lines of code/branches/etc. have both triggers and suppressors!</a:t>
            </a:r>
          </a:p>
          <a:p>
            <a:pPr lvl="2"/>
            <a:r>
              <a:rPr lang="en-US" dirty="0" smtClean="0"/>
              <a:t>Number of suppressors/triggers is remarkably consistent, whether there are tens of features or hundreds of features (around 2-3)</a:t>
            </a:r>
          </a:p>
          <a:p>
            <a:pPr lvl="1"/>
            <a:r>
              <a:rPr lang="en-US" dirty="0" smtClean="0"/>
              <a:t>Finding a single “good” configuration is not likely</a:t>
            </a:r>
          </a:p>
          <a:p>
            <a:pPr lvl="1"/>
            <a:r>
              <a:rPr lang="en-US" dirty="0" smtClean="0"/>
              <a:t>A feature that helps you find one bug will hinder you in finding another bug!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Part II:  </a:t>
            </a:r>
            <a:r>
              <a:rPr lang="en-US" sz="4000" dirty="0" err="1" smtClean="0">
                <a:solidFill>
                  <a:srgbClr val="003399"/>
                </a:solidFill>
              </a:rPr>
              <a:t>Fuzzer</a:t>
            </a:r>
            <a:r>
              <a:rPr lang="en-US" sz="4000" dirty="0" smtClean="0">
                <a:solidFill>
                  <a:srgbClr val="003399"/>
                </a:solidFill>
              </a:rPr>
              <a:t> Taming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31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7909" y="1857292"/>
            <a:ext cx="7759426" cy="4543508"/>
            <a:chOff x="441756" y="1753873"/>
            <a:chExt cx="7759426" cy="4543508"/>
          </a:xfrm>
        </p:grpSpPr>
        <p:sp>
          <p:nvSpPr>
            <p:cNvPr id="5" name="Rounded Rectangle 4"/>
            <p:cNvSpPr/>
            <p:nvPr/>
          </p:nvSpPr>
          <p:spPr>
            <a:xfrm>
              <a:off x="441756" y="3023464"/>
              <a:ext cx="1187219" cy="745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f</a:t>
              </a:r>
              <a:r>
                <a:rPr lang="en-US" sz="2400" dirty="0" err="1" smtClean="0">
                  <a:solidFill>
                    <a:schemeClr val="tx1"/>
                  </a:solidFill>
                </a:rPr>
                <a:t>uzzer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905072" y="1753873"/>
              <a:ext cx="1532887" cy="745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r>
                <a:rPr lang="en-US" sz="2400" dirty="0" smtClean="0">
                  <a:solidFill>
                    <a:schemeClr val="tx1"/>
                  </a:solidFill>
                </a:rPr>
                <a:t>ompiler under test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905072" y="4308471"/>
              <a:ext cx="1532887" cy="745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oracle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628975" y="2402205"/>
              <a:ext cx="276097" cy="7066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628975" y="3672332"/>
              <a:ext cx="276097" cy="7455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01365" y="3040885"/>
              <a:ext cx="86970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dirty="0" smtClean="0"/>
                <a:t>est </a:t>
              </a:r>
            </a:p>
            <a:p>
              <a:r>
                <a:rPr lang="en-US" sz="2400" dirty="0" smtClean="0"/>
                <a:t>cases</a:t>
              </a:r>
              <a:endParaRPr lang="en-US" sz="2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837754" y="3023464"/>
              <a:ext cx="1284399" cy="745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reducer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13963" y="3010734"/>
              <a:ext cx="1187219" cy="745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chemeClr val="tx1"/>
                  </a:solidFill>
                </a:rPr>
                <a:t>fuzzer</a:t>
              </a:r>
              <a:r>
                <a:rPr lang="en-US" sz="2400" dirty="0" smtClean="0">
                  <a:solidFill>
                    <a:schemeClr val="tx1"/>
                  </a:solidFill>
                </a:rPr>
                <a:t> user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7" idx="0"/>
            </p:cNvCxnSpPr>
            <p:nvPr/>
          </p:nvCxnSpPr>
          <p:spPr>
            <a:xfrm>
              <a:off x="2671516" y="2499383"/>
              <a:ext cx="0" cy="18090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71516" y="3261237"/>
              <a:ext cx="11662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output</a:t>
              </a:r>
              <a:endParaRPr lang="en-US" sz="2400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671516" y="5439467"/>
              <a:ext cx="181506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1" idx="2"/>
            </p:cNvCxnSpPr>
            <p:nvPr/>
          </p:nvCxnSpPr>
          <p:spPr>
            <a:xfrm flipV="1">
              <a:off x="4479954" y="3768974"/>
              <a:ext cx="0" cy="1670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671516" y="5466384"/>
              <a:ext cx="19641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ug-inducing test cases</a:t>
              </a:r>
              <a:endParaRPr lang="en-US" sz="2400" dirty="0"/>
            </a:p>
          </p:txBody>
        </p:sp>
        <p:cxnSp>
          <p:nvCxnSpPr>
            <p:cNvPr id="19" name="Straight Arrow Connector 18"/>
            <p:cNvCxnSpPr>
              <a:stCxn id="11" idx="3"/>
              <a:endCxn id="13" idx="1"/>
            </p:cNvCxnSpPr>
            <p:nvPr/>
          </p:nvCxnSpPr>
          <p:spPr>
            <a:xfrm flipV="1">
              <a:off x="5122153" y="3383489"/>
              <a:ext cx="1891810" cy="1273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15969" y="3419173"/>
              <a:ext cx="1974643" cy="1200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</a:t>
              </a:r>
              <a:r>
                <a:rPr lang="en-US" sz="2400" dirty="0" smtClean="0"/>
                <a:t>educed</a:t>
              </a:r>
            </a:p>
            <a:p>
              <a:r>
                <a:rPr lang="en-US" sz="2400" dirty="0" smtClean="0"/>
                <a:t>bug-inducing test cases</a:t>
              </a:r>
              <a:endParaRPr lang="en-US" sz="2400" dirty="0"/>
            </a:p>
          </p:txBody>
        </p:sp>
        <p:cxnSp>
          <p:nvCxnSpPr>
            <p:cNvPr id="22" name="Straight Connector 21"/>
            <p:cNvCxnSpPr>
              <a:stCxn id="7" idx="2"/>
            </p:cNvCxnSpPr>
            <p:nvPr/>
          </p:nvCxnSpPr>
          <p:spPr>
            <a:xfrm>
              <a:off x="2671516" y="5053981"/>
              <a:ext cx="0" cy="3854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Fuzzer</a:t>
            </a:r>
            <a:r>
              <a:rPr lang="en-US" smtClean="0"/>
              <a:t> Taming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49170" y="635064"/>
            <a:ext cx="7081898" cy="36585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“</a:t>
            </a:r>
            <a:r>
              <a:rPr lang="en-US" sz="3600" b="1" i="1" dirty="0" smtClean="0">
                <a:solidFill>
                  <a:srgbClr val="FF0000"/>
                </a:solidFill>
              </a:rPr>
              <a:t>Future work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Bug-hunting via random testing is a slow </a:t>
            </a:r>
            <a:r>
              <a:rPr lang="en-US" sz="3600" dirty="0" smtClean="0">
                <a:solidFill>
                  <a:srgbClr val="FF0000"/>
                </a:solidFill>
              </a:rPr>
              <a:t>process: each reported </a:t>
            </a:r>
            <a:r>
              <a:rPr lang="en-US" sz="3600" dirty="0">
                <a:solidFill>
                  <a:srgbClr val="FF0000"/>
                </a:solidFill>
              </a:rPr>
              <a:t>bug must be fixed </a:t>
            </a:r>
            <a:r>
              <a:rPr lang="en-US" sz="3600" dirty="0" smtClean="0">
                <a:solidFill>
                  <a:srgbClr val="FF0000"/>
                </a:solidFill>
              </a:rPr>
              <a:t>before continuing </a:t>
            </a:r>
            <a:r>
              <a:rPr lang="en-US" sz="3600" dirty="0">
                <a:solidFill>
                  <a:srgbClr val="FF0000"/>
                </a:solidFill>
              </a:rPr>
              <a:t>testing, </a:t>
            </a:r>
            <a:r>
              <a:rPr lang="en-US" sz="3600" dirty="0" smtClean="0">
                <a:solidFill>
                  <a:srgbClr val="FF0000"/>
                </a:solidFill>
              </a:rPr>
              <a:t>otherwise </a:t>
            </a:r>
            <a:r>
              <a:rPr lang="en-US" sz="3600" dirty="0">
                <a:solidFill>
                  <a:srgbClr val="FF0000"/>
                </a:solidFill>
              </a:rPr>
              <a:t>with high probability the tool keeps on rediscovering the </a:t>
            </a:r>
            <a:r>
              <a:rPr lang="en-US" sz="3600" dirty="0" smtClean="0">
                <a:solidFill>
                  <a:srgbClr val="FF0000"/>
                </a:solidFill>
              </a:rPr>
              <a:t>same bug.” [1]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9170" y="4293584"/>
            <a:ext cx="7637630" cy="18223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[1]</a:t>
            </a:r>
            <a:r>
              <a:rPr lang="en-US" sz="2800" i="1" dirty="0" smtClean="0">
                <a:solidFill>
                  <a:schemeClr val="tx1"/>
                </a:solidFill>
              </a:rPr>
              <a:t> Compiler </a:t>
            </a:r>
            <a:r>
              <a:rPr lang="en-US" sz="2800" i="1" dirty="0">
                <a:solidFill>
                  <a:schemeClr val="tx1"/>
                </a:solidFill>
              </a:rPr>
              <a:t>Testing via a Theory of Sound </a:t>
            </a:r>
            <a:r>
              <a:rPr lang="en-US" sz="2800" i="1" dirty="0" err="1">
                <a:solidFill>
                  <a:schemeClr val="tx1"/>
                </a:solidFill>
              </a:rPr>
              <a:t>Optimisations</a:t>
            </a:r>
            <a:r>
              <a:rPr lang="en-US" sz="2800" i="1" dirty="0">
                <a:solidFill>
                  <a:schemeClr val="tx1"/>
                </a:solidFill>
              </a:rPr>
              <a:t> in the C11/C++11 Memory </a:t>
            </a:r>
            <a:r>
              <a:rPr lang="en-US" sz="2800" i="1" dirty="0" smtClean="0">
                <a:solidFill>
                  <a:schemeClr val="tx1"/>
                </a:solidFill>
              </a:rPr>
              <a:t>Model, </a:t>
            </a:r>
            <a:r>
              <a:rPr lang="en-US" sz="2800" dirty="0">
                <a:solidFill>
                  <a:schemeClr val="tx1"/>
                </a:solidFill>
              </a:rPr>
              <a:t>Robin </a:t>
            </a:r>
            <a:r>
              <a:rPr lang="en-US" sz="2800" dirty="0" err="1" smtClean="0">
                <a:solidFill>
                  <a:schemeClr val="tx1"/>
                </a:solidFill>
              </a:rPr>
              <a:t>Morisset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Pankaj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Pawan</a:t>
            </a:r>
            <a:r>
              <a:rPr lang="en-US" sz="2800" dirty="0">
                <a:solidFill>
                  <a:schemeClr val="tx1"/>
                </a:solidFill>
              </a:rPr>
              <a:t>, Francesco </a:t>
            </a:r>
            <a:r>
              <a:rPr lang="en-US" sz="2800" dirty="0">
                <a:solidFill>
                  <a:schemeClr val="tx1"/>
                </a:solidFill>
                <a:effectLst/>
              </a:rPr>
              <a:t>Zappa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Nardelli</a:t>
            </a:r>
            <a:r>
              <a:rPr lang="en-US" sz="2800" dirty="0" smtClean="0">
                <a:solidFill>
                  <a:schemeClr val="tx1"/>
                </a:solidFill>
              </a:rPr>
              <a:t>, PLDI 2013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2976" y="318120"/>
            <a:ext cx="2912826" cy="2677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s-IS" sz="2400" dirty="0"/>
              <a:t>char a;</a:t>
            </a:r>
          </a:p>
          <a:p>
            <a:r>
              <a:rPr lang="is-IS" sz="2400" dirty="0"/>
              <a:t>int b[];</a:t>
            </a:r>
          </a:p>
          <a:p>
            <a:r>
              <a:rPr lang="en-US" sz="2400" dirty="0" smtClean="0"/>
              <a:t>v</a:t>
            </a:r>
            <a:r>
              <a:rPr lang="is-IS" sz="2400" dirty="0" smtClean="0"/>
              <a:t>oid fn1 </a:t>
            </a:r>
            <a:r>
              <a:rPr lang="is-IS" sz="2400" dirty="0"/>
              <a:t>(</a:t>
            </a:r>
            <a:r>
              <a:rPr lang="is-IS" sz="2400" dirty="0" smtClean="0"/>
              <a:t>) {</a:t>
            </a:r>
            <a:endParaRPr lang="is-IS" sz="2400" dirty="0"/>
          </a:p>
          <a:p>
            <a:r>
              <a:rPr lang="is-IS" sz="2400" dirty="0"/>
              <a:t>    a = 0;</a:t>
            </a:r>
          </a:p>
          <a:p>
            <a:r>
              <a:rPr lang="is-IS" sz="2400" dirty="0"/>
              <a:t>    for (; a &lt; 7; a += 1)</a:t>
            </a:r>
          </a:p>
          <a:p>
            <a:r>
              <a:rPr lang="is-IS" sz="2400" dirty="0"/>
              <a:t>        b[7 + a] = 0;</a:t>
            </a:r>
          </a:p>
          <a:p>
            <a:r>
              <a:rPr lang="is-IS" sz="2400" dirty="0" smtClean="0"/>
              <a:t>}</a:t>
            </a:r>
            <a:endParaRPr lang="is-I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2976" y="3231157"/>
            <a:ext cx="2912826" cy="26776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s-IS" sz="2400" dirty="0"/>
              <a:t>int a[][7];</a:t>
            </a:r>
          </a:p>
          <a:p>
            <a:r>
              <a:rPr lang="is-IS" sz="2400" dirty="0"/>
              <a:t>char b;</a:t>
            </a:r>
          </a:p>
          <a:p>
            <a:r>
              <a:rPr lang="en-US" sz="2400" dirty="0" smtClean="0"/>
              <a:t>v</a:t>
            </a:r>
            <a:r>
              <a:rPr lang="is-IS" sz="2400" dirty="0" smtClean="0"/>
              <a:t>oid fn1 </a:t>
            </a:r>
            <a:r>
              <a:rPr lang="is-IS" sz="2400" dirty="0"/>
              <a:t>(</a:t>
            </a:r>
            <a:r>
              <a:rPr lang="is-IS" sz="2400" dirty="0" smtClean="0"/>
              <a:t>) {</a:t>
            </a:r>
            <a:endParaRPr lang="is-IS" sz="2400" dirty="0"/>
          </a:p>
          <a:p>
            <a:r>
              <a:rPr lang="is-IS" sz="2400" dirty="0"/>
              <a:t>    b = 0;</a:t>
            </a:r>
          </a:p>
          <a:p>
            <a:r>
              <a:rPr lang="is-IS" sz="2400" dirty="0"/>
              <a:t>    for (; b &lt; 7; b += 1)</a:t>
            </a:r>
          </a:p>
          <a:p>
            <a:r>
              <a:rPr lang="is-IS" sz="2400" dirty="0"/>
              <a:t>        a[1][b] = 0;</a:t>
            </a:r>
          </a:p>
          <a:p>
            <a:r>
              <a:rPr lang="is-I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243" y="6074221"/>
            <a:ext cx="3713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GCC 4.3.0 crashes at –O3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8835" y="4976792"/>
            <a:ext cx="376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/>
                <a:cs typeface="Arial Black"/>
              </a:rPr>
              <a:t>GCC 4.3.0 crashes at –O3</a:t>
            </a:r>
            <a:endParaRPr lang="en-US" sz="2000" dirty="0">
              <a:latin typeface="Arial Black"/>
              <a:cs typeface="Arial Blac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1169" y="1388367"/>
            <a:ext cx="3147508" cy="341632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S1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volatile </a:t>
            </a:r>
            <a:r>
              <a:rPr lang="en-US" sz="2400" dirty="0" err="1"/>
              <a:t>int</a:t>
            </a:r>
            <a:r>
              <a:rPr lang="en-US" sz="2400" dirty="0"/>
              <a:t> f2:1</a:t>
            </a:r>
          </a:p>
          <a:p>
            <a:r>
              <a:rPr lang="en-US" sz="2400" dirty="0"/>
              <a:t>};</a:t>
            </a:r>
          </a:p>
          <a:p>
            <a:r>
              <a:rPr lang="en-US" sz="2400" dirty="0"/>
              <a:t>static </a:t>
            </a:r>
            <a:r>
              <a:rPr lang="en-US" sz="2400" dirty="0" err="1"/>
              <a:t>struct</a:t>
            </a:r>
            <a:r>
              <a:rPr lang="en-US" sz="2400" dirty="0"/>
              <a:t> S1 a;</a:t>
            </a:r>
          </a:p>
          <a:p>
            <a:r>
              <a:rPr lang="en-US" sz="2400" dirty="0" smtClean="0"/>
              <a:t>void main 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 ("%d\n", a.f2);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8172" y="448552"/>
            <a:ext cx="7822047" cy="584775"/>
            <a:chOff x="688172" y="448552"/>
            <a:chExt cx="7822047" cy="584775"/>
          </a:xfrm>
        </p:grpSpPr>
        <p:sp>
          <p:nvSpPr>
            <p:cNvPr id="55" name="TextBox 54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88172" y="1152643"/>
            <a:ext cx="7822047" cy="584775"/>
            <a:chOff x="688172" y="448552"/>
            <a:chExt cx="7822047" cy="584775"/>
          </a:xfrm>
        </p:grpSpPr>
        <p:sp>
          <p:nvSpPr>
            <p:cNvPr id="58" name="TextBox 57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88172" y="1889818"/>
            <a:ext cx="7822047" cy="584775"/>
            <a:chOff x="688172" y="448552"/>
            <a:chExt cx="7822047" cy="584775"/>
          </a:xfrm>
        </p:grpSpPr>
        <p:sp>
          <p:nvSpPr>
            <p:cNvPr id="70" name="TextBox 69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88172" y="2625962"/>
            <a:ext cx="7822047" cy="584775"/>
            <a:chOff x="688172" y="448552"/>
            <a:chExt cx="7822047" cy="584775"/>
          </a:xfrm>
        </p:grpSpPr>
        <p:sp>
          <p:nvSpPr>
            <p:cNvPr id="82" name="TextBox 81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88172" y="3363137"/>
            <a:ext cx="7822047" cy="584775"/>
            <a:chOff x="688172" y="448552"/>
            <a:chExt cx="7822047" cy="584775"/>
          </a:xfrm>
        </p:grpSpPr>
        <p:sp>
          <p:nvSpPr>
            <p:cNvPr id="94" name="TextBox 93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88172" y="4067228"/>
            <a:ext cx="7822047" cy="584775"/>
            <a:chOff x="688172" y="448552"/>
            <a:chExt cx="7822047" cy="584775"/>
          </a:xfrm>
        </p:grpSpPr>
        <p:sp>
          <p:nvSpPr>
            <p:cNvPr id="106" name="TextBox 105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88172" y="4804403"/>
            <a:ext cx="7822047" cy="584775"/>
            <a:chOff x="688172" y="448552"/>
            <a:chExt cx="7822047" cy="584775"/>
          </a:xfrm>
        </p:grpSpPr>
        <p:sp>
          <p:nvSpPr>
            <p:cNvPr id="118" name="TextBox 117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88172" y="5540547"/>
            <a:ext cx="7822047" cy="584775"/>
            <a:chOff x="688172" y="448552"/>
            <a:chExt cx="7822047" cy="584775"/>
          </a:xfrm>
        </p:grpSpPr>
        <p:sp>
          <p:nvSpPr>
            <p:cNvPr id="130" name="TextBox 129"/>
            <p:cNvSpPr txBox="1"/>
            <p:nvPr/>
          </p:nvSpPr>
          <p:spPr>
            <a:xfrm>
              <a:off x="688172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408643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14553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6600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02900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323371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060264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780735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501206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221677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942148" y="448552"/>
              <a:ext cx="568071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s-IS" sz="400" dirty="0"/>
                <a:t>char a;</a:t>
              </a:r>
            </a:p>
            <a:p>
              <a:r>
                <a:rPr lang="is-IS" sz="400" dirty="0"/>
                <a:t>int b[];</a:t>
              </a:r>
            </a:p>
            <a:p>
              <a:r>
                <a:rPr lang="en-US" sz="400" dirty="0" smtClean="0"/>
                <a:t>v</a:t>
              </a:r>
              <a:r>
                <a:rPr lang="is-IS" sz="400" dirty="0" smtClean="0"/>
                <a:t>oid fn1 </a:t>
              </a:r>
              <a:r>
                <a:rPr lang="is-IS" sz="400" dirty="0"/>
                <a:t>(</a:t>
              </a:r>
              <a:r>
                <a:rPr lang="is-IS" sz="400" dirty="0" smtClean="0"/>
                <a:t>) {</a:t>
              </a:r>
              <a:endParaRPr lang="is-IS" sz="400" dirty="0"/>
            </a:p>
            <a:p>
              <a:r>
                <a:rPr lang="is-IS" sz="400" dirty="0"/>
                <a:t>    a = 0;</a:t>
              </a:r>
            </a:p>
            <a:p>
              <a:r>
                <a:rPr lang="is-IS" sz="400" dirty="0"/>
                <a:t>    for (; a &lt; 7; a += 1)</a:t>
              </a:r>
            </a:p>
            <a:p>
              <a:r>
                <a:rPr lang="is-IS" sz="400" dirty="0"/>
                <a:t>        b[7 + a] = 0;</a:t>
              </a:r>
            </a:p>
            <a:p>
              <a:r>
                <a:rPr lang="is-IS" sz="400" dirty="0" smtClean="0"/>
                <a:t>}</a:t>
              </a:r>
              <a:endParaRPr lang="is-IS" sz="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02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Problems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2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/>
              <a:t>Large number of test cases</a:t>
            </a:r>
          </a:p>
          <a:p>
            <a:pPr lvl="1"/>
            <a:r>
              <a:rPr lang="en-US" sz="3000" dirty="0" smtClean="0"/>
              <a:t>running </a:t>
            </a:r>
            <a:r>
              <a:rPr lang="en-US" sz="3000" dirty="0" err="1" smtClean="0"/>
              <a:t>Csmith</a:t>
            </a:r>
            <a:r>
              <a:rPr lang="en-US" sz="3000" dirty="0" smtClean="0"/>
              <a:t> with swarm a few days produced </a:t>
            </a:r>
            <a:r>
              <a:rPr lang="en-US" sz="3000" dirty="0" smtClean="0">
                <a:solidFill>
                  <a:srgbClr val="FF0000"/>
                </a:solidFill>
              </a:rPr>
              <a:t>3,000+</a:t>
            </a:r>
            <a:r>
              <a:rPr lang="en-US" sz="3000" dirty="0" smtClean="0"/>
              <a:t> bug-inducing test cases for a compiler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4000" dirty="0" smtClean="0"/>
              <a:t>Much smaller number of distinct bugs</a:t>
            </a:r>
          </a:p>
          <a:p>
            <a:pPr lvl="1"/>
            <a:r>
              <a:rPr lang="en-US" sz="3000" dirty="0" smtClean="0"/>
              <a:t>fewer than </a:t>
            </a:r>
            <a:r>
              <a:rPr lang="en-US" sz="3000" dirty="0" smtClean="0">
                <a:solidFill>
                  <a:srgbClr val="FF0000"/>
                </a:solidFill>
              </a:rPr>
              <a:t>50</a:t>
            </a:r>
            <a:r>
              <a:rPr lang="en-US" sz="3000" dirty="0" smtClean="0"/>
              <a:t> bugs triggered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4000" dirty="0" smtClean="0"/>
              <a:t>Some bugs are triggered much more frequently than others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30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02B4-BC35-814F-9805-FDB6837E0B18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00050"/>
            <a:ext cx="84074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977"/>
            <a:ext cx="8229600" cy="81580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Report one bug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91608" y="2595476"/>
            <a:ext cx="416907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366FF"/>
                </a:solidFill>
                <a:latin typeface="Apple Casual"/>
                <a:cs typeface="Apple Casual"/>
              </a:rPr>
              <a:t>Then Wait…</a:t>
            </a:r>
            <a:endParaRPr lang="en-US" sz="5400" dirty="0">
              <a:solidFill>
                <a:srgbClr val="3366FF"/>
              </a:solidFill>
              <a:latin typeface="Apple Casual"/>
              <a:cs typeface="Apple Casu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Solution #1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213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Three Parts of the Talk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3000"/>
              </a:lnSpc>
              <a:buNone/>
            </a:pPr>
            <a:endParaRPr lang="en-US" sz="3600" dirty="0" smtClean="0"/>
          </a:p>
          <a:p>
            <a:pPr lvl="0"/>
            <a:r>
              <a:rPr lang="en-US" sz="3600" dirty="0" smtClean="0"/>
              <a:t>Generating better tests:</a:t>
            </a:r>
          </a:p>
          <a:p>
            <a:pPr lvl="1"/>
            <a:r>
              <a:rPr lang="en-US" dirty="0" smtClean="0"/>
              <a:t>Swarm Testing </a:t>
            </a:r>
            <a:r>
              <a:rPr lang="en-US" sz="1500" dirty="0" smtClean="0">
                <a:solidFill>
                  <a:prstClr val="black"/>
                </a:solidFill>
              </a:rPr>
              <a:t>[ISSTA 12]</a:t>
            </a:r>
            <a:endParaRPr lang="en-US" dirty="0" smtClean="0"/>
          </a:p>
          <a:p>
            <a:pPr lvl="0"/>
            <a:r>
              <a:rPr lang="en-US" sz="3600" dirty="0" smtClean="0"/>
              <a:t>Debugging more efficiently:</a:t>
            </a:r>
          </a:p>
          <a:p>
            <a:pPr lvl="1"/>
            <a:r>
              <a:rPr lang="en-US" dirty="0" err="1" smtClean="0"/>
              <a:t>Fuzzer</a:t>
            </a:r>
            <a:r>
              <a:rPr lang="en-US" dirty="0" smtClean="0"/>
              <a:t> Taming </a:t>
            </a:r>
            <a:r>
              <a:rPr lang="en-US" sz="1500" dirty="0" smtClean="0">
                <a:solidFill>
                  <a:prstClr val="black"/>
                </a:solidFill>
              </a:rPr>
              <a:t>[PLDI 13]</a:t>
            </a:r>
            <a:endParaRPr lang="en-US" sz="1500" dirty="0">
              <a:solidFill>
                <a:prstClr val="black"/>
              </a:solidFill>
            </a:endParaRPr>
          </a:p>
          <a:p>
            <a:r>
              <a:rPr lang="en-US" sz="3600" dirty="0" smtClean="0"/>
              <a:t>Re-using random tests to find </a:t>
            </a:r>
            <a:r>
              <a:rPr lang="en-US" sz="3600" dirty="0" smtClean="0"/>
              <a:t>bugs fast:</a:t>
            </a:r>
            <a:endParaRPr lang="en-US" sz="3600" dirty="0" smtClean="0"/>
          </a:p>
          <a:p>
            <a:pPr lvl="1"/>
            <a:r>
              <a:rPr lang="en-US" dirty="0" smtClean="0"/>
              <a:t>Reduction by Coverage </a:t>
            </a:r>
            <a:r>
              <a:rPr lang="en-US" sz="1500" dirty="0" smtClean="0">
                <a:solidFill>
                  <a:prstClr val="black"/>
                </a:solidFill>
              </a:rPr>
              <a:t>[ICST 14]</a:t>
            </a:r>
            <a:endParaRPr lang="en-US" dirty="0" smtClean="0"/>
          </a:p>
          <a:p>
            <a:pPr eaLnBrk="1" hangingPunct="1">
              <a:lnSpc>
                <a:spcPct val="83000"/>
              </a:lnSpc>
            </a:pPr>
            <a:endParaRPr lang="en-US" sz="2800" dirty="0" smtClean="0"/>
          </a:p>
          <a:p>
            <a:pPr eaLnBrk="1" hangingPunct="1">
              <a:lnSpc>
                <a:spcPct val="83000"/>
              </a:lnSpc>
            </a:pPr>
            <a:endParaRPr lang="en-US" sz="280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dirty="0" smtClean="0"/>
              <a:t>Please ask questions as we go</a:t>
            </a:r>
            <a:endParaRPr lang="en-US" sz="24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977"/>
            <a:ext cx="8229600" cy="81580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Report one bug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91608" y="2595476"/>
            <a:ext cx="416907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3366FF"/>
                </a:solidFill>
                <a:latin typeface="Apple Casual"/>
                <a:cs typeface="Apple Casual"/>
              </a:rPr>
              <a:t>Then Wait…</a:t>
            </a:r>
            <a:endParaRPr lang="en-US" sz="5400" dirty="0">
              <a:solidFill>
                <a:srgbClr val="3366FF"/>
              </a:solidFill>
              <a:latin typeface="Apple Casual"/>
              <a:cs typeface="Apple Casu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829" y="3782766"/>
            <a:ext cx="77894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By yesterday, there were still </a:t>
            </a:r>
            <a:r>
              <a:rPr lang="en-US" sz="4000" dirty="0" smtClean="0">
                <a:solidFill>
                  <a:srgbClr val="FF0000"/>
                </a:solidFill>
              </a:rPr>
              <a:t>2,000+</a:t>
            </a:r>
            <a:r>
              <a:rPr lang="en-US" sz="4000" dirty="0" smtClean="0"/>
              <a:t> open bugs in GCC’s database (P1, P2, P3, and at least “normal” severity)</a:t>
            </a:r>
            <a:endParaRPr lang="en-US" sz="4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Solution #1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339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#2: Suppressing Duplicates Using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ind a way to measure similarity between test cases (distance function)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an off-the-shelf clustering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hoose a representative test from each cluster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i="1" dirty="0" smtClean="0"/>
              <a:t>We can do better</a:t>
            </a:r>
          </a:p>
        </p:txBody>
      </p:sp>
    </p:spTree>
    <p:extLst>
      <p:ext uri="{BB962C8B-B14F-4D97-AF65-F5344CB8AC3E}">
        <p14:creationId xmlns:p14="http://schemas.microsoft.com/office/powerpoint/2010/main" val="7215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6482"/>
            <a:ext cx="8229600" cy="5449682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i="1" dirty="0" smtClean="0"/>
              <a:t>don’t care </a:t>
            </a:r>
            <a:r>
              <a:rPr lang="en-US" dirty="0" smtClean="0"/>
              <a:t>about clusters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just want a ranking that puts as many different bugs as possible in any prefix of the ranked list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Our approach: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dirty="0" smtClean="0"/>
              <a:t>ank by dissimilarity</a:t>
            </a:r>
          </a:p>
          <a:p>
            <a:pPr lvl="1"/>
            <a:r>
              <a:rPr lang="en-US" dirty="0" smtClean="0"/>
              <a:t>Li</a:t>
            </a:r>
            <a:r>
              <a:rPr lang="en-US" sz="2800" dirty="0" smtClean="0"/>
              <a:t>ke clustering, uses a distance function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sz="2800" dirty="0" smtClean="0"/>
              <a:t>lgorithm: furthest point first [</a:t>
            </a:r>
            <a:r>
              <a:rPr lang="en-US" sz="2800" dirty="0"/>
              <a:t>Gonzalez </a:t>
            </a:r>
            <a:r>
              <a:rPr lang="en-US" sz="2800" dirty="0" smtClean="0"/>
              <a:t>1985]</a:t>
            </a:r>
          </a:p>
        </p:txBody>
      </p:sp>
    </p:spTree>
    <p:extLst>
      <p:ext uri="{BB962C8B-B14F-4D97-AF65-F5344CB8AC3E}">
        <p14:creationId xmlns:p14="http://schemas.microsoft.com/office/powerpoint/2010/main" val="19989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Naturally gives ranking</a:t>
            </a:r>
          </a:p>
          <a:p>
            <a:endParaRPr lang="en-US" sz="4000" dirty="0" smtClean="0"/>
          </a:p>
          <a:p>
            <a:r>
              <a:rPr lang="en-US" sz="4000" dirty="0"/>
              <a:t>Parameter free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Gives better results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108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ultidocument 4"/>
          <p:cNvSpPr/>
          <p:nvPr/>
        </p:nvSpPr>
        <p:spPr>
          <a:xfrm>
            <a:off x="496978" y="924989"/>
            <a:ext cx="1725609" cy="231936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Test Cases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77799" y="2413356"/>
            <a:ext cx="1863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Distance Function</a:t>
            </a:r>
            <a:endParaRPr lang="en-US" sz="2400" dirty="0"/>
          </a:p>
        </p:txBody>
      </p:sp>
      <p:sp>
        <p:nvSpPr>
          <p:cNvPr id="9" name="Multidocument 8"/>
          <p:cNvSpPr/>
          <p:nvPr/>
        </p:nvSpPr>
        <p:spPr>
          <a:xfrm>
            <a:off x="3672104" y="924989"/>
            <a:ext cx="1684187" cy="231936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Distance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01072" y="2344326"/>
            <a:ext cx="143159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Furthest Point First (FPF)</a:t>
            </a:r>
            <a:endParaRPr lang="en-US" sz="2400" dirty="0"/>
          </a:p>
        </p:txBody>
      </p:sp>
      <p:sp>
        <p:nvSpPr>
          <p:cNvPr id="12" name="Multidocument 11"/>
          <p:cNvSpPr/>
          <p:nvPr/>
        </p:nvSpPr>
        <p:spPr>
          <a:xfrm>
            <a:off x="6795532" y="924989"/>
            <a:ext cx="1863658" cy="2319364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Ranked</a:t>
            </a:r>
          </a:p>
          <a:p>
            <a:pPr algn="ctr"/>
            <a:r>
              <a:rPr lang="en-US" sz="2800" dirty="0" smtClean="0"/>
              <a:t>Test Cases</a:t>
            </a:r>
            <a:endParaRPr lang="en-US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535753" y="1753332"/>
            <a:ext cx="1118741" cy="565943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416400" y="1753332"/>
            <a:ext cx="1118741" cy="565943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1119" y="4063158"/>
            <a:ext cx="7330387" cy="15696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FPF: each ranked test case is </a:t>
            </a:r>
            <a:r>
              <a:rPr lang="en-US" sz="3200" dirty="0"/>
              <a:t>the </a:t>
            </a:r>
            <a:r>
              <a:rPr lang="en-US" sz="3200" dirty="0" smtClean="0"/>
              <a:t>one </a:t>
            </a:r>
            <a:r>
              <a:rPr lang="en-US" sz="3200" dirty="0"/>
              <a:t>that </a:t>
            </a:r>
            <a:r>
              <a:rPr lang="en-US" sz="3200" dirty="0" smtClean="0"/>
              <a:t>is furthest from </a:t>
            </a:r>
            <a:r>
              <a:rPr lang="en-US" sz="3200" dirty="0"/>
              <a:t>the </a:t>
            </a:r>
            <a:r>
              <a:rPr lang="en-US" sz="3200" dirty="0" smtClean="0"/>
              <a:t>closest </a:t>
            </a:r>
            <a:r>
              <a:rPr lang="en-US" sz="3200" dirty="0"/>
              <a:t>of all previously </a:t>
            </a:r>
            <a:r>
              <a:rPr lang="en-US" sz="3200" dirty="0" smtClean="0"/>
              <a:t>ranked </a:t>
            </a:r>
            <a:r>
              <a:rPr lang="en-US" sz="3200" dirty="0"/>
              <a:t>test cases </a:t>
            </a:r>
          </a:p>
        </p:txBody>
      </p:sp>
    </p:spTree>
    <p:extLst>
      <p:ext uri="{BB962C8B-B14F-4D97-AF65-F5344CB8AC3E}">
        <p14:creationId xmlns:p14="http://schemas.microsoft.com/office/powerpoint/2010/main" val="3378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cxnSp>
        <p:nvCxnSpPr>
          <p:cNvPr id="20" name="Curved Connector 19"/>
          <p:cNvCxnSpPr>
            <a:stCxn id="3" idx="4"/>
            <a:endCxn id="17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6" idx="6"/>
            <a:endCxn id="17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0"/>
            <a:endCxn id="14" idx="4"/>
          </p:cNvCxnSpPr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81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cxnSp>
        <p:nvCxnSpPr>
          <p:cNvPr id="20" name="Curved Connector 19"/>
          <p:cNvCxnSpPr>
            <a:stCxn id="3" idx="4"/>
            <a:endCxn id="17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6" idx="6"/>
            <a:endCxn id="17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0"/>
            <a:endCxn id="14" idx="4"/>
          </p:cNvCxnSpPr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</a:rPr>
              <a:t>7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81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>
            <a:stCxn id="3" idx="4"/>
            <a:endCxn id="17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6" idx="6"/>
            <a:endCxn id="17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0"/>
            <a:endCxn id="14" idx="4"/>
          </p:cNvCxnSpPr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>
            <a:stCxn id="3" idx="4"/>
            <a:endCxn id="17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6" idx="6"/>
            <a:endCxn id="17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7" idx="0"/>
            <a:endCxn id="14" idx="4"/>
          </p:cNvCxnSpPr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</a:rPr>
              <a:t>7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25" name="Rounded Rectangle 24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Curved Connector 36"/>
          <p:cNvCxnSpPr>
            <a:endCxn id="35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5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3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Part I:  Swarm Testing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1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</a:rPr>
              <a:t>2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Curved Connector 36"/>
          <p:cNvCxnSpPr>
            <a:endCxn id="35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5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942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</a:rPr>
              <a:t>2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35" name="Oval 34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Curved Connector 36"/>
          <p:cNvCxnSpPr>
            <a:endCxn id="35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35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</a:rPr>
              <a:t>3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5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8" name="Curved Connector 7"/>
          <p:cNvCxnSpPr>
            <a:stCxn id="3" idx="0"/>
            <a:endCxn id="14" idx="2"/>
          </p:cNvCxnSpPr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cxnSp>
        <p:nvCxnSpPr>
          <p:cNvPr id="23" name="Curved Connector 22"/>
          <p:cNvCxnSpPr>
            <a:stCxn id="3" idx="6"/>
            <a:endCxn id="16" idx="2"/>
          </p:cNvCxnSpPr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ffectLst/>
              </a:rPr>
              <a:t>5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</a:rPr>
              <a:t>2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Curved Connector 25"/>
          <p:cNvCxnSpPr>
            <a:endCxn id="25" idx="4"/>
          </p:cNvCxnSpPr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25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effectLst/>
              </a:rPr>
              <a:t>3</a:t>
            </a:r>
            <a:endParaRPr lang="en-US" sz="320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Oval 15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cxnSp>
        <p:nvCxnSpPr>
          <p:cNvPr id="34" name="Curved Connector 33"/>
          <p:cNvCxnSpPr>
            <a:stCxn id="16" idx="0"/>
            <a:endCxn id="1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20" name="Rounded Rectangle 19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3887172" y="5296933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endCxn id="27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4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77927" y="5296933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23" name="Oval 22"/>
          <p:cNvSpPr/>
          <p:nvPr/>
        </p:nvSpPr>
        <p:spPr>
          <a:xfrm>
            <a:off x="3887172" y="5296933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24" name="Oval 23"/>
          <p:cNvSpPr/>
          <p:nvPr/>
        </p:nvSpPr>
        <p:spPr>
          <a:xfrm>
            <a:off x="6937501" y="1822903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2823102" y="2618083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26" name="Curved Connector 25"/>
          <p:cNvCxnSpPr>
            <a:stCxn id="25" idx="0"/>
            <a:endCxn id="24" idx="2"/>
          </p:cNvCxnSpPr>
          <p:nvPr/>
        </p:nvCxnSpPr>
        <p:spPr>
          <a:xfrm rot="5400000" flipH="1" flipV="1">
            <a:off x="4893420" y="574003"/>
            <a:ext cx="381007" cy="370715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209639" y="1941713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4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8" name="Curved Connector 27"/>
          <p:cNvCxnSpPr/>
          <p:nvPr/>
        </p:nvCxnSpPr>
        <p:spPr>
          <a:xfrm rot="5400000" flipH="1" flipV="1">
            <a:off x="6351029" y="2830476"/>
            <a:ext cx="1172944" cy="814488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23013" y="3824192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endCxn id="29" idx="2"/>
          </p:cNvCxnSpPr>
          <p:nvPr/>
        </p:nvCxnSpPr>
        <p:spPr>
          <a:xfrm>
            <a:off x="3637590" y="3032256"/>
            <a:ext cx="2485423" cy="1206109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499543" y="423890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7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087649" y="3456305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6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57696" y="271796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3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73425" y="2134881"/>
            <a:ext cx="814488" cy="82834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3210808" y="1333087"/>
            <a:ext cx="1689311" cy="4949588"/>
          </a:xfrm>
          <a:prstGeom prst="curvedConnector3">
            <a:avLst>
              <a:gd name="adj1" fmla="val 1135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4207987" y="-492438"/>
            <a:ext cx="102195" cy="5356832"/>
          </a:xfrm>
          <a:prstGeom prst="curvedConnector4">
            <a:avLst>
              <a:gd name="adj1" fmla="val -223690"/>
              <a:gd name="adj2" fmla="val 53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>
            <a:off x="1987913" y="2549054"/>
            <a:ext cx="835189" cy="4832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87913" y="2155859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2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53916" y="1390026"/>
            <a:ext cx="855901" cy="5654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  <a:effectLst/>
              </a:rPr>
              <a:t>5</a:t>
            </a:r>
            <a:endParaRPr lang="en-US" sz="3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02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Furthest Point First [Gonzalez 1985]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77927" y="5296933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P3</a:t>
            </a:r>
            <a:endParaRPr lang="en-US" sz="2800" dirty="0"/>
          </a:p>
        </p:txBody>
      </p:sp>
      <p:sp>
        <p:nvSpPr>
          <p:cNvPr id="21" name="Oval 20"/>
          <p:cNvSpPr/>
          <p:nvPr/>
        </p:nvSpPr>
        <p:spPr>
          <a:xfrm>
            <a:off x="1291855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P4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938732" y="5232374"/>
            <a:ext cx="5370094" cy="966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95342" y="5301941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P1</a:t>
            </a:r>
            <a:endParaRPr lang="en-US" sz="2800" dirty="0"/>
          </a:p>
        </p:txBody>
      </p:sp>
      <p:sp>
        <p:nvSpPr>
          <p:cNvPr id="17" name="Oval 16"/>
          <p:cNvSpPr/>
          <p:nvPr/>
        </p:nvSpPr>
        <p:spPr>
          <a:xfrm>
            <a:off x="3887172" y="5296933"/>
            <a:ext cx="814488" cy="82834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86875" y="2406463"/>
            <a:ext cx="7330387" cy="156966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diverse test cases are early in the </a:t>
            </a:r>
            <a:r>
              <a:rPr lang="en-US" sz="4800" dirty="0" smtClean="0"/>
              <a:t>list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40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3558"/>
            <a:ext cx="8229600" cy="4525963"/>
          </a:xfrm>
        </p:spPr>
        <p:txBody>
          <a:bodyPr/>
          <a:lstStyle/>
          <a:p>
            <a:r>
              <a:rPr lang="en-US" sz="4400" dirty="0" smtClean="0"/>
              <a:t>What is a good distance function?</a:t>
            </a:r>
            <a:endParaRPr lang="en-US" sz="4400" dirty="0"/>
          </a:p>
          <a:p>
            <a:pPr lvl="1"/>
            <a:r>
              <a:rPr lang="en-US" dirty="0"/>
              <a:t>S</a:t>
            </a:r>
            <a:r>
              <a:rPr lang="en-US" dirty="0" smtClean="0"/>
              <a:t>hould put test cases triggering the same bug close to each other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obvious best choice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sources of information</a:t>
            </a:r>
          </a:p>
          <a:p>
            <a:pPr lvl="2"/>
            <a:r>
              <a:rPr lang="en-US" dirty="0" smtClean="0"/>
              <a:t>In machine learning a “multi-view” problem</a:t>
            </a:r>
          </a:p>
          <a:p>
            <a:pPr lvl="2"/>
            <a:r>
              <a:rPr lang="en-US" dirty="0" smtClean="0"/>
              <a:t>Unusual in that these views may not be redundant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Compiler’s Failure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731" y="4362612"/>
            <a:ext cx="70542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internal compiler error: in </a:t>
            </a:r>
            <a:r>
              <a:rPr lang="en-US" sz="2800" dirty="0" err="1"/>
              <a:t>simplify_subreg</a:t>
            </a:r>
            <a:r>
              <a:rPr lang="en-US" sz="2800" dirty="0"/>
              <a:t>, at simplify-rtx.c:4922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731" y="1991037"/>
            <a:ext cx="7054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Segmentation fault (program cc1)</a:t>
            </a:r>
          </a:p>
        </p:txBody>
      </p:sp>
    </p:spTree>
    <p:extLst>
      <p:ext uri="{BB962C8B-B14F-4D97-AF65-F5344CB8AC3E}">
        <p14:creationId xmlns:p14="http://schemas.microsoft.com/office/powerpoint/2010/main" val="318581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Compiler’s Failure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731" y="4362612"/>
            <a:ext cx="70542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internal compiler error: in </a:t>
            </a:r>
            <a:r>
              <a:rPr lang="en-US" sz="2800" dirty="0" err="1"/>
              <a:t>simplify_subreg</a:t>
            </a:r>
            <a:r>
              <a:rPr lang="en-US" sz="2800" dirty="0"/>
              <a:t>, at simplify-rtx.c:4922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731" y="1991037"/>
            <a:ext cx="7054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Segmentation fault (program cc1)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8731" y="2975674"/>
            <a:ext cx="4514192" cy="95259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n</a:t>
            </a:r>
            <a:r>
              <a:rPr lang="en-US" sz="3600" dirty="0" smtClean="0">
                <a:solidFill>
                  <a:srgbClr val="FF0000"/>
                </a:solidFill>
              </a:rPr>
              <a:t>ormalized edit distance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Compiler’s Failure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8731" y="4362612"/>
            <a:ext cx="70542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internal compiler error: in </a:t>
            </a:r>
            <a:r>
              <a:rPr lang="en-US" sz="2800" dirty="0" err="1"/>
              <a:t>simplify_subreg</a:t>
            </a:r>
            <a:r>
              <a:rPr lang="en-US" sz="2800" dirty="0"/>
              <a:t>, at simplify-rtx.c:4922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731" y="1991037"/>
            <a:ext cx="70542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Segmentation fault (program cc1)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8731" y="2975674"/>
            <a:ext cx="4514192" cy="95259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normalized edit distance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9654" y="2975674"/>
            <a:ext cx="1808438" cy="952596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0.79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random testing, we usually include every feature, potentially, in every test</a:t>
            </a:r>
          </a:p>
          <a:p>
            <a:r>
              <a:rPr lang="en-US" dirty="0" smtClean="0"/>
              <a:t>May try to use machine learning or feedback to “tune” the probability for each feature appearing at each test step to its ideal</a:t>
            </a:r>
          </a:p>
          <a:p>
            <a:endParaRPr lang="en-US" dirty="0" smtClean="0"/>
          </a:p>
          <a:p>
            <a:r>
              <a:rPr lang="en-US" dirty="0" smtClean="0"/>
              <a:t>Let’s call this the “kitchen sink” approach to random testing – include everything (you might miss an interaction if you don’t)</a:t>
            </a:r>
          </a:p>
          <a:p>
            <a:endParaRPr lang="en-US" dirty="0" smtClean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410200"/>
            <a:ext cx="12573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8731" y="4565247"/>
            <a:ext cx="7054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at 0x512684: </a:t>
            </a:r>
            <a:r>
              <a:rPr lang="en-US" sz="3600" dirty="0" err="1"/>
              <a:t>fold_binary</a:t>
            </a:r>
            <a:r>
              <a:rPr lang="en-US" sz="3600" dirty="0"/>
              <a:t> (fold-const.c:9486)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731" y="1943232"/>
            <a:ext cx="70542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at 0x5CCAD5: </a:t>
            </a:r>
            <a:r>
              <a:rPr lang="en-US" sz="3600" dirty="0" err="1"/>
              <a:t>note_stores</a:t>
            </a:r>
            <a:r>
              <a:rPr lang="en-US" sz="3600" dirty="0"/>
              <a:t> (rtlanal.c:1417)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8731" y="3406049"/>
            <a:ext cx="7164727" cy="717361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normalized edit distance: 0.56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0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2940"/>
            <a:ext cx="281619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printf</a:t>
            </a:r>
            <a:r>
              <a:rPr lang="fr-FR" sz="2400" dirty="0"/>
              <a:t> (</a:t>
            </a:r>
            <a:r>
              <a:rPr lang="fr-FR" sz="2400" dirty="0" err="1"/>
              <a:t>const</a:t>
            </a:r>
            <a:r>
              <a:rPr lang="fr-FR" sz="2400" dirty="0"/>
              <a:t> char *, ...);</a:t>
            </a:r>
          </a:p>
          <a:p>
            <a:r>
              <a:rPr lang="fr-FR" sz="2400" dirty="0"/>
              <a:t>char a;</a:t>
            </a:r>
          </a:p>
          <a:p>
            <a:r>
              <a:rPr lang="fr-FR" sz="2400" dirty="0" err="1"/>
              <a:t>i</a:t>
            </a:r>
            <a:r>
              <a:rPr lang="fr-FR" sz="2400" dirty="0" err="1" smtClean="0"/>
              <a:t>nt</a:t>
            </a:r>
            <a:r>
              <a:rPr lang="fr-FR" sz="2400" dirty="0" smtClean="0"/>
              <a:t> main 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</a:p>
          <a:p>
            <a:r>
              <a:rPr lang="fr-FR" sz="2400" dirty="0"/>
              <a:t>    char *b = &amp;a;</a:t>
            </a:r>
          </a:p>
          <a:p>
            <a:r>
              <a:rPr lang="fr-FR" sz="2400" dirty="0"/>
              <a:t>    *b = -(&amp;a == b);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printf</a:t>
            </a:r>
            <a:r>
              <a:rPr lang="fr-FR" sz="2400" dirty="0"/>
              <a:t> ("%d\n", a);</a:t>
            </a:r>
          </a:p>
          <a:p>
            <a:r>
              <a:rPr lang="fr-FR" sz="2400" dirty="0"/>
              <a:t>    return 0;</a:t>
            </a:r>
          </a:p>
          <a:p>
            <a:r>
              <a:rPr lang="fr-FR" sz="2400" dirty="0" smtClean="0"/>
              <a:t>}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17558" y="1182940"/>
            <a:ext cx="426924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printf</a:t>
            </a:r>
            <a:r>
              <a:rPr lang="fr-FR" sz="2400" dirty="0"/>
              <a:t> (</a:t>
            </a:r>
            <a:r>
              <a:rPr lang="fr-FR" sz="2400" dirty="0" err="1"/>
              <a:t>const</a:t>
            </a:r>
            <a:r>
              <a:rPr lang="fr-FR" sz="2400" dirty="0"/>
              <a:t> char *, ...);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 a, d, e;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 **b;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 *c = &amp;a;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main 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int</a:t>
            </a:r>
            <a:r>
              <a:rPr lang="fr-FR" sz="2400" dirty="0"/>
              <a:t> ***f = &amp;b, ***g = &amp;b;</a:t>
            </a:r>
          </a:p>
          <a:p>
            <a:r>
              <a:rPr lang="fr-FR" sz="2400" dirty="0"/>
              <a:t>    e = 0 == 0 ? 4073709551612UL : 0;</a:t>
            </a:r>
          </a:p>
          <a:p>
            <a:r>
              <a:rPr lang="fr-FR" sz="2400" dirty="0"/>
              <a:t>    d = 0 == 0 ? e : 0;</a:t>
            </a:r>
          </a:p>
          <a:p>
            <a:r>
              <a:rPr lang="fr-FR" sz="2400" dirty="0"/>
              <a:t>    *c = d + (f != g);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printf</a:t>
            </a:r>
            <a:r>
              <a:rPr lang="fr-FR" sz="2400" dirty="0"/>
              <a:t> ("%d\n", a);</a:t>
            </a:r>
          </a:p>
          <a:p>
            <a:r>
              <a:rPr lang="fr-FR" sz="2400" dirty="0"/>
              <a:t>    return 0;</a:t>
            </a:r>
          </a:p>
          <a:p>
            <a:r>
              <a:rPr lang="fr-FR" sz="2400" dirty="0" smtClean="0"/>
              <a:t>}</a:t>
            </a:r>
            <a:endParaRPr lang="fr-FR" sz="2400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39940"/>
            <a:ext cx="8229600" cy="1143000"/>
          </a:xfrm>
        </p:spPr>
        <p:txBody>
          <a:bodyPr/>
          <a:lstStyle/>
          <a:p>
            <a:r>
              <a:rPr lang="en-US" dirty="0" smtClean="0"/>
              <a:t>Wrong-code 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182940"/>
            <a:ext cx="281619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printf</a:t>
            </a:r>
            <a:r>
              <a:rPr lang="fr-FR" sz="2400" dirty="0"/>
              <a:t> (</a:t>
            </a:r>
            <a:r>
              <a:rPr lang="fr-FR" sz="2400" dirty="0" err="1"/>
              <a:t>const</a:t>
            </a:r>
            <a:r>
              <a:rPr lang="fr-FR" sz="2400" dirty="0"/>
              <a:t> char *, ...);</a:t>
            </a:r>
          </a:p>
          <a:p>
            <a:r>
              <a:rPr lang="fr-FR" sz="2400" dirty="0"/>
              <a:t>char a;</a:t>
            </a:r>
          </a:p>
          <a:p>
            <a:r>
              <a:rPr lang="fr-FR" sz="2400" dirty="0" err="1"/>
              <a:t>i</a:t>
            </a:r>
            <a:r>
              <a:rPr lang="fr-FR" sz="2400" dirty="0" err="1" smtClean="0"/>
              <a:t>nt</a:t>
            </a:r>
            <a:r>
              <a:rPr lang="fr-FR" sz="2400" dirty="0" smtClean="0"/>
              <a:t> main 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</a:p>
          <a:p>
            <a:r>
              <a:rPr lang="fr-FR" sz="2400" dirty="0"/>
              <a:t>    char *b = &amp;a;</a:t>
            </a:r>
          </a:p>
          <a:p>
            <a:r>
              <a:rPr lang="fr-FR" sz="2400" dirty="0"/>
              <a:t>    *b = -(&amp;a == b);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printf</a:t>
            </a:r>
            <a:r>
              <a:rPr lang="fr-FR" sz="2400" dirty="0"/>
              <a:t> ("%d\n", a);</a:t>
            </a:r>
          </a:p>
          <a:p>
            <a:r>
              <a:rPr lang="fr-FR" sz="2400" dirty="0"/>
              <a:t>    return 0;</a:t>
            </a:r>
          </a:p>
          <a:p>
            <a:r>
              <a:rPr lang="fr-FR" sz="2400" dirty="0" smtClean="0"/>
              <a:t>}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17558" y="1182940"/>
            <a:ext cx="426924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printf</a:t>
            </a:r>
            <a:r>
              <a:rPr lang="fr-FR" sz="2400" dirty="0"/>
              <a:t> (</a:t>
            </a:r>
            <a:r>
              <a:rPr lang="fr-FR" sz="2400" dirty="0" err="1"/>
              <a:t>const</a:t>
            </a:r>
            <a:r>
              <a:rPr lang="fr-FR" sz="2400" dirty="0"/>
              <a:t> char *, ...);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 a, d, e;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 **b;</a:t>
            </a:r>
          </a:p>
          <a:p>
            <a:r>
              <a:rPr lang="fr-FR" sz="2400" dirty="0" err="1"/>
              <a:t>int</a:t>
            </a:r>
            <a:r>
              <a:rPr lang="fr-FR" sz="2400" dirty="0"/>
              <a:t> *c = &amp;a;</a:t>
            </a:r>
          </a:p>
          <a:p>
            <a:r>
              <a:rPr lang="fr-FR" sz="2400" dirty="0" err="1" smtClean="0"/>
              <a:t>int</a:t>
            </a:r>
            <a:r>
              <a:rPr lang="fr-FR" sz="2400" dirty="0" smtClean="0"/>
              <a:t> main 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int</a:t>
            </a:r>
            <a:r>
              <a:rPr lang="fr-FR" sz="2400" dirty="0"/>
              <a:t> ***f = &amp;b, ***g = &amp;b;</a:t>
            </a:r>
          </a:p>
          <a:p>
            <a:r>
              <a:rPr lang="fr-FR" sz="2400" dirty="0"/>
              <a:t>    e = 0 == 0 ? 4073709551612UL : 0;</a:t>
            </a:r>
          </a:p>
          <a:p>
            <a:r>
              <a:rPr lang="fr-FR" sz="2400" dirty="0"/>
              <a:t>    d = 0 == 0 ? e : 0;</a:t>
            </a:r>
          </a:p>
          <a:p>
            <a:r>
              <a:rPr lang="fr-FR" sz="2400" dirty="0"/>
              <a:t>    *c = d + (f != g);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printf</a:t>
            </a:r>
            <a:r>
              <a:rPr lang="fr-FR" sz="2400" dirty="0"/>
              <a:t> ("%d\n", a);</a:t>
            </a:r>
          </a:p>
          <a:p>
            <a:r>
              <a:rPr lang="fr-FR" sz="2400" dirty="0"/>
              <a:t>    return 0;</a:t>
            </a:r>
          </a:p>
          <a:p>
            <a:r>
              <a:rPr lang="fr-FR" sz="2400" dirty="0" smtClean="0"/>
              <a:t>}</a:t>
            </a:r>
            <a:endParaRPr lang="fr-FR" sz="2400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39940"/>
            <a:ext cx="8229600" cy="1143000"/>
          </a:xfrm>
        </p:spPr>
        <p:txBody>
          <a:bodyPr/>
          <a:lstStyle/>
          <a:p>
            <a:r>
              <a:rPr lang="en-US" dirty="0" smtClean="0"/>
              <a:t>Wrong-code Bug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885219" y="2499377"/>
            <a:ext cx="2001706" cy="73170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0.50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Experimental Setup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2,501</a:t>
            </a:r>
            <a:r>
              <a:rPr lang="en-US" sz="4400" dirty="0" smtClean="0"/>
              <a:t> test cases that trigger </a:t>
            </a:r>
            <a:r>
              <a:rPr lang="en-US" sz="4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</a:t>
            </a:r>
            <a:r>
              <a:rPr lang="en-US" sz="4400" dirty="0" smtClean="0"/>
              <a:t> crash bugs in GCC 4.3.0</a:t>
            </a:r>
          </a:p>
          <a:p>
            <a:endParaRPr lang="en-US" sz="2400" dirty="0"/>
          </a:p>
          <a:p>
            <a:r>
              <a:rPr lang="en-US" sz="4400" dirty="0" smtClean="0">
                <a:solidFill>
                  <a:srgbClr val="FF0000"/>
                </a:solidFill>
              </a:rPr>
              <a:t>1,298</a:t>
            </a:r>
            <a:r>
              <a:rPr lang="en-US" sz="4400" dirty="0" smtClean="0"/>
              <a:t> test cases that trigger </a:t>
            </a:r>
            <a:r>
              <a:rPr lang="en-US" sz="4400" dirty="0" smtClean="0">
                <a:solidFill>
                  <a:srgbClr val="558ED5"/>
                </a:solidFill>
              </a:rPr>
              <a:t>35</a:t>
            </a:r>
            <a:r>
              <a:rPr lang="en-US" sz="4400" dirty="0" smtClean="0"/>
              <a:t> wrong-code bugs in GCC 4.3.0</a:t>
            </a:r>
          </a:p>
          <a:p>
            <a:endParaRPr lang="en-US" sz="2400" dirty="0"/>
          </a:p>
          <a:p>
            <a:r>
              <a:rPr lang="en-US" sz="4400" dirty="0">
                <a:solidFill>
                  <a:srgbClr val="FF0000"/>
                </a:solidFill>
              </a:rPr>
              <a:t>2,603</a:t>
            </a:r>
            <a:r>
              <a:rPr lang="en-US" sz="4400" dirty="0"/>
              <a:t> test cases </a:t>
            </a:r>
            <a:r>
              <a:rPr lang="en-US" sz="4400" dirty="0" smtClean="0"/>
              <a:t>that </a:t>
            </a:r>
            <a:r>
              <a:rPr lang="en-US" sz="4400" dirty="0"/>
              <a:t>trigger </a:t>
            </a:r>
            <a:r>
              <a:rPr lang="en-US" sz="4400" dirty="0">
                <a:solidFill>
                  <a:srgbClr val="558ED5"/>
                </a:solidFill>
              </a:rPr>
              <a:t>28</a:t>
            </a:r>
            <a:r>
              <a:rPr lang="en-US" sz="4400" dirty="0"/>
              <a:t> </a:t>
            </a:r>
            <a:r>
              <a:rPr lang="en-US" sz="4400" dirty="0" smtClean="0"/>
              <a:t>bugs </a:t>
            </a:r>
            <a:r>
              <a:rPr lang="en-US" sz="4400" dirty="0"/>
              <a:t>in </a:t>
            </a:r>
            <a:r>
              <a:rPr lang="en-US" sz="4400" dirty="0" err="1"/>
              <a:t>SpiderMonkey</a:t>
            </a:r>
            <a:r>
              <a:rPr lang="en-US" sz="4400" dirty="0"/>
              <a:t> </a:t>
            </a:r>
            <a:r>
              <a:rPr lang="en-US" sz="4400" dirty="0" smtClean="0"/>
              <a:t>1.6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486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2293" y="274639"/>
            <a:ext cx="8724677" cy="443260"/>
          </a:xfrm>
        </p:spPr>
        <p:txBody>
          <a:bodyPr>
            <a:noAutofit/>
          </a:bodyPr>
          <a:lstStyle/>
          <a:p>
            <a:r>
              <a:rPr lang="en-US" sz="3600" dirty="0" smtClean="0"/>
              <a:t>GCC 4.3.0 Wrong-code Bug Discovery Curves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35083"/>
              </p:ext>
            </p:extLst>
          </p:nvPr>
        </p:nvGraphicFramePr>
        <p:xfrm>
          <a:off x="262293" y="1201099"/>
          <a:ext cx="8424507" cy="503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0181" y="1555049"/>
            <a:ext cx="2166986" cy="455608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Our Best Result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130" y="1779801"/>
            <a:ext cx="1522074" cy="4617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line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7024" y="4322203"/>
            <a:ext cx="2988977" cy="4777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8000"/>
                </a:solidFill>
              </a:rPr>
              <a:t>Best Clustering Result</a:t>
            </a:r>
            <a:endParaRPr lang="en-US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2293" y="274639"/>
            <a:ext cx="8724677" cy="443260"/>
          </a:xfrm>
        </p:spPr>
        <p:txBody>
          <a:bodyPr>
            <a:noAutofit/>
          </a:bodyPr>
          <a:lstStyle/>
          <a:p>
            <a:r>
              <a:rPr lang="en-US" sz="3600" dirty="0" smtClean="0"/>
              <a:t>GCC 4.3.0 Wrong-code Bug Discovery Curves</a:t>
            </a:r>
            <a:endParaRPr lang="en-US" sz="3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442076"/>
              </p:ext>
            </p:extLst>
          </p:nvPr>
        </p:nvGraphicFramePr>
        <p:xfrm>
          <a:off x="262293" y="1201099"/>
          <a:ext cx="8424507" cy="5039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10180" y="1555049"/>
            <a:ext cx="2236011" cy="455608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Our Best Result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130" y="1779801"/>
            <a:ext cx="1522074" cy="4617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line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7024" y="4322203"/>
            <a:ext cx="2988977" cy="4777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8000"/>
                </a:solidFill>
              </a:rPr>
              <a:t>Best Clustering Result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952536" y="3989858"/>
            <a:ext cx="744488" cy="1504825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73251"/>
              </p:ext>
            </p:extLst>
          </p:nvPr>
        </p:nvGraphicFramePr>
        <p:xfrm>
          <a:off x="552195" y="1767134"/>
          <a:ext cx="8024168" cy="390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512"/>
                <a:gridCol w="1670389"/>
                <a:gridCol w="1974097"/>
                <a:gridCol w="1798170"/>
              </a:tblGrid>
              <a:tr h="885759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Baseline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Best Clustering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 smtClean="0"/>
                        <a:t> Best</a:t>
                      </a:r>
                    </a:p>
                    <a:p>
                      <a:pPr algn="ctr"/>
                      <a:r>
                        <a:rPr lang="en-US" sz="3200" baseline="0" dirty="0" smtClean="0"/>
                        <a:t>FPF</a:t>
                      </a:r>
                      <a:endParaRPr lang="en-US" sz="3200" dirty="0"/>
                    </a:p>
                  </a:txBody>
                  <a:tcPr/>
                </a:tc>
              </a:tr>
              <a:tr h="8857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/>
                        <a:t>SpiderMonkey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857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GCC Crash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8575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GCC Wrong-code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2195" y="372571"/>
            <a:ext cx="8134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# bugs in highest ranked 15 test cases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5849034"/>
            <a:ext cx="673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the way, FPF is </a:t>
            </a:r>
            <a:r>
              <a:rPr lang="en-US" i="1" dirty="0" smtClean="0"/>
              <a:t>much</a:t>
            </a:r>
            <a:r>
              <a:rPr lang="en-US" dirty="0" smtClean="0"/>
              <a:t> faster than clustering, even with an expensive</a:t>
            </a:r>
            <a:br>
              <a:rPr lang="en-US" dirty="0" smtClean="0"/>
            </a:br>
            <a:r>
              <a:rPr lang="en-US" dirty="0" smtClean="0"/>
              <a:t>metric such as </a:t>
            </a:r>
            <a:r>
              <a:rPr lang="en-US" dirty="0" err="1" smtClean="0"/>
              <a:t>Levenshtein</a:t>
            </a:r>
            <a:r>
              <a:rPr lang="en-US" dirty="0" smtClean="0"/>
              <a:t> (string edit 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Fuzzing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756" y="3023464"/>
            <a:ext cx="1187219" cy="74551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f</a:t>
            </a:r>
            <a:r>
              <a:rPr lang="en-US" sz="2400" dirty="0" err="1" smtClean="0">
                <a:solidFill>
                  <a:schemeClr val="tx1"/>
                </a:solidFill>
              </a:rPr>
              <a:t>uzzer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72" y="1753873"/>
            <a:ext cx="1532887" cy="74551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ompiler under test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5072" y="4308471"/>
            <a:ext cx="1532887" cy="74551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oracle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28975" y="2402205"/>
            <a:ext cx="276097" cy="706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628975" y="3672332"/>
            <a:ext cx="276097" cy="74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1365" y="3040885"/>
            <a:ext cx="8697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est </a:t>
            </a:r>
          </a:p>
          <a:p>
            <a:r>
              <a:rPr lang="en-US" sz="2400" dirty="0" smtClean="0"/>
              <a:t>cases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837754" y="3023464"/>
            <a:ext cx="1284399" cy="74551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762" y="3024002"/>
            <a:ext cx="1187219" cy="7455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tamer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55723" y="3010734"/>
            <a:ext cx="1187219" cy="74551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fuzzer</a:t>
            </a:r>
            <a:r>
              <a:rPr lang="en-US" sz="2400" dirty="0" smtClean="0">
                <a:solidFill>
                  <a:schemeClr val="tx1"/>
                </a:solidFill>
              </a:rPr>
              <a:t> user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671516" y="2499383"/>
            <a:ext cx="0" cy="1809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71516" y="3261237"/>
            <a:ext cx="11662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71516" y="5439467"/>
            <a:ext cx="181506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2"/>
          </p:cNvCxnSpPr>
          <p:nvPr/>
        </p:nvCxnSpPr>
        <p:spPr>
          <a:xfrm flipV="1">
            <a:off x="4479954" y="3768974"/>
            <a:ext cx="0" cy="167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6296" y="5466384"/>
            <a:ext cx="196415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  <a:r>
              <a:rPr lang="en-US" sz="2400" dirty="0" smtClean="0"/>
              <a:t>ug-inducing test cases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5122153" y="3396219"/>
            <a:ext cx="593609" cy="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1"/>
          </p:cNvCxnSpPr>
          <p:nvPr/>
        </p:nvCxnSpPr>
        <p:spPr>
          <a:xfrm flipV="1">
            <a:off x="6902981" y="3383489"/>
            <a:ext cx="552742" cy="13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17558" y="3709957"/>
            <a:ext cx="1974643" cy="1200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small</a:t>
            </a:r>
          </a:p>
          <a:p>
            <a:pPr algn="ctr"/>
            <a:r>
              <a:rPr lang="en-US" sz="2400" dirty="0" smtClean="0"/>
              <a:t>bug-inducing test cases</a:t>
            </a:r>
            <a:endParaRPr lang="en-US" sz="2400" dirty="0"/>
          </a:p>
        </p:txBody>
      </p:sp>
      <p:cxnSp>
        <p:nvCxnSpPr>
          <p:cNvPr id="22" name="Straight Connector 21"/>
          <p:cNvCxnSpPr>
            <a:stCxn id="7" idx="2"/>
          </p:cNvCxnSpPr>
          <p:nvPr/>
        </p:nvCxnSpPr>
        <p:spPr>
          <a:xfrm>
            <a:off x="2671516" y="5053981"/>
            <a:ext cx="0" cy="385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63295" y="1424096"/>
            <a:ext cx="187138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anked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small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bug-inducing test cases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>
            <a:stCxn id="6" idx="3"/>
          </p:cNvCxnSpPr>
          <p:nvPr/>
        </p:nvCxnSpPr>
        <p:spPr>
          <a:xfrm>
            <a:off x="3437959" y="2126628"/>
            <a:ext cx="2815647" cy="13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53606" y="2126628"/>
            <a:ext cx="0" cy="9142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55368" y="1632065"/>
            <a:ext cx="20497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code coverage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507208"/>
              </p:ext>
            </p:extLst>
          </p:nvPr>
        </p:nvGraphicFramePr>
        <p:xfrm>
          <a:off x="427951" y="883567"/>
          <a:ext cx="7937797" cy="4928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48230" y="1111355"/>
            <a:ext cx="3685523" cy="455589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FPF(Lev(Test)+Lev(Output))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98887" y="2786968"/>
            <a:ext cx="1522082" cy="461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line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8086" y="5618933"/>
            <a:ext cx="766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Only need to examine 15 test cases to find all distinct bugs using our best metric: FPF(Lev(test)+Lev(output))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43260"/>
          </a:xfrm>
        </p:spPr>
        <p:txBody>
          <a:bodyPr>
            <a:noAutofit/>
          </a:bodyPr>
          <a:lstStyle/>
          <a:p>
            <a:r>
              <a:rPr lang="en-US" sz="3600" dirty="0" smtClean="0"/>
              <a:t>GCC 4.3.0 Crash Bug Discovery Curves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89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022642"/>
              </p:ext>
            </p:extLst>
          </p:nvPr>
        </p:nvGraphicFramePr>
        <p:xfrm>
          <a:off x="400340" y="998294"/>
          <a:ext cx="8020629" cy="4804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48230" y="1566944"/>
            <a:ext cx="3685523" cy="455589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FPF(Lev(Test)+Lev(Output))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49691" y="2802679"/>
            <a:ext cx="2988962" cy="4777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8000"/>
                </a:solidFill>
              </a:rPr>
              <a:t>Best Clustering Result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98887" y="3856080"/>
            <a:ext cx="1522082" cy="4616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line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5100" y="5663413"/>
            <a:ext cx="766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By looking at the first 15 test cases, the user is able to find 13 distinct bugs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4326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SpiderMonkey</a:t>
            </a:r>
            <a:r>
              <a:rPr lang="en-US" sz="3600" dirty="0" smtClean="0"/>
              <a:t> 1.6 Bug Discovery Curves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97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/>
              <a:t>Swarm doesn’t do that</a:t>
            </a:r>
          </a:p>
          <a:p>
            <a:endParaRPr lang="en-US" dirty="0" smtClean="0"/>
          </a:p>
          <a:p>
            <a:r>
              <a:rPr lang="en-US" dirty="0" smtClean="0"/>
              <a:t>Swarm divides the test effort up between configurations</a:t>
            </a:r>
          </a:p>
          <a:p>
            <a:r>
              <a:rPr lang="en-US" dirty="0" smtClean="0"/>
              <a:t>Each configuration requires that </a:t>
            </a:r>
            <a:r>
              <a:rPr lang="en-US" i="1" dirty="0" smtClean="0"/>
              <a:t>some features be left 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the set of configurations the </a:t>
            </a:r>
            <a:r>
              <a:rPr lang="en-US" i="1" dirty="0" smtClean="0"/>
              <a:t>swarm</a:t>
            </a:r>
          </a:p>
          <a:p>
            <a:pPr lvl="1"/>
            <a:r>
              <a:rPr lang="en-US" dirty="0" smtClean="0"/>
              <a:t>Likely no member of swarm has all features</a:t>
            </a:r>
          </a:p>
          <a:p>
            <a:pPr lvl="1"/>
            <a:r>
              <a:rPr lang="en-US" dirty="0" smtClean="0"/>
              <a:t>Each configuration only gets a small portion</a:t>
            </a:r>
            <a:br>
              <a:rPr lang="en-US" dirty="0" smtClean="0"/>
            </a:br>
            <a:r>
              <a:rPr lang="en-US" dirty="0" smtClean="0"/>
              <a:t>of the total testing time spent on it</a:t>
            </a:r>
          </a:p>
          <a:p>
            <a:endParaRPr lang="en-US" dirty="0" smtClean="0"/>
          </a:p>
          <a:p>
            <a:r>
              <a:rPr lang="en-US" dirty="0" smtClean="0"/>
              <a:t>Inspired </a:t>
            </a:r>
            <a:r>
              <a:rPr lang="en-US" dirty="0"/>
              <a:t>by swarm verification’s emphasis on search diversity in model </a:t>
            </a:r>
            <a:r>
              <a:rPr lang="en-US" dirty="0" smtClean="0"/>
              <a:t>checking</a:t>
            </a:r>
            <a:endParaRPr lang="en-US" dirty="0"/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3075" name="Picture 3" descr="C:\Users\alex\AppData\Local\Microsoft\Windows\Temporary Internet Files\Content.IE5\NX59TM9E\MC9002313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6068" y="3886200"/>
            <a:ext cx="1557932" cy="22844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5100" y="5525353"/>
            <a:ext cx="766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By looking at the first 15 test cases, the user is able to find 12 distinct bugs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049" y="274639"/>
            <a:ext cx="8848921" cy="443260"/>
          </a:xfrm>
        </p:spPr>
        <p:txBody>
          <a:bodyPr>
            <a:noAutofit/>
          </a:bodyPr>
          <a:lstStyle/>
          <a:p>
            <a:r>
              <a:rPr lang="en-US" sz="3600" dirty="0" smtClean="0"/>
              <a:t>GCC 4.3.0 Wrong-code Bug Discovery Curves</a:t>
            </a:r>
            <a:endParaRPr lang="en-US" sz="3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14986"/>
              </p:ext>
            </p:extLst>
          </p:nvPr>
        </p:nvGraphicFramePr>
        <p:xfrm>
          <a:off x="441756" y="869761"/>
          <a:ext cx="8089653" cy="476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7266" y="2576918"/>
            <a:ext cx="2926636" cy="46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8000"/>
                </a:solidFill>
              </a:rPr>
              <a:t>Best Clustering Result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0716" y="1395716"/>
            <a:ext cx="1937102" cy="455608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FPF(</a:t>
            </a:r>
            <a:r>
              <a:rPr lang="en-US" sz="2400" dirty="0" err="1" smtClean="0">
                <a:solidFill>
                  <a:srgbClr val="FF0000"/>
                </a:solidFill>
              </a:rPr>
              <a:t>linecov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4726" y="3563229"/>
            <a:ext cx="1522074" cy="4617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line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Part III:  Reduction by Coverage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82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Tests in Regression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kinds of regression testing:</a:t>
            </a:r>
          </a:p>
          <a:p>
            <a:pPr lvl="1"/>
            <a:r>
              <a:rPr lang="en-US" dirty="0" smtClean="0"/>
              <a:t>Regression for detection of known bugs</a:t>
            </a:r>
          </a:p>
          <a:p>
            <a:pPr lvl="2"/>
            <a:r>
              <a:rPr lang="en-US" dirty="0" smtClean="0"/>
              <a:t>Random testing works just fine for this</a:t>
            </a:r>
          </a:p>
          <a:p>
            <a:pPr lvl="2"/>
            <a:r>
              <a:rPr lang="en-US" dirty="0" smtClean="0"/>
              <a:t>Typically use delta-debugging to minimize to a small failing test case</a:t>
            </a:r>
          </a:p>
          <a:p>
            <a:pPr lvl="1"/>
            <a:r>
              <a:rPr lang="en-US" dirty="0" smtClean="0"/>
              <a:t>“Regression” for quick coverage of code and detection of new faults</a:t>
            </a:r>
          </a:p>
          <a:p>
            <a:pPr lvl="2"/>
            <a:r>
              <a:rPr lang="en-US" dirty="0" smtClean="0"/>
              <a:t>Random tests are typically not used for this</a:t>
            </a:r>
          </a:p>
          <a:p>
            <a:pPr lvl="2"/>
            <a:r>
              <a:rPr lang="en-US" dirty="0" smtClean="0"/>
              <a:t>Highly redundant/inefficient</a:t>
            </a:r>
          </a:p>
          <a:p>
            <a:pPr lvl="2"/>
            <a:r>
              <a:rPr lang="en-US" dirty="0" smtClean="0"/>
              <a:t>Why not just run new random tests?</a:t>
            </a:r>
          </a:p>
        </p:txBody>
      </p:sp>
    </p:spTree>
    <p:extLst>
      <p:ext uri="{BB962C8B-B14F-4D97-AF65-F5344CB8AC3E}">
        <p14:creationId xmlns:p14="http://schemas.microsoft.com/office/powerpoint/2010/main" val="148002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Reduction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Variations on Hildebrandt and Zeller’s delta debugging algorithm</a:t>
            </a:r>
          </a:p>
          <a:p>
            <a:r>
              <a:rPr lang="en-US" dirty="0" smtClean="0"/>
              <a:t>Uses a modified “binary search” to reduce failing test case to smaller (still failing) 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4267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4267200"/>
            <a:ext cx="83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495799"/>
            <a:ext cx="838200" cy="68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4495799"/>
            <a:ext cx="8382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4648200"/>
            <a:ext cx="838200" cy="15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blastr.com/sites/blastr/files/styles/blog_post_media/public/the_incredible_shrinking_man.jpg?itok=HtB1Av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2" y="5207739"/>
            <a:ext cx="203732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62800" y="6258580"/>
            <a:ext cx="150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Test case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91400" y="6019800"/>
            <a:ext cx="533400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05700" y="6019800"/>
            <a:ext cx="411313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3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Advantages of Reduction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Much easier for humans to debug</a:t>
            </a:r>
          </a:p>
          <a:p>
            <a:pPr lvl="1"/>
            <a:r>
              <a:rPr lang="en-US" dirty="0" smtClean="0"/>
              <a:t>Usually the full motivation for test case reduction</a:t>
            </a:r>
          </a:p>
          <a:p>
            <a:pPr lvl="1"/>
            <a:r>
              <a:rPr lang="en-US" dirty="0" smtClean="0"/>
              <a:t>For many random testing settings size reduction &gt; 10x</a:t>
            </a:r>
          </a:p>
          <a:p>
            <a:r>
              <a:rPr lang="en-US" dirty="0" smtClean="0"/>
              <a:t>Test cases also execute much faster</a:t>
            </a:r>
          </a:p>
          <a:p>
            <a:pPr lvl="1"/>
            <a:r>
              <a:rPr lang="en-US" dirty="0" smtClean="0"/>
              <a:t>Good for quick regression</a:t>
            </a:r>
          </a:p>
          <a:p>
            <a:endParaRPr lang="en-US" dirty="0"/>
          </a:p>
          <a:p>
            <a:r>
              <a:rPr lang="en-US" dirty="0" smtClean="0"/>
              <a:t>But reduced failures are often useless for finding bugs other than the original bugs</a:t>
            </a:r>
          </a:p>
          <a:p>
            <a:pPr lvl="1"/>
            <a:r>
              <a:rPr lang="en-US" dirty="0" smtClean="0"/>
              <a:t>Bad code coverage</a:t>
            </a:r>
          </a:p>
          <a:p>
            <a:pPr lvl="1"/>
            <a:r>
              <a:rPr lang="en-US" dirty="0" smtClean="0"/>
              <a:t>Bad behavioral coverage</a:t>
            </a:r>
          </a:p>
          <a:p>
            <a:pPr lvl="1"/>
            <a:endParaRPr lang="en-US" dirty="0" smtClean="0"/>
          </a:p>
        </p:txBody>
      </p:sp>
      <p:pic>
        <p:nvPicPr>
          <p:cNvPr id="9" name="Picture 2" descr="http://www.blastr.com/sites/blastr/files/styles/blog_post_media/public/the_incredible_shrinking_man.jpg?itok=HtB1Av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2" y="5207739"/>
            <a:ext cx="203732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62800" y="6258580"/>
            <a:ext cx="150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Test case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91400" y="6019800"/>
            <a:ext cx="533400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05700" y="6019800"/>
            <a:ext cx="411313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with Respect to Coverage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3810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("with((delete __proto__))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{</a:t>
            </a:r>
            <a:r>
              <a:rPr lang="en-US" sz="1200" dirty="0">
                <a:latin typeface="Lucida Console" panose="020B0609040504020204" pitchFamily="49" charset="0"/>
              </a:rPr>
              <a:t>export __</a:t>
            </a:r>
            <a:r>
              <a:rPr lang="en-US" sz="1200" dirty="0" err="1">
                <a:latin typeface="Lucida Console" panose="020B0609040504020204" pitchFamily="49" charset="0"/>
              </a:rPr>
              <a:t>parent__;true</a:t>
            </a:r>
            <a:r>
              <a:rPr lang="en-US" sz="1200" dirty="0">
                <a:latin typeface="Lucida Console" panose="020B0609040504020204" pitchFamily="49" charset="0"/>
              </a:rPr>
              <a:t>;}");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("while((false for (constructor </a:t>
            </a:r>
            <a:r>
              <a:rPr lang="en-US" sz="1200" dirty="0" smtClean="0">
                <a:latin typeface="Lucida Console" panose="020B0609040504020204" pitchFamily="49" charset="0"/>
              </a:rPr>
              <a:t>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in </a:t>
            </a:r>
            <a:r>
              <a:rPr lang="en-US" sz="1200" dirty="0">
                <a:latin typeface="Lucida Console" panose="020B0609040504020204" pitchFamily="49" charset="0"/>
              </a:rPr>
              <a:t>false))){}");</a:t>
            </a:r>
          </a:p>
          <a:p>
            <a:r>
              <a:rPr lang="en-US" sz="1200" dirty="0" err="1" smtClean="0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("throw </a:t>
            </a:r>
            <a:r>
              <a:rPr lang="en-US" sz="1200" dirty="0" smtClean="0">
                <a:latin typeface="Lucida Console" panose="020B0609040504020204" pitchFamily="49" charset="0"/>
              </a:rPr>
              <a:t>__</a:t>
            </a:r>
            <a:r>
              <a:rPr lang="en-US" sz="1200" dirty="0" err="1">
                <a:latin typeface="Lucida Console" panose="020B0609040504020204" pitchFamily="49" charset="0"/>
              </a:rPr>
              <a:t>noSuchMethod</a:t>
            </a:r>
            <a:r>
              <a:rPr lang="en-US" sz="1200" dirty="0">
                <a:latin typeface="Lucida Console" panose="020B0609040504020204" pitchFamily="49" charset="0"/>
              </a:rPr>
              <a:t>__;");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("throw undefined;");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("if(&lt;&gt;&lt;x&gt;&lt;y/&gt;&lt;/x&gt;&lt;/&gt;) 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{</a:t>
            </a:r>
            <a:r>
              <a:rPr lang="en-US" sz="1200" dirty="0">
                <a:latin typeface="Lucida Console" panose="020B0609040504020204" pitchFamily="49" charset="0"/>
              </a:rPr>
              <a:t>null;}else{/x/;/x/g;}");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("{</a:t>
            </a:r>
            <a:r>
              <a:rPr lang="en-US" sz="1200" dirty="0" err="1">
                <a:latin typeface="Lucida Console" panose="020B0609040504020204" pitchFamily="49" charset="0"/>
              </a:rPr>
              <a:t>yield;export</a:t>
            </a:r>
            <a:r>
              <a:rPr lang="en-US" sz="1200" dirty="0">
                <a:latin typeface="Lucida Console" panose="020B0609040504020204" pitchFamily="49" charset="0"/>
              </a:rPr>
              <a:t> __count__; }");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("throw </a:t>
            </a:r>
            <a:r>
              <a:rPr lang="en-US" sz="1200" dirty="0" err="1">
                <a:latin typeface="Lucida Console" panose="020B0609040504020204" pitchFamily="49" charset="0"/>
              </a:rPr>
              <a:t>StopIteration</a:t>
            </a:r>
            <a:r>
              <a:rPr lang="en-US" sz="1200" dirty="0">
                <a:latin typeface="Lucida Console" panose="020B0609040504020204" pitchFamily="49" charset="0"/>
              </a:rPr>
              <a:t>;");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("throw </a:t>
            </a:r>
            <a:r>
              <a:rPr lang="en-US" sz="1200" dirty="0" err="1">
                <a:latin typeface="Lucida Console" panose="020B0609040504020204" pitchFamily="49" charset="0"/>
              </a:rPr>
              <a:t>StopIteration</a:t>
            </a:r>
            <a:r>
              <a:rPr lang="en-US" sz="1200" dirty="0">
                <a:latin typeface="Lucida Console" panose="020B0609040504020204" pitchFamily="49" charset="0"/>
              </a:rPr>
              <a:t>;");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(";yield;");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24400" y="3124200"/>
            <a:ext cx="3810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("with((delete __proto__))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      {</a:t>
            </a:r>
            <a:r>
              <a:rPr lang="en-US" sz="1200" dirty="0">
                <a:latin typeface="Lucida Console" panose="020B0609040504020204" pitchFamily="49" charset="0"/>
              </a:rPr>
              <a:t>export __</a:t>
            </a:r>
            <a:r>
              <a:rPr lang="en-US" sz="1200" dirty="0" err="1">
                <a:latin typeface="Lucida Console" panose="020B0609040504020204" pitchFamily="49" charset="0"/>
              </a:rPr>
              <a:t>parent__;true</a:t>
            </a:r>
            <a:r>
              <a:rPr lang="en-US" sz="1200" dirty="0">
                <a:latin typeface="Lucida Console" panose="020B0609040504020204" pitchFamily="49" charset="0"/>
              </a:rPr>
              <a:t>;}");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("while((false for (constructor </a:t>
            </a:r>
            <a:r>
              <a:rPr lang="en-US" sz="1200" dirty="0" smtClean="0">
                <a:latin typeface="Lucida Console" panose="020B0609040504020204" pitchFamily="49" charset="0"/>
              </a:rPr>
              <a:t>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in </a:t>
            </a:r>
            <a:r>
              <a:rPr lang="en-US" sz="1200" dirty="0">
                <a:latin typeface="Lucida Console" panose="020B0609040504020204" pitchFamily="49" charset="0"/>
              </a:rPr>
              <a:t>false))){}");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("throw undefined;");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("if(&lt;&gt;&lt;x&gt;&lt;y/&gt;&lt;/x&gt;&lt;/&gt;) </a:t>
            </a:r>
            <a:endParaRPr lang="en-US" sz="1200" dirty="0" smtClean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{</a:t>
            </a:r>
            <a:r>
              <a:rPr lang="en-US" sz="1200" dirty="0">
                <a:latin typeface="Lucida Console" panose="020B0609040504020204" pitchFamily="49" charset="0"/>
              </a:rPr>
              <a:t>null;}else{/x/;/x/g;}");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("throw </a:t>
            </a:r>
            <a:r>
              <a:rPr lang="en-US" sz="1200" dirty="0" err="1">
                <a:latin typeface="Lucida Console" panose="020B0609040504020204" pitchFamily="49" charset="0"/>
              </a:rPr>
              <a:t>StopIteration</a:t>
            </a:r>
            <a:r>
              <a:rPr lang="en-US" sz="1200" dirty="0">
                <a:latin typeface="Lucida Console" panose="020B0609040504020204" pitchFamily="49" charset="0"/>
              </a:rPr>
              <a:t>;");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err="1">
                <a:latin typeface="Lucida Console" panose="020B0609040504020204" pitchFamily="49" charset="0"/>
              </a:rPr>
              <a:t>tryItOut</a:t>
            </a:r>
            <a:r>
              <a:rPr lang="en-US" sz="1200" dirty="0">
                <a:latin typeface="Lucida Console" panose="020B0609040504020204" pitchFamily="49" charset="0"/>
              </a:rPr>
              <a:t>(";yield;");</a:t>
            </a:r>
          </a:p>
          <a:p>
            <a:pPr algn="ctr"/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Apply delta debugging algorithm</a:t>
            </a:r>
          </a:p>
          <a:p>
            <a:pPr lvl="1"/>
            <a:r>
              <a:rPr lang="en-US" dirty="0" smtClean="0"/>
              <a:t>But change criteria for successful reduction from “still fails” to “has the same statement coverage”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6096000"/>
            <a:ext cx="538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statement coverage on Mozilla </a:t>
            </a:r>
            <a:r>
              <a:rPr lang="en-US" dirty="0" err="1" smtClean="0"/>
              <a:t>SpiderMonkey</a:t>
            </a:r>
            <a:r>
              <a:rPr lang="en-US" dirty="0" smtClean="0"/>
              <a:t> 1.6</a:t>
            </a:r>
          </a:p>
          <a:p>
            <a:r>
              <a:rPr lang="en-US" dirty="0" smtClean="0"/>
              <a:t>For larger tests the reduction is typically </a:t>
            </a:r>
            <a:r>
              <a:rPr lang="en-US" i="1" dirty="0" smtClean="0"/>
              <a:t>much</a:t>
            </a:r>
            <a:r>
              <a:rPr lang="en-US" dirty="0" smtClean="0"/>
              <a:t> larger.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Quick Test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Generate random tests T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Reduce all tests T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en-US" dirty="0" smtClean="0"/>
              <a:t> -&gt; T’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T’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Select a time budget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Choose tests from T’</a:t>
            </a:r>
            <a:r>
              <a:rPr lang="en-US" baseline="-25000" dirty="0" smtClean="0"/>
              <a:t>1</a:t>
            </a:r>
            <a:r>
              <a:rPr lang="en-US" dirty="0" smtClean="0"/>
              <a:t>…</a:t>
            </a:r>
            <a:r>
              <a:rPr lang="en-US" dirty="0" err="1" smtClean="0"/>
              <a:t>T’</a:t>
            </a:r>
            <a:r>
              <a:rPr lang="en-US" baseline="-25000" dirty="0" err="1" smtClean="0"/>
              <a:t>n</a:t>
            </a:r>
            <a:r>
              <a:rPr lang="en-US" dirty="0" smtClean="0"/>
              <a:t> at random or prioritize by coverage</a:t>
            </a:r>
            <a:endParaRPr lang="en-US" dirty="0"/>
          </a:p>
          <a:p>
            <a:pPr marL="514350" indent="-514350">
              <a:buFont typeface="Arial" pitchFamily="34" charset="0"/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7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 smtClean="0"/>
              <a:t> Advantages of Quick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After reduction with respect to coverage</a:t>
            </a:r>
          </a:p>
          <a:p>
            <a:pPr lvl="1"/>
            <a:r>
              <a:rPr lang="en-US" dirty="0" smtClean="0"/>
              <a:t>Test cases execute 2x (file system) to 4x (JavaScript) faster</a:t>
            </a:r>
          </a:p>
          <a:p>
            <a:pPr lvl="1"/>
            <a:r>
              <a:rPr lang="en-US" dirty="0" smtClean="0"/>
              <a:t>Test cases also preserve failure, branch coverage, other properties of interest</a:t>
            </a:r>
          </a:p>
          <a:p>
            <a:pPr lvl="1"/>
            <a:r>
              <a:rPr lang="en-US" dirty="0" smtClean="0"/>
              <a:t>Allow for much more code coverage in very short test budgets (30 seconds to 5 minutes)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SpiderMonkey</a:t>
            </a:r>
            <a:r>
              <a:rPr lang="en-US" dirty="0" smtClean="0"/>
              <a:t> 1.6 the reduced suite found </a:t>
            </a:r>
            <a:r>
              <a:rPr lang="en-US" i="1" dirty="0" smtClean="0"/>
              <a:t>more</a:t>
            </a:r>
            <a:r>
              <a:rPr lang="en-US" dirty="0" smtClean="0"/>
              <a:t> distinct faults than the original unreduced suite(!)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Advantages persist on new</a:t>
            </a:r>
            <a:br>
              <a:rPr lang="en-US" dirty="0" smtClean="0"/>
            </a:br>
            <a:r>
              <a:rPr lang="en-US" dirty="0" smtClean="0"/>
              <a:t>versions of the code</a:t>
            </a:r>
          </a:p>
          <a:p>
            <a:pPr lvl="1"/>
            <a:endParaRPr lang="en-US" dirty="0" smtClean="0"/>
          </a:p>
        </p:txBody>
      </p:sp>
      <p:pic>
        <p:nvPicPr>
          <p:cNvPr id="9" name="Picture 2" descr="http://www.blastr.com/sites/blastr/files/styles/blog_post_media/public/the_incredible_shrinking_man.jpg?itok=HtB1Av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2" y="5207739"/>
            <a:ext cx="203732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162800" y="6258580"/>
            <a:ext cx="150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Test case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91400" y="6019800"/>
            <a:ext cx="533400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05700" y="6019800"/>
            <a:ext cx="411313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0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7467600" cy="5600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Testing </a:t>
            </a:r>
            <a:r>
              <a:rPr lang="en-US" dirty="0" err="1" smtClean="0"/>
              <a:t>SpiderMonkey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</a:t>
            </a:r>
            <a:r>
              <a:rPr lang="en-US" dirty="0" smtClean="0"/>
              <a:t> Advantages of Quick Testing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Symbolic execution scales badly</a:t>
            </a:r>
          </a:p>
          <a:p>
            <a:pPr lvl="1"/>
            <a:r>
              <a:rPr lang="en-US" dirty="0" smtClean="0"/>
              <a:t>However, it scales badly for complex systems code</a:t>
            </a:r>
          </a:p>
          <a:p>
            <a:pPr lvl="1"/>
            <a:r>
              <a:rPr lang="en-US" dirty="0" smtClean="0"/>
              <a:t>Recent popular response is to use existing tests as seed for symbolic execution (KLEE, </a:t>
            </a:r>
            <a:r>
              <a:rPr lang="en-US" dirty="0" err="1" smtClean="0"/>
              <a:t>BugRedux</a:t>
            </a:r>
            <a:r>
              <a:rPr lang="en-US" dirty="0" smtClean="0"/>
              <a:t>, SAGE)</a:t>
            </a:r>
          </a:p>
          <a:p>
            <a:pPr lvl="1"/>
            <a:r>
              <a:rPr lang="en-US" dirty="0" smtClean="0"/>
              <a:t>ISSTA 14 submission – large improvement in symbolic execution effectiveness if base on already coverage-reduced tests</a:t>
            </a:r>
          </a:p>
          <a:p>
            <a:pPr lvl="1"/>
            <a:endParaRPr lang="en-US" dirty="0" smtClean="0"/>
          </a:p>
        </p:txBody>
      </p:sp>
      <p:pic>
        <p:nvPicPr>
          <p:cNvPr id="9" name="Picture 2" descr="http://www.blastr.com/sites/blastr/files/styles/blog_post_media/public/the_incredible_shrinking_man.jpg?itok=HtB1Av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46" y="5207739"/>
            <a:ext cx="203732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483174" y="6258580"/>
            <a:ext cx="150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Test case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711774" y="6019800"/>
            <a:ext cx="533400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26074" y="6019800"/>
            <a:ext cx="411313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a Stack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stack implementation</a:t>
            </a:r>
          </a:p>
          <a:p>
            <a:pPr lvl="1"/>
            <a:r>
              <a:rPr lang="en-US" dirty="0" smtClean="0"/>
              <a:t>Two API calls:  push, pop</a:t>
            </a:r>
          </a:p>
          <a:p>
            <a:pPr lvl="1"/>
            <a:r>
              <a:rPr lang="en-US" dirty="0" smtClean="0"/>
              <a:t>Stack has a bug:  overflow when push @ 32 items</a:t>
            </a:r>
          </a:p>
          <a:p>
            <a:pPr lvl="1"/>
            <a:r>
              <a:rPr lang="en-US" dirty="0" smtClean="0"/>
              <a:t>Two testing methods:</a:t>
            </a:r>
          </a:p>
          <a:p>
            <a:pPr lvl="2"/>
            <a:r>
              <a:rPr lang="en-US" dirty="0" smtClean="0"/>
              <a:t>Default:  choose push/pop with equal probability</a:t>
            </a:r>
          </a:p>
          <a:p>
            <a:pPr lvl="2"/>
            <a:r>
              <a:rPr lang="en-US" b="1" dirty="0" smtClean="0"/>
              <a:t>Swarm:  </a:t>
            </a:r>
            <a:r>
              <a:rPr lang="en-US" dirty="0" smtClean="0"/>
              <a:t>decide with a coin flip if you’re doing pushes and if you’re doing pops (throw out configurations without either) before each test</a:t>
            </a:r>
          </a:p>
        </p:txBody>
      </p:sp>
      <p:pic>
        <p:nvPicPr>
          <p:cNvPr id="2055" name="Picture 7" descr="C:\Users\alex\AppData\Local\Microsoft\Windows\Temporary Internet Files\Content.IE5\OCFEMP9C\MC9002313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00600"/>
            <a:ext cx="1090758" cy="1599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i="1" dirty="0" smtClean="0"/>
              <a:t>generate </a:t>
            </a:r>
            <a:r>
              <a:rPr lang="en-US" dirty="0" smtClean="0"/>
              <a:t>better random tests</a:t>
            </a:r>
          </a:p>
          <a:p>
            <a:pPr lvl="1"/>
            <a:r>
              <a:rPr lang="en-US" dirty="0" smtClean="0"/>
              <a:t>Vary the distribution radically for each test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debug</a:t>
            </a:r>
            <a:r>
              <a:rPr lang="en-US" dirty="0" smtClean="0"/>
              <a:t> random tests</a:t>
            </a:r>
          </a:p>
          <a:p>
            <a:pPr lvl="1"/>
            <a:r>
              <a:rPr lang="en-US" dirty="0" smtClean="0"/>
              <a:t>Use FPF + a distance measure to quickly see different underlying faults</a:t>
            </a:r>
          </a:p>
          <a:p>
            <a:r>
              <a:rPr lang="en-US" dirty="0" smtClean="0"/>
              <a:t>To </a:t>
            </a:r>
            <a:r>
              <a:rPr lang="en-US" i="1" dirty="0" smtClean="0"/>
              <a:t>re-use</a:t>
            </a:r>
            <a:r>
              <a:rPr lang="en-US" dirty="0" smtClean="0"/>
              <a:t> random tests</a:t>
            </a:r>
          </a:p>
          <a:p>
            <a:pPr lvl="1"/>
            <a:r>
              <a:rPr lang="en-US" dirty="0" smtClean="0"/>
              <a:t>Reduce tests with respect to </a:t>
            </a:r>
            <a:r>
              <a:rPr lang="en-US" i="1" dirty="0" smtClean="0"/>
              <a:t>code coverage</a:t>
            </a:r>
            <a:r>
              <a:rPr lang="en-US" dirty="0" smtClean="0"/>
              <a:t> first</a:t>
            </a:r>
          </a:p>
          <a:p>
            <a:pPr lvl="1"/>
            <a:r>
              <a:rPr lang="en-US" dirty="0" smtClean="0"/>
              <a:t>For short budgets, much better than new tests</a:t>
            </a:r>
          </a:p>
          <a:p>
            <a:pPr lvl="1"/>
            <a:r>
              <a:rPr lang="en-US" dirty="0" smtClean="0"/>
              <a:t>Can also make symbolic execution more effective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2" descr="C:\Users\Alex\AppData\Local\Microsoft\Windows\Temporary Internet Files\Content.IE5\NUGQN3QE\MC900435234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9600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lex\AppData\Local\Microsoft\Windows\Temporary Internet Files\Content.IE5\SNHHXB36\MC90044171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3392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Swarming a Stack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swarming change the testing?</a:t>
            </a:r>
          </a:p>
          <a:p>
            <a:pPr lvl="1"/>
            <a:r>
              <a:rPr lang="en-US" dirty="0" smtClean="0"/>
              <a:t>Pop-only tests aren’t very useful</a:t>
            </a:r>
          </a:p>
          <a:p>
            <a:pPr lvl="1"/>
            <a:r>
              <a:rPr lang="en-US" dirty="0" err="1" smtClean="0"/>
              <a:t>Push+pop</a:t>
            </a:r>
            <a:r>
              <a:rPr lang="en-US" dirty="0" smtClean="0"/>
              <a:t> tests are just like before</a:t>
            </a:r>
          </a:p>
          <a:p>
            <a:pPr lvl="2"/>
            <a:r>
              <a:rPr lang="en-US" dirty="0" smtClean="0"/>
              <a:t>Very, very, unlikely to do 32 pushes without any pops…</a:t>
            </a:r>
          </a:p>
          <a:p>
            <a:pPr lvl="1"/>
            <a:r>
              <a:rPr lang="en-US" b="1" dirty="0" smtClean="0"/>
              <a:t>Push-only tests are going to find our bug (unless we have a very short test length) with P = 1</a:t>
            </a:r>
          </a:p>
          <a:p>
            <a:pPr lvl="3"/>
            <a:r>
              <a:rPr lang="en-US" b="1" dirty="0" smtClean="0"/>
              <a:t>The key to swarm testing is:</a:t>
            </a:r>
          </a:p>
          <a:p>
            <a:pPr lvl="3"/>
            <a:endParaRPr lang="en-US" b="1" dirty="0" smtClean="0"/>
          </a:p>
        </p:txBody>
      </p:sp>
      <p:pic>
        <p:nvPicPr>
          <p:cNvPr id="2055" name="Picture 7" descr="C:\Users\alex\AppData\Local\Microsoft\Windows\Temporary Internet Files\Content.IE5\OCFEMP9C\MC9002313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800600"/>
            <a:ext cx="1090758" cy="159944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024555" y="5169435"/>
            <a:ext cx="809664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That finding a bug is </a:t>
            </a:r>
            <a:r>
              <a:rPr lang="en-US" sz="25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possible</a:t>
            </a:r>
            <a:r>
              <a:rPr 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2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does not mean it is </a:t>
            </a:r>
            <a:r>
              <a:rPr lang="en-US" sz="25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probable</a:t>
            </a:r>
            <a:r>
              <a:rPr lang="en-US" sz="25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25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5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Still, is swarm effective for real-world systems?</a:t>
            </a:r>
          </a:p>
          <a:p>
            <a:r>
              <a:rPr lang="en-US" dirty="0" smtClean="0"/>
              <a:t>Can we just toss a coin to decide which features to omit?</a:t>
            </a:r>
          </a:p>
          <a:p>
            <a:endParaRPr lang="en-US" dirty="0"/>
          </a:p>
          <a:p>
            <a:pPr marL="1828800" lvl="4" indent="0">
              <a:buNone/>
            </a:pPr>
            <a:r>
              <a:rPr lang="en-US" dirty="0" smtClean="0"/>
              <a:t>Also, what are real world features?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  <p:pic>
        <p:nvPicPr>
          <p:cNvPr id="3075" name="Picture 3" descr="C:\Users\alex\AppData\Local\Microsoft\Windows\Temporary Internet Files\Content.IE5\NX59TM9E\MC9002313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6068" y="3886200"/>
            <a:ext cx="1557932" cy="2284491"/>
          </a:xfrm>
          <a:prstGeom prst="rect">
            <a:avLst/>
          </a:prstGeom>
          <a:noFill/>
        </p:spPr>
      </p:pic>
      <p:sp>
        <p:nvSpPr>
          <p:cNvPr id="3" name="AutoShape 2" descr="data:image/jpeg;base64,/9j/4AAQSkZJRgABAQAAAQABAAD/2wCEAAkGBhAQEBAQEg8QEA8PDxAPEA8NDw8PDw4PFBAVFBQQFBQXHCYeFxkkGRQUHy8gIycpLCwsFR4xNTAqNSYrLCkBCQoKDgwOGg8PFykcHBwsKSkpLCkpKSkpKSkpKSksKSkpKSkpLCwpKSwpLCksKSksKSkpLCkpKSwpLCwpNSkpKf/AABEIAPQAzgMBIgACEQEDEQH/xAAcAAABBQEBAQAAAAAAAAAAAAADAQIEBQYABwj/xABGEAABAwIBBQoKCQMEAwAAAAABAAIDBBEhBQYSMUEiUVNhcXOBkrPSExYjNHSRk6Gy0QcVJDIzQlSxwVJi8ERy4fEUQ4L/xAAaAQACAwEBAAAAAAAAAAAAAAAAAQIDBAUG/8QAKREAAgIBBAICAQMFAAAAAAAAAAECEQMEEiExE0EyUSJhcYEFFCORsf/aAAwDAQACEQMRAD8Am1NW/Tk8o/8AEf8And/UeNZ3OeulDMJZRySvH8q8rB5STnH/ABFZXO2SzVOXRx8DflRnJcqTk+cT+2l+aaMoTDXUT+3l+agPmQXSqmjtlk/LswwE83tpfmo7ssVB/wBRP7eX5qASmlxTFZNdlGoP+on9vL80B2Vakf6if20vzQ2yJ+BQAn1xUfqJ/bS/NL9cVH6if20vzQJYbakFAyb9b1H6if20vzSjK9R+on9vL81CBTggRM+tqj9RP7aX5qbkzKFQXecT+3l+aqAFd5HgwuiPZVmltiy4OUJuHm9tJ80M5Qm4eb20nzSFqG5quOYmxzq+bh5vbS/NDdXz8PN7aX5ppCY4JFiY52UJ+Hn9tL80F+UJ/wBRP7eX5riExzUiSk0CflGo/UT+3l7yEcqVH6if28veRHRoD41E0xnY/wCtKj9RP7eXvLvrSo/UT+3l7yjliakWkn60qP1E/t5e8r/MrKExqXAzzEeAebGaQ/8Asj3zxrLrQZkecu9Hf2kaYHo9W7yknOP+IrLZ4Qkx3C1VUPKSc4/4iqnK9NpxuCtfRxYPbNP9TzHQSeDUqoZokjeKDpKg7yBeDTHRo+kuKB0RHRrgCpVk0sQKgbXIUsO0IpakvZAEVOanyM2pgCTGSKeLSIC1FLBotCqsh0lzcq+cFbFHN1M7e0AQmORyEN7VMy2AITXBFsmOCRNMC4IdkdwTLIJoC5qE5ikEJpakTTohvYguapr40B8ajRfGZGIV/mR5y70d/aRqkc1XuZI+1O9Hf2kaRcmeiVbvKSc4/wCIqJUC7XchRqt/lJOck+MoJerThvs8xyq+0rxxqF4RW2dVJozEjaqYNVLO7jluimP0k4FNa1LdBYPuuJQ0pQMcbJrmpFyABOKGNafIU0KIjV5FjszoU1zVCyK7cKeSr10cfL82CITXIjkMhMrGEIbgipCEiRHITCEZzUNwQTTBlMIRCE0tSJjCEJ7EYhNISJJkVzFdZlN+1O9Hf2kaq3tVzmY37S7mH9pGk0Xwl6NjWDyknOSfGUEolW/ykvOSfGVHdIrDlPsyudbQXBZ3QV1nFNeT1qje9Uvs7eBVjQjk1cuQXCJxSJUANXLrJCEgGPahIj0MpCNJm/JcWVu4LNZCns6y0hKui+DlaiNTGFIQlKQlSM4Mpt04lMKRMaUwohQyEEkMcE1PITCEE0NKaQnWTSkMQhXOZzftLuYf8capld5n+cO5h/xxpE49mlq3eUl5yT4yozinVcnlJedk+MoLnKRja5M1nNRH8QbFmNNegVjA5padoXn9XGWPLd4quXB0dLO1t+hQUt0xoVxmxkJ1XKMDoAjpUJSUVbNiVsBkzI01QQGNNjtsvUs1vomaWh0jLk7X/Ja7IWQ6ahhEkug2wvurABJLn1p4QM3GoPfqPIFinlvt0jXDH9KywpPo8o2ts6Jh/wDkIdd9GWT5WlpgaDvtFiFB+uqh2PhSD/bYBJDnPPG7F2mNocP5VHngvRd/bZJezyzPz6MJqEulivLT+t0fLxLAWX1nT10NZG5pAOk2zmGy+dvpEzVNBVuYB5KS74+IXxC2Y8il7MuTG49qjPUD7PC1rHXAPEsbDrHKtZTu3A5FsgcnVrphk0hIXJdJWGIa5qZZPJTSkSGFMcnuQyUDETSE5IgmhiaQnlIUEgZV3mf5w7mH/HGqYhXWaHnDuYf8caiSj2W9Y7ysvOyfGUIuSVjvKy87J8ZQS9SMr7EmKxmXWeV5VrpCszl2OzwVGXRp03EytgpzI9sbdbiL8i9rzOybDQ0xnksAwXF9rl5nmHQmSfTIuAbBbXOrKgdLFRtO4iGnJbadgWDPLmjt4YX/ACDyllOavlMkhLYWnycQNgRsJUqnm0cNnEqxsx1BSWEhc+TbOrCKiqNJS1BslkhJVdk+pta6tROCOPi2qtqyd0Npp3RPDmkgtPQRvKp+l4R1NHHMPxInC4222q8jaCDcY21KBUU4eC17LtOw7VPFJ42VZYxyrnhnhjVdU1XuQFvZsxaNxvoEX3iQo9R9H9ORuHyMdx7oLpx1cP2OTl0M5LjkyQquNEFQpNbmXVR3LQJQP6DZ1uRUcmmw6LmuaRscCCtUMsZdOznZNLKHyRaCZP8ACKpbUIrahWWZ3josCmOCjtnRPCoI7RxSJNNJpp2OjikKW6RAxFdZoecO5h/xxqlV1mh5w7mH/HGoko9kutPlZedk7QoF06u/Gl56XtHKO4qRnfYQlUecjbNBVwHKrzgF4ilLotwupou/o+laynfIcNAFxPHZV9FUmSWWd1yXuJHJfBQcgVZbRTNBxcQPerBsQZA3fIXMyqm/1PRYPstaaQEKbEbqjop9QWgpmYBY5KjoxdoLC6ysoKjDj3zsVeIscMUVstlAbLqlmGq+NrpJGm6qqeodpC2u+8rQvJtf3KMuhRXJAqa0xnRcLE6r7eRRosrtLyx2BxxKsMq5OE8TmE4kblwwLXDUV55NWP8ACAPuJGnReDsIwUsS3E8n4noBkaDi7kI1bEOelilFpI2yD+8A26dhVVQz3aA7UcFYwYEb10ra6JqMWuTK5xZi6AMtNctxJhOJA/tO3kWO017i1t28YxXkmeeT/AVclhZslpG7261++636TUSm9kuTk67Sxit8FRWNlRGzKIHJwcuicdwJgmTvCqGHp7Xp2QeMlCRO8IoocnByLIbCSCrzM8/aHcw/441nA9X+Zj/tDuYf8cadhGLskVzvLS89L2hUcuRcoO8tNz0vaOQLqRma5HXUauh02EcSkXTSUCXDspcjs3Do9538q3lfho7wTKCjAlvscVbZyZIMBjkA3Dx77LnZvlR6LSzuNlTTEtI3itJQzgm11nI3aWO8p0ExaQ4am6+RZJqzoxdGm0bDDUocsxuTs4kaOo0mYHYobmm9v+VSi1llQY21q6AOF8bj/OVZ8VjWNGONwMNisxlQG1toUZocVyWjQFifpAyVoGOqaNoZLbb/AEuP7epbGKa4Qcr0rZYXsdi17SDxKON7JWaJw3xoxVDXCw93H/n8rR0zsG392/v+8noXn1DMWSmMn7jyDx22rU0WUCbY/wDS05IUzNGVo1lPNa2OsBY/6T6IGOGYD7rywkbzhf8AcK7p62/JqLibAHeG+UfKFOyqgfC69nj72vRdrDhyFU45ePIpFmSHlxuH2eNJwKLXUT4ZHxPFnsJB494jiKAu8mmrR5qSp0x90ocmJQUyAUOStchrrpEaDhyvsynfaXcw/tI1nLrQZkn7S70d/aRpgkS693lpuel7RyBpp+UB5abnpe0cgWUrMDXIW6Y5y5MTFRIoZLPaTq0gvW3ZDjrqLQwvoXad51sF44Ctdmjn46ksyS7o9/eWXUY3LlG/SZ1D8X7M3T0hjnfC/AtcWm++FOdGI3luxylZ91MEtQ2op3A+FYC62xwVaJjIxrjrGBWCSdndxyTRJhncwBg/McORTpq2NrRYYgYuOJ9Sp6+WxaRtaq2orHDDiUYwsuUq7JstTpyDHo12/wCb/sr6ABoab7AspSvFw71fP3q6oZy+w3iOnHUjJGicZcmsoqm9sVZlgc0jfCpsnRYBXEVwP4WKXZ0IVR4zlaF1PWzRH+u7TvtdiD6iPUrmkqANZw246+JTfpLya3wsNS3DSBY6+GLcW9OsdCy7am+3Wuov8kFJHNX4TlF/Zq48oaWHINz91qv6J7sLno1DoWTyS69r6gtJTVgwtr41hyqjdiK3PzInhIhUNHlIhZ9vzRf8H3Erz4he1CRr2lrhcOBaQdRBFiF5HljJxp5pIj+R25O+w4tPqst2hy2tj9HI/qeDbJZF7/6QUoS2XLoHHOXLlyAOWgzIP2l3o7+0jWfWgzJ85d6O/tI0DRLrvxpuel7RyCnV/wCNNz8vaOQQVM5r7CkJNBNDk7STATQQpmI4TJdSATK1kha8Y4Eq8pnCzhvkELOVb8eRXdE+4a4bRY+pYdTH2dzRTdUTJxpDDUBr2KjqDujdaGN7WwNucXC+Gw3Wbq37o4rPj7OjPofSHdAXsCtFSPDThq2dOF/3WSMmib7NtlcUdTq4gFLJEWOfNG8yXOLY/wCDA/50q1bMsfk7KFjr/YK+p60Gwv03CwTgdDHIrM/cnPmptJguYniRzRe5aAQSOg+5ebQSACy9pY/jt6l5hntktkE+lFYNlBeWt1NdttvDb61r0uS142ZtXjcZeZfszslvJsAr6nnbpiPSxH3jvcSzub1M+QeEuQwO0Af6nAAu9Qc3rBXrS1l3CME3Gk4tBuXXtrxBwPqSyxW6hwzVE21LE0sBGzXt9yxX0g5L3LJwLOYRG+2rQP3T679ZWNNlKVjQ4OwGu2Fhhg5pGvEomUa7/wAunliIBfoOaNTHX1swJscbalVifjmmPLKOXG4S/g8xXJ8sRaS1wLXNNi0ixB3iExdrs84+DkqRKgR1lf5kD7S70d/aRqgWgzIP2l3o7+0jQNBMoO8tNz8vaOQQ5Oyi7y83Py9o5A0lYYGg2knByGHJUhUEDk2V2C4JsmpAVyUtW7FWeSKrcaO3SAHSqyrGKkZHls7kId6iqMyuJ09O6aJtdWnFuqx0bcmCrHvxT66XSe475uo4eqoQpHQlkt0PuplDLbA7P2UG6LE6xBRJcCi+bRdQVZ/7VjSVxvYlULJ7D+VIpZ7kLNOBtxz5NnSVlwAcRvFHrcn087LPiY7DA6NnDkIxVJTzX5Rh6grWjn2LE04u0dFOM1TM/QFsBdT4hrJHvaD/AEyBgJ6DG3rK1ZA125DwC43N7FpAa7ckHDaceRV+dOT3EiaM2e3URyauMKppc5B92RgadW6wG9gdnStaTmtyOVlSxun0aZks0Is8PGNmklt3NvuS1xGNhhhxIU4a5we1wOw3ZoO37G1wTr12Q4K9j2XIFibDdWs4g2sRswPEkc8DdNdoOt+U6QcAbkO0uRV1QrI+cmT2zQmUNtLC25I/PGNYPGNfQVjNE67Yb+xeh0r9JwjYCRKC37uAa5obIbbQAXdJC19LkVsjHRlrQdElrHMFnC2LeVWw1PiW18kZaRZrndHhi5ejZ+5tUsNHHLHC2CZr2MPg76MocDfSB/MNd150t2LKssdyOZmxPFLazloMyPOXejydpEs+tBmR5y70d/aRq0qQ3KJ8vNz0vaOQAUXKP40/Py9o5RwVMxNBgU66FpJQmIKFzgmByddAisrGJmTXWkaN82UmraoDX6LgRsN1XJWmjZhl0SKtmJUYlHlfdAc1Ux6OlOm7R2kE9rkIhNbcakytOic2S4R6STEbFCZN0FOjfY/JVyjwXwyUzT00ps523EqVTZS0TY8SzlNlENwufmnSZQBPEsrxNmxZ0bBtW14scVArM34ZMdqp6WvttVrFlDDXfaqdsoPguWSM/kCpM1ACC2V7P9jre7UtZk+nfG0A1BsNraeiD+v4LS96p6Wp1YjDE4qyhillwYCGnXI7BoG+N/oUJ5J+2WxxYvSNFkl0EQMhYXzPxc+Vxe635QSdeGzUlmyrd12WuL7oar2tYetVNTSsYMC53G5179GpU2cWXxTwkNI8M8WZvj+7kCrSeRpInKMMUXKRC+k/LrZHRUzDfwW7k/3kWDegY9KwiWSQuJcSS4kkk4kk7SkXcx41jioo8xmyPLNyYq0GZHnLvR5O0jWfV/mR5y70eTtI1YVAco/jz8/N2jkAI2Uvx5+fm7RyApGQcE4Id0oKdkQgS3Q7pS5AqBzhVsrVZvxUCdqiy/Gw1QwFkbhr0bG2+CVED09kuGiUxzVUlR0btWh10lkPRO+lDjtCAseWrmuSh6e1l0m6JpJ9DQU6MXNulSI6W6Q0Dr3G65NfqUNyLFCS5otcnZOjeQCNQudYxOxaGkyDT3Fw/VjaRyo8kMl3Ia1xO0aJJ4hqWrpckT23Razfubu9Q+a5+WTT7OnijGviSaOhp4sWxgnfeS8+9Hlyo0Yk2HLgFl8vZYZTgsbI6SXebZrWcZ1nousdU10kh3b3O4icPUni0ssn5NlWXXRwvbFWzaZczyY0aMREj9/W1vSsTVVb5XF73FzjtP7DeQly6OLDHEuDkZ9TPN8nwclSLlcZxVoMyB9pd6O/tI1n1ocyPOXejv7SNMQDKQ8tPz83aOUYqVlL8efn5u0coyZlEXBKusgQhXJLLigY8KLO1SEOQIHF0yveFwKLI1BUTVF/Q8ORNBBTg4qDj9F8Mq9j3QJG3CNHMNqlwhhVTk12aYwUumR21FhjdFinwuHWOoA8a1uQKCF1tJrXA6wQCD0KZlfNOgDTKC6ADE6DhodV1/csrzRumjb4JpbkyFkCtc0XJwta5KiZwZ2kAxROxODnjZxDjVDWZRA3EJdoatJ1g5w/hVqtx6Zbt0jLn1rrZD/ZznE4nEnWTtSLkq2nMOXLlyBHLl1kqAEC0OZHnLvR39pGs/ZaDMjzl3o7+0jTEAyj+NPz8vaOUZSsojy8/Pzdo5R7JmURJdOLUgagDguIXWS2QAlkj2p6bZAESQKM4KbIxRntSL4MGEqRyUJFhyVriNRSFcEUSUmui4ybnCYbbm9uOyBlXLk1Qd27cjUwfdHzVfdcqligndcls9RknHa3wcuXLlaUCpCuSlAhEq5KgBAlXBOsgQgC0GZPnLvR39pGqEBaDMofaXcw/tI0AmaSrzOhMsp8JNjLIcDHtef7EPxLg4SbrRdxcuTK2kd4mQcJN1ou4k8S4OEm9cXcSrkxUhBmXBwk/Wi7i45lQcJN1ou4uXICkd4mQcJN64u4u8TIOEm9cXcXLkBSGPzKg4SbrRdxAfmRBwk/Wi7iRckycUgZzFp+Fn60XcXeItPws/Wi7i5ckXHeItPws/Wi7i7xFp+Fn60XcXLkDO8RafhZ+tF3F3iLT8LP1ou4lXIChPEWn4WfrRdxL4iwcLP1ou4uXICjvEWn4WfrRdxd4i0/Cz9aLuLlyAo7xGg4WfrRdxd4jwcLP1ou4uXIIUKMx4OFn60XcSjMeDhZ+tF3Fy5AUP8AEeDhJ+tF3FbZs5owxzFwkmJ8E4box2tpsOxvEuXJgk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5" y="3405000"/>
            <a:ext cx="19621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2691&quot;&gt;&lt;object type=&quot;3&quot; unique_id=&quot;12692&quot;&gt;&lt;property id=&quot;20148&quot; value=&quot;5&quot;/&gt;&lt;property id=&quot;20300&quot; value=&quot;Slide 1&quot;/&gt;&lt;property id=&quot;20307&quot; value=&quot;284&quot;/&gt;&lt;/object&gt;&lt;object type=&quot;3&quot; unique_id=&quot;12695&quot;&gt;&lt;property id=&quot;20148&quot; value=&quot;5&quot;/&gt;&lt;property id=&quot;20300&quot; value=&quot;Slide 2 - &amp;quot;Why Random Testing?&amp;quot;&quot;/&gt;&lt;property id=&quot;20307&quot; value=&quot;288&quot;/&gt;&lt;/object&gt;&lt;object type=&quot;3&quot; unique_id=&quot;12696&quot;&gt;&lt;property id=&quot;20148&quot; value=&quot;5&quot;/&gt;&lt;property id=&quot;20300&quot; value=&quot;Slide 3 - &amp;quot;Three Parts of the Talk&amp;quot;&quot;/&gt;&lt;property id=&quot;20307&quot; value=&quot;287&quot;/&gt;&lt;/object&gt;&lt;object type=&quot;3&quot; unique_id=&quot;12720&quot;&gt;&lt;property id=&quot;20148&quot; value=&quot;5&quot;/&gt;&lt;property id=&quot;20300&quot; value=&quot;Slide 4 - &amp;quot;Swarm Testing&amp;quot;&quot;/&gt;&lt;property id=&quot;20307&quot; value=&quot;289&quot;/&gt;&lt;/object&gt;&lt;object type=&quot;3&quot; unique_id=&quot;12721&quot;&gt;&lt;property id=&quot;20148&quot; value=&quot;5&quot;/&gt;&lt;property id=&quot;20300&quot; value=&quot;Slide 5 - &amp;quot;Swarm&amp;quot;&quot;/&gt;&lt;property id=&quot;20307&quot; value=&quot;291&quot;/&gt;&lt;/object&gt;&lt;object type=&quot;3&quot; unique_id=&quot;12722&quot;&gt;&lt;property id=&quot;20148&quot; value=&quot;5&quot;/&gt;&lt;property id=&quot;20300&quot; value=&quot;Slide 6 - &amp;quot;Swarming a Stack&amp;quot;&quot;/&gt;&lt;property id=&quot;20307&quot; value=&quot;290&quot;/&gt;&lt;/object&gt;&lt;object type=&quot;3&quot; unique_id=&quot;12724&quot;&gt;&lt;property id=&quot;20148&quot; value=&quot;5&quot;/&gt;&lt;property id=&quot;20300&quot; value=&quot;Slide 8 - &amp;quot;Swarm&amp;quot;&quot;/&gt;&lt;property id=&quot;20307&quot; value=&quot;294&quot;/&gt;&lt;/object&gt;&lt;object type=&quot;3&quot; unique_id=&quot;12725&quot;&gt;&lt;property id=&quot;20148&quot; value=&quot;5&quot;/&gt;&lt;property id=&quot;20300&quot; value=&quot;Slide 9 - &amp;quot;Evaluating Swarm Testing&amp;quot;&quot;/&gt;&lt;property id=&quot;20307&quot; value=&quot;295&quot;/&gt;&lt;/object&gt;&lt;object type=&quot;3&quot; unique_id=&quot;12726&quot;&gt;&lt;property id=&quot;20148&quot; value=&quot;5&quot;/&gt;&lt;property id=&quot;20300&quot; value=&quot;Slide 10 - &amp;quot;Evaluating Swarm Testing&amp;quot;&quot;/&gt;&lt;property id=&quot;20307&quot; value=&quot;298&quot;/&gt;&lt;/object&gt;&lt;object type=&quot;3&quot; unique_id=&quot;12728&quot;&gt;&lt;property id=&quot;20148&quot; value=&quot;5&quot;/&gt;&lt;property id=&quot;20300&quot; value=&quot;Slide 12 - &amp;quot;Swarming C Compilers&amp;quot;&quot;/&gt;&lt;property id=&quot;20307&quot; value=&quot;297&quot;/&gt;&lt;/object&gt;&lt;object type=&quot;3&quot; unique_id=&quot;12729&quot;&gt;&lt;property id=&quot;20148&quot; value=&quot;5&quot;/&gt;&lt;property id=&quot;20300&quot; value=&quot;Slide 13 - &amp;quot;Swarming C Compilers&amp;quot;&quot;/&gt;&lt;property id=&quot;20307&quot; value=&quot;299&quot;/&gt;&lt;/object&gt;&lt;object type=&quot;3&quot; unique_id=&quot;12730&quot;&gt;&lt;property id=&quot;20148&quot; value=&quot;5&quot;/&gt;&lt;property id=&quot;20300&quot; value=&quot;Slide 14 - &amp;quot;Swarming C Compilers&amp;quot;&quot;/&gt;&lt;property id=&quot;20307&quot; value=&quot;300&quot;/&gt;&lt;/object&gt;&lt;object type=&quot;3&quot; unique_id=&quot;12731&quot;&gt;&lt;property id=&quot;20148&quot; value=&quot;5&quot;/&gt;&lt;property id=&quot;20300&quot; value=&quot;Slide 15 - &amp;quot;Swarming C Compilers&amp;quot;&quot;/&gt;&lt;property id=&quot;20307&quot; value=&quot;301&quot;/&gt;&lt;/object&gt;&lt;object type=&quot;3&quot; unique_id=&quot;12732&quot;&gt;&lt;property id=&quot;20148&quot; value=&quot;5&quot;/&gt;&lt;property id=&quot;20300&quot; value=&quot;Slide 18 - &amp;quot;Why Swarm Works&amp;quot;&quot;/&gt;&lt;property id=&quot;20307&quot; value=&quot;308&quot;/&gt;&lt;/object&gt;&lt;object type=&quot;3&quot; unique_id=&quot;12733&quot;&gt;&lt;property id=&quot;20148&quot; value=&quot;5&quot;/&gt;&lt;property id=&quot;20300&quot; value=&quot;Slide 19 - &amp;quot;Some Feature Facts&amp;quot;&quot;/&gt;&lt;property id=&quot;20307&quot; value=&quot;304&quot;/&gt;&lt;/object&gt;&lt;object type=&quot;3&quot; unique_id=&quot;12734&quot;&gt;&lt;property id=&quot;20148&quot; value=&quot;5&quot;/&gt;&lt;property id=&quot;20300&quot; value=&quot;Slide 20 - &amp;quot;More About Features&amp;quot;&quot;/&gt;&lt;property id=&quot;20307&quot; value=&quot;306&quot;/&gt;&lt;/object&gt;&lt;object type=&quot;3&quot; unique_id=&quot;12736&quot;&gt;&lt;property id=&quot;20148&quot; value=&quot;5&quot;/&gt;&lt;property id=&quot;20300&quot; value=&quot;Slide 59 - &amp;quot;Questions?&amp;quot;&quot;/&gt;&lt;property id=&quot;20307&quot; value=&quot;281&quot;/&gt;&lt;/object&gt;&lt;object type=&quot;3&quot; unique_id=&quot;13241&quot;&gt;&lt;property id=&quot;20148&quot; value=&quot;5&quot;/&gt;&lt;property id=&quot;20300&quot; value=&quot;Slide 16 - &amp;quot;Swarming JavaScript&amp;quot;&quot;/&gt;&lt;property id=&quot;20307&quot; value=&quot;309&quot;/&gt;&lt;/object&gt;&lt;object type=&quot;3&quot; unique_id=&quot;15236&quot;&gt;&lt;property id=&quot;20148&quot; value=&quot;5&quot;/&gt;&lt;property id=&quot;20300&quot; value=&quot;Slide 21 - &amp;quot;Fuzzer Taming&amp;quot;&quot;/&gt;&lt;property id=&quot;20307&quot; value=&quot;311&quot;/&gt;&lt;/object&gt;&lt;object type=&quot;3&quot; unique_id=&quot;15238&quot;&gt;&lt;property id=&quot;20148&quot; value=&quot;5&quot;/&gt;&lt;property id=&quot;20300&quot; value=&quot;Slide 22&quot;/&gt;&lt;property id=&quot;20307&quot; value=&quot;313&quot;/&gt;&lt;/object&gt;&lt;object type=&quot;3&quot; unique_id=&quot;15239&quot;&gt;&lt;property id=&quot;20148&quot; value=&quot;5&quot;/&gt;&lt;property id=&quot;20300&quot; value=&quot;Slide 23&quot;/&gt;&lt;property id=&quot;20307&quot; value=&quot;314&quot;/&gt;&lt;/object&gt;&lt;object type=&quot;3&quot; unique_id=&quot;15240&quot;&gt;&lt;property id=&quot;20148&quot; value=&quot;5&quot;/&gt;&lt;property id=&quot;20300&quot; value=&quot;Slide 24&quot;/&gt;&lt;property id=&quot;20307&quot; value=&quot;315&quot;/&gt;&lt;/object&gt;&lt;object type=&quot;3&quot; unique_id=&quot;15241&quot;&gt;&lt;property id=&quot;20148&quot; value=&quot;5&quot;/&gt;&lt;property id=&quot;20300&quot; value=&quot;Slide 25 - &amp;quot;Problems&amp;quot;&quot;/&gt;&lt;property id=&quot;20307&quot; value=&quot;316&quot;/&gt;&lt;/object&gt;&lt;object type=&quot;3&quot; unique_id=&quot;15242&quot;&gt;&lt;property id=&quot;20148&quot; value=&quot;5&quot;/&gt;&lt;property id=&quot;20300&quot; value=&quot;Slide 27 - &amp;quot;Solution #1&amp;quot;&quot;/&gt;&lt;property id=&quot;20307&quot; value=&quot;317&quot;/&gt;&lt;/object&gt;&lt;object type=&quot;3&quot; unique_id=&quot;15243&quot;&gt;&lt;property id=&quot;20148&quot; value=&quot;5&quot;/&gt;&lt;property id=&quot;20300&quot; value=&quot;Slide 28 - &amp;quot;Solution #1&amp;quot;&quot;/&gt;&lt;property id=&quot;20307&quot; value=&quot;318&quot;/&gt;&lt;/object&gt;&lt;object type=&quot;3&quot; unique_id=&quot;15244&quot;&gt;&lt;property id=&quot;20148&quot; value=&quot;5&quot;/&gt;&lt;property id=&quot;20300&quot; value=&quot;Slide 29 - &amp;quot;Solution #2: Suppressing Duplicates Using Clustering&amp;quot;&quot;/&gt;&lt;property id=&quot;20307&quot; value=&quot;319&quot;/&gt;&lt;/object&gt;&lt;object type=&quot;3&quot; unique_id=&quot;15245&quot;&gt;&lt;property id=&quot;20148&quot; value=&quot;5&quot;/&gt;&lt;property id=&quot;20300&quot; value=&quot;Slide 30&quot;/&gt;&lt;property id=&quot;20307&quot; value=&quot;320&quot;/&gt;&lt;/object&gt;&lt;object type=&quot;3&quot; unique_id=&quot;15246&quot;&gt;&lt;property id=&quot;20148&quot; value=&quot;5&quot;/&gt;&lt;property id=&quot;20300&quot; value=&quot;Slide 31&quot;/&gt;&lt;property id=&quot;20307&quot; value=&quot;321&quot;/&gt;&lt;/object&gt;&lt;object type=&quot;3&quot; unique_id=&quot;15247&quot;&gt;&lt;property id=&quot;20148&quot; value=&quot;5&quot;/&gt;&lt;property id=&quot;20300&quot; value=&quot;Slide 32&quot;/&gt;&lt;property id=&quot;20307&quot; value=&quot;322&quot;/&gt;&lt;/object&gt;&lt;object type=&quot;3&quot; unique_id=&quot;15248&quot;&gt;&lt;property id=&quot;20148&quot; value=&quot;5&quot;/&gt;&lt;property id=&quot;20300&quot; value=&quot;Slide 33 - &amp;quot;Furthest Point First [Gonzalez 1985]&amp;quot;&quot;/&gt;&lt;property id=&quot;20307&quot; value=&quot;323&quot;/&gt;&lt;/object&gt;&lt;object type=&quot;3&quot; unique_id=&quot;15249&quot;&gt;&lt;property id=&quot;20148&quot; value=&quot;5&quot;/&gt;&lt;property id=&quot;20300&quot; value=&quot;Slide 34 - &amp;quot;Furthest Point First [Gonzalez 1985]&amp;quot;&quot;/&gt;&lt;property id=&quot;20307&quot; value=&quot;324&quot;/&gt;&lt;/object&gt;&lt;object type=&quot;3&quot; unique_id=&quot;15250&quot;&gt;&lt;property id=&quot;20148&quot; value=&quot;5&quot;/&gt;&lt;property id=&quot;20300&quot; value=&quot;Slide 35 - &amp;quot;Furthest Point First [Gonzalez 1985]&amp;quot;&quot;/&gt;&lt;property id=&quot;20307&quot; value=&quot;325&quot;/&gt;&lt;/object&gt;&lt;object type=&quot;3&quot; unique_id=&quot;15251&quot;&gt;&lt;property id=&quot;20148&quot; value=&quot;5&quot;/&gt;&lt;property id=&quot;20300&quot; value=&quot;Slide 36 - &amp;quot;Furthest Point First [Gonzalez 1985]&amp;quot;&quot;/&gt;&lt;property id=&quot;20307&quot; value=&quot;326&quot;/&gt;&lt;/object&gt;&lt;object type=&quot;3&quot; unique_id=&quot;15252&quot;&gt;&lt;property id=&quot;20148&quot; value=&quot;5&quot;/&gt;&lt;property id=&quot;20300&quot; value=&quot;Slide 37 - &amp;quot;Furthest Point First [Gonzalez 1985]&amp;quot;&quot;/&gt;&lt;property id=&quot;20307&quot; value=&quot;327&quot;/&gt;&lt;/object&gt;&lt;object type=&quot;3&quot; unique_id=&quot;15253&quot;&gt;&lt;property id=&quot;20148&quot; value=&quot;5&quot;/&gt;&lt;property id=&quot;20300&quot; value=&quot;Slide 38 - &amp;quot;Furthest Point First [Gonzalez 1985]&amp;quot;&quot;/&gt;&lt;property id=&quot;20307&quot; value=&quot;328&quot;/&gt;&lt;/object&gt;&lt;object type=&quot;3&quot; unique_id=&quot;15254&quot;&gt;&lt;property id=&quot;20148&quot; value=&quot;5&quot;/&gt;&lt;property id=&quot;20300&quot; value=&quot;Slide 39 - &amp;quot;Furthest Point First [Gonzalez 1985]&amp;quot;&quot;/&gt;&lt;property id=&quot;20307&quot; value=&quot;329&quot;/&gt;&lt;/object&gt;&lt;object type=&quot;3&quot; unique_id=&quot;15255&quot;&gt;&lt;property id=&quot;20148&quot; value=&quot;5&quot;/&gt;&lt;property id=&quot;20300&quot; value=&quot;Slide 40 - &amp;quot;Furthest Point First [Gonzalez 1985]&amp;quot;&quot;/&gt;&lt;property id=&quot;20307&quot; value=&quot;330&quot;/&gt;&lt;/object&gt;&lt;object type=&quot;3&quot; unique_id=&quot;15256&quot;&gt;&lt;property id=&quot;20148&quot; value=&quot;5&quot;/&gt;&lt;property id=&quot;20300&quot; value=&quot;Slide 41 - &amp;quot;Furthest Point First [Gonzalez 1985]&amp;quot;&quot;/&gt;&lt;property id=&quot;20307&quot; value=&quot;331&quot;/&gt;&lt;/object&gt;&lt;object type=&quot;3&quot; unique_id=&quot;15257&quot;&gt;&lt;property id=&quot;20148&quot; value=&quot;5&quot;/&gt;&lt;property id=&quot;20300&quot; value=&quot;Slide 42 - &amp;quot;Furthest Point First [Gonzalez 1985]&amp;quot;&quot;/&gt;&lt;property id=&quot;20307&quot; value=&quot;332&quot;/&gt;&lt;/object&gt;&lt;object type=&quot;3&quot; unique_id=&quot;15258&quot;&gt;&lt;property id=&quot;20148&quot; value=&quot;5&quot;/&gt;&lt;property id=&quot;20300&quot; value=&quot;Slide 43 - &amp;quot;Furthest Point First [Gonzalez 1985]&amp;quot;&quot;/&gt;&lt;property id=&quot;20307&quot; value=&quot;333&quot;/&gt;&lt;/object&gt;&lt;object type=&quot;3&quot; unique_id=&quot;15259&quot;&gt;&lt;property id=&quot;20148&quot; value=&quot;5&quot;/&gt;&lt;property id=&quot;20300&quot; value=&quot;Slide 44&quot;/&gt;&lt;property id=&quot;20307&quot; value=&quot;334&quot;/&gt;&lt;/object&gt;&lt;object type=&quot;3&quot; unique_id=&quot;15260&quot;&gt;&lt;property id=&quot;20148&quot; value=&quot;5&quot;/&gt;&lt;property id=&quot;20300&quot; value=&quot;Slide 45 - &amp;quot;Compiler’s Failure Output&amp;quot;&quot;/&gt;&lt;property id=&quot;20307&quot; value=&quot;335&quot;/&gt;&lt;/object&gt;&lt;object type=&quot;3&quot; unique_id=&quot;15261&quot;&gt;&lt;property id=&quot;20148&quot; value=&quot;5&quot;/&gt;&lt;property id=&quot;20300&quot; value=&quot;Slide 46 - &amp;quot;Compiler’s Failure Output&amp;quot;&quot;/&gt;&lt;property id=&quot;20307&quot; value=&quot;336&quot;/&gt;&lt;/object&gt;&lt;object type=&quot;3&quot; unique_id=&quot;15262&quot;&gt;&lt;property id=&quot;20148&quot; value=&quot;5&quot;/&gt;&lt;property id=&quot;20300&quot; value=&quot;Slide 47 - &amp;quot;Compiler’s Failure Output&amp;quot;&quot;/&gt;&lt;property id=&quot;20307&quot; value=&quot;337&quot;/&gt;&lt;/object&gt;&lt;object type=&quot;3&quot; unique_id=&quot;15263&quot;&gt;&lt;property id=&quot;20148&quot; value=&quot;5&quot;/&gt;&lt;property id=&quot;20300&quot; value=&quot;Slide 48 - &amp;quot;Stack Trace&amp;quot;&quot;/&gt;&lt;property id=&quot;20307&quot; value=&quot;338&quot;/&gt;&lt;/object&gt;&lt;object type=&quot;3&quot; unique_id=&quot;15264&quot;&gt;&lt;property id=&quot;20148&quot; value=&quot;5&quot;/&gt;&lt;property id=&quot;20300&quot; value=&quot;Slide 49 - &amp;quot;Wrong-code Bug&amp;quot;&quot;/&gt;&lt;property id=&quot;20307&quot; value=&quot;339&quot;/&gt;&lt;/object&gt;&lt;object type=&quot;3&quot; unique_id=&quot;15265&quot;&gt;&lt;property id=&quot;20148&quot; value=&quot;5&quot;/&gt;&lt;property id=&quot;20300&quot; value=&quot;Slide 50 - &amp;quot;Wrong-code Bug&amp;quot;&quot;/&gt;&lt;property id=&quot;20307&quot; value=&quot;340&quot;/&gt;&lt;/object&gt;&lt;object type=&quot;3&quot; unique_id=&quot;15267&quot;&gt;&lt;property id=&quot;20148&quot; value=&quot;5&quot;/&gt;&lt;property id=&quot;20300&quot; value=&quot;Slide 51 - &amp;quot;Experimental Setup&amp;quot;&quot;/&gt;&lt;property id=&quot;20307&quot; value=&quot;342&quot;/&gt;&lt;/object&gt;&lt;object type=&quot;3&quot; unique_id=&quot;15268&quot;&gt;&lt;property id=&quot;20148&quot; value=&quot;5&quot;/&gt;&lt;property id=&quot;20300&quot; value=&quot;Slide 52 - &amp;quot;GCC 4.3.0 Wrong-code Bug Discovery Curves&amp;quot;&quot;/&gt;&lt;property id=&quot;20307&quot; value=&quot;343&quot;/&gt;&lt;/object&gt;&lt;object type=&quot;3&quot; unique_id=&quot;15269&quot;&gt;&lt;property id=&quot;20148&quot; value=&quot;5&quot;/&gt;&lt;property id=&quot;20300&quot; value=&quot;Slide 53 - &amp;quot;GCC 4.3.0 Wrong-code Bug Discovery Curves&amp;quot;&quot;/&gt;&lt;property id=&quot;20307&quot; value=&quot;344&quot;/&gt;&lt;/object&gt;&lt;object type=&quot;3&quot; unique_id=&quot;15270&quot;&gt;&lt;property id=&quot;20148&quot; value=&quot;5&quot;/&gt;&lt;property id=&quot;20300&quot; value=&quot;Slide 54&quot;/&gt;&lt;property id=&quot;20307&quot; value=&quot;345&quot;/&gt;&lt;/object&gt;&lt;object type=&quot;3&quot; unique_id=&quot;15271&quot;&gt;&lt;property id=&quot;20148&quot; value=&quot;5&quot;/&gt;&lt;property id=&quot;20300&quot; value=&quot;Slide 55 - &amp;quot;Workflow for Fuzzing&amp;quot;&quot;/&gt;&lt;property id=&quot;20307&quot; value=&quot;346&quot;/&gt;&lt;/object&gt;&lt;object type=&quot;3&quot; unique_id=&quot;15275&quot;&gt;&lt;property id=&quot;20148&quot; value=&quot;5&quot;/&gt;&lt;property id=&quot;20300&quot; value=&quot;Slide 26&quot;/&gt;&lt;property id=&quot;20307&quot; value=&quot;350&quot;/&gt;&lt;/object&gt;&lt;object type=&quot;3&quot; unique_id=&quot;15276&quot;&gt;&lt;property id=&quot;20148&quot; value=&quot;5&quot;/&gt;&lt;property id=&quot;20300&quot; value=&quot;Slide 56 - &amp;quot;GCC 4.3.0 Crash Bug Discovery Curves&amp;quot;&quot;/&gt;&lt;property id=&quot;20307&quot; value=&quot;351&quot;/&gt;&lt;/object&gt;&lt;object type=&quot;3&quot; unique_id=&quot;15277&quot;&gt;&lt;property id=&quot;20148&quot; value=&quot;5&quot;/&gt;&lt;property id=&quot;20300&quot; value=&quot;Slide 57 - &amp;quot;SpiderMonkey 1.6 Bug Discovery Curves&amp;quot;&quot;/&gt;&lt;property id=&quot;20307&quot; value=&quot;352&quot;/&gt;&lt;/object&gt;&lt;object type=&quot;3&quot; unique_id=&quot;15278&quot;&gt;&lt;property id=&quot;20148&quot; value=&quot;5&quot;/&gt;&lt;property id=&quot;20300&quot; value=&quot;Slide 58 - &amp;quot;GCC 4.3.0 Wrong-code Bug Discovery Curves&amp;quot;&quot;/&gt;&lt;property id=&quot;20307&quot; value=&quot;353&quot;/&gt;&lt;/object&gt;&lt;object type=&quot;3&quot; unique_id=&quot;16763&quot;&gt;&lt;property id=&quot;20148&quot; value=&quot;5&quot;/&gt;&lt;property id=&quot;20300&quot; value=&quot;Slide 7 - &amp;quot;Swarming a Stack&amp;quot;&quot;/&gt;&lt;property id=&quot;20307&quot; value=&quot;357&quot;/&gt;&lt;/object&gt;&lt;object type=&quot;3&quot; unique_id=&quot;19156&quot;&gt;&lt;property id=&quot;20148&quot; value=&quot;5&quot;/&gt;&lt;property id=&quot;20300&quot; value=&quot;Slide 11 - &amp;quot;Swarming a File System&amp;quot;&quot;/&gt;&lt;property id=&quot;20307&quot; value=&quot;358&quot;/&gt;&lt;/object&gt;&lt;object type=&quot;3&quot; unique_id=&quot;19467&quot;&gt;&lt;property id=&quot;20148&quot; value=&quot;5&quot;/&gt;&lt;property id=&quot;20300&quot; value=&quot;Slide 17 - &amp;quot;Swarming JavaScript&amp;quot;&quot;/&gt;&lt;property id=&quot;20307&quot; value=&quot;359&quot;/&gt;&lt;/object&gt;&lt;/object&gt;&lt;object type=&quot;8&quot; unique_id=&quot;127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14754</TotalTime>
  <Words>6162</Words>
  <Application>Microsoft Office PowerPoint</Application>
  <PresentationFormat>On-screen Show (4:3)</PresentationFormat>
  <Paragraphs>1224</Paragraphs>
  <Slides>71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Apple Casual</vt:lpstr>
      <vt:lpstr>Arial</vt:lpstr>
      <vt:lpstr>Arial Black</vt:lpstr>
      <vt:lpstr>Calibri</vt:lpstr>
      <vt:lpstr>Lucida Console</vt:lpstr>
      <vt:lpstr>Wingdings</vt:lpstr>
      <vt:lpstr>Office Theme</vt:lpstr>
      <vt:lpstr>PowerPoint Presentation</vt:lpstr>
      <vt:lpstr>Why Random Testing?</vt:lpstr>
      <vt:lpstr>Three Parts of the Talk</vt:lpstr>
      <vt:lpstr>PowerPoint Presentation</vt:lpstr>
      <vt:lpstr>Swarm Testing</vt:lpstr>
      <vt:lpstr>Swarm</vt:lpstr>
      <vt:lpstr>Swarming a Stack</vt:lpstr>
      <vt:lpstr>Swarming a Stack</vt:lpstr>
      <vt:lpstr>Swarm</vt:lpstr>
      <vt:lpstr>Evaluating Swarm Testing</vt:lpstr>
      <vt:lpstr>Evaluating Swarm Testing</vt:lpstr>
      <vt:lpstr>Swarming a File System</vt:lpstr>
      <vt:lpstr>Swarming C Compilers</vt:lpstr>
      <vt:lpstr>Swarming C Compilers</vt:lpstr>
      <vt:lpstr>Swarming C Compilers</vt:lpstr>
      <vt:lpstr>Swarming C Compilers</vt:lpstr>
      <vt:lpstr>Swarming JavaScript</vt:lpstr>
      <vt:lpstr>Swarming JavaScript</vt:lpstr>
      <vt:lpstr>Why Swarm Works</vt:lpstr>
      <vt:lpstr>Some Feature Facts</vt:lpstr>
      <vt:lpstr>More About Features</vt:lpstr>
      <vt:lpstr>PowerPoint Presentation</vt:lpstr>
      <vt:lpstr>Fuzzer Taming</vt:lpstr>
      <vt:lpstr>PowerPoint Presentation</vt:lpstr>
      <vt:lpstr>PowerPoint Presentation</vt:lpstr>
      <vt:lpstr>PowerPoint Presentation</vt:lpstr>
      <vt:lpstr>Problems</vt:lpstr>
      <vt:lpstr>PowerPoint Presentation</vt:lpstr>
      <vt:lpstr>Solution #1</vt:lpstr>
      <vt:lpstr>Solution #1</vt:lpstr>
      <vt:lpstr>Solution #2: Suppressing Duplicates Using Clustering</vt:lpstr>
      <vt:lpstr>PowerPoint Presentation</vt:lpstr>
      <vt:lpstr>PowerPoint Presentation</vt:lpstr>
      <vt:lpstr>PowerPoint Presentation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Furthest Point First [Gonzalez 1985]</vt:lpstr>
      <vt:lpstr>PowerPoint Presentation</vt:lpstr>
      <vt:lpstr>Compiler’s Failure Output</vt:lpstr>
      <vt:lpstr>Compiler’s Failure Output</vt:lpstr>
      <vt:lpstr>Compiler’s Failure Output</vt:lpstr>
      <vt:lpstr>Stack Trace</vt:lpstr>
      <vt:lpstr>Wrong-code Bug</vt:lpstr>
      <vt:lpstr>Wrong-code Bug</vt:lpstr>
      <vt:lpstr>Experimental Setup</vt:lpstr>
      <vt:lpstr>GCC 4.3.0 Wrong-code Bug Discovery Curves</vt:lpstr>
      <vt:lpstr>GCC 4.3.0 Wrong-code Bug Discovery Curves</vt:lpstr>
      <vt:lpstr>PowerPoint Presentation</vt:lpstr>
      <vt:lpstr>Workflow for Fuzzing</vt:lpstr>
      <vt:lpstr>GCC 4.3.0 Crash Bug Discovery Curves</vt:lpstr>
      <vt:lpstr>SpiderMonkey 1.6 Bug Discovery Curves</vt:lpstr>
      <vt:lpstr>GCC 4.3.0 Wrong-code Bug Discovery Curves</vt:lpstr>
      <vt:lpstr>PowerPoint Presentation</vt:lpstr>
      <vt:lpstr>Random Tests in Regression</vt:lpstr>
      <vt:lpstr>Test Case Reduction</vt:lpstr>
      <vt:lpstr>Two Advantages of Reduction</vt:lpstr>
      <vt:lpstr>Reducing with Respect to Coverage</vt:lpstr>
      <vt:lpstr>Building a Quick Test</vt:lpstr>
      <vt:lpstr>The Advantages of Quick Testing</vt:lpstr>
      <vt:lpstr>Quick Testing SpiderMonkey</vt:lpstr>
      <vt:lpstr>More Advantages of Quick Testing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(Quickly) Testing the Tester via Path Coverage</dc:title>
  <dc:creator>alex</dc:creator>
  <cp:lastModifiedBy>alex</cp:lastModifiedBy>
  <cp:revision>279</cp:revision>
  <dcterms:created xsi:type="dcterms:W3CDTF">2009-07-17T00:07:45Z</dcterms:created>
  <dcterms:modified xsi:type="dcterms:W3CDTF">2014-02-20T22:55:37Z</dcterms:modified>
</cp:coreProperties>
</file>