
<file path=[Content_Types].xml><?xml version="1.0" encoding="utf-8"?>
<Types xmlns="http://schemas.openxmlformats.org/package/2006/content-types">
  <Default Extension="xml" ContentType="application/xml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84" r:id="rId2"/>
    <p:sldId id="288" r:id="rId3"/>
    <p:sldId id="372" r:id="rId4"/>
    <p:sldId id="373" r:id="rId5"/>
    <p:sldId id="287" r:id="rId6"/>
    <p:sldId id="369" r:id="rId7"/>
    <p:sldId id="289" r:id="rId8"/>
    <p:sldId id="374" r:id="rId9"/>
    <p:sldId id="375" r:id="rId10"/>
    <p:sldId id="376" r:id="rId11"/>
    <p:sldId id="377" r:id="rId12"/>
    <p:sldId id="379" r:id="rId13"/>
    <p:sldId id="378" r:id="rId14"/>
  </p:sldIdLst>
  <p:sldSz cx="9144000" cy="6858000" type="screen4x3"/>
  <p:notesSz cx="6858000" cy="9144000"/>
  <p:custDataLst>
    <p:tags r:id="rId1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0" d="100"/>
          <a:sy n="80" d="100"/>
        </p:scale>
        <p:origin x="-1920" y="-2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interSettings" Target="printerSettings/printerSettings1.bin"/><Relationship Id="rId17" Type="http://schemas.openxmlformats.org/officeDocument/2006/relationships/tags" Target="tags/tag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4AF5F6-CA6C-4803-B6AF-F9553260E66A}" type="datetimeFigureOut">
              <a:rPr lang="en-US" smtClean="0"/>
              <a:t>4/28/15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CCA79B-CABF-4A52-9F31-6D3C2F2100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6521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813" y="247650"/>
            <a:ext cx="8716962" cy="7810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90513" y="1371600"/>
            <a:ext cx="4076700" cy="50736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19613" y="1371600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19613" y="3984625"/>
            <a:ext cx="4078287" cy="246062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ransition xmlns:p14="http://schemas.microsoft.com/office/powerpoint/2010/main" spd="med">
    <p:cut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/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0" y="67818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-76200"/>
            <a:ext cx="9144000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566B94-024A-4FF9-917B-5416E6A56201}" type="datetimeFigureOut">
              <a:rPr lang="en-US" smtClean="0"/>
              <a:pPr/>
              <a:t>4/28/15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741E98-8F32-41B2-B2DF-6944790147D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8610600" y="108679"/>
            <a:ext cx="609600" cy="424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A Little Language for Testing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989343" y="5116513"/>
            <a:ext cx="3278029" cy="7234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>
                <a:solidFill>
                  <a:schemeClr val="accent2"/>
                </a:solidFill>
              </a:rPr>
              <a:t>Alex </a:t>
            </a:r>
            <a:r>
              <a:rPr lang="en-US" sz="2200" b="0" dirty="0" smtClean="0">
                <a:solidFill>
                  <a:schemeClr val="accent2"/>
                </a:solidFill>
              </a:rPr>
              <a:t>Groce and Jervis Pinto</a:t>
            </a:r>
          </a:p>
          <a:p>
            <a:pPr algn="ctr">
              <a:lnSpc>
                <a:spcPct val="93000"/>
              </a:lnSpc>
              <a:buClr>
                <a:schemeClr val="hlink"/>
              </a:buClr>
              <a:buFont typeface="Wingdings" pitchFamily="2" charset="2"/>
              <a:buNone/>
            </a:pPr>
            <a:r>
              <a:rPr lang="en-US" sz="2200" b="0" dirty="0" smtClean="0">
                <a:solidFill>
                  <a:schemeClr val="accent2"/>
                </a:solidFill>
              </a:rPr>
              <a:t>Oregon State University</a:t>
            </a:r>
            <a:endParaRPr lang="en-US" sz="2200" b="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Basic Idea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TSTL harness describes structure of a test + properties (and perhaps logging)</a:t>
            </a:r>
          </a:p>
          <a:p>
            <a:endParaRPr lang="en-US" dirty="0"/>
          </a:p>
          <a:p>
            <a:r>
              <a:rPr lang="en-US" dirty="0" smtClean="0"/>
              <a:t>TSTL compiles this into a class that satisfies an abstract interface that allows a test generator to interact with the SUT as a (possibly infinite) graph</a:t>
            </a:r>
          </a:p>
          <a:p>
            <a:r>
              <a:rPr lang="en-US" dirty="0" smtClean="0"/>
              <a:t>Class allows reset, query of enabled transitions, performing actions, checking properties, setting logging levels, backtrack &amp; replay, delta-debugging…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54060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Trivial Example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457200" y="1600200"/>
            <a:ext cx="57912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TSTL harness definition: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pool: %INT% 1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pool: %LIST% 1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%INT% := %[1..2]%</a:t>
            </a:r>
            <a:endParaRPr lang="en-US" sz="1600" dirty="0">
              <a:latin typeface="Lucida Console"/>
              <a:cs typeface="Lucida Console"/>
            </a:endParaRP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%LIST% := []</a:t>
            </a:r>
          </a:p>
          <a:p>
            <a:pPr marL="0" indent="0">
              <a:buNone/>
            </a:pPr>
            <a:r>
              <a:rPr lang="en-US" sz="1600" dirty="0" smtClean="0">
                <a:latin typeface="Lucida Console"/>
                <a:cs typeface="Lucida Console"/>
              </a:rPr>
              <a:t>%</a:t>
            </a:r>
            <a:r>
              <a:rPr lang="en-US" sz="1600" dirty="0" err="1" smtClean="0">
                <a:latin typeface="Lucida Console"/>
                <a:cs typeface="Lucida Console"/>
              </a:rPr>
              <a:t>LIST%.append</a:t>
            </a:r>
            <a:r>
              <a:rPr lang="en-US" sz="1600" dirty="0" smtClean="0">
                <a:latin typeface="Lucida Console"/>
                <a:cs typeface="Lucida Console"/>
              </a:rPr>
              <a:t>(%INT%)</a:t>
            </a:r>
          </a:p>
          <a:p>
            <a:pPr marL="0" indent="0">
              <a:buNone/>
            </a:pPr>
            <a:r>
              <a:rPr lang="en-US" sz="1600" dirty="0">
                <a:latin typeface="Lucida Console"/>
                <a:cs typeface="Lucida Console"/>
              </a:rPr>
              <a:t>p</a:t>
            </a:r>
            <a:r>
              <a:rPr lang="en-US" sz="1600" dirty="0" smtClean="0">
                <a:latin typeface="Lucida Console"/>
                <a:cs typeface="Lucida Console"/>
              </a:rPr>
              <a:t>roperty: </a:t>
            </a:r>
            <a:r>
              <a:rPr lang="en-US" sz="1600" dirty="0" err="1" smtClean="0">
                <a:latin typeface="Lucida Console"/>
                <a:cs typeface="Lucida Console"/>
              </a:rPr>
              <a:t>len</a:t>
            </a:r>
            <a:r>
              <a:rPr lang="en-US" sz="1600" dirty="0" smtClean="0">
                <a:latin typeface="Lucida Console"/>
                <a:cs typeface="Lucida Console"/>
              </a:rPr>
              <a:t>(%LIST%) &lt;= 20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Right Arrow 2"/>
          <p:cNvSpPr/>
          <p:nvPr/>
        </p:nvSpPr>
        <p:spPr>
          <a:xfrm>
            <a:off x="3124200" y="2971800"/>
            <a:ext cx="1066800" cy="762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>
            <a:off x="5867400" y="17526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/>
              <a:t>(</a:t>
            </a:r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1600" dirty="0" smtClean="0">
                <a:ea typeface="Webdings"/>
                <a:cs typeface="Webdings"/>
                <a:sym typeface="Webdings"/>
              </a:rPr>
              <a:t>,</a:t>
            </a:r>
            <a:r>
              <a:rPr lang="en-US" sz="1600" dirty="0" smtClean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sz="1600" dirty="0">
                <a:sym typeface="Webdings"/>
              </a:rPr>
              <a:t>)</a:t>
            </a:r>
            <a:endParaRPr lang="en-US" sz="1600" dirty="0"/>
          </a:p>
        </p:txBody>
      </p:sp>
      <p:sp>
        <p:nvSpPr>
          <p:cNvPr id="7" name="Oval 6"/>
          <p:cNvSpPr/>
          <p:nvPr/>
        </p:nvSpPr>
        <p:spPr>
          <a:xfrm>
            <a:off x="4495800" y="27432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ea typeface="Webdings"/>
                <a:cs typeface="Webdings"/>
                <a:sym typeface="Webdings"/>
              </a:rPr>
              <a:t>1,</a:t>
            </a:r>
            <a:r>
              <a:rPr lang="en-US" dirty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dirty="0">
                <a:sym typeface="Webdings"/>
              </a:rPr>
              <a:t>)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5867400" y="27432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ea typeface="Webdings"/>
                <a:cs typeface="Webdings"/>
                <a:sym typeface="Webdings"/>
              </a:rPr>
              <a:t>2,</a:t>
            </a:r>
            <a:r>
              <a:rPr lang="en-US" dirty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239000" y="27432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dirty="0" smtClean="0">
                <a:ea typeface="Webdings"/>
                <a:cs typeface="Webdings"/>
                <a:sym typeface="Webdings"/>
              </a:rPr>
              <a:t>,[]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cxnSp>
        <p:nvCxnSpPr>
          <p:cNvPr id="11" name="Straight Arrow Connector 10"/>
          <p:cNvCxnSpPr>
            <a:endCxn id="7" idx="0"/>
          </p:cNvCxnSpPr>
          <p:nvPr/>
        </p:nvCxnSpPr>
        <p:spPr>
          <a:xfrm flipH="1">
            <a:off x="5105400" y="22098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5" idx="4"/>
            <a:endCxn id="8" idx="0"/>
          </p:cNvCxnSpPr>
          <p:nvPr/>
        </p:nvCxnSpPr>
        <p:spPr>
          <a:xfrm>
            <a:off x="6477000" y="22860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5" idx="5"/>
            <a:endCxn id="9" idx="0"/>
          </p:cNvCxnSpPr>
          <p:nvPr/>
        </p:nvCxnSpPr>
        <p:spPr>
          <a:xfrm>
            <a:off x="6908052" y="2207885"/>
            <a:ext cx="940548" cy="5353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920596" y="2221468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INT[0] = 1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943600" y="2286000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INT[0] = 2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2221468"/>
            <a:ext cx="11778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LIST[0] = []</a:t>
            </a:r>
            <a:endParaRPr lang="en-US" dirty="0"/>
          </a:p>
        </p:txBody>
      </p:sp>
      <p:sp>
        <p:nvSpPr>
          <p:cNvPr id="19" name="Oval 18"/>
          <p:cNvSpPr/>
          <p:nvPr/>
        </p:nvSpPr>
        <p:spPr>
          <a:xfrm>
            <a:off x="5943600" y="37338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ea typeface="Webdings"/>
                <a:cs typeface="Webdings"/>
                <a:sym typeface="Webdings"/>
              </a:rPr>
              <a:t>1,[]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sp>
        <p:nvSpPr>
          <p:cNvPr id="20" name="Oval 19"/>
          <p:cNvSpPr/>
          <p:nvPr/>
        </p:nvSpPr>
        <p:spPr>
          <a:xfrm>
            <a:off x="7315200" y="37338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(2</a:t>
            </a:r>
            <a:r>
              <a:rPr lang="en-US" dirty="0" smtClean="0">
                <a:ea typeface="Webdings"/>
                <a:cs typeface="Webdings"/>
                <a:sym typeface="Webdings"/>
              </a:rPr>
              <a:t>,[]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cxnSp>
        <p:nvCxnSpPr>
          <p:cNvPr id="21" name="Straight Arrow Connector 20"/>
          <p:cNvCxnSpPr>
            <a:endCxn id="19" idx="0"/>
          </p:cNvCxnSpPr>
          <p:nvPr/>
        </p:nvCxnSpPr>
        <p:spPr>
          <a:xfrm flipH="1">
            <a:off x="6553200" y="3200400"/>
            <a:ext cx="838200" cy="5334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endCxn id="20" idx="0"/>
          </p:cNvCxnSpPr>
          <p:nvPr/>
        </p:nvCxnSpPr>
        <p:spPr>
          <a:xfrm>
            <a:off x="7924800" y="32766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368396" y="3212068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INT[0] = 1</a:t>
            </a:r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7391400" y="3276600"/>
            <a:ext cx="109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INT[0] = 2</a:t>
            </a:r>
            <a:endParaRPr lang="en-US" dirty="0"/>
          </a:p>
        </p:txBody>
      </p:sp>
      <p:sp>
        <p:nvSpPr>
          <p:cNvPr id="28" name="Oval 27"/>
          <p:cNvSpPr/>
          <p:nvPr/>
        </p:nvSpPr>
        <p:spPr>
          <a:xfrm>
            <a:off x="5943600" y="4724400"/>
            <a:ext cx="1219200" cy="533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ea typeface="Webdings"/>
                <a:cs typeface="Webdings"/>
                <a:sym typeface="Webdings"/>
              </a:rPr>
              <a:t>1,[1]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cxnSp>
        <p:nvCxnSpPr>
          <p:cNvPr id="29" name="Straight Arrow Connector 28"/>
          <p:cNvCxnSpPr>
            <a:endCxn id="28" idx="0"/>
          </p:cNvCxnSpPr>
          <p:nvPr/>
        </p:nvCxnSpPr>
        <p:spPr>
          <a:xfrm>
            <a:off x="6553200" y="4267200"/>
            <a:ext cx="0" cy="45720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34000" y="4267200"/>
            <a:ext cx="2303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LIST[0].append(INT[0])</a:t>
            </a:r>
            <a:endParaRPr lang="en-US" dirty="0"/>
          </a:p>
        </p:txBody>
      </p:sp>
      <p:sp>
        <p:nvSpPr>
          <p:cNvPr id="31" name="Oval 30"/>
          <p:cNvSpPr/>
          <p:nvPr/>
        </p:nvSpPr>
        <p:spPr>
          <a:xfrm>
            <a:off x="7239000" y="2743200"/>
            <a:ext cx="1219200" cy="5334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(</a:t>
            </a:r>
            <a:r>
              <a:rPr lang="en-US" dirty="0">
                <a:latin typeface="Webdings"/>
                <a:ea typeface="Webdings"/>
                <a:cs typeface="Webdings"/>
                <a:sym typeface="Webdings"/>
              </a:rPr>
              <a:t></a:t>
            </a:r>
            <a:r>
              <a:rPr lang="en-US" dirty="0" smtClean="0">
                <a:ea typeface="Webdings"/>
                <a:cs typeface="Webdings"/>
                <a:sym typeface="Webdings"/>
              </a:rPr>
              <a:t>,[]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sp>
        <p:nvSpPr>
          <p:cNvPr id="32" name="Oval 31"/>
          <p:cNvSpPr/>
          <p:nvPr/>
        </p:nvSpPr>
        <p:spPr>
          <a:xfrm>
            <a:off x="5943600" y="3733800"/>
            <a:ext cx="1219200" cy="533400"/>
          </a:xfrm>
          <a:prstGeom prst="ellipse">
            <a:avLst/>
          </a:prstGeom>
          <a:solidFill>
            <a:schemeClr val="accent3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(</a:t>
            </a:r>
            <a:r>
              <a:rPr lang="en-US" dirty="0" smtClean="0">
                <a:ea typeface="Webdings"/>
                <a:cs typeface="Webdings"/>
                <a:sym typeface="Webdings"/>
              </a:rPr>
              <a:t>1,[]</a:t>
            </a:r>
            <a:r>
              <a:rPr lang="en-US" dirty="0" smtClean="0">
                <a:sym typeface="Webdings"/>
              </a:rPr>
              <a:t>)</a:t>
            </a:r>
            <a:endParaRPr lang="en-US" dirty="0"/>
          </a:p>
        </p:txBody>
      </p:sp>
      <p:sp>
        <p:nvSpPr>
          <p:cNvPr id="33" name="Content Placeholder 9"/>
          <p:cNvSpPr txBox="1">
            <a:spLocks/>
          </p:cNvSpPr>
          <p:nvPr/>
        </p:nvSpPr>
        <p:spPr>
          <a:xfrm>
            <a:off x="1066800" y="4648200"/>
            <a:ext cx="57912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Access via API: </a:t>
            </a:r>
          </a:p>
          <a:p>
            <a:pPr marL="0" indent="0">
              <a:buFont typeface="Arial" pitchFamily="34" charset="0"/>
              <a:buNone/>
            </a:pPr>
            <a:endParaRPr lang="en-US" sz="1600" dirty="0" smtClean="0">
              <a:latin typeface="Lucida Console"/>
              <a:cs typeface="Lucida Console"/>
            </a:endParaRPr>
          </a:p>
          <a:p>
            <a:pPr marL="0" indent="0">
              <a:buFont typeface="Arial" pitchFamily="34" charset="0"/>
              <a:buNone/>
            </a:pPr>
            <a:r>
              <a:rPr lang="en-US" sz="1600" dirty="0" err="1" smtClean="0">
                <a:latin typeface="Lucida Console"/>
                <a:cs typeface="Lucida Console"/>
              </a:rPr>
              <a:t>sut.restart</a:t>
            </a:r>
            <a:r>
              <a:rPr lang="en-US" sz="1600" dirty="0" smtClean="0">
                <a:latin typeface="Lucida Console"/>
                <a:cs typeface="Lucida Console"/>
              </a:rPr>
              <a:t>(), </a:t>
            </a:r>
            <a:r>
              <a:rPr lang="en-US" sz="1600" dirty="0" err="1" smtClean="0">
                <a:latin typeface="Lucida Console"/>
                <a:cs typeface="Lucida Console"/>
              </a:rPr>
              <a:t>sut.actions</a:t>
            </a:r>
            <a:r>
              <a:rPr lang="en-US" sz="1600" dirty="0" smtClean="0">
                <a:latin typeface="Lucida Console"/>
                <a:cs typeface="Lucida Console"/>
              </a:rPr>
              <a:t>(), </a:t>
            </a:r>
            <a:r>
              <a:rPr lang="en-US" sz="1600" dirty="0" err="1" smtClean="0">
                <a:latin typeface="Lucida Console"/>
                <a:cs typeface="Lucida Console"/>
              </a:rPr>
              <a:t>sut.check</a:t>
            </a:r>
            <a:r>
              <a:rPr lang="en-US" sz="1600" dirty="0" smtClean="0">
                <a:latin typeface="Lucida Console"/>
                <a:cs typeface="Lucida Console"/>
              </a:rPr>
              <a:t>()…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Lucida Console"/>
                <a:cs typeface="Lucida Console"/>
              </a:rPr>
              <a:t>a</a:t>
            </a:r>
            <a:r>
              <a:rPr lang="en-US" sz="1600" dirty="0" smtClean="0">
                <a:latin typeface="Lucida Console"/>
                <a:cs typeface="Lucida Console"/>
              </a:rPr>
              <a:t>ction = </a:t>
            </a:r>
          </a:p>
          <a:p>
            <a:pPr marL="0" indent="0">
              <a:buFont typeface="Arial" pitchFamily="34" charset="0"/>
              <a:buNone/>
            </a:pPr>
            <a:r>
              <a:rPr lang="en-US" sz="1600" dirty="0">
                <a:latin typeface="Lucida Console"/>
                <a:cs typeface="Lucida Console"/>
              </a:rPr>
              <a:t> </a:t>
            </a:r>
            <a:r>
              <a:rPr lang="en-US" sz="1600" dirty="0" smtClean="0">
                <a:latin typeface="Lucida Console"/>
                <a:cs typeface="Lucida Console"/>
              </a:rPr>
              <a:t> &lt;ID: </a:t>
            </a:r>
            <a:r>
              <a:rPr lang="en-US" sz="1600" dirty="0" err="1" smtClean="0">
                <a:latin typeface="Lucida Console"/>
                <a:cs typeface="Lucida Console"/>
              </a:rPr>
              <a:t>str</a:t>
            </a:r>
            <a:r>
              <a:rPr lang="en-US" sz="1600" dirty="0" smtClean="0">
                <a:latin typeface="Lucida Console"/>
                <a:cs typeface="Lucida Console"/>
              </a:rPr>
              <a:t> × guard: ()-&gt;true × act: ()-&gt;()&gt; </a:t>
            </a:r>
          </a:p>
        </p:txBody>
      </p:sp>
    </p:spTree>
    <p:extLst>
      <p:ext uri="{BB962C8B-B14F-4D97-AF65-F5344CB8AC3E}">
        <p14:creationId xmlns:p14="http://schemas.microsoft.com/office/powerpoint/2010/main" val="23377196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7" grpId="0" animBg="1"/>
      <p:bldP spid="8" grpId="0" animBg="1"/>
      <p:bldP spid="9" grpId="0" animBg="1"/>
      <p:bldP spid="16" grpId="0"/>
      <p:bldP spid="17" grpId="0"/>
      <p:bldP spid="18" grpId="0"/>
      <p:bldP spid="19" grpId="0" animBg="1"/>
      <p:bldP spid="20" grpId="0" animBg="1"/>
      <p:bldP spid="23" grpId="0"/>
      <p:bldP spid="24" grpId="0"/>
      <p:bldP spid="28" grpId="0" animBg="1"/>
      <p:bldP spid="30" grpId="0"/>
      <p:bldP spid="31" grpId="1" animBg="1"/>
      <p:bldP spid="32" grpId="0" animBg="1"/>
      <p:bldP spid="3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Status and Future Work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TSTL language has changed  (improved, we hope) since this paper</a:t>
            </a:r>
          </a:p>
          <a:p>
            <a:r>
              <a:rPr lang="en-US" dirty="0" smtClean="0"/>
              <a:t>Available as a package for Python, with example code and some documentation</a:t>
            </a:r>
          </a:p>
          <a:p>
            <a:r>
              <a:rPr lang="en-US" dirty="0" smtClean="0"/>
              <a:t>Includes a few simple testing tools</a:t>
            </a:r>
          </a:p>
          <a:p>
            <a:r>
              <a:rPr lang="en-US" dirty="0" smtClean="0"/>
              <a:t>In progress:  </a:t>
            </a:r>
            <a:r>
              <a:rPr lang="en-US" dirty="0" err="1" smtClean="0"/>
              <a:t>Scala</a:t>
            </a:r>
            <a:r>
              <a:rPr lang="en-US" dirty="0" smtClean="0"/>
              <a:t> version, possibly versions for C and Java (yes, non-scripting)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653971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Part II:  TSTL in Action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923035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Harnesses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dirty="0" smtClean="0"/>
              <a:t>Define (and usually tell how to generate) the set of valid tests for a program</a:t>
            </a:r>
          </a:p>
          <a:p>
            <a:pPr eaLnBrk="1" hangingPunct="1">
              <a:lnSpc>
                <a:spcPct val="83000"/>
              </a:lnSpc>
            </a:pPr>
            <a:endParaRPr lang="en-US" dirty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Common task in software model checking and automated testing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SPIN, JPF, CBMC, KLEE, random testing, bounded exhaustive testing, etc.</a:t>
            </a:r>
          </a:p>
          <a:p>
            <a:pPr lvl="1">
              <a:lnSpc>
                <a:spcPct val="83000"/>
              </a:lnSpc>
            </a:pPr>
            <a:endParaRPr lang="en-US" dirty="0"/>
          </a:p>
          <a:p>
            <a:pPr>
              <a:lnSpc>
                <a:spcPct val="83000"/>
              </a:lnSpc>
            </a:pPr>
            <a:r>
              <a:rPr lang="en-US" dirty="0" smtClean="0"/>
              <a:t>I’ve spent a good part of my working life as a researcher writing “test harnesses” of some kind or other</a:t>
            </a:r>
            <a:endParaRPr lang="en-US" dirty="0"/>
          </a:p>
          <a:p>
            <a:pPr lvl="1">
              <a:lnSpc>
                <a:spcPct val="83000"/>
              </a:lnSpc>
            </a:pPr>
            <a:endParaRPr lang="en-US" b="0" dirty="0" smtClean="0"/>
          </a:p>
        </p:txBody>
      </p:sp>
    </p:spTree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Test Harnesses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dirty="0" smtClean="0"/>
              <a:t>Writing test harnesses is </a:t>
            </a:r>
            <a:r>
              <a:rPr lang="en-US" i="1" dirty="0" smtClean="0"/>
              <a:t>time-consuming</a:t>
            </a:r>
          </a:p>
          <a:p>
            <a:pPr eaLnBrk="1" hangingPunct="1">
              <a:lnSpc>
                <a:spcPct val="83000"/>
              </a:lnSpc>
            </a:pPr>
            <a:endParaRPr lang="en-US" i="1" dirty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Writing test harnesses is </a:t>
            </a:r>
            <a:r>
              <a:rPr lang="en-US" i="1" dirty="0" smtClean="0"/>
              <a:t>error-prone</a:t>
            </a:r>
          </a:p>
          <a:p>
            <a:pPr eaLnBrk="1" hangingPunct="1">
              <a:lnSpc>
                <a:spcPct val="83000"/>
              </a:lnSpc>
            </a:pPr>
            <a:endParaRPr lang="en-US" i="1" dirty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Writing test harnesses involves lots of repetitive, semi-redundant code that is hard to refactor</a:t>
            </a:r>
          </a:p>
          <a:p>
            <a:pPr eaLnBrk="1" hangingPunct="1">
              <a:lnSpc>
                <a:spcPct val="83000"/>
              </a:lnSpc>
            </a:pPr>
            <a:endParaRPr lang="en-US" dirty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Writing test harnesses tends to </a:t>
            </a:r>
            <a:r>
              <a:rPr lang="en-US" i="1" dirty="0" smtClean="0"/>
              <a:t>lock you in</a:t>
            </a:r>
            <a:r>
              <a:rPr lang="en-US" dirty="0" smtClean="0"/>
              <a:t> to a particular method for testing/verification</a:t>
            </a:r>
            <a:endParaRPr lang="en-US" dirty="0"/>
          </a:p>
          <a:p>
            <a:pPr lvl="1">
              <a:lnSpc>
                <a:spcPct val="83000"/>
              </a:lnSpc>
            </a:pPr>
            <a:endParaRPr lang="en-US" b="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6200" y="1066800"/>
            <a:ext cx="862506" cy="1181100"/>
          </a:xfrm>
          <a:prstGeom prst="rect">
            <a:avLst/>
          </a:prstGeom>
        </p:spPr>
      </p:pic>
      <p:pic>
        <p:nvPicPr>
          <p:cNvPr id="5" name="Picture 3" descr="C:\Users\alex\AppData\Local\Microsoft\Windows\Temporary Internet Files\Content.IE5\NX59TM9E\MC900441714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1800" y="2209800"/>
            <a:ext cx="1356360" cy="1356360"/>
          </a:xfrm>
          <a:prstGeom prst="rect">
            <a:avLst/>
          </a:prstGeom>
          <a:noFill/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48600" y="4114800"/>
            <a:ext cx="108775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556410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Proposal:  A Little Language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eaLnBrk="1" hangingPunct="1">
              <a:lnSpc>
                <a:spcPct val="83000"/>
              </a:lnSpc>
            </a:pPr>
            <a:r>
              <a:rPr lang="en-US" b="1" dirty="0" smtClean="0"/>
              <a:t>Need a </a:t>
            </a:r>
            <a:r>
              <a:rPr lang="en-US" b="1" i="1" dirty="0" smtClean="0"/>
              <a:t>language</a:t>
            </a:r>
            <a:r>
              <a:rPr lang="en-US" b="1" dirty="0" smtClean="0"/>
              <a:t> for defining valid tests</a:t>
            </a:r>
          </a:p>
          <a:p>
            <a:pPr eaLnBrk="1" hangingPunct="1">
              <a:lnSpc>
                <a:spcPct val="83000"/>
              </a:lnSpc>
            </a:pPr>
            <a:endParaRPr lang="en-US" dirty="0" smtClean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Lightweight DSL targeting the things we do in test harnesses – making choices, calling functions, building up input values, checking properties</a:t>
            </a:r>
          </a:p>
          <a:p>
            <a:pPr eaLnBrk="1" hangingPunct="1">
              <a:lnSpc>
                <a:spcPct val="83000"/>
              </a:lnSpc>
            </a:pPr>
            <a:endParaRPr lang="en-US" dirty="0" smtClean="0"/>
          </a:p>
          <a:p>
            <a:pPr eaLnBrk="1" hangingPunct="1">
              <a:lnSpc>
                <a:spcPct val="83000"/>
              </a:lnSpc>
            </a:pPr>
            <a:r>
              <a:rPr lang="en-US" dirty="0" smtClean="0"/>
              <a:t>Separate test generation from test definition</a:t>
            </a:r>
          </a:p>
          <a:p>
            <a:pPr lvl="1">
              <a:lnSpc>
                <a:spcPct val="83000"/>
              </a:lnSpc>
            </a:pPr>
            <a:r>
              <a:rPr lang="en-US" dirty="0" smtClean="0"/>
              <a:t>Use different testing / model checking algorithms without redefining “valid tests”</a:t>
            </a:r>
            <a:endParaRPr lang="en-US" dirty="0"/>
          </a:p>
          <a:p>
            <a:pPr lvl="1">
              <a:lnSpc>
                <a:spcPct val="83000"/>
              </a:lnSpc>
            </a:pPr>
            <a:endParaRPr lang="en-US" b="0" dirty="0" smtClean="0"/>
          </a:p>
        </p:txBody>
      </p:sp>
    </p:spTree>
    <p:extLst>
      <p:ext uri="{BB962C8B-B14F-4D97-AF65-F5344CB8AC3E}">
        <p14:creationId xmlns:p14="http://schemas.microsoft.com/office/powerpoint/2010/main" val="405925098"/>
      </p:ext>
    </p:extLst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Two Parts of the Talk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90513" y="1371600"/>
            <a:ext cx="8026400" cy="5073650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83000"/>
              </a:lnSpc>
              <a:buNone/>
            </a:pPr>
            <a:endParaRPr lang="en-US" sz="3600" dirty="0" smtClean="0"/>
          </a:p>
          <a:p>
            <a:pPr lvl="0"/>
            <a:r>
              <a:rPr lang="en-US" sz="3600" dirty="0" smtClean="0"/>
              <a:t>An overview of the idea of TSTL (the language introduced in this paper)</a:t>
            </a:r>
          </a:p>
          <a:p>
            <a:pPr lvl="0"/>
            <a:endParaRPr lang="en-US" sz="3600" dirty="0"/>
          </a:p>
          <a:p>
            <a:pPr lvl="0"/>
            <a:r>
              <a:rPr lang="en-US" sz="3600" dirty="0" smtClean="0"/>
              <a:t>TSTL in action</a:t>
            </a:r>
            <a:endParaRPr lang="en-US" dirty="0" smtClean="0"/>
          </a:p>
          <a:p>
            <a:pPr eaLnBrk="1" hangingPunct="1">
              <a:lnSpc>
                <a:spcPct val="83000"/>
              </a:lnSpc>
            </a:pPr>
            <a:endParaRPr lang="en-US" sz="2800" dirty="0" smtClean="0"/>
          </a:p>
          <a:p>
            <a:pPr eaLnBrk="1" hangingPunct="1">
              <a:lnSpc>
                <a:spcPct val="83000"/>
              </a:lnSpc>
            </a:pPr>
            <a:endParaRPr lang="en-US" sz="2800" dirty="0" smtClean="0"/>
          </a:p>
          <a:p>
            <a:pPr eaLnBrk="1" hangingPunct="1">
              <a:lnSpc>
                <a:spcPct val="83000"/>
              </a:lnSpc>
            </a:pPr>
            <a:r>
              <a:rPr lang="en-US" sz="2800" dirty="0" smtClean="0"/>
              <a:t>Please ask questions as we go</a:t>
            </a:r>
            <a:endParaRPr lang="en-US" sz="2400" dirty="0" smtClean="0"/>
          </a:p>
        </p:txBody>
      </p:sp>
    </p:spTree>
  </p:cSld>
  <p:clrMapOvr>
    <a:masterClrMapping/>
  </p:clrMapOvr>
  <p:transition xmlns:p14="http://schemas.microsoft.com/office/powerpoint/2010/main" spd="med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9750" y="1052513"/>
            <a:ext cx="8137525" cy="4641850"/>
          </a:xfrm>
        </p:spPr>
        <p:txBody>
          <a:bodyPr/>
          <a:lstStyle/>
          <a:p>
            <a:pPr algn="ctr">
              <a:buNone/>
            </a:pPr>
            <a:endParaRPr lang="en-US" sz="4000" dirty="0" smtClean="0">
              <a:solidFill>
                <a:srgbClr val="003399"/>
              </a:solidFill>
            </a:endParaRPr>
          </a:p>
          <a:p>
            <a:pPr algn="ctr">
              <a:buNone/>
            </a:pPr>
            <a:r>
              <a:rPr lang="en-US" sz="4000" dirty="0" smtClean="0">
                <a:solidFill>
                  <a:srgbClr val="003399"/>
                </a:solidFill>
              </a:rPr>
              <a:t>Part I:  The Template Scripting</a:t>
            </a:r>
            <a:br>
              <a:rPr lang="en-US" sz="4000" dirty="0" smtClean="0">
                <a:solidFill>
                  <a:srgbClr val="003399"/>
                </a:solidFill>
              </a:rPr>
            </a:br>
            <a:r>
              <a:rPr lang="en-US" sz="4000" dirty="0" smtClean="0">
                <a:solidFill>
                  <a:srgbClr val="003399"/>
                </a:solidFill>
              </a:rPr>
              <a:t>Testing Language</a:t>
            </a:r>
            <a:endParaRPr lang="en-US" sz="2800" b="0" dirty="0" smtClean="0">
              <a:solidFill>
                <a:srgbClr val="0033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61822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Used for specialized tasks that involve certain common idioms</a:t>
            </a:r>
          </a:p>
          <a:p>
            <a:r>
              <a:rPr lang="en-US" dirty="0" smtClean="0"/>
              <a:t>Make specialized kinds of programming easier – code is more concise, more reliable</a:t>
            </a:r>
          </a:p>
          <a:p>
            <a:r>
              <a:rPr lang="en-US" dirty="0" smtClean="0"/>
              <a:t>Often declarative vs. imperative</a:t>
            </a:r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Sounds like a good fit for test harness coding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2800" y="3657600"/>
            <a:ext cx="1371600" cy="18147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Domain-Specific Languages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On the other hand:</a:t>
            </a:r>
          </a:p>
          <a:p>
            <a:pPr lvl="1"/>
            <a:r>
              <a:rPr lang="en-US" dirty="0" smtClean="0"/>
              <a:t>Test harnesses usually need to compute a variety of things, sometimes complex</a:t>
            </a:r>
          </a:p>
          <a:p>
            <a:pPr lvl="1"/>
            <a:r>
              <a:rPr lang="en-US" dirty="0" smtClean="0"/>
              <a:t>Who wants to learn a new language that’s</a:t>
            </a:r>
            <a:br>
              <a:rPr lang="en-US" dirty="0" smtClean="0"/>
            </a:br>
            <a:r>
              <a:rPr lang="en-US" dirty="0" smtClean="0"/>
              <a:t>only good for one thing?</a:t>
            </a:r>
          </a:p>
          <a:p>
            <a:pPr lvl="1"/>
            <a:r>
              <a:rPr lang="en-US" dirty="0" smtClean="0"/>
              <a:t>Much of the harness is in the language of</a:t>
            </a:r>
            <a:br>
              <a:rPr lang="en-US" dirty="0" smtClean="0"/>
            </a:br>
            <a:r>
              <a:rPr lang="en-US" dirty="0" smtClean="0"/>
              <a:t>the SUT, in a typical case</a:t>
            </a:r>
          </a:p>
          <a:p>
            <a:pPr lvl="1"/>
            <a:endParaRPr lang="en-US" dirty="0"/>
          </a:p>
          <a:p>
            <a:r>
              <a:rPr lang="en-US" dirty="0" smtClean="0"/>
              <a:t>Solution: embed normal language in the DSL</a:t>
            </a:r>
          </a:p>
          <a:p>
            <a:pPr lvl="1"/>
            <a:r>
              <a:rPr lang="en-US" dirty="0" smtClean="0"/>
              <a:t>Inspired by SPIN’s relationship to C code</a:t>
            </a:r>
          </a:p>
          <a:p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00" y="2819400"/>
            <a:ext cx="1308100" cy="173071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00" y="3505200"/>
            <a:ext cx="1054100" cy="1470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51902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Template Scripting Testing Language</a:t>
            </a:r>
            <a:endParaRPr lang="en-US" b="1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Template</a:t>
            </a:r>
          </a:p>
          <a:p>
            <a:pPr lvl="1"/>
            <a:r>
              <a:rPr lang="en-US" dirty="0" smtClean="0"/>
              <a:t>TSTL compiles to code in the language of the SUT</a:t>
            </a:r>
          </a:p>
          <a:p>
            <a:pPr lvl="1"/>
            <a:r>
              <a:rPr lang="en-US" dirty="0" smtClean="0"/>
              <a:t>So you can freely mix in “raw code”</a:t>
            </a:r>
          </a:p>
          <a:p>
            <a:r>
              <a:rPr lang="en-US" b="1" dirty="0" smtClean="0"/>
              <a:t>Scripting</a:t>
            </a:r>
          </a:p>
          <a:p>
            <a:pPr lvl="1"/>
            <a:r>
              <a:rPr lang="en-US" dirty="0" smtClean="0"/>
              <a:t>Expect the “host” language often will be a scripting language for concise, easy-to-read code</a:t>
            </a:r>
          </a:p>
          <a:p>
            <a:r>
              <a:rPr lang="en-US" b="1" dirty="0" smtClean="0"/>
              <a:t>Testing Language</a:t>
            </a:r>
          </a:p>
          <a:p>
            <a:pPr lvl="1"/>
            <a:r>
              <a:rPr lang="en-US" dirty="0" smtClean="0"/>
              <a:t>TSTL is only for defining valid test + properties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898085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8.0&quot;&gt;&lt;object type=&quot;1&quot; unique_id=&quot;10001&quot;&gt;&lt;object type=&quot;2&quot; unique_id=&quot;12691&quot;&gt;&lt;object type=&quot;3&quot; unique_id=&quot;12692&quot;&gt;&lt;property id=&quot;20148&quot; value=&quot;5&quot;/&gt;&lt;property id=&quot;20300&quot; value=&quot;Slide 1&quot;/&gt;&lt;property id=&quot;20307&quot; value=&quot;284&quot;/&gt;&lt;/object&gt;&lt;object type=&quot;3&quot; unique_id=&quot;12695&quot;&gt;&lt;property id=&quot;20148&quot; value=&quot;5&quot;/&gt;&lt;property id=&quot;20300&quot; value=&quot;Slide 2 - &amp;quot;Why Random Testing?&amp;quot;&quot;/&gt;&lt;property id=&quot;20307&quot; value=&quot;288&quot;/&gt;&lt;/object&gt;&lt;object type=&quot;3&quot; unique_id=&quot;12696&quot;&gt;&lt;property id=&quot;20148&quot; value=&quot;5&quot;/&gt;&lt;property id=&quot;20300&quot; value=&quot;Slide 3 - &amp;quot;Three Parts of the Talk&amp;quot;&quot;/&gt;&lt;property id=&quot;20307&quot; value=&quot;287&quot;/&gt;&lt;/object&gt;&lt;object type=&quot;3&quot; unique_id=&quot;12720&quot;&gt;&lt;property id=&quot;20148&quot; value=&quot;5&quot;/&gt;&lt;property id=&quot;20300&quot; value=&quot;Slide 4 - &amp;quot;Swarm Testing&amp;quot;&quot;/&gt;&lt;property id=&quot;20307&quot; value=&quot;289&quot;/&gt;&lt;/object&gt;&lt;object type=&quot;3&quot; unique_id=&quot;12721&quot;&gt;&lt;property id=&quot;20148&quot; value=&quot;5&quot;/&gt;&lt;property id=&quot;20300&quot; value=&quot;Slide 5 - &amp;quot;Swarm&amp;quot;&quot;/&gt;&lt;property id=&quot;20307&quot; value=&quot;291&quot;/&gt;&lt;/object&gt;&lt;object type=&quot;3&quot; unique_id=&quot;12722&quot;&gt;&lt;property id=&quot;20148&quot; value=&quot;5&quot;/&gt;&lt;property id=&quot;20300&quot; value=&quot;Slide 6 - &amp;quot;Swarming a Stack&amp;quot;&quot;/&gt;&lt;property id=&quot;20307&quot; value=&quot;290&quot;/&gt;&lt;/object&gt;&lt;object type=&quot;3&quot; unique_id=&quot;12724&quot;&gt;&lt;property id=&quot;20148&quot; value=&quot;5&quot;/&gt;&lt;property id=&quot;20300&quot; value=&quot;Slide 8 - &amp;quot;Swarm&amp;quot;&quot;/&gt;&lt;property id=&quot;20307&quot; value=&quot;294&quot;/&gt;&lt;/object&gt;&lt;object type=&quot;3&quot; unique_id=&quot;12725&quot;&gt;&lt;property id=&quot;20148&quot; value=&quot;5&quot;/&gt;&lt;property id=&quot;20300&quot; value=&quot;Slide 9 - &amp;quot;Evaluating Swarm Testing&amp;quot;&quot;/&gt;&lt;property id=&quot;20307&quot; value=&quot;295&quot;/&gt;&lt;/object&gt;&lt;object type=&quot;3&quot; unique_id=&quot;12726&quot;&gt;&lt;property id=&quot;20148&quot; value=&quot;5&quot;/&gt;&lt;property id=&quot;20300&quot; value=&quot;Slide 10 - &amp;quot;Evaluating Swarm Testing&amp;quot;&quot;/&gt;&lt;property id=&quot;20307&quot; value=&quot;298&quot;/&gt;&lt;/object&gt;&lt;object type=&quot;3&quot; unique_id=&quot;12728&quot;&gt;&lt;property id=&quot;20148&quot; value=&quot;5&quot;/&gt;&lt;property id=&quot;20300&quot; value=&quot;Slide 12 - &amp;quot;Swarming C Compilers&amp;quot;&quot;/&gt;&lt;property id=&quot;20307&quot; value=&quot;297&quot;/&gt;&lt;/object&gt;&lt;object type=&quot;3&quot; unique_id=&quot;12729&quot;&gt;&lt;property id=&quot;20148&quot; value=&quot;5&quot;/&gt;&lt;property id=&quot;20300&quot; value=&quot;Slide 13 - &amp;quot;Swarming C Compilers&amp;quot;&quot;/&gt;&lt;property id=&quot;20307&quot; value=&quot;299&quot;/&gt;&lt;/object&gt;&lt;object type=&quot;3&quot; unique_id=&quot;12730&quot;&gt;&lt;property id=&quot;20148&quot; value=&quot;5&quot;/&gt;&lt;property id=&quot;20300&quot; value=&quot;Slide 14 - &amp;quot;Swarming C Compilers&amp;quot;&quot;/&gt;&lt;property id=&quot;20307&quot; value=&quot;300&quot;/&gt;&lt;/object&gt;&lt;object type=&quot;3&quot; unique_id=&quot;12731&quot;&gt;&lt;property id=&quot;20148&quot; value=&quot;5&quot;/&gt;&lt;property id=&quot;20300&quot; value=&quot;Slide 15 - &amp;quot;Swarming C Compilers&amp;quot;&quot;/&gt;&lt;property id=&quot;20307&quot; value=&quot;301&quot;/&gt;&lt;/object&gt;&lt;object type=&quot;3&quot; unique_id=&quot;12732&quot;&gt;&lt;property id=&quot;20148&quot; value=&quot;5&quot;/&gt;&lt;property id=&quot;20300&quot; value=&quot;Slide 18 - &amp;quot;Why Swarm Works&amp;quot;&quot;/&gt;&lt;property id=&quot;20307&quot; value=&quot;308&quot;/&gt;&lt;/object&gt;&lt;object type=&quot;3&quot; unique_id=&quot;12733&quot;&gt;&lt;property id=&quot;20148&quot; value=&quot;5&quot;/&gt;&lt;property id=&quot;20300&quot; value=&quot;Slide 19 - &amp;quot;Some Feature Facts&amp;quot;&quot;/&gt;&lt;property id=&quot;20307&quot; value=&quot;304&quot;/&gt;&lt;/object&gt;&lt;object type=&quot;3&quot; unique_id=&quot;12734&quot;&gt;&lt;property id=&quot;20148&quot; value=&quot;5&quot;/&gt;&lt;property id=&quot;20300&quot; value=&quot;Slide 20 - &amp;quot;More About Features&amp;quot;&quot;/&gt;&lt;property id=&quot;20307&quot; value=&quot;306&quot;/&gt;&lt;/object&gt;&lt;object type=&quot;3&quot; unique_id=&quot;12736&quot;&gt;&lt;property id=&quot;20148&quot; value=&quot;5&quot;/&gt;&lt;property id=&quot;20300&quot; value=&quot;Slide 59 - &amp;quot;Questions?&amp;quot;&quot;/&gt;&lt;property id=&quot;20307&quot; value=&quot;281&quot;/&gt;&lt;/object&gt;&lt;object type=&quot;3&quot; unique_id=&quot;13241&quot;&gt;&lt;property id=&quot;20148&quot; value=&quot;5&quot;/&gt;&lt;property id=&quot;20300&quot; value=&quot;Slide 16 - &amp;quot;Swarming JavaScript&amp;quot;&quot;/&gt;&lt;property id=&quot;20307&quot; value=&quot;309&quot;/&gt;&lt;/object&gt;&lt;object type=&quot;3&quot; unique_id=&quot;15236&quot;&gt;&lt;property id=&quot;20148&quot; value=&quot;5&quot;/&gt;&lt;property id=&quot;20300&quot; value=&quot;Slide 21 - &amp;quot;Fuzzer Taming&amp;quot;&quot;/&gt;&lt;property id=&quot;20307&quot; value=&quot;311&quot;/&gt;&lt;/object&gt;&lt;object type=&quot;3&quot; unique_id=&quot;15238&quot;&gt;&lt;property id=&quot;20148&quot; value=&quot;5&quot;/&gt;&lt;property id=&quot;20300&quot; value=&quot;Slide 22&quot;/&gt;&lt;property id=&quot;20307&quot; value=&quot;313&quot;/&gt;&lt;/object&gt;&lt;object type=&quot;3&quot; unique_id=&quot;15239&quot;&gt;&lt;property id=&quot;20148&quot; value=&quot;5&quot;/&gt;&lt;property id=&quot;20300&quot; value=&quot;Slide 23&quot;/&gt;&lt;property id=&quot;20307&quot; value=&quot;314&quot;/&gt;&lt;/object&gt;&lt;object type=&quot;3&quot; unique_id=&quot;15240&quot;&gt;&lt;property id=&quot;20148&quot; value=&quot;5&quot;/&gt;&lt;property id=&quot;20300&quot; value=&quot;Slide 24&quot;/&gt;&lt;property id=&quot;20307&quot; value=&quot;315&quot;/&gt;&lt;/object&gt;&lt;object type=&quot;3&quot; unique_id=&quot;15241&quot;&gt;&lt;property id=&quot;20148&quot; value=&quot;5&quot;/&gt;&lt;property id=&quot;20300&quot; value=&quot;Slide 25 - &amp;quot;Problems&amp;quot;&quot;/&gt;&lt;property id=&quot;20307&quot; value=&quot;316&quot;/&gt;&lt;/object&gt;&lt;object type=&quot;3&quot; unique_id=&quot;15242&quot;&gt;&lt;property id=&quot;20148&quot; value=&quot;5&quot;/&gt;&lt;property id=&quot;20300&quot; value=&quot;Slide 27 - &amp;quot;Solution #1&amp;quot;&quot;/&gt;&lt;property id=&quot;20307&quot; value=&quot;317&quot;/&gt;&lt;/object&gt;&lt;object type=&quot;3&quot; unique_id=&quot;15243&quot;&gt;&lt;property id=&quot;20148&quot; value=&quot;5&quot;/&gt;&lt;property id=&quot;20300&quot; value=&quot;Slide 28 - &amp;quot;Solution #1&amp;quot;&quot;/&gt;&lt;property id=&quot;20307&quot; value=&quot;318&quot;/&gt;&lt;/object&gt;&lt;object type=&quot;3&quot; unique_id=&quot;15244&quot;&gt;&lt;property id=&quot;20148&quot; value=&quot;5&quot;/&gt;&lt;property id=&quot;20300&quot; value=&quot;Slide 29 - &amp;quot;Solution #2: Suppressing Duplicates Using Clustering&amp;quot;&quot;/&gt;&lt;property id=&quot;20307&quot; value=&quot;319&quot;/&gt;&lt;/object&gt;&lt;object type=&quot;3&quot; unique_id=&quot;15245&quot;&gt;&lt;property id=&quot;20148&quot; value=&quot;5&quot;/&gt;&lt;property id=&quot;20300&quot; value=&quot;Slide 30&quot;/&gt;&lt;property id=&quot;20307&quot; value=&quot;320&quot;/&gt;&lt;/object&gt;&lt;object type=&quot;3&quot; unique_id=&quot;15246&quot;&gt;&lt;property id=&quot;20148&quot; value=&quot;5&quot;/&gt;&lt;property id=&quot;20300&quot; value=&quot;Slide 31&quot;/&gt;&lt;property id=&quot;20307&quot; value=&quot;321&quot;/&gt;&lt;/object&gt;&lt;object type=&quot;3&quot; unique_id=&quot;15247&quot;&gt;&lt;property id=&quot;20148&quot; value=&quot;5&quot;/&gt;&lt;property id=&quot;20300&quot; value=&quot;Slide 32&quot;/&gt;&lt;property id=&quot;20307&quot; value=&quot;322&quot;/&gt;&lt;/object&gt;&lt;object type=&quot;3&quot; unique_id=&quot;15248&quot;&gt;&lt;property id=&quot;20148&quot; value=&quot;5&quot;/&gt;&lt;property id=&quot;20300&quot; value=&quot;Slide 33 - &amp;quot;Furthest Point First [Gonzalez 1985]&amp;quot;&quot;/&gt;&lt;property id=&quot;20307&quot; value=&quot;323&quot;/&gt;&lt;/object&gt;&lt;object type=&quot;3&quot; unique_id=&quot;15249&quot;&gt;&lt;property id=&quot;20148&quot; value=&quot;5&quot;/&gt;&lt;property id=&quot;20300&quot; value=&quot;Slide 34 - &amp;quot;Furthest Point First [Gonzalez 1985]&amp;quot;&quot;/&gt;&lt;property id=&quot;20307&quot; value=&quot;324&quot;/&gt;&lt;/object&gt;&lt;object type=&quot;3&quot; unique_id=&quot;15250&quot;&gt;&lt;property id=&quot;20148&quot; value=&quot;5&quot;/&gt;&lt;property id=&quot;20300&quot; value=&quot;Slide 35 - &amp;quot;Furthest Point First [Gonzalez 1985]&amp;quot;&quot;/&gt;&lt;property id=&quot;20307&quot; value=&quot;325&quot;/&gt;&lt;/object&gt;&lt;object type=&quot;3&quot; unique_id=&quot;15251&quot;&gt;&lt;property id=&quot;20148&quot; value=&quot;5&quot;/&gt;&lt;property id=&quot;20300&quot; value=&quot;Slide 36 - &amp;quot;Furthest Point First [Gonzalez 1985]&amp;quot;&quot;/&gt;&lt;property id=&quot;20307&quot; value=&quot;326&quot;/&gt;&lt;/object&gt;&lt;object type=&quot;3&quot; unique_id=&quot;15252&quot;&gt;&lt;property id=&quot;20148&quot; value=&quot;5&quot;/&gt;&lt;property id=&quot;20300&quot; value=&quot;Slide 37 - &amp;quot;Furthest Point First [Gonzalez 1985]&amp;quot;&quot;/&gt;&lt;property id=&quot;20307&quot; value=&quot;327&quot;/&gt;&lt;/object&gt;&lt;object type=&quot;3&quot; unique_id=&quot;15253&quot;&gt;&lt;property id=&quot;20148&quot; value=&quot;5&quot;/&gt;&lt;property id=&quot;20300&quot; value=&quot;Slide 38 - &amp;quot;Furthest Point First [Gonzalez 1985]&amp;quot;&quot;/&gt;&lt;property id=&quot;20307&quot; value=&quot;328&quot;/&gt;&lt;/object&gt;&lt;object type=&quot;3&quot; unique_id=&quot;15254&quot;&gt;&lt;property id=&quot;20148&quot; value=&quot;5&quot;/&gt;&lt;property id=&quot;20300&quot; value=&quot;Slide 39 - &amp;quot;Furthest Point First [Gonzalez 1985]&amp;quot;&quot;/&gt;&lt;property id=&quot;20307&quot; value=&quot;329&quot;/&gt;&lt;/object&gt;&lt;object type=&quot;3&quot; unique_id=&quot;15255&quot;&gt;&lt;property id=&quot;20148&quot; value=&quot;5&quot;/&gt;&lt;property id=&quot;20300&quot; value=&quot;Slide 40 - &amp;quot;Furthest Point First [Gonzalez 1985]&amp;quot;&quot;/&gt;&lt;property id=&quot;20307&quot; value=&quot;330&quot;/&gt;&lt;/object&gt;&lt;object type=&quot;3&quot; unique_id=&quot;15256&quot;&gt;&lt;property id=&quot;20148&quot; value=&quot;5&quot;/&gt;&lt;property id=&quot;20300&quot; value=&quot;Slide 41 - &amp;quot;Furthest Point First [Gonzalez 1985]&amp;quot;&quot;/&gt;&lt;property id=&quot;20307&quot; value=&quot;331&quot;/&gt;&lt;/object&gt;&lt;object type=&quot;3&quot; unique_id=&quot;15257&quot;&gt;&lt;property id=&quot;20148&quot; value=&quot;5&quot;/&gt;&lt;property id=&quot;20300&quot; value=&quot;Slide 42 - &amp;quot;Furthest Point First [Gonzalez 1985]&amp;quot;&quot;/&gt;&lt;property id=&quot;20307&quot; value=&quot;332&quot;/&gt;&lt;/object&gt;&lt;object type=&quot;3&quot; unique_id=&quot;15258&quot;&gt;&lt;property id=&quot;20148&quot; value=&quot;5&quot;/&gt;&lt;property id=&quot;20300&quot; value=&quot;Slide 43 - &amp;quot;Furthest Point First [Gonzalez 1985]&amp;quot;&quot;/&gt;&lt;property id=&quot;20307&quot; value=&quot;333&quot;/&gt;&lt;/object&gt;&lt;object type=&quot;3&quot; unique_id=&quot;15259&quot;&gt;&lt;property id=&quot;20148&quot; value=&quot;5&quot;/&gt;&lt;property id=&quot;20300&quot; value=&quot;Slide 44&quot;/&gt;&lt;property id=&quot;20307&quot; value=&quot;334&quot;/&gt;&lt;/object&gt;&lt;object type=&quot;3&quot; unique_id=&quot;15260&quot;&gt;&lt;property id=&quot;20148&quot; value=&quot;5&quot;/&gt;&lt;property id=&quot;20300&quot; value=&quot;Slide 45 - &amp;quot;Compiler’s Failure Output&amp;quot;&quot;/&gt;&lt;property id=&quot;20307&quot; value=&quot;335&quot;/&gt;&lt;/object&gt;&lt;object type=&quot;3&quot; unique_id=&quot;15261&quot;&gt;&lt;property id=&quot;20148&quot; value=&quot;5&quot;/&gt;&lt;property id=&quot;20300&quot; value=&quot;Slide 46 - &amp;quot;Compiler’s Failure Output&amp;quot;&quot;/&gt;&lt;property id=&quot;20307&quot; value=&quot;336&quot;/&gt;&lt;/object&gt;&lt;object type=&quot;3&quot; unique_id=&quot;15262&quot;&gt;&lt;property id=&quot;20148&quot; value=&quot;5&quot;/&gt;&lt;property id=&quot;20300&quot; value=&quot;Slide 47 - &amp;quot;Compiler’s Failure Output&amp;quot;&quot;/&gt;&lt;property id=&quot;20307&quot; value=&quot;337&quot;/&gt;&lt;/object&gt;&lt;object type=&quot;3&quot; unique_id=&quot;15263&quot;&gt;&lt;property id=&quot;20148&quot; value=&quot;5&quot;/&gt;&lt;property id=&quot;20300&quot; value=&quot;Slide 48 - &amp;quot;Stack Trace&amp;quot;&quot;/&gt;&lt;property id=&quot;20307&quot; value=&quot;338&quot;/&gt;&lt;/object&gt;&lt;object type=&quot;3&quot; unique_id=&quot;15264&quot;&gt;&lt;property id=&quot;20148&quot; value=&quot;5&quot;/&gt;&lt;property id=&quot;20300&quot; value=&quot;Slide 49 - &amp;quot;Wrong-code Bug&amp;quot;&quot;/&gt;&lt;property id=&quot;20307&quot; value=&quot;339&quot;/&gt;&lt;/object&gt;&lt;object type=&quot;3&quot; unique_id=&quot;15265&quot;&gt;&lt;property id=&quot;20148&quot; value=&quot;5&quot;/&gt;&lt;property id=&quot;20300&quot; value=&quot;Slide 50 - &amp;quot;Wrong-code Bug&amp;quot;&quot;/&gt;&lt;property id=&quot;20307&quot; value=&quot;340&quot;/&gt;&lt;/object&gt;&lt;object type=&quot;3&quot; unique_id=&quot;15267&quot;&gt;&lt;property id=&quot;20148&quot; value=&quot;5&quot;/&gt;&lt;property id=&quot;20300&quot; value=&quot;Slide 51 - &amp;quot;Experimental Setup&amp;quot;&quot;/&gt;&lt;property id=&quot;20307&quot; value=&quot;342&quot;/&gt;&lt;/object&gt;&lt;object type=&quot;3&quot; unique_id=&quot;15268&quot;&gt;&lt;property id=&quot;20148&quot; value=&quot;5&quot;/&gt;&lt;property id=&quot;20300&quot; value=&quot;Slide 52 - &amp;quot;GCC 4.3.0 Wrong-code Bug Discovery Curves&amp;quot;&quot;/&gt;&lt;property id=&quot;20307&quot; value=&quot;343&quot;/&gt;&lt;/object&gt;&lt;object type=&quot;3&quot; unique_id=&quot;15269&quot;&gt;&lt;property id=&quot;20148&quot; value=&quot;5&quot;/&gt;&lt;property id=&quot;20300&quot; value=&quot;Slide 53 - &amp;quot;GCC 4.3.0 Wrong-code Bug Discovery Curves&amp;quot;&quot;/&gt;&lt;property id=&quot;20307&quot; value=&quot;344&quot;/&gt;&lt;/object&gt;&lt;object type=&quot;3&quot; unique_id=&quot;15270&quot;&gt;&lt;property id=&quot;20148&quot; value=&quot;5&quot;/&gt;&lt;property id=&quot;20300&quot; value=&quot;Slide 54&quot;/&gt;&lt;property id=&quot;20307&quot; value=&quot;345&quot;/&gt;&lt;/object&gt;&lt;object type=&quot;3&quot; unique_id=&quot;15271&quot;&gt;&lt;property id=&quot;20148&quot; value=&quot;5&quot;/&gt;&lt;property id=&quot;20300&quot; value=&quot;Slide 55 - &amp;quot;Workflow for Fuzzing&amp;quot;&quot;/&gt;&lt;property id=&quot;20307&quot; value=&quot;346&quot;/&gt;&lt;/object&gt;&lt;object type=&quot;3&quot; unique_id=&quot;15275&quot;&gt;&lt;property id=&quot;20148&quot; value=&quot;5&quot;/&gt;&lt;property id=&quot;20300&quot; value=&quot;Slide 26&quot;/&gt;&lt;property id=&quot;20307&quot; value=&quot;350&quot;/&gt;&lt;/object&gt;&lt;object type=&quot;3&quot; unique_id=&quot;15276&quot;&gt;&lt;property id=&quot;20148&quot; value=&quot;5&quot;/&gt;&lt;property id=&quot;20300&quot; value=&quot;Slide 56 - &amp;quot;GCC 4.3.0 Crash Bug Discovery Curves&amp;quot;&quot;/&gt;&lt;property id=&quot;20307&quot; value=&quot;351&quot;/&gt;&lt;/object&gt;&lt;object type=&quot;3&quot; unique_id=&quot;15277&quot;&gt;&lt;property id=&quot;20148&quot; value=&quot;5&quot;/&gt;&lt;property id=&quot;20300&quot; value=&quot;Slide 57 - &amp;quot;SpiderMonkey 1.6 Bug Discovery Curves&amp;quot;&quot;/&gt;&lt;property id=&quot;20307&quot; value=&quot;352&quot;/&gt;&lt;/object&gt;&lt;object type=&quot;3&quot; unique_id=&quot;15278&quot;&gt;&lt;property id=&quot;20148&quot; value=&quot;5&quot;/&gt;&lt;property id=&quot;20300&quot; value=&quot;Slide 58 - &amp;quot;GCC 4.3.0 Wrong-code Bug Discovery Curves&amp;quot;&quot;/&gt;&lt;property id=&quot;20307&quot; value=&quot;353&quot;/&gt;&lt;/object&gt;&lt;object type=&quot;3&quot; unique_id=&quot;16763&quot;&gt;&lt;property id=&quot;20148&quot; value=&quot;5&quot;/&gt;&lt;property id=&quot;20300&quot; value=&quot;Slide 7 - &amp;quot;Swarming a Stack&amp;quot;&quot;/&gt;&lt;property id=&quot;20307&quot; value=&quot;357&quot;/&gt;&lt;/object&gt;&lt;object type=&quot;3&quot; unique_id=&quot;19156&quot;&gt;&lt;property id=&quot;20148&quot; value=&quot;5&quot;/&gt;&lt;property id=&quot;20300&quot; value=&quot;Slide 11 - &amp;quot;Swarming a File System&amp;quot;&quot;/&gt;&lt;property id=&quot;20307&quot; value=&quot;358&quot;/&gt;&lt;/object&gt;&lt;object type=&quot;3&quot; unique_id=&quot;19467&quot;&gt;&lt;property id=&quot;20148&quot; value=&quot;5&quot;/&gt;&lt;property id=&quot;20300&quot; value=&quot;Slide 17 - &amp;quot;Swarming JavaScript&amp;quot;&quot;/&gt;&lt;property id=&quot;20307&quot; value=&quot;359&quot;/&gt;&lt;/object&gt;&lt;/object&gt;&lt;object type=&quot;8&quot; unique_id=&quot;12783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15607</TotalTime>
  <Words>675</Words>
  <Application>Microsoft Macintosh PowerPoint</Application>
  <PresentationFormat>On-screen Show (4:3)</PresentationFormat>
  <Paragraphs>100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PowerPoint Presentation</vt:lpstr>
      <vt:lpstr>Test Harnesses</vt:lpstr>
      <vt:lpstr>Test Harnesses</vt:lpstr>
      <vt:lpstr>Proposal:  A Little Language</vt:lpstr>
      <vt:lpstr>Two Parts of the Talk</vt:lpstr>
      <vt:lpstr>PowerPoint Presentation</vt:lpstr>
      <vt:lpstr>Domain-Specific Languages</vt:lpstr>
      <vt:lpstr>Domain-Specific Languages</vt:lpstr>
      <vt:lpstr>Template Scripting Testing Language</vt:lpstr>
      <vt:lpstr>Basic Idea</vt:lpstr>
      <vt:lpstr>Trivial Example</vt:lpstr>
      <vt:lpstr>Status and Future Work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(Quickly) Testing the Tester via Path Coverage</dc:title>
  <dc:creator>alex</dc:creator>
  <cp:lastModifiedBy>Alex Groce</cp:lastModifiedBy>
  <cp:revision>296</cp:revision>
  <dcterms:created xsi:type="dcterms:W3CDTF">2009-07-17T00:07:45Z</dcterms:created>
  <dcterms:modified xsi:type="dcterms:W3CDTF">2015-04-28T18:11:08Z</dcterms:modified>
</cp:coreProperties>
</file>