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4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81" r:id="rId10"/>
    <p:sldId id="386" r:id="rId11"/>
    <p:sldId id="387" r:id="rId12"/>
    <p:sldId id="389" r:id="rId13"/>
    <p:sldId id="385" r:id="rId14"/>
    <p:sldId id="379" r:id="rId15"/>
    <p:sldId id="380" r:id="rId16"/>
    <p:sldId id="390" r:id="rId17"/>
    <p:sldId id="382" r:id="rId18"/>
    <p:sldId id="383" r:id="rId19"/>
    <p:sldId id="391" r:id="rId20"/>
    <p:sldId id="388" r:id="rId21"/>
    <p:sldId id="384" r:id="rId22"/>
    <p:sldId id="281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20" y="368"/>
      </p:cViewPr>
      <p:guideLst>
        <p:guide orient="horz" pos="4032"/>
        <p:guide pos="42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AF5F6-CA6C-4803-B6AF-F9553260E66A}" type="datetimeFigureOut">
              <a:rPr lang="en-US" smtClean="0"/>
              <a:t>11/16/16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CA79B-CABF-4A52-9F31-6D3C2F21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FD741E98-8F32-41B2-B2DF-6944790147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818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-762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6B94-024A-4FF9-917B-5416E6A56201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10600" y="108679"/>
            <a:ext cx="609600" cy="42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emf"/><Relationship Id="rId7" Type="http://schemas.openxmlformats.org/officeDocument/2006/relationships/image" Target="../media/image10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137525" cy="4641850"/>
          </a:xfrm>
        </p:spPr>
        <p:txBody>
          <a:bodyPr/>
          <a:lstStyle/>
          <a:p>
            <a:pPr algn="ctr">
              <a:buNone/>
            </a:pPr>
            <a:endParaRPr lang="en-US" sz="4000" dirty="0" smtClean="0">
              <a:solidFill>
                <a:srgbClr val="003399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rgbClr val="003399"/>
                </a:solidFill>
              </a:rPr>
              <a:t>Mitigating (and Exploiting) Test Reduction Slippage</a:t>
            </a:r>
            <a:endParaRPr lang="en-US" sz="2800" b="0" dirty="0" smtClean="0">
              <a:solidFill>
                <a:srgbClr val="0033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8303" y="3745468"/>
            <a:ext cx="6847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Josie Holmes, </a:t>
            </a:r>
            <a:r>
              <a:rPr lang="en-US" sz="2400" b="1" dirty="0" smtClean="0"/>
              <a:t>Alex Groce</a:t>
            </a:r>
            <a:r>
              <a:rPr lang="en-US" sz="2400" dirty="0" smtClean="0"/>
              <a:t>, Mohammad Amin </a:t>
            </a:r>
            <a:r>
              <a:rPr lang="en-US" sz="2400" dirty="0" err="1" smtClean="0"/>
              <a:t>Alipour</a:t>
            </a:r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/>
                <a:cs typeface="Lucida Console"/>
              </a:rPr>
              <a:t>comb-block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Basic idea:</a:t>
            </a:r>
          </a:p>
          <a:p>
            <a:pPr lvl="1"/>
            <a:r>
              <a:rPr lang="en-US" dirty="0" smtClean="0"/>
              <a:t>First, run delta-debugging (or other reducer)</a:t>
            </a:r>
          </a:p>
          <a:p>
            <a:pPr lvl="1"/>
            <a:r>
              <a:rPr lang="en-US" dirty="0" smtClean="0">
                <a:cs typeface="Lucida Console"/>
              </a:rPr>
              <a:t>Then, take results and remove the components of reduced test </a:t>
            </a:r>
            <a:r>
              <a:rPr lang="en-US" i="1" dirty="0" smtClean="0">
                <a:cs typeface="Lucida Console"/>
              </a:rPr>
              <a:t>r</a:t>
            </a:r>
            <a:r>
              <a:rPr lang="en-US" dirty="0" smtClean="0">
                <a:cs typeface="Lucida Console"/>
              </a:rPr>
              <a:t> from the original test </a:t>
            </a:r>
            <a:r>
              <a:rPr lang="en-US" i="1" dirty="0" smtClean="0">
                <a:cs typeface="Lucida Console"/>
              </a:rPr>
              <a:t>t</a:t>
            </a:r>
            <a:r>
              <a:rPr lang="en-US" dirty="0" smtClean="0">
                <a:cs typeface="Lucida Console"/>
              </a:rPr>
              <a:t> to get </a:t>
            </a:r>
            <a:r>
              <a:rPr lang="en-US" i="1" dirty="0" smtClean="0">
                <a:cs typeface="Lucida Console"/>
              </a:rPr>
              <a:t>t’</a:t>
            </a:r>
            <a:endParaRPr lang="en-US" dirty="0">
              <a:cs typeface="Lucida Console"/>
            </a:endParaRPr>
          </a:p>
          <a:p>
            <a:pPr lvl="1"/>
            <a:r>
              <a:rPr lang="en-US" dirty="0" smtClean="0">
                <a:cs typeface="Lucida Console"/>
              </a:rPr>
              <a:t>Reduce </a:t>
            </a:r>
            <a:r>
              <a:rPr lang="en-US" i="1" dirty="0" smtClean="0">
                <a:cs typeface="Lucida Console"/>
              </a:rPr>
              <a:t>t’ </a:t>
            </a:r>
            <a:r>
              <a:rPr lang="en-US" dirty="0" smtClean="0">
                <a:cs typeface="Lucida Console"/>
              </a:rPr>
              <a:t>to get r’</a:t>
            </a:r>
          </a:p>
          <a:p>
            <a:pPr lvl="1"/>
            <a:r>
              <a:rPr lang="en-US" dirty="0" smtClean="0">
                <a:cs typeface="Lucida Console"/>
              </a:rPr>
              <a:t>Should be a very different failing test than </a:t>
            </a:r>
            <a:r>
              <a:rPr lang="en-US" i="1" dirty="0" smtClean="0">
                <a:cs typeface="Lucida Console"/>
              </a:rPr>
              <a:t>r</a:t>
            </a:r>
            <a:endParaRPr lang="en-US" dirty="0" smtClean="0">
              <a:cs typeface="Lucida Console"/>
            </a:endParaRPr>
          </a:p>
          <a:p>
            <a:endParaRPr lang="en-US" dirty="0" smtClean="0">
              <a:cs typeface="Lucida Console"/>
            </a:endParaRPr>
          </a:p>
          <a:p>
            <a:endParaRPr lang="en-US" dirty="0" smtClean="0">
              <a:cs typeface="Lucida Console"/>
            </a:endParaRP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533400" y="46482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600" y="4876800"/>
            <a:ext cx="838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5" name="Right Arrow 14"/>
          <p:cNvSpPr/>
          <p:nvPr/>
        </p:nvSpPr>
        <p:spPr>
          <a:xfrm>
            <a:off x="1524000" y="5334000"/>
            <a:ext cx="8382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reduction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5562600" y="46482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t-r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7543800" y="4876800"/>
            <a:ext cx="83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r’</a:t>
            </a:r>
            <a:endParaRPr lang="en-US" i="1" dirty="0"/>
          </a:p>
        </p:txBody>
      </p:sp>
      <p:sp>
        <p:nvSpPr>
          <p:cNvPr id="18" name="Right Arrow 17"/>
          <p:cNvSpPr/>
          <p:nvPr/>
        </p:nvSpPr>
        <p:spPr>
          <a:xfrm>
            <a:off x="6553200" y="5334000"/>
            <a:ext cx="8382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reduction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3733800" y="5105400"/>
            <a:ext cx="15165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61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/>
                <a:cs typeface="Lucida Console"/>
              </a:rPr>
              <a:t>comb-block</a:t>
            </a:r>
            <a:r>
              <a:rPr lang="en-US" baseline="3000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cs typeface="Lucida Console"/>
              </a:rPr>
              <a:t>Elaborated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Problem:  it is likely </a:t>
            </a:r>
            <a:r>
              <a:rPr lang="en-US" sz="2400" i="1" dirty="0" smtClean="0"/>
              <a:t>r</a:t>
            </a:r>
            <a:r>
              <a:rPr lang="en-US" sz="2400" dirty="0" smtClean="0"/>
              <a:t> had some components that must be in any useful test (e.g. </a:t>
            </a:r>
            <a:r>
              <a:rPr lang="en-US" sz="2400" i="1" dirty="0" smtClean="0"/>
              <a:t>mount</a:t>
            </a:r>
            <a:r>
              <a:rPr lang="en-US" sz="2400" dirty="0" smtClean="0"/>
              <a:t> for file system tests)</a:t>
            </a:r>
          </a:p>
          <a:p>
            <a:r>
              <a:rPr lang="en-US" sz="2400" dirty="0" smtClean="0">
                <a:cs typeface="Lucida Console"/>
              </a:rPr>
              <a:t>Solution: try removing larger and larger combinations of components of </a:t>
            </a:r>
            <a:r>
              <a:rPr lang="en-US" sz="2400" i="1" dirty="0" smtClean="0">
                <a:cs typeface="Lucida Console"/>
              </a:rPr>
              <a:t>r</a:t>
            </a:r>
            <a:r>
              <a:rPr lang="en-US" sz="2400" dirty="0" smtClean="0">
                <a:cs typeface="Lucida Console"/>
              </a:rPr>
              <a:t> from </a:t>
            </a:r>
            <a:r>
              <a:rPr lang="en-US" sz="2400" i="1" dirty="0" smtClean="0">
                <a:cs typeface="Lucida Console"/>
              </a:rPr>
              <a:t>t</a:t>
            </a:r>
          </a:p>
          <a:p>
            <a:r>
              <a:rPr lang="en-US" sz="2400" dirty="0" smtClean="0">
                <a:cs typeface="Lucida Console"/>
              </a:rPr>
              <a:t>So long as one component is removed from </a:t>
            </a:r>
            <a:r>
              <a:rPr lang="en-US" sz="2400" i="1" dirty="0" smtClean="0">
                <a:cs typeface="Lucida Console"/>
              </a:rPr>
              <a:t>t</a:t>
            </a:r>
            <a:r>
              <a:rPr lang="en-US" sz="2400" dirty="0" smtClean="0">
                <a:cs typeface="Lucida Console"/>
              </a:rPr>
              <a:t>, guaranteed to get a different </a:t>
            </a:r>
            <a:r>
              <a:rPr lang="en-US" sz="2400" i="1" dirty="0" smtClean="0">
                <a:cs typeface="Lucida Console"/>
              </a:rPr>
              <a:t>r’</a:t>
            </a:r>
            <a:endParaRPr lang="en-US" sz="2400" dirty="0" smtClean="0">
              <a:cs typeface="Lucida Console"/>
            </a:endParaRPr>
          </a:p>
          <a:p>
            <a:endParaRPr lang="en-US" sz="2400" dirty="0" smtClean="0">
              <a:cs typeface="Lucida Console"/>
            </a:endParaRPr>
          </a:p>
          <a:p>
            <a:r>
              <a:rPr lang="en-US" sz="2400" dirty="0" smtClean="0">
                <a:cs typeface="Lucida Console"/>
              </a:rPr>
              <a:t>Combinations + something like “blocking clauses” from SAT </a:t>
            </a:r>
            <a:r>
              <a:rPr lang="en-US" sz="2400" dirty="0" smtClean="0">
                <a:cs typeface="Lucida Console"/>
              </a:rPr>
              <a:t>solvers =&gt; </a:t>
            </a:r>
            <a:r>
              <a:rPr lang="en-US" sz="2400" b="1" dirty="0" smtClean="0">
                <a:cs typeface="Lucida Console"/>
              </a:rPr>
              <a:t>comb</a:t>
            </a:r>
            <a:r>
              <a:rPr lang="en-US" sz="2400" dirty="0" smtClean="0">
                <a:cs typeface="Lucida Console"/>
              </a:rPr>
              <a:t>-</a:t>
            </a:r>
            <a:r>
              <a:rPr lang="en-US" sz="2400" b="1" dirty="0" smtClean="0">
                <a:cs typeface="Lucida Console"/>
              </a:rPr>
              <a:t>block</a:t>
            </a:r>
            <a:endParaRPr lang="en-US" sz="2400" dirty="0" smtClean="0">
              <a:cs typeface="Lucida Console"/>
            </a:endParaRPr>
          </a:p>
          <a:p>
            <a:endParaRPr lang="en-US" sz="2400" dirty="0" smtClean="0">
              <a:cs typeface="Lucida Console"/>
            </a:endParaRPr>
          </a:p>
          <a:p>
            <a:r>
              <a:rPr lang="en-US" sz="2400" dirty="0" smtClean="0">
                <a:cs typeface="Lucida Console"/>
              </a:rPr>
              <a:t>Can apply recursively, limit how many combinations to consider (see paper for details of the algorithm)</a:t>
            </a:r>
          </a:p>
          <a:p>
            <a:endParaRPr lang="en-US" sz="2400" dirty="0" smtClean="0">
              <a:cs typeface="Lucida Console"/>
            </a:endParaRPr>
          </a:p>
          <a:p>
            <a:r>
              <a:rPr lang="en-US" sz="2400" dirty="0" smtClean="0">
                <a:cs typeface="Lucida Console"/>
              </a:rPr>
              <a:t>Potentially produces many reductions from one test, the reductions are constrained to be as different from each other as possible to maximize diversity, produce good slippage, avoid bad slippage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4600" y="12954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29600" y="1524000"/>
            <a:ext cx="838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6286500" y="34290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t-s</a:t>
            </a:r>
            <a:r>
              <a:rPr lang="en-US" i="1" baseline="-25000" dirty="0"/>
              <a:t>1</a:t>
            </a:r>
            <a:endParaRPr lang="en-US" i="1" baseline="-25000" dirty="0" smtClean="0"/>
          </a:p>
          <a:p>
            <a:pPr algn="ctr"/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7239000" y="41910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t-s</a:t>
            </a:r>
            <a:r>
              <a:rPr lang="en-US" i="1" baseline="-25000" dirty="0" smtClean="0"/>
              <a:t>2</a:t>
            </a:r>
          </a:p>
          <a:p>
            <a:pPr algn="ctr"/>
            <a:r>
              <a:rPr lang="en-US" i="1" dirty="0" smtClean="0"/>
              <a:t> </a:t>
            </a:r>
            <a:endParaRPr lang="en-US" i="1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05879"/>
              </p:ext>
            </p:extLst>
          </p:nvPr>
        </p:nvGraphicFramePr>
        <p:xfrm>
          <a:off x="7239000" y="38862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Equation" r:id="rId3" imgW="393700" imgH="203200" progId="Equation.3">
                  <p:embed/>
                </p:oleObj>
              </mc:Choice>
              <mc:Fallback>
                <p:oleObj name="Equation" r:id="rId3" imgW="393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0" y="3886200"/>
                        <a:ext cx="393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952274"/>
              </p:ext>
            </p:extLst>
          </p:nvPr>
        </p:nvGraphicFramePr>
        <p:xfrm>
          <a:off x="8153400" y="4419600"/>
          <a:ext cx="406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Equation" r:id="rId5" imgW="406400" imgH="203200" progId="Equation.3">
                  <p:embed/>
                </p:oleObj>
              </mc:Choice>
              <mc:Fallback>
                <p:oleObj name="Equation" r:id="rId5" imgW="406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3400" y="4419600"/>
                        <a:ext cx="406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8229600" y="47244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t-s</a:t>
            </a:r>
            <a:r>
              <a:rPr lang="en-US" i="1" baseline="-25000" dirty="0" smtClean="0"/>
              <a:t>3 </a:t>
            </a:r>
            <a:r>
              <a:rPr lang="en-US" i="1" dirty="0" smtClean="0"/>
              <a:t>...</a:t>
            </a:r>
            <a:endParaRPr lang="en-US" i="1" baseline="-25000" dirty="0" smtClean="0"/>
          </a:p>
          <a:p>
            <a:pPr algn="ctr"/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16" name="Right Arrow 15"/>
          <p:cNvSpPr/>
          <p:nvPr/>
        </p:nvSpPr>
        <p:spPr>
          <a:xfrm>
            <a:off x="7315200" y="1981200"/>
            <a:ext cx="8382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reduction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29158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onsole"/>
                <a:cs typeface="Lucida Console"/>
              </a:rPr>
              <a:t>comb-block</a:t>
            </a:r>
            <a:r>
              <a:rPr lang="en-US" baseline="30000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cs typeface="Lucida Console"/>
              </a:rPr>
              <a:t>Algorithm</a:t>
            </a:r>
            <a:endParaRPr lang="en-US" dirty="0"/>
          </a:p>
        </p:txBody>
      </p:sp>
      <p:pic>
        <p:nvPicPr>
          <p:cNvPr id="15" name="Picture 14" descr="Screen Shot 2016-11-16 at 9.5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5936648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/>
                <a:cs typeface="Lucida Console"/>
              </a:rPr>
              <a:t>multi-</a:t>
            </a:r>
            <a:r>
              <a:rPr lang="en-US" dirty="0" err="1">
                <a:latin typeface="Lucida Console"/>
                <a:cs typeface="Lucida Console"/>
              </a:rPr>
              <a:t>ddmin</a:t>
            </a:r>
            <a:r>
              <a:rPr lang="en-US" dirty="0">
                <a:cs typeface="Lucida Console"/>
              </a:rPr>
              <a:t>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Extremely simple algorithm</a:t>
            </a:r>
          </a:p>
          <a:p>
            <a:r>
              <a:rPr lang="en-US" dirty="0" smtClean="0">
                <a:cs typeface="Lucida Console"/>
              </a:rPr>
              <a:t>Run delta debugging (which we call </a:t>
            </a:r>
            <a:r>
              <a:rPr lang="en-US" i="1" dirty="0" err="1" smtClean="0">
                <a:cs typeface="Lucida Console"/>
              </a:rPr>
              <a:t>ddmin</a:t>
            </a:r>
            <a:r>
              <a:rPr lang="en-US" dirty="0" smtClean="0">
                <a:cs typeface="Lucida Console"/>
              </a:rPr>
              <a:t> after original DD papers) multiple times, randomizing order in which candidate reductions of a test are considered</a:t>
            </a:r>
          </a:p>
          <a:p>
            <a:r>
              <a:rPr lang="en-US" dirty="0" smtClean="0">
                <a:cs typeface="Lucida Console"/>
              </a:rPr>
              <a:t>Result is the union of all the distinct reduced tests discovered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3429000" y="5181600"/>
            <a:ext cx="1752600" cy="838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ddmin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6248400" y="5410200"/>
            <a:ext cx="1752600" cy="838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ddmin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6400800" y="4648200"/>
            <a:ext cx="1752600" cy="838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ddmin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990600" y="5334000"/>
            <a:ext cx="1752600" cy="838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ddmin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648200" y="5867400"/>
            <a:ext cx="1752600" cy="838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ddmin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2209800" y="5867400"/>
            <a:ext cx="1752600" cy="838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1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AVL Tree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82 mutants of a Python AVL Tree:</a:t>
            </a:r>
          </a:p>
          <a:p>
            <a:pPr lvl="1"/>
            <a:r>
              <a:rPr lang="en-US" dirty="0" smtClean="0"/>
              <a:t>Produce AVL trees with two faults by injecting two mutants, checking that both can be detected in isolation by random testing</a:t>
            </a:r>
          </a:p>
          <a:p>
            <a:pPr lvl="1"/>
            <a:r>
              <a:rPr lang="en-US" dirty="0" smtClean="0"/>
              <a:t>Generated 7,500 tests (sampling 2,959/3,274 possible mutant pairs)</a:t>
            </a:r>
          </a:p>
          <a:p>
            <a:pPr lvl="1"/>
            <a:r>
              <a:rPr lang="en-US" dirty="0" smtClean="0"/>
              <a:t>Ran all algorithms, </a:t>
            </a:r>
            <a:r>
              <a:rPr lang="en-US" dirty="0" smtClean="0">
                <a:latin typeface="Lucida Console"/>
                <a:cs typeface="Lucida Console"/>
              </a:rPr>
              <a:t>comb-block</a:t>
            </a:r>
            <a:r>
              <a:rPr lang="en-US" dirty="0" smtClean="0">
                <a:cs typeface="Lucida Console"/>
              </a:rPr>
              <a:t> with depth of 5 / 1,000 max combinations tried, </a:t>
            </a:r>
            <a:r>
              <a:rPr lang="en-US" dirty="0" smtClean="0">
                <a:latin typeface="Lucida Console"/>
                <a:cs typeface="Lucida Console"/>
              </a:rPr>
              <a:t>multi-</a:t>
            </a:r>
            <a:r>
              <a:rPr lang="en-US" dirty="0" err="1" smtClean="0">
                <a:latin typeface="Lucida Console"/>
                <a:cs typeface="Lucida Console"/>
              </a:rPr>
              <a:t>ddmin</a:t>
            </a:r>
            <a:r>
              <a:rPr lang="en-US" dirty="0" smtClean="0">
                <a:latin typeface="Lucida Console"/>
                <a:cs typeface="Lucida Console"/>
              </a:rPr>
              <a:t> </a:t>
            </a:r>
            <a:r>
              <a:rPr lang="en-US" dirty="0" smtClean="0">
                <a:cs typeface="Lucida Console"/>
              </a:rPr>
              <a:t>to generate 10 random reductions</a:t>
            </a:r>
            <a:endParaRPr lang="en-US" dirty="0" smtClean="0">
              <a:latin typeface="Lucida Console"/>
              <a:cs typeface="Lucida Console"/>
            </a:endParaRP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vl-tree-15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8600"/>
            <a:ext cx="1751767" cy="13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0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AVL Tree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Results (means over 7,500 tests)</a:t>
            </a:r>
          </a:p>
          <a:p>
            <a:pPr lvl="1"/>
            <a:endParaRPr lang="en-US" dirty="0" smtClean="0">
              <a:cs typeface="Lucida Console"/>
            </a:endParaRPr>
          </a:p>
          <a:p>
            <a:pPr lvl="1"/>
            <a:r>
              <a:rPr lang="en-US" dirty="0" smtClean="0">
                <a:cs typeface="Lucida Console"/>
              </a:rPr>
              <a:t>Unreduced </a:t>
            </a:r>
            <a:r>
              <a:rPr lang="en-US" dirty="0" smtClean="0">
                <a:cs typeface="Lucida Console"/>
              </a:rPr>
              <a:t>tests detected 1.08 faults</a:t>
            </a:r>
          </a:p>
          <a:p>
            <a:pPr lvl="1"/>
            <a:endParaRPr lang="en-US" dirty="0" smtClean="0">
              <a:cs typeface="Lucida Console"/>
            </a:endParaRPr>
          </a:p>
          <a:p>
            <a:pPr lvl="1"/>
            <a:r>
              <a:rPr lang="en-US" dirty="0" smtClean="0">
                <a:cs typeface="Lucida Console"/>
              </a:rPr>
              <a:t>Reduced tests </a:t>
            </a:r>
            <a:r>
              <a:rPr lang="en-US" b="1" dirty="0" smtClean="0">
                <a:cs typeface="Lucida Console"/>
              </a:rPr>
              <a:t>detected only 1.05 faults</a:t>
            </a:r>
          </a:p>
          <a:p>
            <a:pPr lvl="1"/>
            <a:endParaRPr lang="en-US" dirty="0" smtClean="0">
              <a:cs typeface="Lucida Console"/>
            </a:endParaRPr>
          </a:p>
          <a:p>
            <a:pPr lvl="1"/>
            <a:r>
              <a:rPr lang="en-US" dirty="0" smtClean="0">
                <a:cs typeface="Lucida Console"/>
              </a:rPr>
              <a:t>Using </a:t>
            </a:r>
            <a:r>
              <a:rPr lang="en-US" dirty="0">
                <a:latin typeface="Lucida Console"/>
                <a:cs typeface="Lucida Console"/>
              </a:rPr>
              <a:t>comb-block</a:t>
            </a:r>
            <a:r>
              <a:rPr lang="en-US" dirty="0">
                <a:cs typeface="Lucida Console"/>
              </a:rPr>
              <a:t> </a:t>
            </a:r>
            <a:r>
              <a:rPr lang="en-US" b="1" dirty="0" smtClean="0">
                <a:cs typeface="Lucida Console"/>
              </a:rPr>
              <a:t>detected 1.14 faults</a:t>
            </a:r>
          </a:p>
          <a:p>
            <a:pPr lvl="1"/>
            <a:r>
              <a:rPr lang="en-US" dirty="0" smtClean="0">
                <a:cs typeface="Lucida Console"/>
              </a:rPr>
              <a:t>Using </a:t>
            </a:r>
            <a:r>
              <a:rPr lang="en-US" dirty="0" smtClean="0">
                <a:latin typeface="Lucida Console"/>
                <a:cs typeface="Lucida Console"/>
              </a:rPr>
              <a:t>multi-</a:t>
            </a:r>
            <a:r>
              <a:rPr lang="en-US" dirty="0" err="1" smtClean="0">
                <a:latin typeface="Lucida Console"/>
                <a:cs typeface="Lucida Console"/>
              </a:rPr>
              <a:t>ddmin</a:t>
            </a:r>
            <a:r>
              <a:rPr lang="en-US" dirty="0" smtClean="0">
                <a:cs typeface="Lucida Console"/>
              </a:rPr>
              <a:t> </a:t>
            </a:r>
            <a:r>
              <a:rPr lang="en-US" b="1" dirty="0" smtClean="0">
                <a:cs typeface="Lucida Console"/>
              </a:rPr>
              <a:t>detected 1.11 faults</a:t>
            </a:r>
          </a:p>
          <a:p>
            <a:pPr lvl="1"/>
            <a:endParaRPr lang="en-US" dirty="0" smtClean="0">
              <a:cs typeface="Lucida Console"/>
            </a:endParaRPr>
          </a:p>
          <a:p>
            <a:pPr lvl="1"/>
            <a:r>
              <a:rPr lang="en-US" dirty="0" smtClean="0">
                <a:cs typeface="Lucida Console"/>
              </a:rPr>
              <a:t>Runtime </a:t>
            </a:r>
            <a:r>
              <a:rPr lang="en-US" dirty="0" smtClean="0">
                <a:cs typeface="Lucida Console"/>
              </a:rPr>
              <a:t>for </a:t>
            </a:r>
            <a:r>
              <a:rPr lang="en-US" dirty="0">
                <a:latin typeface="Lucida Console"/>
                <a:cs typeface="Lucida Console"/>
              </a:rPr>
              <a:t>comb-block</a:t>
            </a:r>
            <a:r>
              <a:rPr lang="en-US" dirty="0">
                <a:cs typeface="Lucida Console"/>
              </a:rPr>
              <a:t> </a:t>
            </a:r>
            <a:r>
              <a:rPr lang="en-US" dirty="0" smtClean="0">
                <a:cs typeface="Lucida Console"/>
              </a:rPr>
              <a:t>2.79s mean vs. 4.24s for </a:t>
            </a:r>
            <a:r>
              <a:rPr lang="en-US" dirty="0">
                <a:latin typeface="Lucida Console"/>
                <a:cs typeface="Lucida Console"/>
              </a:rPr>
              <a:t>multi-</a:t>
            </a:r>
            <a:r>
              <a:rPr lang="en-US" dirty="0" err="1">
                <a:latin typeface="Lucida Console"/>
                <a:cs typeface="Lucida Console"/>
              </a:rPr>
              <a:t>ddmin</a:t>
            </a:r>
            <a:r>
              <a:rPr lang="en-US" dirty="0">
                <a:cs typeface="Lucida Console"/>
              </a:rPr>
              <a:t> </a:t>
            </a:r>
            <a:endParaRPr lang="en-US" dirty="0" smtClean="0">
              <a:cs typeface="Lucida Console"/>
            </a:endParaRPr>
          </a:p>
          <a:p>
            <a:pPr lvl="1"/>
            <a:r>
              <a:rPr lang="en-US" dirty="0" smtClean="0">
                <a:cs typeface="Lucida Console"/>
              </a:rPr>
              <a:t>All results highly (</a:t>
            </a:r>
            <a:r>
              <a:rPr lang="en-US" i="1" dirty="0" smtClean="0">
                <a:cs typeface="Lucida Console"/>
              </a:rPr>
              <a:t>p &lt; 1.6x10</a:t>
            </a:r>
            <a:r>
              <a:rPr lang="en-US" i="1" baseline="30000" dirty="0" smtClean="0">
                <a:cs typeface="Lucida Console"/>
              </a:rPr>
              <a:t>-9</a:t>
            </a:r>
            <a:r>
              <a:rPr lang="en-US" dirty="0" smtClean="0">
                <a:cs typeface="Lucida Console"/>
              </a:rPr>
              <a:t>) </a:t>
            </a:r>
            <a:r>
              <a:rPr lang="en-US" dirty="0" smtClean="0">
                <a:cs typeface="Lucida Console"/>
              </a:rPr>
              <a:t>significant</a:t>
            </a:r>
          </a:p>
          <a:p>
            <a:pPr lvl="1"/>
            <a:endParaRPr lang="en-US" dirty="0">
              <a:cs typeface="Lucida Console"/>
            </a:endParaRPr>
          </a:p>
          <a:p>
            <a:pPr marL="457200" lvl="1" indent="0">
              <a:buNone/>
            </a:pPr>
            <a:endParaRPr lang="en-US" dirty="0" smtClean="0">
              <a:cs typeface="Lucida Console"/>
            </a:endParaRP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pic>
        <p:nvPicPr>
          <p:cNvPr id="4" name="Picture 3" descr="avl-tree-15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8600"/>
            <a:ext cx="1751767" cy="13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13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AVL Tree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Fault-</a:t>
            </a:r>
            <a:r>
              <a:rPr lang="en-US" dirty="0" err="1" smtClean="0"/>
              <a:t>lossy</a:t>
            </a:r>
            <a:r>
              <a:rPr lang="en-US" dirty="0" smtClean="0"/>
              <a:t> slippage in about 8% of tests</a:t>
            </a:r>
          </a:p>
          <a:p>
            <a:r>
              <a:rPr lang="en-US" dirty="0" smtClean="0"/>
              <a:t>We also tried 30 runs for each mutant pair (96K tests), only running slippage mitigation if there was actual </a:t>
            </a:r>
            <a:r>
              <a:rPr lang="en-US" dirty="0" err="1" smtClean="0"/>
              <a:t>lossy</a:t>
            </a:r>
            <a:r>
              <a:rPr lang="en-US" dirty="0" smtClean="0"/>
              <a:t> slippage</a:t>
            </a:r>
            <a:endParaRPr lang="en-US" dirty="0"/>
          </a:p>
          <a:p>
            <a:pPr lvl="1"/>
            <a:r>
              <a:rPr lang="en-US" dirty="0" smtClean="0">
                <a:cs typeface="Lucida Console"/>
              </a:rPr>
              <a:t>Many mutant pairs had slippage rates of up to 83%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comb-block</a:t>
            </a:r>
            <a:r>
              <a:rPr lang="en-US" dirty="0" smtClean="0">
                <a:cs typeface="Lucida Console"/>
              </a:rPr>
              <a:t> mitigated the slippage 56% of the time averaged over mutant pairs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multi-</a:t>
            </a:r>
            <a:r>
              <a:rPr lang="en-US" dirty="0" err="1" smtClean="0">
                <a:latin typeface="Lucida Console"/>
                <a:cs typeface="Lucida Console"/>
              </a:rPr>
              <a:t>ddmin</a:t>
            </a:r>
            <a:r>
              <a:rPr lang="en-US" dirty="0">
                <a:cs typeface="Lucida Console"/>
              </a:rPr>
              <a:t> </a:t>
            </a:r>
            <a:r>
              <a:rPr lang="en-US" dirty="0" smtClean="0">
                <a:cs typeface="Lucida Console"/>
              </a:rPr>
              <a:t>mitigated 33% of the time</a:t>
            </a:r>
          </a:p>
          <a:p>
            <a:pPr lvl="1"/>
            <a:r>
              <a:rPr lang="en-US" dirty="0" smtClean="0"/>
              <a:t>Difference s</a:t>
            </a:r>
            <a:r>
              <a:rPr lang="en-US" dirty="0" smtClean="0"/>
              <a:t>ignificant at </a:t>
            </a:r>
            <a:r>
              <a:rPr lang="en-US" i="1" dirty="0" smtClean="0"/>
              <a:t>p&lt;</a:t>
            </a:r>
            <a:r>
              <a:rPr lang="en-US" dirty="0" smtClean="0"/>
              <a:t>1x10</a:t>
            </a:r>
            <a:r>
              <a:rPr lang="en-US" baseline="30000" dirty="0" smtClean="0"/>
              <a:t>-95</a:t>
            </a:r>
            <a:endParaRPr lang="en-US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pic>
        <p:nvPicPr>
          <p:cNvPr id="4" name="Picture 3" descr="avl-tree-15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28600"/>
            <a:ext cx="1751767" cy="13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8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smtClean="0"/>
              <a:t>Mozilla </a:t>
            </a:r>
            <a:r>
              <a:rPr lang="en-US" dirty="0" err="1" smtClean="0"/>
              <a:t>SpiderMonkey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 tests and faults</a:t>
            </a:r>
            <a:endParaRPr lang="en-US" dirty="0"/>
          </a:p>
          <a:p>
            <a:r>
              <a:rPr lang="en-US" dirty="0" err="1" smtClean="0"/>
              <a:t>SpiderMonkey</a:t>
            </a:r>
            <a:r>
              <a:rPr lang="en-US" dirty="0" smtClean="0"/>
              <a:t> 1.6 (Mozilla’s JavaScript engine) faults, corpus of tests from 2013 PLDI paper on fault identification</a:t>
            </a:r>
          </a:p>
          <a:p>
            <a:r>
              <a:rPr lang="en-US" dirty="0" smtClean="0"/>
              <a:t>Sample of 113 tests</a:t>
            </a:r>
          </a:p>
          <a:p>
            <a:r>
              <a:rPr lang="en-US" dirty="0" smtClean="0"/>
              <a:t>Non-recursive </a:t>
            </a:r>
            <a:r>
              <a:rPr lang="en-US" dirty="0">
                <a:latin typeface="Lucida Console"/>
                <a:cs typeface="Lucida Console"/>
              </a:rPr>
              <a:t>comb-block</a:t>
            </a:r>
            <a:r>
              <a:rPr lang="en-US" dirty="0">
                <a:cs typeface="Lucida Console"/>
              </a:rPr>
              <a:t> </a:t>
            </a:r>
            <a:r>
              <a:rPr lang="en-US" dirty="0" smtClean="0">
                <a:cs typeface="Lucida Console"/>
              </a:rPr>
              <a:t>vs. </a:t>
            </a:r>
            <a:r>
              <a:rPr lang="en-US" dirty="0" smtClean="0">
                <a:latin typeface="Lucida Console"/>
                <a:cs typeface="Lucida Console"/>
              </a:rPr>
              <a:t>multi-</a:t>
            </a:r>
            <a:r>
              <a:rPr lang="en-US" dirty="0" err="1" smtClean="0">
                <a:latin typeface="Lucida Console"/>
                <a:cs typeface="Lucida Console"/>
              </a:rPr>
              <a:t>ddmin</a:t>
            </a:r>
            <a:r>
              <a:rPr lang="en-US" dirty="0" smtClean="0">
                <a:cs typeface="Lucida Console"/>
              </a:rPr>
              <a:t> with 10 </a:t>
            </a:r>
            <a:r>
              <a:rPr lang="en-US" dirty="0" smtClean="0">
                <a:cs typeface="Lucida Console"/>
              </a:rPr>
              <a:t>reductions</a:t>
            </a: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firefox-256.e2c1fc5568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77" y="838200"/>
            <a:ext cx="836623" cy="8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2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</a:t>
            </a:r>
            <a:r>
              <a:rPr lang="en-US" dirty="0" smtClean="0"/>
              <a:t>Mozilla </a:t>
            </a:r>
            <a:r>
              <a:rPr lang="en-US" dirty="0" err="1" smtClean="0"/>
              <a:t>SpiderMonkey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Non-recursive </a:t>
            </a:r>
            <a:r>
              <a:rPr lang="en-US" dirty="0">
                <a:latin typeface="Lucida Console"/>
                <a:cs typeface="Lucida Console"/>
              </a:rPr>
              <a:t>comb-block</a:t>
            </a:r>
            <a:r>
              <a:rPr lang="en-US" dirty="0">
                <a:cs typeface="Lucida Console"/>
              </a:rPr>
              <a:t> </a:t>
            </a:r>
            <a:r>
              <a:rPr lang="en-US" dirty="0" smtClean="0">
                <a:cs typeface="Lucida Console"/>
              </a:rPr>
              <a:t>detected 1.34 distinct faults (mean) per test </a:t>
            </a:r>
            <a:r>
              <a:rPr lang="en-US" dirty="0" smtClean="0">
                <a:cs typeface="Lucida Console"/>
              </a:rPr>
              <a:t>case</a:t>
            </a:r>
          </a:p>
          <a:p>
            <a:endParaRPr lang="en-US" dirty="0" smtClean="0"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multi-</a:t>
            </a:r>
            <a:r>
              <a:rPr lang="en-US" dirty="0" err="1" smtClean="0">
                <a:latin typeface="Lucida Console"/>
                <a:cs typeface="Lucida Console"/>
              </a:rPr>
              <a:t>ddmin</a:t>
            </a:r>
            <a:r>
              <a:rPr lang="en-US" dirty="0" smtClean="0">
                <a:cs typeface="Lucida Console"/>
              </a:rPr>
              <a:t> detected only 1.09 (and was much slower)</a:t>
            </a:r>
          </a:p>
          <a:p>
            <a:pPr lvl="1"/>
            <a:r>
              <a:rPr lang="en-US" dirty="0" smtClean="0">
                <a:cs typeface="Lucida Console"/>
              </a:rPr>
              <a:t>On the other hand, detected more faults over </a:t>
            </a:r>
            <a:r>
              <a:rPr lang="en-US" i="1" dirty="0" smtClean="0">
                <a:cs typeface="Lucida Console"/>
              </a:rPr>
              <a:t>all </a:t>
            </a:r>
            <a:r>
              <a:rPr lang="en-US" dirty="0" smtClean="0">
                <a:cs typeface="Lucida Console"/>
              </a:rPr>
              <a:t>tests (total of 10 vs. 8 vs. 7 for pure reduction)</a:t>
            </a:r>
          </a:p>
          <a:p>
            <a:endParaRPr lang="en-US" dirty="0" smtClean="0">
              <a:cs typeface="Lucida Console"/>
            </a:endParaRPr>
          </a:p>
          <a:p>
            <a:r>
              <a:rPr lang="en-US" dirty="0" smtClean="0">
                <a:cs typeface="Lucida Console"/>
              </a:rPr>
              <a:t>Normal reduction always detected exactly </a:t>
            </a:r>
            <a:r>
              <a:rPr lang="en-US" dirty="0" smtClean="0">
                <a:cs typeface="Lucida Console"/>
              </a:rPr>
              <a:t>one fault</a:t>
            </a:r>
          </a:p>
          <a:p>
            <a:endParaRPr lang="en-US" dirty="0" smtClean="0">
              <a:cs typeface="Lucida Console"/>
            </a:endParaRPr>
          </a:p>
          <a:p>
            <a:r>
              <a:rPr lang="en-US" dirty="0" smtClean="0">
                <a:cs typeface="Lucida Console"/>
              </a:rPr>
              <a:t>Good example of the value of positive slippage</a:t>
            </a:r>
          </a:p>
          <a:p>
            <a:endParaRPr lang="en-US" dirty="0" smtClean="0">
              <a:cs typeface="Lucida Console"/>
            </a:endParaRPr>
          </a:p>
          <a:p>
            <a:r>
              <a:rPr lang="en-US" dirty="0" smtClean="0">
                <a:cs typeface="Lucida Console"/>
              </a:rPr>
              <a:t>Neither did well mitigating harmful slippage; but harmful slippage was rare (only 2.7% of tests)</a:t>
            </a:r>
            <a:endParaRPr lang="en-US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pic>
        <p:nvPicPr>
          <p:cNvPr id="7" name="Picture 6" descr="firefox-256.e2c1fc5568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77" y="838200"/>
            <a:ext cx="836623" cy="8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12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Chen et. al [PLDI 13] introduced term “slippag</a:t>
            </a:r>
            <a:r>
              <a:rPr lang="en-US" dirty="0" smtClean="0"/>
              <a:t>e” and estimated some rates for </a:t>
            </a:r>
            <a:r>
              <a:rPr lang="en-US" dirty="0" err="1" smtClean="0"/>
              <a:t>SpiderMonkey</a:t>
            </a:r>
            <a:r>
              <a:rPr lang="en-US" dirty="0" smtClean="0"/>
              <a:t> and GCC tests</a:t>
            </a:r>
          </a:p>
          <a:p>
            <a:r>
              <a:rPr lang="en-US" dirty="0" smtClean="0"/>
              <a:t>Hughes et al. [Workshop on Automation of Software Test 2016] propose an alternative search procedure for </a:t>
            </a:r>
            <a:r>
              <a:rPr lang="en-US" dirty="0" err="1" smtClean="0"/>
              <a:t>QuickCheck</a:t>
            </a:r>
            <a:r>
              <a:rPr lang="en-US" dirty="0" smtClean="0"/>
              <a:t>, with different requirements (user provides some abstraction of actions), that </a:t>
            </a:r>
            <a:r>
              <a:rPr lang="en-US" i="1" dirty="0" smtClean="0"/>
              <a:t>might</a:t>
            </a:r>
            <a:r>
              <a:rPr lang="en-US" dirty="0" smtClean="0"/>
              <a:t> help with slippage – not their primary purpose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622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Reduction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Variations on Hildebrandt and Zeller’s delta debugging algorithm</a:t>
            </a:r>
          </a:p>
          <a:p>
            <a:r>
              <a:rPr lang="en-US" dirty="0" smtClean="0"/>
              <a:t>Uses a modified “binary search” to reduce failing test case to smaller (still failing) version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42672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4267200"/>
            <a:ext cx="838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495799"/>
            <a:ext cx="838200" cy="68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4495799"/>
            <a:ext cx="838200" cy="30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4648200"/>
            <a:ext cx="838200" cy="152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blastr.com/sites/blastr/files/styles/blog_post_media/public/the_incredible_shrinking_man.jpg?itok=HtB1AvY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72" y="5207739"/>
            <a:ext cx="203732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62800" y="6258580"/>
            <a:ext cx="15084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Test case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91400" y="6019800"/>
            <a:ext cx="533400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05700" y="6019800"/>
            <a:ext cx="411313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8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Slippage is when test reduction causes a change in the fault(s) detected by the test</a:t>
            </a:r>
          </a:p>
          <a:p>
            <a:pPr lvl="1"/>
            <a:r>
              <a:rPr lang="en-US" dirty="0" smtClean="0"/>
              <a:t>Usually seen as a </a:t>
            </a:r>
            <a:r>
              <a:rPr lang="en-US" b="1" dirty="0" smtClean="0"/>
              <a:t>bad thing</a:t>
            </a:r>
            <a:r>
              <a:rPr lang="en-US" dirty="0" smtClean="0"/>
              <a:t> but it can in fact be a </a:t>
            </a:r>
            <a:r>
              <a:rPr lang="en-US" b="1" dirty="0" smtClean="0"/>
              <a:t>benefit </a:t>
            </a:r>
            <a:r>
              <a:rPr lang="en-US" dirty="0" smtClean="0"/>
              <a:t>of reduction</a:t>
            </a:r>
            <a:endParaRPr lang="en-US" i="1" dirty="0" smtClean="0"/>
          </a:p>
          <a:p>
            <a:r>
              <a:rPr lang="en-US" dirty="0" smtClean="0"/>
              <a:t>Our proposal:  produce multiple reductions to avoid harmful slippage, induce good slippage</a:t>
            </a:r>
          </a:p>
          <a:p>
            <a:pPr lvl="1"/>
            <a:r>
              <a:rPr lang="en-US" dirty="0" smtClean="0"/>
              <a:t>One directed, complex algorithm and one very simple modification of delta debugging</a:t>
            </a:r>
          </a:p>
          <a:p>
            <a:pPr lvl="1"/>
            <a:r>
              <a:rPr lang="en-US" dirty="0" smtClean="0"/>
              <a:t>Preliminary experiments show that both algorithms can mitigate/exploit slippage, at a reasonable cost </a:t>
            </a:r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68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experiments over more subjects</a:t>
            </a:r>
          </a:p>
          <a:p>
            <a:endParaRPr lang="en-US" dirty="0" smtClean="0"/>
          </a:p>
          <a:p>
            <a:r>
              <a:rPr lang="en-US" dirty="0" smtClean="0"/>
              <a:t>How frequent and how problematic is slippage in the real world?</a:t>
            </a:r>
          </a:p>
          <a:p>
            <a:endParaRPr lang="en-US" dirty="0"/>
          </a:p>
          <a:p>
            <a:r>
              <a:rPr lang="en-US" dirty="0" smtClean="0"/>
              <a:t>Is slippage exploitation a practical and efficient way to increase the effectiveness of testing efforts? Do tests exposing faults often lie “near” tests exposing other faults?</a:t>
            </a:r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2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Reduction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Essential for random testing</a:t>
            </a:r>
          </a:p>
          <a:p>
            <a:r>
              <a:rPr lang="en-US" dirty="0"/>
              <a:t>W</a:t>
            </a:r>
            <a:r>
              <a:rPr lang="en-US" dirty="0" smtClean="0"/>
              <a:t>idely used in manual testing</a:t>
            </a:r>
          </a:p>
          <a:p>
            <a:r>
              <a:rPr lang="en-US" dirty="0" smtClean="0"/>
              <a:t>Not just academic – widely used in real </a:t>
            </a:r>
            <a:r>
              <a:rPr lang="en-US" dirty="0" smtClean="0"/>
              <a:t>world</a:t>
            </a:r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447800" y="42672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4267200"/>
            <a:ext cx="838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495799"/>
            <a:ext cx="838200" cy="68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4495799"/>
            <a:ext cx="838200" cy="30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86600" y="4648200"/>
            <a:ext cx="838200" cy="152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www.blastr.com/sites/blastr/files/styles/blog_post_media/public/the_incredible_shrinking_man.jpg?itok=HtB1AvY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472" y="5207739"/>
            <a:ext cx="203732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162800" y="6258580"/>
            <a:ext cx="15084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Test case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91400" y="6019800"/>
            <a:ext cx="533400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05700" y="6019800"/>
            <a:ext cx="411313" cy="4057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reduce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33400"/>
            <a:ext cx="1492040" cy="1119030"/>
          </a:xfrm>
          <a:prstGeom prst="rect">
            <a:avLst/>
          </a:prstGeom>
        </p:spPr>
      </p:pic>
      <p:pic>
        <p:nvPicPr>
          <p:cNvPr id="13" name="Picture 12" descr="firefox-256.e2c1fc5568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257800"/>
            <a:ext cx="1141423" cy="1141423"/>
          </a:xfrm>
          <a:prstGeom prst="rect">
            <a:avLst/>
          </a:prstGeom>
        </p:spPr>
      </p:pic>
      <p:pic>
        <p:nvPicPr>
          <p:cNvPr id="15" name="Picture 14" descr="m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8600"/>
            <a:ext cx="1752600" cy="1457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96200" y="1600200"/>
            <a:ext cx="107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C-Reduce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6248400"/>
            <a:ext cx="177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Mozilla’s Lithium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6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the-benefits-of-banana-banana-pee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77" y="3581400"/>
            <a:ext cx="950203" cy="630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Reduction Slippage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to test reduction algorithm:  test </a:t>
            </a:r>
            <a:r>
              <a:rPr lang="en-US" i="1" dirty="0" smtClean="0"/>
              <a:t>t</a:t>
            </a:r>
            <a:endParaRPr lang="en-US" i="1" baseline="30000" dirty="0" smtClean="0"/>
          </a:p>
          <a:p>
            <a:r>
              <a:rPr lang="en-US" dirty="0" smtClean="0"/>
              <a:t>Output of test reduction algorithm:  test </a:t>
            </a:r>
            <a:r>
              <a:rPr lang="en-US" i="1" dirty="0" smtClean="0"/>
              <a:t>r</a:t>
            </a:r>
          </a:p>
          <a:p>
            <a:r>
              <a:rPr lang="en-US" dirty="0" smtClean="0"/>
              <a:t>Both </a:t>
            </a:r>
            <a:r>
              <a:rPr lang="en-US" i="1" dirty="0" smtClean="0"/>
              <a:t>t </a:t>
            </a:r>
            <a:r>
              <a:rPr lang="en-US" dirty="0" smtClean="0"/>
              <a:t>and </a:t>
            </a:r>
            <a:r>
              <a:rPr lang="en-US" i="1" dirty="0" smtClean="0"/>
              <a:t>r</a:t>
            </a:r>
            <a:r>
              <a:rPr lang="en-US" dirty="0" smtClean="0"/>
              <a:t> fail, but: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detects faults </a:t>
            </a:r>
            <a:r>
              <a:rPr lang="en-US" i="1" dirty="0" smtClean="0"/>
              <a:t>F</a:t>
            </a:r>
          </a:p>
          <a:p>
            <a:pPr lvl="1"/>
            <a:r>
              <a:rPr lang="en-US" i="1" dirty="0" smtClean="0"/>
              <a:t>r </a:t>
            </a:r>
            <a:r>
              <a:rPr lang="en-US" dirty="0" smtClean="0"/>
              <a:t>detects faults </a:t>
            </a:r>
            <a:r>
              <a:rPr lang="en-US" i="1" dirty="0" smtClean="0"/>
              <a:t>F’</a:t>
            </a:r>
          </a:p>
          <a:p>
            <a:pPr lvl="1"/>
            <a:r>
              <a:rPr lang="en-US" i="1" dirty="0" smtClean="0"/>
              <a:t>F ≠ F’</a:t>
            </a:r>
          </a:p>
          <a:p>
            <a:r>
              <a:rPr lang="en-US" dirty="0" smtClean="0"/>
              <a:t>You found bug 1 but</a:t>
            </a:r>
            <a:br>
              <a:rPr lang="en-US" dirty="0" smtClean="0"/>
            </a:br>
            <a:r>
              <a:rPr lang="en-US" dirty="0" smtClean="0"/>
              <a:t>reduced to bug 2...</a:t>
            </a:r>
          </a:p>
          <a:p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334000" y="34290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5200" y="3733800"/>
            <a:ext cx="838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1" name="Right Arrow 10"/>
          <p:cNvSpPr/>
          <p:nvPr/>
        </p:nvSpPr>
        <p:spPr>
          <a:xfrm>
            <a:off x="6324600" y="4114800"/>
            <a:ext cx="838200" cy="533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reduction</a:t>
            </a:r>
            <a:endParaRPr lang="en-US" sz="1000" dirty="0"/>
          </a:p>
        </p:txBody>
      </p:sp>
      <p:sp>
        <p:nvSpPr>
          <p:cNvPr id="17" name="Cloud 16"/>
          <p:cNvSpPr/>
          <p:nvPr/>
        </p:nvSpPr>
        <p:spPr>
          <a:xfrm>
            <a:off x="4724400" y="5486400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22" name="Cloud 21"/>
          <p:cNvSpPr/>
          <p:nvPr/>
        </p:nvSpPr>
        <p:spPr>
          <a:xfrm>
            <a:off x="7162800" y="5486400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6553200" y="5486400"/>
            <a:ext cx="529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≠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678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r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53" y="3124200"/>
            <a:ext cx="1241147" cy="967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Reduction Slippage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bad case is when you </a:t>
            </a:r>
            <a:r>
              <a:rPr lang="en-US" i="1" dirty="0" smtClean="0"/>
              <a:t>lose</a:t>
            </a:r>
            <a:r>
              <a:rPr lang="en-US" dirty="0" smtClean="0"/>
              <a:t> faults:</a:t>
            </a:r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detects faults </a:t>
            </a:r>
            <a:r>
              <a:rPr lang="en-US" i="1" dirty="0" smtClean="0"/>
              <a:t>F</a:t>
            </a:r>
          </a:p>
          <a:p>
            <a:pPr lvl="1"/>
            <a:r>
              <a:rPr lang="en-US" i="1" dirty="0" smtClean="0"/>
              <a:t>r </a:t>
            </a:r>
            <a:r>
              <a:rPr lang="en-US" dirty="0" smtClean="0"/>
              <a:t>detects faults </a:t>
            </a:r>
            <a:r>
              <a:rPr lang="en-US" i="1" dirty="0" smtClean="0"/>
              <a:t>F’</a:t>
            </a:r>
          </a:p>
          <a:p>
            <a:pPr lvl="1"/>
            <a:r>
              <a:rPr lang="en-US" i="1" dirty="0" smtClean="0"/>
              <a:t>F ≠ F’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334000" y="34290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324600" y="4191000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4724400" y="5486400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22" name="Cloud 21"/>
          <p:cNvSpPr/>
          <p:nvPr/>
        </p:nvSpPr>
        <p:spPr>
          <a:xfrm>
            <a:off x="7162800" y="5486400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6553200" y="5486400"/>
            <a:ext cx="529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≠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900927"/>
              </p:ext>
            </p:extLst>
          </p:nvPr>
        </p:nvGraphicFramePr>
        <p:xfrm>
          <a:off x="609600" y="4114800"/>
          <a:ext cx="403411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4" imgW="1143000" imgH="215900" progId="Equation.3">
                  <p:embed/>
                </p:oleObj>
              </mc:Choice>
              <mc:Fallback>
                <p:oleObj name="Equation" r:id="rId4" imgW="1143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4114800"/>
                        <a:ext cx="403411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5867400" y="5638800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15200" y="3733800"/>
            <a:ext cx="838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7541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Reduction Slippage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issues:</a:t>
            </a:r>
          </a:p>
          <a:p>
            <a:pPr lvl="1"/>
            <a:r>
              <a:rPr lang="en-US" dirty="0" smtClean="0"/>
              <a:t>Likely that slippage is usually from low-probability / “combinatorial footprint” faults to easier-to-detect faults</a:t>
            </a:r>
          </a:p>
          <a:p>
            <a:pPr lvl="1"/>
            <a:r>
              <a:rPr lang="en-US" dirty="0" smtClean="0"/>
              <a:t>Losing the needle, finding</a:t>
            </a:r>
            <a:br>
              <a:rPr lang="en-US" dirty="0" smtClean="0"/>
            </a:br>
            <a:r>
              <a:rPr lang="en-US" dirty="0" smtClean="0"/>
              <a:t>the haystack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334000" y="34290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5200" y="34290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1" name="Right Arrow 10"/>
          <p:cNvSpPr/>
          <p:nvPr/>
        </p:nvSpPr>
        <p:spPr>
          <a:xfrm>
            <a:off x="6324600" y="4191000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4724400" y="5486400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22" name="Cloud 21"/>
          <p:cNvSpPr/>
          <p:nvPr/>
        </p:nvSpPr>
        <p:spPr>
          <a:xfrm>
            <a:off x="7162800" y="5486400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6553200" y="5486400"/>
            <a:ext cx="529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≠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707483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981758"/>
              </p:ext>
            </p:extLst>
          </p:nvPr>
        </p:nvGraphicFramePr>
        <p:xfrm>
          <a:off x="533400" y="5410200"/>
          <a:ext cx="403411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5" imgW="1143000" imgH="215900" progId="Equation.3">
                  <p:embed/>
                </p:oleObj>
              </mc:Choice>
              <mc:Fallback>
                <p:oleObj name="Equation" r:id="rId5" imgW="1143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5410200"/>
                        <a:ext cx="403411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5867400" y="5638800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pic>
        <p:nvPicPr>
          <p:cNvPr id="6" name="Picture 5" descr="haystack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114800"/>
            <a:ext cx="1889760" cy="125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Reduction Slippage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slippage always harmful?</a:t>
            </a:r>
          </a:p>
          <a:p>
            <a:pPr lvl="1"/>
            <a:r>
              <a:rPr lang="en-US" dirty="0" smtClean="0"/>
              <a:t>No!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i="1" dirty="0" smtClean="0"/>
              <a:t>t</a:t>
            </a:r>
            <a:r>
              <a:rPr lang="en-US" dirty="0" smtClean="0"/>
              <a:t> detects faults </a:t>
            </a:r>
            <a:r>
              <a:rPr lang="en-US" i="1" dirty="0" smtClean="0"/>
              <a:t>F</a:t>
            </a:r>
          </a:p>
          <a:p>
            <a:pPr lvl="1"/>
            <a:r>
              <a:rPr lang="en-US" i="1" dirty="0" smtClean="0"/>
              <a:t>r </a:t>
            </a:r>
            <a:r>
              <a:rPr lang="en-US" dirty="0" smtClean="0"/>
              <a:t>detects faults </a:t>
            </a:r>
            <a:r>
              <a:rPr lang="en-US" i="1" dirty="0" smtClean="0"/>
              <a:t>F’</a:t>
            </a:r>
          </a:p>
          <a:p>
            <a:pPr lvl="1"/>
            <a:r>
              <a:rPr lang="en-US" i="1" dirty="0" smtClean="0"/>
              <a:t>F ≠ F’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334000" y="274955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324600" y="3511550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4724400" y="4806950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22" name="Cloud 21"/>
          <p:cNvSpPr/>
          <p:nvPr/>
        </p:nvSpPr>
        <p:spPr>
          <a:xfrm>
            <a:off x="7162800" y="4806950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6553200" y="4806950"/>
            <a:ext cx="529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≠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141039"/>
              </p:ext>
            </p:extLst>
          </p:nvPr>
        </p:nvGraphicFramePr>
        <p:xfrm>
          <a:off x="4514850" y="2667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2667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48639"/>
              </p:ext>
            </p:extLst>
          </p:nvPr>
        </p:nvGraphicFramePr>
        <p:xfrm>
          <a:off x="685800" y="5105400"/>
          <a:ext cx="39449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5" imgW="1117600" imgH="215900" progId="Equation.3">
                  <p:embed/>
                </p:oleObj>
              </mc:Choice>
              <mc:Fallback>
                <p:oleObj name="Equation" r:id="rId5" imgW="1117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5105400"/>
                        <a:ext cx="394493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8305800" y="5035550"/>
            <a:ext cx="304800" cy="30480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2971800"/>
            <a:ext cx="838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826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Mitigating (and Exploiting!) Slippage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can</a:t>
            </a:r>
            <a:r>
              <a:rPr lang="en-US" i="1" dirty="0"/>
              <a:t> </a:t>
            </a:r>
            <a:r>
              <a:rPr lang="en-US" dirty="0" smtClean="0"/>
              <a:t>we use slippage without risking the “dark side” of slippage?</a:t>
            </a:r>
          </a:p>
          <a:p>
            <a:r>
              <a:rPr lang="en-US" dirty="0" smtClean="0"/>
              <a:t>Answer:  </a:t>
            </a:r>
            <a:r>
              <a:rPr lang="en-US" b="1" dirty="0" smtClean="0"/>
              <a:t>return more than one reduced test!</a:t>
            </a:r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48534" y="3495227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29734" y="3495227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1" name="Right Arrow 10"/>
          <p:cNvSpPr/>
          <p:nvPr/>
        </p:nvSpPr>
        <p:spPr>
          <a:xfrm>
            <a:off x="1839134" y="4257227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238934" y="5552627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22" name="Cloud 21"/>
          <p:cNvSpPr/>
          <p:nvPr/>
        </p:nvSpPr>
        <p:spPr>
          <a:xfrm>
            <a:off x="2677334" y="5552627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2067734" y="5552627"/>
            <a:ext cx="529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≠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06487"/>
              </p:ext>
            </p:extLst>
          </p:nvPr>
        </p:nvGraphicFramePr>
        <p:xfrm>
          <a:off x="29384" y="3412677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84" y="3412677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 flipV="1">
            <a:off x="533400" y="3352800"/>
            <a:ext cx="3581400" cy="320040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05400" y="38862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096000" y="4648200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86600" y="34290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25" name="Rectangle 24"/>
          <p:cNvSpPr/>
          <p:nvPr/>
        </p:nvSpPr>
        <p:spPr>
          <a:xfrm>
            <a:off x="8077200" y="34290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8077200" y="48768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r>
              <a:rPr lang="en-US" i="1" baseline="-25000" dirty="0" smtClean="0"/>
              <a:t>4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8768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r>
              <a:rPr lang="en-US" i="1" baseline="-25000" dirty="0" smtClean="0"/>
              <a:t>3</a:t>
            </a:r>
            <a:endParaRPr lang="en-US" i="1" dirty="0"/>
          </a:p>
        </p:txBody>
      </p:sp>
      <p:sp>
        <p:nvSpPr>
          <p:cNvPr id="28" name="Cloud 27"/>
          <p:cNvSpPr/>
          <p:nvPr/>
        </p:nvSpPr>
        <p:spPr>
          <a:xfrm>
            <a:off x="6477000" y="3505200"/>
            <a:ext cx="827866" cy="52342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r>
              <a:rPr lang="en-US" i="1" baseline="-25000" dirty="0" smtClean="0"/>
              <a:t>1</a:t>
            </a:r>
            <a:endParaRPr lang="en-US" i="1" dirty="0"/>
          </a:p>
        </p:txBody>
      </p:sp>
      <p:sp>
        <p:nvSpPr>
          <p:cNvPr id="30" name="Cloud 29"/>
          <p:cNvSpPr/>
          <p:nvPr/>
        </p:nvSpPr>
        <p:spPr>
          <a:xfrm>
            <a:off x="8229600" y="3276600"/>
            <a:ext cx="827866" cy="52342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r>
              <a:rPr lang="en-US" i="1" baseline="-25000" dirty="0" smtClean="0"/>
              <a:t>2</a:t>
            </a:r>
            <a:endParaRPr lang="en-US" i="1" dirty="0"/>
          </a:p>
        </p:txBody>
      </p:sp>
      <p:sp>
        <p:nvSpPr>
          <p:cNvPr id="31" name="Cloud 30"/>
          <p:cNvSpPr/>
          <p:nvPr/>
        </p:nvSpPr>
        <p:spPr>
          <a:xfrm>
            <a:off x="6684107" y="5943600"/>
            <a:ext cx="827866" cy="52342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r>
              <a:rPr lang="en-US" i="1" baseline="-25000" dirty="0" smtClean="0"/>
              <a:t>3</a:t>
            </a:r>
            <a:endParaRPr lang="en-US" i="1" dirty="0"/>
          </a:p>
        </p:txBody>
      </p:sp>
      <p:sp>
        <p:nvSpPr>
          <p:cNvPr id="32" name="Cloud 31"/>
          <p:cNvSpPr/>
          <p:nvPr/>
        </p:nvSpPr>
        <p:spPr>
          <a:xfrm>
            <a:off x="8316134" y="6029773"/>
            <a:ext cx="827866" cy="52342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r>
              <a:rPr lang="en-US" i="1" baseline="-25000" dirty="0" smtClean="0"/>
              <a:t>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41784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do that?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algorithms for producing multiple reduced tests from a single test:</a:t>
            </a:r>
          </a:p>
          <a:p>
            <a:r>
              <a:rPr lang="en-US" dirty="0">
                <a:latin typeface="Lucida Console"/>
                <a:cs typeface="Lucida Console"/>
              </a:rPr>
              <a:t>comb-block</a:t>
            </a:r>
            <a:r>
              <a:rPr lang="en-US" dirty="0">
                <a:cs typeface="Lucida Console"/>
              </a:rPr>
              <a:t> </a:t>
            </a:r>
            <a:r>
              <a:rPr lang="en-US" dirty="0" smtClean="0">
                <a:cs typeface="Lucida Console"/>
              </a:rPr>
              <a:t>and </a:t>
            </a:r>
            <a:r>
              <a:rPr lang="en-US" dirty="0" smtClean="0">
                <a:latin typeface="Lucida Console"/>
                <a:cs typeface="Lucida Console"/>
              </a:rPr>
              <a:t>multi-</a:t>
            </a:r>
            <a:r>
              <a:rPr lang="en-US" dirty="0" err="1" smtClean="0">
                <a:latin typeface="Lucida Console"/>
                <a:cs typeface="Lucida Console"/>
              </a:rPr>
              <a:t>ddmin</a:t>
            </a:r>
            <a:r>
              <a:rPr lang="en-US" dirty="0" smtClean="0">
                <a:cs typeface="Lucida Console"/>
              </a:rPr>
              <a:t> </a:t>
            </a:r>
            <a:endParaRPr lang="en-US" dirty="0" smtClean="0"/>
          </a:p>
          <a:p>
            <a:endParaRPr lang="en-US" b="1" dirty="0" smtClean="0"/>
          </a:p>
          <a:p>
            <a:pPr lvl="1"/>
            <a:endParaRPr lang="en-US" i="1" dirty="0" smtClean="0"/>
          </a:p>
          <a:p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848534" y="3495227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29734" y="3495227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1" name="Right Arrow 10"/>
          <p:cNvSpPr/>
          <p:nvPr/>
        </p:nvSpPr>
        <p:spPr>
          <a:xfrm>
            <a:off x="1839134" y="4257227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>
            <a:off x="238934" y="5552627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</a:t>
            </a:r>
            <a:endParaRPr lang="en-US" i="1" dirty="0"/>
          </a:p>
        </p:txBody>
      </p:sp>
      <p:sp>
        <p:nvSpPr>
          <p:cNvPr id="22" name="Cloud 21"/>
          <p:cNvSpPr/>
          <p:nvPr/>
        </p:nvSpPr>
        <p:spPr>
          <a:xfrm>
            <a:off x="2677334" y="5552627"/>
            <a:ext cx="1676400" cy="9144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2067734" y="5552627"/>
            <a:ext cx="529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≠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908996"/>
              </p:ext>
            </p:extLst>
          </p:nvPr>
        </p:nvGraphicFramePr>
        <p:xfrm>
          <a:off x="29384" y="3412677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84" y="3412677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 flipH="1" flipV="1">
            <a:off x="533400" y="3352800"/>
            <a:ext cx="3581400" cy="320040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05400" y="3886200"/>
            <a:ext cx="8382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6096000" y="4648200"/>
            <a:ext cx="762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86600" y="34290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25" name="Rectangle 24"/>
          <p:cNvSpPr/>
          <p:nvPr/>
        </p:nvSpPr>
        <p:spPr>
          <a:xfrm>
            <a:off x="8077200" y="34290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endParaRPr lang="en-US" i="1" dirty="0"/>
          </a:p>
        </p:txBody>
      </p:sp>
      <p:sp>
        <p:nvSpPr>
          <p:cNvPr id="26" name="Rectangle 25"/>
          <p:cNvSpPr/>
          <p:nvPr/>
        </p:nvSpPr>
        <p:spPr>
          <a:xfrm>
            <a:off x="8077200" y="48768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r>
              <a:rPr lang="en-US" i="1" baseline="-25000" dirty="0" smtClean="0"/>
              <a:t>4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>
            <a:off x="7086600" y="4876800"/>
            <a:ext cx="762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</a:t>
            </a:r>
            <a:r>
              <a:rPr lang="en-US" i="1" baseline="-25000" dirty="0" smtClean="0"/>
              <a:t>3</a:t>
            </a:r>
            <a:endParaRPr lang="en-US" i="1" dirty="0"/>
          </a:p>
        </p:txBody>
      </p:sp>
      <p:sp>
        <p:nvSpPr>
          <p:cNvPr id="28" name="Cloud 27"/>
          <p:cNvSpPr/>
          <p:nvPr/>
        </p:nvSpPr>
        <p:spPr>
          <a:xfrm>
            <a:off x="6477000" y="3505200"/>
            <a:ext cx="827866" cy="52342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r>
              <a:rPr lang="en-US" i="1" baseline="-25000" dirty="0" smtClean="0"/>
              <a:t>1</a:t>
            </a:r>
            <a:endParaRPr lang="en-US" i="1" dirty="0"/>
          </a:p>
        </p:txBody>
      </p:sp>
      <p:sp>
        <p:nvSpPr>
          <p:cNvPr id="30" name="Cloud 29"/>
          <p:cNvSpPr/>
          <p:nvPr/>
        </p:nvSpPr>
        <p:spPr>
          <a:xfrm>
            <a:off x="8229600" y="3276600"/>
            <a:ext cx="827866" cy="52342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r>
              <a:rPr lang="en-US" i="1" baseline="-25000" dirty="0" smtClean="0"/>
              <a:t>2</a:t>
            </a:r>
            <a:endParaRPr lang="en-US" i="1" dirty="0"/>
          </a:p>
        </p:txBody>
      </p:sp>
      <p:sp>
        <p:nvSpPr>
          <p:cNvPr id="31" name="Cloud 30"/>
          <p:cNvSpPr/>
          <p:nvPr/>
        </p:nvSpPr>
        <p:spPr>
          <a:xfrm>
            <a:off x="6684107" y="5943600"/>
            <a:ext cx="827866" cy="52342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r>
              <a:rPr lang="en-US" i="1" baseline="-25000" dirty="0" smtClean="0"/>
              <a:t>3</a:t>
            </a:r>
            <a:endParaRPr lang="en-US" i="1" dirty="0"/>
          </a:p>
        </p:txBody>
      </p:sp>
      <p:sp>
        <p:nvSpPr>
          <p:cNvPr id="32" name="Cloud 31"/>
          <p:cNvSpPr/>
          <p:nvPr/>
        </p:nvSpPr>
        <p:spPr>
          <a:xfrm>
            <a:off x="8316134" y="6029773"/>
            <a:ext cx="827866" cy="523427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F’</a:t>
            </a:r>
            <a:r>
              <a:rPr lang="en-US" i="1" baseline="-25000" dirty="0" smtClean="0"/>
              <a:t>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333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2691&quot;&gt;&lt;object type=&quot;3&quot; unique_id=&quot;12692&quot;&gt;&lt;property id=&quot;20148&quot; value=&quot;5&quot;/&gt;&lt;property id=&quot;20300&quot; value=&quot;Slide 1&quot;/&gt;&lt;property id=&quot;20307&quot; value=&quot;284&quot;/&gt;&lt;/object&gt;&lt;object type=&quot;3&quot; unique_id=&quot;12695&quot;&gt;&lt;property id=&quot;20148&quot; value=&quot;5&quot;/&gt;&lt;property id=&quot;20300&quot; value=&quot;Slide 2 - &amp;quot;Why Random Testing?&amp;quot;&quot;/&gt;&lt;property id=&quot;20307&quot; value=&quot;288&quot;/&gt;&lt;/object&gt;&lt;object type=&quot;3&quot; unique_id=&quot;12696&quot;&gt;&lt;property id=&quot;20148&quot; value=&quot;5&quot;/&gt;&lt;property id=&quot;20300&quot; value=&quot;Slide 3 - &amp;quot;Three Parts of the Talk&amp;quot;&quot;/&gt;&lt;property id=&quot;20307&quot; value=&quot;287&quot;/&gt;&lt;/object&gt;&lt;object type=&quot;3&quot; unique_id=&quot;12720&quot;&gt;&lt;property id=&quot;20148&quot; value=&quot;5&quot;/&gt;&lt;property id=&quot;20300&quot; value=&quot;Slide 4 - &amp;quot;Swarm Testing&amp;quot;&quot;/&gt;&lt;property id=&quot;20307&quot; value=&quot;289&quot;/&gt;&lt;/object&gt;&lt;object type=&quot;3&quot; unique_id=&quot;12721&quot;&gt;&lt;property id=&quot;20148&quot; value=&quot;5&quot;/&gt;&lt;property id=&quot;20300&quot; value=&quot;Slide 5 - &amp;quot;Swarm&amp;quot;&quot;/&gt;&lt;property id=&quot;20307&quot; value=&quot;291&quot;/&gt;&lt;/object&gt;&lt;object type=&quot;3&quot; unique_id=&quot;12722&quot;&gt;&lt;property id=&quot;20148&quot; value=&quot;5&quot;/&gt;&lt;property id=&quot;20300&quot; value=&quot;Slide 6 - &amp;quot;Swarming a Stack&amp;quot;&quot;/&gt;&lt;property id=&quot;20307&quot; value=&quot;290&quot;/&gt;&lt;/object&gt;&lt;object type=&quot;3&quot; unique_id=&quot;12724&quot;&gt;&lt;property id=&quot;20148&quot; value=&quot;5&quot;/&gt;&lt;property id=&quot;20300&quot; value=&quot;Slide 8 - &amp;quot;Swarm&amp;quot;&quot;/&gt;&lt;property id=&quot;20307&quot; value=&quot;294&quot;/&gt;&lt;/object&gt;&lt;object type=&quot;3&quot; unique_id=&quot;12725&quot;&gt;&lt;property id=&quot;20148&quot; value=&quot;5&quot;/&gt;&lt;property id=&quot;20300&quot; value=&quot;Slide 9 - &amp;quot;Evaluating Swarm Testing&amp;quot;&quot;/&gt;&lt;property id=&quot;20307&quot; value=&quot;295&quot;/&gt;&lt;/object&gt;&lt;object type=&quot;3&quot; unique_id=&quot;12726&quot;&gt;&lt;property id=&quot;20148&quot; value=&quot;5&quot;/&gt;&lt;property id=&quot;20300&quot; value=&quot;Slide 10 - &amp;quot;Evaluating Swarm Testing&amp;quot;&quot;/&gt;&lt;property id=&quot;20307&quot; value=&quot;298&quot;/&gt;&lt;/object&gt;&lt;object type=&quot;3&quot; unique_id=&quot;12728&quot;&gt;&lt;property id=&quot;20148&quot; value=&quot;5&quot;/&gt;&lt;property id=&quot;20300&quot; value=&quot;Slide 12 - &amp;quot;Swarming C Compilers&amp;quot;&quot;/&gt;&lt;property id=&quot;20307&quot; value=&quot;297&quot;/&gt;&lt;/object&gt;&lt;object type=&quot;3&quot; unique_id=&quot;12729&quot;&gt;&lt;property id=&quot;20148&quot; value=&quot;5&quot;/&gt;&lt;property id=&quot;20300&quot; value=&quot;Slide 13 - &amp;quot;Swarming C Compilers&amp;quot;&quot;/&gt;&lt;property id=&quot;20307&quot; value=&quot;299&quot;/&gt;&lt;/object&gt;&lt;object type=&quot;3&quot; unique_id=&quot;12730&quot;&gt;&lt;property id=&quot;20148&quot; value=&quot;5&quot;/&gt;&lt;property id=&quot;20300&quot; value=&quot;Slide 14 - &amp;quot;Swarming C Compilers&amp;quot;&quot;/&gt;&lt;property id=&quot;20307&quot; value=&quot;300&quot;/&gt;&lt;/object&gt;&lt;object type=&quot;3&quot; unique_id=&quot;12731&quot;&gt;&lt;property id=&quot;20148&quot; value=&quot;5&quot;/&gt;&lt;property id=&quot;20300&quot; value=&quot;Slide 15 - &amp;quot;Swarming C Compilers&amp;quot;&quot;/&gt;&lt;property id=&quot;20307&quot; value=&quot;301&quot;/&gt;&lt;/object&gt;&lt;object type=&quot;3&quot; unique_id=&quot;12732&quot;&gt;&lt;property id=&quot;20148&quot; value=&quot;5&quot;/&gt;&lt;property id=&quot;20300&quot; value=&quot;Slide 18 - &amp;quot;Why Swarm Works&amp;quot;&quot;/&gt;&lt;property id=&quot;20307&quot; value=&quot;308&quot;/&gt;&lt;/object&gt;&lt;object type=&quot;3&quot; unique_id=&quot;12733&quot;&gt;&lt;property id=&quot;20148&quot; value=&quot;5&quot;/&gt;&lt;property id=&quot;20300&quot; value=&quot;Slide 19 - &amp;quot;Some Feature Facts&amp;quot;&quot;/&gt;&lt;property id=&quot;20307&quot; value=&quot;304&quot;/&gt;&lt;/object&gt;&lt;object type=&quot;3&quot; unique_id=&quot;12734&quot;&gt;&lt;property id=&quot;20148&quot; value=&quot;5&quot;/&gt;&lt;property id=&quot;20300&quot; value=&quot;Slide 20 - &amp;quot;More About Features&amp;quot;&quot;/&gt;&lt;property id=&quot;20307&quot; value=&quot;306&quot;/&gt;&lt;/object&gt;&lt;object type=&quot;3&quot; unique_id=&quot;12736&quot;&gt;&lt;property id=&quot;20148&quot; value=&quot;5&quot;/&gt;&lt;property id=&quot;20300&quot; value=&quot;Slide 59 - &amp;quot;Questions?&amp;quot;&quot;/&gt;&lt;property id=&quot;20307&quot; value=&quot;281&quot;/&gt;&lt;/object&gt;&lt;object type=&quot;3&quot; unique_id=&quot;13241&quot;&gt;&lt;property id=&quot;20148&quot; value=&quot;5&quot;/&gt;&lt;property id=&quot;20300&quot; value=&quot;Slide 16 - &amp;quot;Swarming JavaScript&amp;quot;&quot;/&gt;&lt;property id=&quot;20307&quot; value=&quot;309&quot;/&gt;&lt;/object&gt;&lt;object type=&quot;3&quot; unique_id=&quot;15236&quot;&gt;&lt;property id=&quot;20148&quot; value=&quot;5&quot;/&gt;&lt;property id=&quot;20300&quot; value=&quot;Slide 21 - &amp;quot;Fuzzer Taming&amp;quot;&quot;/&gt;&lt;property id=&quot;20307&quot; value=&quot;311&quot;/&gt;&lt;/object&gt;&lt;object type=&quot;3&quot; unique_id=&quot;15238&quot;&gt;&lt;property id=&quot;20148&quot; value=&quot;5&quot;/&gt;&lt;property id=&quot;20300&quot; value=&quot;Slide 22&quot;/&gt;&lt;property id=&quot;20307&quot; value=&quot;313&quot;/&gt;&lt;/object&gt;&lt;object type=&quot;3&quot; unique_id=&quot;15239&quot;&gt;&lt;property id=&quot;20148&quot; value=&quot;5&quot;/&gt;&lt;property id=&quot;20300&quot; value=&quot;Slide 23&quot;/&gt;&lt;property id=&quot;20307&quot; value=&quot;314&quot;/&gt;&lt;/object&gt;&lt;object type=&quot;3&quot; unique_id=&quot;15240&quot;&gt;&lt;property id=&quot;20148&quot; value=&quot;5&quot;/&gt;&lt;property id=&quot;20300&quot; value=&quot;Slide 24&quot;/&gt;&lt;property id=&quot;20307&quot; value=&quot;315&quot;/&gt;&lt;/object&gt;&lt;object type=&quot;3&quot; unique_id=&quot;15241&quot;&gt;&lt;property id=&quot;20148&quot; value=&quot;5&quot;/&gt;&lt;property id=&quot;20300&quot; value=&quot;Slide 25 - &amp;quot;Problems&amp;quot;&quot;/&gt;&lt;property id=&quot;20307&quot; value=&quot;316&quot;/&gt;&lt;/object&gt;&lt;object type=&quot;3&quot; unique_id=&quot;15242&quot;&gt;&lt;property id=&quot;20148&quot; value=&quot;5&quot;/&gt;&lt;property id=&quot;20300&quot; value=&quot;Slide 27 - &amp;quot;Solution #1&amp;quot;&quot;/&gt;&lt;property id=&quot;20307&quot; value=&quot;317&quot;/&gt;&lt;/object&gt;&lt;object type=&quot;3&quot; unique_id=&quot;15243&quot;&gt;&lt;property id=&quot;20148&quot; value=&quot;5&quot;/&gt;&lt;property id=&quot;20300&quot; value=&quot;Slide 28 - &amp;quot;Solution #1&amp;quot;&quot;/&gt;&lt;property id=&quot;20307&quot; value=&quot;318&quot;/&gt;&lt;/object&gt;&lt;object type=&quot;3&quot; unique_id=&quot;15244&quot;&gt;&lt;property id=&quot;20148&quot; value=&quot;5&quot;/&gt;&lt;property id=&quot;20300&quot; value=&quot;Slide 29 - &amp;quot;Solution #2: Suppressing Duplicates Using Clustering&amp;quot;&quot;/&gt;&lt;property id=&quot;20307&quot; value=&quot;319&quot;/&gt;&lt;/object&gt;&lt;object type=&quot;3&quot; unique_id=&quot;15245&quot;&gt;&lt;property id=&quot;20148&quot; value=&quot;5&quot;/&gt;&lt;property id=&quot;20300&quot; value=&quot;Slide 30&quot;/&gt;&lt;property id=&quot;20307&quot; value=&quot;320&quot;/&gt;&lt;/object&gt;&lt;object type=&quot;3&quot; unique_id=&quot;15246&quot;&gt;&lt;property id=&quot;20148&quot; value=&quot;5&quot;/&gt;&lt;property id=&quot;20300&quot; value=&quot;Slide 31&quot;/&gt;&lt;property id=&quot;20307&quot; value=&quot;321&quot;/&gt;&lt;/object&gt;&lt;object type=&quot;3&quot; unique_id=&quot;15247&quot;&gt;&lt;property id=&quot;20148&quot; value=&quot;5&quot;/&gt;&lt;property id=&quot;20300&quot; value=&quot;Slide 32&quot;/&gt;&lt;property id=&quot;20307&quot; value=&quot;322&quot;/&gt;&lt;/object&gt;&lt;object type=&quot;3&quot; unique_id=&quot;15248&quot;&gt;&lt;property id=&quot;20148&quot; value=&quot;5&quot;/&gt;&lt;property id=&quot;20300&quot; value=&quot;Slide 33 - &amp;quot;Furthest Point First [Gonzalez 1985]&amp;quot;&quot;/&gt;&lt;property id=&quot;20307&quot; value=&quot;323&quot;/&gt;&lt;/object&gt;&lt;object type=&quot;3&quot; unique_id=&quot;15249&quot;&gt;&lt;property id=&quot;20148&quot; value=&quot;5&quot;/&gt;&lt;property id=&quot;20300&quot; value=&quot;Slide 34 - &amp;quot;Furthest Point First [Gonzalez 1985]&amp;quot;&quot;/&gt;&lt;property id=&quot;20307&quot; value=&quot;324&quot;/&gt;&lt;/object&gt;&lt;object type=&quot;3&quot; unique_id=&quot;15250&quot;&gt;&lt;property id=&quot;20148&quot; value=&quot;5&quot;/&gt;&lt;property id=&quot;20300&quot; value=&quot;Slide 35 - &amp;quot;Furthest Point First [Gonzalez 1985]&amp;quot;&quot;/&gt;&lt;property id=&quot;20307&quot; value=&quot;325&quot;/&gt;&lt;/object&gt;&lt;object type=&quot;3&quot; unique_id=&quot;15251&quot;&gt;&lt;property id=&quot;20148&quot; value=&quot;5&quot;/&gt;&lt;property id=&quot;20300&quot; value=&quot;Slide 36 - &amp;quot;Furthest Point First [Gonzalez 1985]&amp;quot;&quot;/&gt;&lt;property id=&quot;20307&quot; value=&quot;326&quot;/&gt;&lt;/object&gt;&lt;object type=&quot;3&quot; unique_id=&quot;15252&quot;&gt;&lt;property id=&quot;20148&quot; value=&quot;5&quot;/&gt;&lt;property id=&quot;20300&quot; value=&quot;Slide 37 - &amp;quot;Furthest Point First [Gonzalez 1985]&amp;quot;&quot;/&gt;&lt;property id=&quot;20307&quot; value=&quot;327&quot;/&gt;&lt;/object&gt;&lt;object type=&quot;3&quot; unique_id=&quot;15253&quot;&gt;&lt;property id=&quot;20148&quot; value=&quot;5&quot;/&gt;&lt;property id=&quot;20300&quot; value=&quot;Slide 38 - &amp;quot;Furthest Point First [Gonzalez 1985]&amp;quot;&quot;/&gt;&lt;property id=&quot;20307&quot; value=&quot;328&quot;/&gt;&lt;/object&gt;&lt;object type=&quot;3&quot; unique_id=&quot;15254&quot;&gt;&lt;property id=&quot;20148&quot; value=&quot;5&quot;/&gt;&lt;property id=&quot;20300&quot; value=&quot;Slide 39 - &amp;quot;Furthest Point First [Gonzalez 1985]&amp;quot;&quot;/&gt;&lt;property id=&quot;20307&quot; value=&quot;329&quot;/&gt;&lt;/object&gt;&lt;object type=&quot;3&quot; unique_id=&quot;15255&quot;&gt;&lt;property id=&quot;20148&quot; value=&quot;5&quot;/&gt;&lt;property id=&quot;20300&quot; value=&quot;Slide 40 - &amp;quot;Furthest Point First [Gonzalez 1985]&amp;quot;&quot;/&gt;&lt;property id=&quot;20307&quot; value=&quot;330&quot;/&gt;&lt;/object&gt;&lt;object type=&quot;3&quot; unique_id=&quot;15256&quot;&gt;&lt;property id=&quot;20148&quot; value=&quot;5&quot;/&gt;&lt;property id=&quot;20300&quot; value=&quot;Slide 41 - &amp;quot;Furthest Point First [Gonzalez 1985]&amp;quot;&quot;/&gt;&lt;property id=&quot;20307&quot; value=&quot;331&quot;/&gt;&lt;/object&gt;&lt;object type=&quot;3&quot; unique_id=&quot;15257&quot;&gt;&lt;property id=&quot;20148&quot; value=&quot;5&quot;/&gt;&lt;property id=&quot;20300&quot; value=&quot;Slide 42 - &amp;quot;Furthest Point First [Gonzalez 1985]&amp;quot;&quot;/&gt;&lt;property id=&quot;20307&quot; value=&quot;332&quot;/&gt;&lt;/object&gt;&lt;object type=&quot;3&quot; unique_id=&quot;15258&quot;&gt;&lt;property id=&quot;20148&quot; value=&quot;5&quot;/&gt;&lt;property id=&quot;20300&quot; value=&quot;Slide 43 - &amp;quot;Furthest Point First [Gonzalez 1985]&amp;quot;&quot;/&gt;&lt;property id=&quot;20307&quot; value=&quot;333&quot;/&gt;&lt;/object&gt;&lt;object type=&quot;3&quot; unique_id=&quot;15259&quot;&gt;&lt;property id=&quot;20148&quot; value=&quot;5&quot;/&gt;&lt;property id=&quot;20300&quot; value=&quot;Slide 44&quot;/&gt;&lt;property id=&quot;20307&quot; value=&quot;334&quot;/&gt;&lt;/object&gt;&lt;object type=&quot;3&quot; unique_id=&quot;15260&quot;&gt;&lt;property id=&quot;20148&quot; value=&quot;5&quot;/&gt;&lt;property id=&quot;20300&quot; value=&quot;Slide 45 - &amp;quot;Compiler’s Failure Output&amp;quot;&quot;/&gt;&lt;property id=&quot;20307&quot; value=&quot;335&quot;/&gt;&lt;/object&gt;&lt;object type=&quot;3&quot; unique_id=&quot;15261&quot;&gt;&lt;property id=&quot;20148&quot; value=&quot;5&quot;/&gt;&lt;property id=&quot;20300&quot; value=&quot;Slide 46 - &amp;quot;Compiler’s Failure Output&amp;quot;&quot;/&gt;&lt;property id=&quot;20307&quot; value=&quot;336&quot;/&gt;&lt;/object&gt;&lt;object type=&quot;3&quot; unique_id=&quot;15262&quot;&gt;&lt;property id=&quot;20148&quot; value=&quot;5&quot;/&gt;&lt;property id=&quot;20300&quot; value=&quot;Slide 47 - &amp;quot;Compiler’s Failure Output&amp;quot;&quot;/&gt;&lt;property id=&quot;20307&quot; value=&quot;337&quot;/&gt;&lt;/object&gt;&lt;object type=&quot;3&quot; unique_id=&quot;15263&quot;&gt;&lt;property id=&quot;20148&quot; value=&quot;5&quot;/&gt;&lt;property id=&quot;20300&quot; value=&quot;Slide 48 - &amp;quot;Stack Trace&amp;quot;&quot;/&gt;&lt;property id=&quot;20307&quot; value=&quot;338&quot;/&gt;&lt;/object&gt;&lt;object type=&quot;3&quot; unique_id=&quot;15264&quot;&gt;&lt;property id=&quot;20148&quot; value=&quot;5&quot;/&gt;&lt;property id=&quot;20300&quot; value=&quot;Slide 49 - &amp;quot;Wrong-code Bug&amp;quot;&quot;/&gt;&lt;property id=&quot;20307&quot; value=&quot;339&quot;/&gt;&lt;/object&gt;&lt;object type=&quot;3&quot; unique_id=&quot;15265&quot;&gt;&lt;property id=&quot;20148&quot; value=&quot;5&quot;/&gt;&lt;property id=&quot;20300&quot; value=&quot;Slide 50 - &amp;quot;Wrong-code Bug&amp;quot;&quot;/&gt;&lt;property id=&quot;20307&quot; value=&quot;340&quot;/&gt;&lt;/object&gt;&lt;object type=&quot;3&quot; unique_id=&quot;15267&quot;&gt;&lt;property id=&quot;20148&quot; value=&quot;5&quot;/&gt;&lt;property id=&quot;20300&quot; value=&quot;Slide 51 - &amp;quot;Experimental Setup&amp;quot;&quot;/&gt;&lt;property id=&quot;20307&quot; value=&quot;342&quot;/&gt;&lt;/object&gt;&lt;object type=&quot;3&quot; unique_id=&quot;15268&quot;&gt;&lt;property id=&quot;20148&quot; value=&quot;5&quot;/&gt;&lt;property id=&quot;20300&quot; value=&quot;Slide 52 - &amp;quot;GCC 4.3.0 Wrong-code Bug Discovery Curves&amp;quot;&quot;/&gt;&lt;property id=&quot;20307&quot; value=&quot;343&quot;/&gt;&lt;/object&gt;&lt;object type=&quot;3&quot; unique_id=&quot;15269&quot;&gt;&lt;property id=&quot;20148&quot; value=&quot;5&quot;/&gt;&lt;property id=&quot;20300&quot; value=&quot;Slide 53 - &amp;quot;GCC 4.3.0 Wrong-code Bug Discovery Curves&amp;quot;&quot;/&gt;&lt;property id=&quot;20307&quot; value=&quot;344&quot;/&gt;&lt;/object&gt;&lt;object type=&quot;3&quot; unique_id=&quot;15270&quot;&gt;&lt;property id=&quot;20148&quot; value=&quot;5&quot;/&gt;&lt;property id=&quot;20300&quot; value=&quot;Slide 54&quot;/&gt;&lt;property id=&quot;20307&quot; value=&quot;345&quot;/&gt;&lt;/object&gt;&lt;object type=&quot;3&quot; unique_id=&quot;15271&quot;&gt;&lt;property id=&quot;20148&quot; value=&quot;5&quot;/&gt;&lt;property id=&quot;20300&quot; value=&quot;Slide 55 - &amp;quot;Workflow for Fuzzing&amp;quot;&quot;/&gt;&lt;property id=&quot;20307&quot; value=&quot;346&quot;/&gt;&lt;/object&gt;&lt;object type=&quot;3&quot; unique_id=&quot;15275&quot;&gt;&lt;property id=&quot;20148&quot; value=&quot;5&quot;/&gt;&lt;property id=&quot;20300&quot; value=&quot;Slide 26&quot;/&gt;&lt;property id=&quot;20307&quot; value=&quot;350&quot;/&gt;&lt;/object&gt;&lt;object type=&quot;3&quot; unique_id=&quot;15276&quot;&gt;&lt;property id=&quot;20148&quot; value=&quot;5&quot;/&gt;&lt;property id=&quot;20300&quot; value=&quot;Slide 56 - &amp;quot;GCC 4.3.0 Crash Bug Discovery Curves&amp;quot;&quot;/&gt;&lt;property id=&quot;20307&quot; value=&quot;351&quot;/&gt;&lt;/object&gt;&lt;object type=&quot;3&quot; unique_id=&quot;15277&quot;&gt;&lt;property id=&quot;20148&quot; value=&quot;5&quot;/&gt;&lt;property id=&quot;20300&quot; value=&quot;Slide 57 - &amp;quot;SpiderMonkey 1.6 Bug Discovery Curves&amp;quot;&quot;/&gt;&lt;property id=&quot;20307&quot; value=&quot;352&quot;/&gt;&lt;/object&gt;&lt;object type=&quot;3&quot; unique_id=&quot;15278&quot;&gt;&lt;property id=&quot;20148&quot; value=&quot;5&quot;/&gt;&lt;property id=&quot;20300&quot; value=&quot;Slide 58 - &amp;quot;GCC 4.3.0 Wrong-code Bug Discovery Curves&amp;quot;&quot;/&gt;&lt;property id=&quot;20307&quot; value=&quot;353&quot;/&gt;&lt;/object&gt;&lt;object type=&quot;3&quot; unique_id=&quot;16763&quot;&gt;&lt;property id=&quot;20148&quot; value=&quot;5&quot;/&gt;&lt;property id=&quot;20300&quot; value=&quot;Slide 7 - &amp;quot;Swarming a Stack&amp;quot;&quot;/&gt;&lt;property id=&quot;20307&quot; value=&quot;357&quot;/&gt;&lt;/object&gt;&lt;object type=&quot;3&quot; unique_id=&quot;19156&quot;&gt;&lt;property id=&quot;20148&quot; value=&quot;5&quot;/&gt;&lt;property id=&quot;20300&quot; value=&quot;Slide 11 - &amp;quot;Swarming a File System&amp;quot;&quot;/&gt;&lt;property id=&quot;20307&quot; value=&quot;358&quot;/&gt;&lt;/object&gt;&lt;object type=&quot;3&quot; unique_id=&quot;19467&quot;&gt;&lt;property id=&quot;20148&quot; value=&quot;5&quot;/&gt;&lt;property id=&quot;20300&quot; value=&quot;Slide 17 - &amp;quot;Swarming JavaScript&amp;quot;&quot;/&gt;&lt;property id=&quot;20307&quot; value=&quot;359&quot;/&gt;&lt;/object&gt;&lt;/object&gt;&lt;object type=&quot;8&quot; unique_id=&quot;1278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17401</TotalTime>
  <Words>1141</Words>
  <Application>Microsoft Macintosh PowerPoint</Application>
  <PresentationFormat>On-screen Show (4:3)</PresentationFormat>
  <Paragraphs>211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PowerPoint Presentation</vt:lpstr>
      <vt:lpstr>Test Reduction</vt:lpstr>
      <vt:lpstr>Test Reduction</vt:lpstr>
      <vt:lpstr>Test Reduction Slippage</vt:lpstr>
      <vt:lpstr>Test Reduction Slippage</vt:lpstr>
      <vt:lpstr>Test Reduction Slippage</vt:lpstr>
      <vt:lpstr>Test Reduction Slippage</vt:lpstr>
      <vt:lpstr>Mitigating (and Exploiting!) Slippage</vt:lpstr>
      <vt:lpstr>How do we do that?</vt:lpstr>
      <vt:lpstr>comb-block</vt:lpstr>
      <vt:lpstr>comb-block Elaborated</vt:lpstr>
      <vt:lpstr>comb-block Algorithm</vt:lpstr>
      <vt:lpstr>multi-ddmin </vt:lpstr>
      <vt:lpstr>Results: AVL Tree</vt:lpstr>
      <vt:lpstr>Results: AVL Tree</vt:lpstr>
      <vt:lpstr>Results: AVL Tree</vt:lpstr>
      <vt:lpstr>Results: Mozilla SpiderMonkey</vt:lpstr>
      <vt:lpstr>Results: Mozilla SpiderMonkey</vt:lpstr>
      <vt:lpstr>Related Work</vt:lpstr>
      <vt:lpstr>Summary</vt:lpstr>
      <vt:lpstr>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(Quickly) Testing the Tester via Path Coverage</dc:title>
  <dc:creator>alex</dc:creator>
  <cp:lastModifiedBy>Alex Groce</cp:lastModifiedBy>
  <cp:revision>315</cp:revision>
  <dcterms:created xsi:type="dcterms:W3CDTF">2009-07-17T00:07:45Z</dcterms:created>
  <dcterms:modified xsi:type="dcterms:W3CDTF">2016-11-18T23:29:55Z</dcterms:modified>
</cp:coreProperties>
</file>